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3" r:id="rId4"/>
  </p:sldMasterIdLst>
  <p:notesMasterIdLst>
    <p:notesMasterId r:id="rId23"/>
  </p:notesMasterIdLst>
  <p:sldIdLst>
    <p:sldId id="257" r:id="rId5"/>
    <p:sldId id="266" r:id="rId6"/>
    <p:sldId id="274" r:id="rId7"/>
    <p:sldId id="275" r:id="rId8"/>
    <p:sldId id="282" r:id="rId9"/>
    <p:sldId id="289" r:id="rId10"/>
    <p:sldId id="270" r:id="rId11"/>
    <p:sldId id="287" r:id="rId12"/>
    <p:sldId id="284" r:id="rId13"/>
    <p:sldId id="285" r:id="rId14"/>
    <p:sldId id="281" r:id="rId15"/>
    <p:sldId id="262" r:id="rId16"/>
    <p:sldId id="273" r:id="rId17"/>
    <p:sldId id="271" r:id="rId18"/>
    <p:sldId id="272" r:id="rId19"/>
    <p:sldId id="278" r:id="rId20"/>
    <p:sldId id="288" r:id="rId21"/>
    <p:sldId id="280"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D22F"/>
    <a:srgbClr val="A12012"/>
    <a:srgbClr val="61130B"/>
    <a:srgbClr val="5CC6D6"/>
    <a:srgbClr val="F03F2B"/>
    <a:srgbClr val="FCF7F1"/>
    <a:srgbClr val="B8D233"/>
    <a:srgbClr val="344529"/>
    <a:srgbClr val="2B3922"/>
    <a:srgbClr val="2E37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p:cViewPr varScale="1">
        <p:scale>
          <a:sx n="84" d="100"/>
          <a:sy n="84"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11-24T11:30:08.141" idx="1">
    <p:pos x="7012" y="3625"/>
    <p:text/>
    <p:extLst>
      <p:ext uri="{C676402C-5697-4E1C-873F-D02D1690AC5C}">
        <p15:threadingInfo xmlns:p15="http://schemas.microsoft.com/office/powerpoint/2012/main" timeZoneBias="360"/>
      </p:ext>
    </p:extLst>
  </p:cm>
</p:cmLst>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2" qsCatId="simple" csTypeId="urn:microsoft.com/office/officeart/2018/5/colors/Iconchunking_neutralicon_colorful1" csCatId="colorful" phldr="1"/>
      <dgm:spPr/>
      <dgm:t>
        <a:bodyPr/>
        <a:lstStyle/>
        <a:p>
          <a:endParaRPr lang="en-US"/>
        </a:p>
      </dgm:t>
    </dgm:pt>
    <dgm:pt modelId="{AB2DCB97-1D95-4DAC-8211-540F8EB64CC6}">
      <dgm:prSet custT="1"/>
      <dgm:spPr/>
      <dgm:t>
        <a:bodyPr/>
        <a:lstStyle/>
        <a:p>
          <a:pPr>
            <a:lnSpc>
              <a:spcPct val="100000"/>
            </a:lnSpc>
            <a:defRPr cap="all"/>
          </a:pPr>
          <a:r>
            <a:rPr lang="en-US" sz="1400" b="1" i="0" dirty="0"/>
            <a:t>Contact person change (for programs, remittance, General Contact, or Company Officer</a:t>
          </a:r>
          <a:r>
            <a:rPr lang="en-US" sz="1100" b="0" i="0" dirty="0"/>
            <a:t>)</a:t>
          </a:r>
        </a:p>
      </dgm:t>
    </dgm:pt>
    <dgm:pt modelId="{0CAC2BD1-C7B0-43CF-B733-55C313F42DFB}" type="parTrans" cxnId="{8084E085-218F-442B-AEA0-EECB9A03E23F}">
      <dgm:prSet/>
      <dgm:spPr/>
      <dgm:t>
        <a:bodyPr/>
        <a:lstStyle/>
        <a:p>
          <a:endParaRPr lang="en-US"/>
        </a:p>
      </dgm:t>
    </dgm:pt>
    <dgm:pt modelId="{ED069A57-235D-41A9-8406-30110FD3AC04}" type="sibTrans" cxnId="{8084E085-218F-442B-AEA0-EECB9A03E23F}">
      <dgm:prSet/>
      <dgm:spPr/>
      <dgm:t>
        <a:bodyPr/>
        <a:lstStyle/>
        <a:p>
          <a:endParaRPr lang="en-US"/>
        </a:p>
      </dgm:t>
    </dgm:pt>
    <dgm:pt modelId="{11F86218-4968-414C-A262-07B289FE4514}">
      <dgm:prSet custT="1"/>
      <dgm:spPr/>
      <dgm:t>
        <a:bodyPr/>
        <a:lstStyle/>
        <a:p>
          <a:pPr>
            <a:lnSpc>
              <a:spcPct val="100000"/>
            </a:lnSpc>
            <a:defRPr cap="all"/>
          </a:pPr>
          <a:r>
            <a:rPr lang="en-US" sz="1400" b="1" i="0" dirty="0"/>
            <a:t>Address change (for programs, the General Contact, or Company Officer)</a:t>
          </a:r>
        </a:p>
      </dgm:t>
    </dgm:pt>
    <dgm:pt modelId="{D3820C15-0B8D-4285-9B3B-A9CE61EE2B10}" type="parTrans" cxnId="{37BF65C8-CBD0-4C65-A705-4EDE0391B788}">
      <dgm:prSet/>
      <dgm:spPr/>
      <dgm:t>
        <a:bodyPr/>
        <a:lstStyle/>
        <a:p>
          <a:endParaRPr lang="en-US"/>
        </a:p>
      </dgm:t>
    </dgm:pt>
    <dgm:pt modelId="{E63D3913-DDD4-40B1-886F-464DF4EE05B1}" type="sibTrans" cxnId="{37BF65C8-CBD0-4C65-A705-4EDE0391B788}">
      <dgm:prSet/>
      <dgm:spPr/>
      <dgm:t>
        <a:bodyPr/>
        <a:lstStyle/>
        <a:p>
          <a:endParaRPr lang="en-US"/>
        </a:p>
      </dgm:t>
    </dgm:pt>
    <dgm:pt modelId="{B07444BC-7596-4393-AFCE-477AE91B01C6}">
      <dgm:prSet/>
      <dgm:spPr/>
      <dgm:t>
        <a:bodyPr/>
        <a:lstStyle/>
        <a:p>
          <a:pPr>
            <a:lnSpc>
              <a:spcPct val="100000"/>
            </a:lnSpc>
            <a:defRPr cap="all"/>
          </a:pPr>
          <a:r>
            <a:rPr lang="en-US" b="1" i="0" dirty="0"/>
            <a:t>Banking and remittance information on file change</a:t>
          </a:r>
        </a:p>
      </dgm:t>
    </dgm:pt>
    <dgm:pt modelId="{7505C714-E38D-4184-8C5C-4F59CE546F71}" type="parTrans" cxnId="{2A4B16BF-E129-4776-AA55-BBFA0F7BB635}">
      <dgm:prSet/>
      <dgm:spPr/>
      <dgm:t>
        <a:bodyPr/>
        <a:lstStyle/>
        <a:p>
          <a:endParaRPr lang="en-US"/>
        </a:p>
      </dgm:t>
    </dgm:pt>
    <dgm:pt modelId="{02DE9466-291D-416A-ADD5-47BA7A14F376}" type="sibTrans" cxnId="{2A4B16BF-E129-4776-AA55-BBFA0F7BB635}">
      <dgm:prSet/>
      <dgm:spPr/>
      <dgm:t>
        <a:bodyPr/>
        <a:lstStyle/>
        <a:p>
          <a:endParaRPr lang="en-US"/>
        </a:p>
      </dgm:t>
    </dgm:pt>
    <dgm:pt modelId="{204056A4-F7B1-4DE0-9D57-9E041C2B9231}">
      <dgm:prSet/>
      <dgm:spPr/>
      <dgm:t>
        <a:bodyPr/>
        <a:lstStyle/>
        <a:p>
          <a:pPr>
            <a:lnSpc>
              <a:spcPct val="100000"/>
            </a:lnSpc>
            <a:defRPr cap="all"/>
          </a:pPr>
          <a:r>
            <a:rPr lang="en-US" b="1" i="0" dirty="0"/>
            <a:t>Change to how remittance statements are received</a:t>
          </a:r>
        </a:p>
      </dgm:t>
    </dgm:pt>
    <dgm:pt modelId="{418947DB-083D-4E74-9168-864D8D5D1637}" type="parTrans" cxnId="{6AEEC6CD-ADA3-473A-8C3C-C5BB0466D254}">
      <dgm:prSet/>
      <dgm:spPr/>
      <dgm:t>
        <a:bodyPr/>
        <a:lstStyle/>
        <a:p>
          <a:endParaRPr lang="en-US"/>
        </a:p>
      </dgm:t>
    </dgm:pt>
    <dgm:pt modelId="{C7BC1442-2BC2-4381-9653-B1FAA74FB2C7}" type="sibTrans" cxnId="{6AEEC6CD-ADA3-473A-8C3C-C5BB0466D254}">
      <dgm:prSet/>
      <dgm:spPr/>
      <dgm:t>
        <a:bodyPr/>
        <a:lstStyle/>
        <a:p>
          <a:endParaRPr lang="en-US"/>
        </a:p>
      </dgm:t>
    </dgm:pt>
    <dgm:pt modelId="{321D450F-ABFE-497D-B76B-B6631D6504D9}">
      <dgm:prSet/>
      <dgm:spPr/>
      <dgm:t>
        <a:bodyPr/>
        <a:lstStyle/>
        <a:p>
          <a:pPr>
            <a:lnSpc>
              <a:spcPct val="100000"/>
            </a:lnSpc>
            <a:defRPr cap="all"/>
          </a:pPr>
          <a:r>
            <a:rPr lang="en-US" b="1" i="0" dirty="0"/>
            <a:t>Change to a Tax ID, DUNS Number, CORES ID, business structure, or business type</a:t>
          </a:r>
        </a:p>
      </dgm:t>
    </dgm:pt>
    <dgm:pt modelId="{C3A8F870-447D-40DB-B66F-3020B656452C}" type="parTrans" cxnId="{0BBB82BD-2511-48EC-B735-5611A9EB35F2}">
      <dgm:prSet/>
      <dgm:spPr/>
      <dgm:t>
        <a:bodyPr/>
        <a:lstStyle/>
        <a:p>
          <a:endParaRPr lang="en-US"/>
        </a:p>
      </dgm:t>
    </dgm:pt>
    <dgm:pt modelId="{B480B6BD-B044-4860-B94D-6BE5EC077A02}" type="sibTrans" cxnId="{0BBB82BD-2511-48EC-B735-5611A9EB35F2}">
      <dgm:prSet/>
      <dgm:spPr/>
      <dgm:t>
        <a:bodyPr/>
        <a:lstStyle/>
        <a:p>
          <a:endParaRPr lang="en-US"/>
        </a:p>
      </dgm:t>
    </dgm:pt>
    <dgm:pt modelId="{6174D66F-0C68-4567-8ABE-8CB1D8B7D333}">
      <dgm:prSet/>
      <dgm:spPr/>
      <dgm:t>
        <a:bodyPr/>
        <a:lstStyle/>
        <a:p>
          <a:pPr>
            <a:lnSpc>
              <a:spcPct val="100000"/>
            </a:lnSpc>
            <a:defRPr cap="all"/>
          </a:pPr>
          <a:r>
            <a:rPr lang="en-US" b="1" i="0" dirty="0"/>
            <a:t>Merger or consolidation of one 498 ID into another</a:t>
          </a:r>
        </a:p>
      </dgm:t>
    </dgm:pt>
    <dgm:pt modelId="{FE33CBCA-26B3-4CA3-88E6-F04B705DE6F5}" type="parTrans" cxnId="{16C9CE53-92FC-46D9-BC79-7BEBE34307DC}">
      <dgm:prSet/>
      <dgm:spPr/>
      <dgm:t>
        <a:bodyPr/>
        <a:lstStyle/>
        <a:p>
          <a:endParaRPr lang="en-US"/>
        </a:p>
      </dgm:t>
    </dgm:pt>
    <dgm:pt modelId="{FD506ED9-DBC7-4652-820A-F7CC8C76ED29}" type="sibTrans" cxnId="{16C9CE53-92FC-46D9-BC79-7BEBE34307DC}">
      <dgm:prSet/>
      <dgm:spPr/>
      <dgm:t>
        <a:bodyPr/>
        <a:lstStyle/>
        <a:p>
          <a:endParaRPr lang="en-US"/>
        </a:p>
      </dgm:t>
    </dgm:pt>
    <dgm:pt modelId="{50B3CE7C-E10B-4E23-BD93-03664997C932}" type="pres">
      <dgm:prSet presAssocID="{01A66772-F185-4D58-B8BB-E9370D7A7A2B}" presName="root" presStyleCnt="0">
        <dgm:presLayoutVars>
          <dgm:dir/>
          <dgm:resizeHandles val="exact"/>
        </dgm:presLayoutVars>
      </dgm:prSet>
      <dgm:spPr/>
    </dgm:pt>
    <dgm:pt modelId="{9AA91542-1681-4DEB-BD47-1807F68B604D}" type="pres">
      <dgm:prSet presAssocID="{AB2DCB97-1D95-4DAC-8211-540F8EB64CC6}" presName="compNode" presStyleCnt="0"/>
      <dgm:spPr/>
    </dgm:pt>
    <dgm:pt modelId="{C271DDD8-B0E3-4DB2-990A-8FDD757E062B}" type="pres">
      <dgm:prSet presAssocID="{AB2DCB97-1D95-4DAC-8211-540F8EB64CC6}" presName="iconBgRect" presStyleLbl="bgShp" presStyleIdx="0" presStyleCnt="6"/>
      <dgm:spPr/>
    </dgm:pt>
    <dgm:pt modelId="{44944AFC-4778-4E57-B57C-9C59F67C7B60}" type="pres">
      <dgm:prSet presAssocID="{AB2DCB97-1D95-4DAC-8211-540F8EB64CC6}" presName="iconRect" presStyleLbl="node1" presStyleIdx="0" presStyleCnt="6" custLinFactX="643332" custLinFactNeighborX="700000" custLinFactNeighborY="1580"/>
      <dgm:spPr>
        <a:solidFill>
          <a:srgbClr val="B8D233"/>
        </a:solidFill>
      </dgm:spPr>
    </dgm:pt>
    <dgm:pt modelId="{B3D00724-8953-44AC-B45D-EDEB95EA72D2}" type="pres">
      <dgm:prSet presAssocID="{AB2DCB97-1D95-4DAC-8211-540F8EB64CC6}" presName="spaceRect" presStyleCnt="0"/>
      <dgm:spPr/>
    </dgm:pt>
    <dgm:pt modelId="{80D76E47-4593-4E30-9E72-D0F5AF1A2175}" type="pres">
      <dgm:prSet presAssocID="{AB2DCB97-1D95-4DAC-8211-540F8EB64CC6}" presName="textRect" presStyleLbl="revTx" presStyleIdx="0" presStyleCnt="6">
        <dgm:presLayoutVars>
          <dgm:chMax val="1"/>
          <dgm:chPref val="1"/>
        </dgm:presLayoutVars>
      </dgm:prSet>
      <dgm:spPr/>
    </dgm:pt>
    <dgm:pt modelId="{CEEC55F8-4CCA-4947-A9CC-0D19480166C7}" type="pres">
      <dgm:prSet presAssocID="{ED069A57-235D-41A9-8406-30110FD3AC04}" presName="sibTrans" presStyleCnt="0"/>
      <dgm:spPr/>
    </dgm:pt>
    <dgm:pt modelId="{0A7D1552-F30C-4599-8732-086989F7F64B}" type="pres">
      <dgm:prSet presAssocID="{11F86218-4968-414C-A262-07B289FE4514}" presName="compNode" presStyleCnt="0"/>
      <dgm:spPr/>
    </dgm:pt>
    <dgm:pt modelId="{1F6240B9-4D11-4D30-8A67-2D627BF2F6CC}" type="pres">
      <dgm:prSet presAssocID="{11F86218-4968-414C-A262-07B289FE4514}" presName="iconBgRect" presStyleLbl="bgShp" presStyleIdx="1" presStyleCnt="6"/>
      <dgm:spPr/>
    </dgm:pt>
    <dgm:pt modelId="{0834585D-1907-415B-A507-EF3CF7662438}" type="pres">
      <dgm:prSet presAssocID="{11F86218-4968-414C-A262-07B289FE4514}" presName="iconRect" presStyleLbl="node1" presStyleIdx="1" presStyleCnt="6" custLinFactX="652815" custLinFactNeighborX="700000" custLinFactNeighborY="-4741"/>
      <dgm:spPr>
        <a:solidFill>
          <a:srgbClr val="FF0000"/>
        </a:solidFill>
      </dgm:spPr>
    </dgm:pt>
    <dgm:pt modelId="{F37B7BE1-A0FA-4E3A-B02E-4BE02D01F655}" type="pres">
      <dgm:prSet presAssocID="{11F86218-4968-414C-A262-07B289FE4514}" presName="spaceRect" presStyleCnt="0"/>
      <dgm:spPr/>
    </dgm:pt>
    <dgm:pt modelId="{D899EF4B-8A23-48E8-B379-3DFB0D28C778}" type="pres">
      <dgm:prSet presAssocID="{11F86218-4968-414C-A262-07B289FE4514}" presName="textRect" presStyleLbl="revTx" presStyleIdx="1" presStyleCnt="6">
        <dgm:presLayoutVars>
          <dgm:chMax val="1"/>
          <dgm:chPref val="1"/>
        </dgm:presLayoutVars>
      </dgm:prSet>
      <dgm:spPr/>
    </dgm:pt>
    <dgm:pt modelId="{4014D2C4-4C9B-4D91-9A13-7E38637B009E}" type="pres">
      <dgm:prSet presAssocID="{E63D3913-DDD4-40B1-886F-464DF4EE05B1}" presName="sibTrans" presStyleCnt="0"/>
      <dgm:spPr/>
    </dgm:pt>
    <dgm:pt modelId="{CC62787F-C3DB-449A-80EE-CDE3C93D5D21}" type="pres">
      <dgm:prSet presAssocID="{B07444BC-7596-4393-AFCE-477AE91B01C6}" presName="compNode" presStyleCnt="0"/>
      <dgm:spPr/>
    </dgm:pt>
    <dgm:pt modelId="{A8A9FC54-E8A3-4534-ACDB-607439B6CF3E}" type="pres">
      <dgm:prSet presAssocID="{B07444BC-7596-4393-AFCE-477AE91B01C6}" presName="iconBgRect" presStyleLbl="bgShp" presStyleIdx="2" presStyleCnt="6"/>
      <dgm:spPr/>
    </dgm:pt>
    <dgm:pt modelId="{A559F226-CC2D-4772-9606-32F1DBDD9EAC}" type="pres">
      <dgm:prSet presAssocID="{B07444BC-7596-4393-AFCE-477AE91B01C6}" presName="iconRect" presStyleLbl="node1" presStyleIdx="2" presStyleCnt="6" custLinFactX="-139785" custLinFactNeighborX="-200000" custLinFactNeighborY="4578"/>
      <dgm:spPr>
        <a:solidFill>
          <a:schemeClr val="accent3"/>
        </a:solidFill>
      </dgm:spPr>
    </dgm:pt>
    <dgm:pt modelId="{025F79CE-D756-4C18-B39B-9B3F1C201941}" type="pres">
      <dgm:prSet presAssocID="{B07444BC-7596-4393-AFCE-477AE91B01C6}" presName="spaceRect" presStyleCnt="0"/>
      <dgm:spPr/>
    </dgm:pt>
    <dgm:pt modelId="{117A81D0-2DF2-4868-8ABA-D781318C4601}" type="pres">
      <dgm:prSet presAssocID="{B07444BC-7596-4393-AFCE-477AE91B01C6}" presName="textRect" presStyleLbl="revTx" presStyleIdx="2" presStyleCnt="6">
        <dgm:presLayoutVars>
          <dgm:chMax val="1"/>
          <dgm:chPref val="1"/>
        </dgm:presLayoutVars>
      </dgm:prSet>
      <dgm:spPr/>
    </dgm:pt>
    <dgm:pt modelId="{415336C3-77E5-4D84-9361-7AFF2079FB68}" type="pres">
      <dgm:prSet presAssocID="{02DE9466-291D-416A-ADD5-47BA7A14F376}" presName="sibTrans" presStyleCnt="0"/>
      <dgm:spPr/>
    </dgm:pt>
    <dgm:pt modelId="{6BE79364-97F2-4534-B346-DA8BA7D724B8}" type="pres">
      <dgm:prSet presAssocID="{204056A4-F7B1-4DE0-9D57-9E041C2B9231}" presName="compNode" presStyleCnt="0"/>
      <dgm:spPr/>
    </dgm:pt>
    <dgm:pt modelId="{67C56110-A411-4F36-AFEF-00ACF59D78E4}" type="pres">
      <dgm:prSet presAssocID="{204056A4-F7B1-4DE0-9D57-9E041C2B9231}" presName="iconBgRect" presStyleLbl="bgShp" presStyleIdx="3" presStyleCnt="6"/>
      <dgm:spPr/>
    </dgm:pt>
    <dgm:pt modelId="{A8EA6EFC-F216-4270-B37C-317AD3DD5FDB}" type="pres">
      <dgm:prSet presAssocID="{204056A4-F7B1-4DE0-9D57-9E041C2B9231}" presName="iconRect" presStyleLbl="node1" presStyleIdx="3" presStyleCnt="6" custLinFactX="122400" custLinFactNeighborX="200000" custLinFactNeighborY="1580"/>
      <dgm:spPr>
        <a:solidFill>
          <a:srgbClr val="B8D233"/>
        </a:solidFill>
      </dgm:spPr>
    </dgm:pt>
    <dgm:pt modelId="{652896E5-654E-40A1-94FD-F27382CB37D6}" type="pres">
      <dgm:prSet presAssocID="{204056A4-F7B1-4DE0-9D57-9E041C2B9231}" presName="spaceRect" presStyleCnt="0"/>
      <dgm:spPr/>
    </dgm:pt>
    <dgm:pt modelId="{8D4AA230-51A2-43FF-9C7C-4C6A188DC413}" type="pres">
      <dgm:prSet presAssocID="{204056A4-F7B1-4DE0-9D57-9E041C2B9231}" presName="textRect" presStyleLbl="revTx" presStyleIdx="3" presStyleCnt="6">
        <dgm:presLayoutVars>
          <dgm:chMax val="1"/>
          <dgm:chPref val="1"/>
        </dgm:presLayoutVars>
      </dgm:prSet>
      <dgm:spPr/>
    </dgm:pt>
    <dgm:pt modelId="{92CC8FA9-8F31-43B3-8BE4-0299512DE0DE}" type="pres">
      <dgm:prSet presAssocID="{C7BC1442-2BC2-4381-9653-B1FAA74FB2C7}" presName="sibTrans" presStyleCnt="0"/>
      <dgm:spPr/>
    </dgm:pt>
    <dgm:pt modelId="{31E1CAA1-0781-43D3-B064-B3D6FC32829C}" type="pres">
      <dgm:prSet presAssocID="{321D450F-ABFE-497D-B76B-B6631D6504D9}" presName="compNode" presStyleCnt="0"/>
      <dgm:spPr/>
    </dgm:pt>
    <dgm:pt modelId="{CBC451D3-2655-4B3D-AA38-F3F7E6BF7DC5}" type="pres">
      <dgm:prSet presAssocID="{321D450F-ABFE-497D-B76B-B6631D6504D9}" presName="iconBgRect" presStyleLbl="bgShp" presStyleIdx="4" presStyleCnt="6"/>
      <dgm:spPr/>
    </dgm:pt>
    <dgm:pt modelId="{281B9D18-F139-4D43-99F7-48E3FBDC90AB}" type="pres">
      <dgm:prSet presAssocID="{321D450F-ABFE-497D-B76B-B6631D6504D9}" presName="iconRect" presStyleLbl="node1" presStyleIdx="4" presStyleCnt="6" custLinFactX="141022" custLinFactNeighborX="200000" custLinFactNeighborY="-1914"/>
      <dgm:spPr>
        <a:solidFill>
          <a:srgbClr val="FF0000"/>
        </a:solidFill>
      </dgm:spPr>
    </dgm:pt>
    <dgm:pt modelId="{B5236FF6-8837-4F31-B336-EA49BEB1FA07}" type="pres">
      <dgm:prSet presAssocID="{321D450F-ABFE-497D-B76B-B6631D6504D9}" presName="spaceRect" presStyleCnt="0"/>
      <dgm:spPr/>
    </dgm:pt>
    <dgm:pt modelId="{F2BC2C3B-06FB-4467-8B96-9EE1736552FC}" type="pres">
      <dgm:prSet presAssocID="{321D450F-ABFE-497D-B76B-B6631D6504D9}" presName="textRect" presStyleLbl="revTx" presStyleIdx="4" presStyleCnt="6">
        <dgm:presLayoutVars>
          <dgm:chMax val="1"/>
          <dgm:chPref val="1"/>
        </dgm:presLayoutVars>
      </dgm:prSet>
      <dgm:spPr/>
    </dgm:pt>
    <dgm:pt modelId="{1D193FD2-7292-484E-8291-A94D5D3B60FC}" type="pres">
      <dgm:prSet presAssocID="{B480B6BD-B044-4860-B94D-6BE5EC077A02}" presName="sibTrans" presStyleCnt="0"/>
      <dgm:spPr/>
    </dgm:pt>
    <dgm:pt modelId="{B49EFB84-E51D-4F28-B794-5C71FECA41CA}" type="pres">
      <dgm:prSet presAssocID="{6174D66F-0C68-4567-8ABE-8CB1D8B7D333}" presName="compNode" presStyleCnt="0"/>
      <dgm:spPr/>
    </dgm:pt>
    <dgm:pt modelId="{A4B0B758-3D79-401F-AB58-25779484FCD3}" type="pres">
      <dgm:prSet presAssocID="{6174D66F-0C68-4567-8ABE-8CB1D8B7D333}" presName="iconBgRect" presStyleLbl="bgShp" presStyleIdx="5" presStyleCnt="6"/>
      <dgm:spPr/>
    </dgm:pt>
    <dgm:pt modelId="{94831D9B-487D-4DA4-8155-43B74C0D5E01}" type="pres">
      <dgm:prSet presAssocID="{6174D66F-0C68-4567-8ABE-8CB1D8B7D333}" presName="iconRect" presStyleLbl="node1" presStyleIdx="5" presStyleCnt="6" custLinFactX="-300000" custLinFactNeighborX="-379568" custLinFactNeighborY="626"/>
      <dgm:spPr>
        <a:solidFill>
          <a:srgbClr val="5CC6D6"/>
        </a:solidFill>
      </dgm:spPr>
    </dgm:pt>
    <dgm:pt modelId="{00807AF1-B760-4EA5-A286-61CEE1D5A81B}" type="pres">
      <dgm:prSet presAssocID="{6174D66F-0C68-4567-8ABE-8CB1D8B7D333}" presName="spaceRect" presStyleCnt="0"/>
      <dgm:spPr/>
    </dgm:pt>
    <dgm:pt modelId="{1361C565-5CAE-44E8-98B5-AB1FE06C168C}" type="pres">
      <dgm:prSet presAssocID="{6174D66F-0C68-4567-8ABE-8CB1D8B7D333}" presName="textRect" presStyleLbl="revTx" presStyleIdx="5" presStyleCnt="6">
        <dgm:presLayoutVars>
          <dgm:chMax val="1"/>
          <dgm:chPref val="1"/>
        </dgm:presLayoutVars>
      </dgm:prSet>
      <dgm:spPr/>
    </dgm:pt>
  </dgm:ptLst>
  <dgm:cxnLst>
    <dgm:cxn modelId="{3C78A80E-139F-4462-8B13-433BB571C990}" type="presOf" srcId="{B07444BC-7596-4393-AFCE-477AE91B01C6}" destId="{117A81D0-2DF2-4868-8ABA-D781318C4601}" srcOrd="0" destOrd="0" presId="urn:microsoft.com/office/officeart/2018/5/layout/IconCircleLabelList"/>
    <dgm:cxn modelId="{2CB66566-B1C7-48F6-9EE0-E2AAB66663AF}" type="presOf" srcId="{6174D66F-0C68-4567-8ABE-8CB1D8B7D333}" destId="{1361C565-5CAE-44E8-98B5-AB1FE06C168C}" srcOrd="0" destOrd="0" presId="urn:microsoft.com/office/officeart/2018/5/layout/IconCircleLabelList"/>
    <dgm:cxn modelId="{B5E37148-4F0D-41A2-8AA2-2A03F9E7B0FA}" type="presOf" srcId="{321D450F-ABFE-497D-B76B-B6631D6504D9}" destId="{F2BC2C3B-06FB-4467-8B96-9EE1736552FC}" srcOrd="0" destOrd="0" presId="urn:microsoft.com/office/officeart/2018/5/layout/IconCircleLabelList"/>
    <dgm:cxn modelId="{676D3A6A-6EA7-4483-BB12-0BD4A7D7AF9D}" type="presOf" srcId="{01A66772-F185-4D58-B8BB-E9370D7A7A2B}" destId="{50B3CE7C-E10B-4E23-BD93-03664997C932}" srcOrd="0" destOrd="0" presId="urn:microsoft.com/office/officeart/2018/5/layout/IconCircleLabelList"/>
    <dgm:cxn modelId="{16C9CE53-92FC-46D9-BC79-7BEBE34307DC}" srcId="{01A66772-F185-4D58-B8BB-E9370D7A7A2B}" destId="{6174D66F-0C68-4567-8ABE-8CB1D8B7D333}" srcOrd="5" destOrd="0" parTransId="{FE33CBCA-26B3-4CA3-88E6-F04B705DE6F5}" sibTransId="{FD506ED9-DBC7-4652-820A-F7CC8C76ED29}"/>
    <dgm:cxn modelId="{8084E085-218F-442B-AEA0-EECB9A03E23F}" srcId="{01A66772-F185-4D58-B8BB-E9370D7A7A2B}" destId="{AB2DCB97-1D95-4DAC-8211-540F8EB64CC6}" srcOrd="0" destOrd="0" parTransId="{0CAC2BD1-C7B0-43CF-B733-55C313F42DFB}" sibTransId="{ED069A57-235D-41A9-8406-30110FD3AC04}"/>
    <dgm:cxn modelId="{A80B70A7-111C-4717-8158-48840459DAA3}" type="presOf" srcId="{11F86218-4968-414C-A262-07B289FE4514}" destId="{D899EF4B-8A23-48E8-B379-3DFB0D28C778}" srcOrd="0" destOrd="0" presId="urn:microsoft.com/office/officeart/2018/5/layout/IconCircleLabelList"/>
    <dgm:cxn modelId="{0BBB82BD-2511-48EC-B735-5611A9EB35F2}" srcId="{01A66772-F185-4D58-B8BB-E9370D7A7A2B}" destId="{321D450F-ABFE-497D-B76B-B6631D6504D9}" srcOrd="4" destOrd="0" parTransId="{C3A8F870-447D-40DB-B66F-3020B656452C}" sibTransId="{B480B6BD-B044-4860-B94D-6BE5EC077A02}"/>
    <dgm:cxn modelId="{2A4B16BF-E129-4776-AA55-BBFA0F7BB635}" srcId="{01A66772-F185-4D58-B8BB-E9370D7A7A2B}" destId="{B07444BC-7596-4393-AFCE-477AE91B01C6}" srcOrd="2" destOrd="0" parTransId="{7505C714-E38D-4184-8C5C-4F59CE546F71}" sibTransId="{02DE9466-291D-416A-ADD5-47BA7A14F376}"/>
    <dgm:cxn modelId="{37BF65C8-CBD0-4C65-A705-4EDE0391B788}" srcId="{01A66772-F185-4D58-B8BB-E9370D7A7A2B}" destId="{11F86218-4968-414C-A262-07B289FE4514}" srcOrd="1" destOrd="0" parTransId="{D3820C15-0B8D-4285-9B3B-A9CE61EE2B10}" sibTransId="{E63D3913-DDD4-40B1-886F-464DF4EE05B1}"/>
    <dgm:cxn modelId="{6AEEC6CD-ADA3-473A-8C3C-C5BB0466D254}" srcId="{01A66772-F185-4D58-B8BB-E9370D7A7A2B}" destId="{204056A4-F7B1-4DE0-9D57-9E041C2B9231}" srcOrd="3" destOrd="0" parTransId="{418947DB-083D-4E74-9168-864D8D5D1637}" sibTransId="{C7BC1442-2BC2-4381-9653-B1FAA74FB2C7}"/>
    <dgm:cxn modelId="{75862FD8-0F92-4403-A8E2-90E678CBBCF0}" type="presOf" srcId="{204056A4-F7B1-4DE0-9D57-9E041C2B9231}" destId="{8D4AA230-51A2-43FF-9C7C-4C6A188DC413}" srcOrd="0" destOrd="0" presId="urn:microsoft.com/office/officeart/2018/5/layout/IconCircleLabelList"/>
    <dgm:cxn modelId="{301311DD-A535-4FD3-88CC-1BC8B077BA9F}" type="presOf" srcId="{AB2DCB97-1D95-4DAC-8211-540F8EB64CC6}" destId="{80D76E47-4593-4E30-9E72-D0F5AF1A2175}" srcOrd="0" destOrd="0" presId="urn:microsoft.com/office/officeart/2018/5/layout/IconCircleLabelList"/>
    <dgm:cxn modelId="{2502310B-EFA0-4632-9177-9A022014CB8A}" type="presParOf" srcId="{50B3CE7C-E10B-4E23-BD93-03664997C932}" destId="{9AA91542-1681-4DEB-BD47-1807F68B604D}" srcOrd="0" destOrd="0" presId="urn:microsoft.com/office/officeart/2018/5/layout/IconCircleLabelList"/>
    <dgm:cxn modelId="{E0235399-4C24-46B8-A8EC-4B470C79E81E}" type="presParOf" srcId="{9AA91542-1681-4DEB-BD47-1807F68B604D}" destId="{C271DDD8-B0E3-4DB2-990A-8FDD757E062B}" srcOrd="0" destOrd="0" presId="urn:microsoft.com/office/officeart/2018/5/layout/IconCircleLabelList"/>
    <dgm:cxn modelId="{A9A4BB83-423D-46F0-80BA-A4C57D176C7F}" type="presParOf" srcId="{9AA91542-1681-4DEB-BD47-1807F68B604D}" destId="{44944AFC-4778-4E57-B57C-9C59F67C7B60}" srcOrd="1" destOrd="0" presId="urn:microsoft.com/office/officeart/2018/5/layout/IconCircleLabelList"/>
    <dgm:cxn modelId="{F196EB3F-4315-4CFC-99B2-C0C66E1DB7E8}" type="presParOf" srcId="{9AA91542-1681-4DEB-BD47-1807F68B604D}" destId="{B3D00724-8953-44AC-B45D-EDEB95EA72D2}" srcOrd="2" destOrd="0" presId="urn:microsoft.com/office/officeart/2018/5/layout/IconCircleLabelList"/>
    <dgm:cxn modelId="{16C9CB98-9048-4BFA-A7B7-339958639E7B}" type="presParOf" srcId="{9AA91542-1681-4DEB-BD47-1807F68B604D}" destId="{80D76E47-4593-4E30-9E72-D0F5AF1A2175}" srcOrd="3" destOrd="0" presId="urn:microsoft.com/office/officeart/2018/5/layout/IconCircleLabelList"/>
    <dgm:cxn modelId="{91FDC247-A254-49F6-89EC-3311A21619FB}" type="presParOf" srcId="{50B3CE7C-E10B-4E23-BD93-03664997C932}" destId="{CEEC55F8-4CCA-4947-A9CC-0D19480166C7}" srcOrd="1" destOrd="0" presId="urn:microsoft.com/office/officeart/2018/5/layout/IconCircleLabelList"/>
    <dgm:cxn modelId="{8AAA8214-E3B9-45BA-8D48-3E6349364303}" type="presParOf" srcId="{50B3CE7C-E10B-4E23-BD93-03664997C932}" destId="{0A7D1552-F30C-4599-8732-086989F7F64B}" srcOrd="2" destOrd="0" presId="urn:microsoft.com/office/officeart/2018/5/layout/IconCircleLabelList"/>
    <dgm:cxn modelId="{65975857-C7B2-4E0E-8A44-5F8560E3074E}" type="presParOf" srcId="{0A7D1552-F30C-4599-8732-086989F7F64B}" destId="{1F6240B9-4D11-4D30-8A67-2D627BF2F6CC}" srcOrd="0" destOrd="0" presId="urn:microsoft.com/office/officeart/2018/5/layout/IconCircleLabelList"/>
    <dgm:cxn modelId="{ABF393D1-C349-4DAD-A292-6218D11305CF}" type="presParOf" srcId="{0A7D1552-F30C-4599-8732-086989F7F64B}" destId="{0834585D-1907-415B-A507-EF3CF7662438}" srcOrd="1" destOrd="0" presId="urn:microsoft.com/office/officeart/2018/5/layout/IconCircleLabelList"/>
    <dgm:cxn modelId="{A5F7E024-0556-44C6-86C0-9AB10784A756}" type="presParOf" srcId="{0A7D1552-F30C-4599-8732-086989F7F64B}" destId="{F37B7BE1-A0FA-4E3A-B02E-4BE02D01F655}" srcOrd="2" destOrd="0" presId="urn:microsoft.com/office/officeart/2018/5/layout/IconCircleLabelList"/>
    <dgm:cxn modelId="{65B70D1C-03F2-4F6A-9EC5-0C52514D3278}" type="presParOf" srcId="{0A7D1552-F30C-4599-8732-086989F7F64B}" destId="{D899EF4B-8A23-48E8-B379-3DFB0D28C778}" srcOrd="3" destOrd="0" presId="urn:microsoft.com/office/officeart/2018/5/layout/IconCircleLabelList"/>
    <dgm:cxn modelId="{B324EB45-6FE7-4BB5-92A3-B9D8086893A3}" type="presParOf" srcId="{50B3CE7C-E10B-4E23-BD93-03664997C932}" destId="{4014D2C4-4C9B-4D91-9A13-7E38637B009E}" srcOrd="3" destOrd="0" presId="urn:microsoft.com/office/officeart/2018/5/layout/IconCircleLabelList"/>
    <dgm:cxn modelId="{9FF2F7EE-8781-4E8D-B245-E362C60FC043}" type="presParOf" srcId="{50B3CE7C-E10B-4E23-BD93-03664997C932}" destId="{CC62787F-C3DB-449A-80EE-CDE3C93D5D21}" srcOrd="4" destOrd="0" presId="urn:microsoft.com/office/officeart/2018/5/layout/IconCircleLabelList"/>
    <dgm:cxn modelId="{2FB06A51-7363-48D0-A4DA-8509BEBC24AC}" type="presParOf" srcId="{CC62787F-C3DB-449A-80EE-CDE3C93D5D21}" destId="{A8A9FC54-E8A3-4534-ACDB-607439B6CF3E}" srcOrd="0" destOrd="0" presId="urn:microsoft.com/office/officeart/2018/5/layout/IconCircleLabelList"/>
    <dgm:cxn modelId="{7F17EEDA-71C0-4EB4-9700-F41837702129}" type="presParOf" srcId="{CC62787F-C3DB-449A-80EE-CDE3C93D5D21}" destId="{A559F226-CC2D-4772-9606-32F1DBDD9EAC}" srcOrd="1" destOrd="0" presId="urn:microsoft.com/office/officeart/2018/5/layout/IconCircleLabelList"/>
    <dgm:cxn modelId="{22A0AFB4-41FA-4497-9A62-4FB3A2EAA4E1}" type="presParOf" srcId="{CC62787F-C3DB-449A-80EE-CDE3C93D5D21}" destId="{025F79CE-D756-4C18-B39B-9B3F1C201941}" srcOrd="2" destOrd="0" presId="urn:microsoft.com/office/officeart/2018/5/layout/IconCircleLabelList"/>
    <dgm:cxn modelId="{A5912EAB-B656-4871-A4A1-90C8A031FC51}" type="presParOf" srcId="{CC62787F-C3DB-449A-80EE-CDE3C93D5D21}" destId="{117A81D0-2DF2-4868-8ABA-D781318C4601}" srcOrd="3" destOrd="0" presId="urn:microsoft.com/office/officeart/2018/5/layout/IconCircleLabelList"/>
    <dgm:cxn modelId="{FFB68094-2AF4-4EE8-A70F-8A351AD72004}" type="presParOf" srcId="{50B3CE7C-E10B-4E23-BD93-03664997C932}" destId="{415336C3-77E5-4D84-9361-7AFF2079FB68}" srcOrd="5" destOrd="0" presId="urn:microsoft.com/office/officeart/2018/5/layout/IconCircleLabelList"/>
    <dgm:cxn modelId="{AC44E91A-C00F-4AFF-B7E0-481B3818467A}" type="presParOf" srcId="{50B3CE7C-E10B-4E23-BD93-03664997C932}" destId="{6BE79364-97F2-4534-B346-DA8BA7D724B8}" srcOrd="6" destOrd="0" presId="urn:microsoft.com/office/officeart/2018/5/layout/IconCircleLabelList"/>
    <dgm:cxn modelId="{FAD876DC-F809-403C-B42E-11FFDEE185C6}" type="presParOf" srcId="{6BE79364-97F2-4534-B346-DA8BA7D724B8}" destId="{67C56110-A411-4F36-AFEF-00ACF59D78E4}" srcOrd="0" destOrd="0" presId="urn:microsoft.com/office/officeart/2018/5/layout/IconCircleLabelList"/>
    <dgm:cxn modelId="{AB9613ED-70AD-4901-B86E-5B7217A87B5A}" type="presParOf" srcId="{6BE79364-97F2-4534-B346-DA8BA7D724B8}" destId="{A8EA6EFC-F216-4270-B37C-317AD3DD5FDB}" srcOrd="1" destOrd="0" presId="urn:microsoft.com/office/officeart/2018/5/layout/IconCircleLabelList"/>
    <dgm:cxn modelId="{500C8E0C-AE1D-498D-AFAD-E9B679D88CD1}" type="presParOf" srcId="{6BE79364-97F2-4534-B346-DA8BA7D724B8}" destId="{652896E5-654E-40A1-94FD-F27382CB37D6}" srcOrd="2" destOrd="0" presId="urn:microsoft.com/office/officeart/2018/5/layout/IconCircleLabelList"/>
    <dgm:cxn modelId="{1290DE3A-D6BB-4AA8-890A-A806D92D3834}" type="presParOf" srcId="{6BE79364-97F2-4534-B346-DA8BA7D724B8}" destId="{8D4AA230-51A2-43FF-9C7C-4C6A188DC413}" srcOrd="3" destOrd="0" presId="urn:microsoft.com/office/officeart/2018/5/layout/IconCircleLabelList"/>
    <dgm:cxn modelId="{3DB640DB-C605-46DD-9BEF-653A191A5531}" type="presParOf" srcId="{50B3CE7C-E10B-4E23-BD93-03664997C932}" destId="{92CC8FA9-8F31-43B3-8BE4-0299512DE0DE}" srcOrd="7" destOrd="0" presId="urn:microsoft.com/office/officeart/2018/5/layout/IconCircleLabelList"/>
    <dgm:cxn modelId="{6E5B17A6-132D-4DAD-96AC-322C5AD4DA86}" type="presParOf" srcId="{50B3CE7C-E10B-4E23-BD93-03664997C932}" destId="{31E1CAA1-0781-43D3-B064-B3D6FC32829C}" srcOrd="8" destOrd="0" presId="urn:microsoft.com/office/officeart/2018/5/layout/IconCircleLabelList"/>
    <dgm:cxn modelId="{A3AF40D1-F771-4B07-A670-0B57DCF43EF4}" type="presParOf" srcId="{31E1CAA1-0781-43D3-B064-B3D6FC32829C}" destId="{CBC451D3-2655-4B3D-AA38-F3F7E6BF7DC5}" srcOrd="0" destOrd="0" presId="urn:microsoft.com/office/officeart/2018/5/layout/IconCircleLabelList"/>
    <dgm:cxn modelId="{C2C15652-E693-4322-BBA7-4D363159DB66}" type="presParOf" srcId="{31E1CAA1-0781-43D3-B064-B3D6FC32829C}" destId="{281B9D18-F139-4D43-99F7-48E3FBDC90AB}" srcOrd="1" destOrd="0" presId="urn:microsoft.com/office/officeart/2018/5/layout/IconCircleLabelList"/>
    <dgm:cxn modelId="{D13DDC27-995A-44C4-A175-D5C6B76778F5}" type="presParOf" srcId="{31E1CAA1-0781-43D3-B064-B3D6FC32829C}" destId="{B5236FF6-8837-4F31-B336-EA49BEB1FA07}" srcOrd="2" destOrd="0" presId="urn:microsoft.com/office/officeart/2018/5/layout/IconCircleLabelList"/>
    <dgm:cxn modelId="{7482BCCA-AAB7-4EE8-991E-D5916D428F4E}" type="presParOf" srcId="{31E1CAA1-0781-43D3-B064-B3D6FC32829C}" destId="{F2BC2C3B-06FB-4467-8B96-9EE1736552FC}" srcOrd="3" destOrd="0" presId="urn:microsoft.com/office/officeart/2018/5/layout/IconCircleLabelList"/>
    <dgm:cxn modelId="{0A9AF304-217C-4949-9543-B4245B7C0C9D}" type="presParOf" srcId="{50B3CE7C-E10B-4E23-BD93-03664997C932}" destId="{1D193FD2-7292-484E-8291-A94D5D3B60FC}" srcOrd="9" destOrd="0" presId="urn:microsoft.com/office/officeart/2018/5/layout/IconCircleLabelList"/>
    <dgm:cxn modelId="{515EE82D-AB5A-4C21-B095-6137BBDED801}" type="presParOf" srcId="{50B3CE7C-E10B-4E23-BD93-03664997C932}" destId="{B49EFB84-E51D-4F28-B794-5C71FECA41CA}" srcOrd="10" destOrd="0" presId="urn:microsoft.com/office/officeart/2018/5/layout/IconCircleLabelList"/>
    <dgm:cxn modelId="{9D4456C8-5602-4014-A856-A9F0FFEBD81B}" type="presParOf" srcId="{B49EFB84-E51D-4F28-B794-5C71FECA41CA}" destId="{A4B0B758-3D79-401F-AB58-25779484FCD3}" srcOrd="0" destOrd="0" presId="urn:microsoft.com/office/officeart/2018/5/layout/IconCircleLabelList"/>
    <dgm:cxn modelId="{A24FA16D-BC5D-4F5D-85BE-779D89F66964}" type="presParOf" srcId="{B49EFB84-E51D-4F28-B794-5C71FECA41CA}" destId="{94831D9B-487D-4DA4-8155-43B74C0D5E01}" srcOrd="1" destOrd="0" presId="urn:microsoft.com/office/officeart/2018/5/layout/IconCircleLabelList"/>
    <dgm:cxn modelId="{137B2CC2-4989-4509-912E-250A65C60FA5}" type="presParOf" srcId="{B49EFB84-E51D-4F28-B794-5C71FECA41CA}" destId="{00807AF1-B760-4EA5-A286-61CEE1D5A81B}" srcOrd="2" destOrd="0" presId="urn:microsoft.com/office/officeart/2018/5/layout/IconCircleLabelList"/>
    <dgm:cxn modelId="{ED3A98B4-F338-4901-8EDE-50910E534225}" type="presParOf" srcId="{B49EFB84-E51D-4F28-B794-5C71FECA41CA}" destId="{1361C565-5CAE-44E8-98B5-AB1FE06C168C}"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71DDD8-B0E3-4DB2-990A-8FDD757E062B}">
      <dsp:nvSpPr>
        <dsp:cNvPr id="0" name=""/>
        <dsp:cNvSpPr/>
      </dsp:nvSpPr>
      <dsp:spPr>
        <a:xfrm>
          <a:off x="317409" y="571130"/>
          <a:ext cx="988628" cy="98862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944AFC-4778-4E57-B57C-9C59F67C7B60}">
      <dsp:nvSpPr>
        <dsp:cNvPr id="0" name=""/>
        <dsp:cNvSpPr/>
      </dsp:nvSpPr>
      <dsp:spPr>
        <a:xfrm>
          <a:off x="8148098" y="790784"/>
          <a:ext cx="567246" cy="567246"/>
        </a:xfrm>
        <a:prstGeom prst="rect">
          <a:avLst/>
        </a:prstGeom>
        <a:solidFill>
          <a:srgbClr val="B8D233"/>
        </a:solidFill>
        <a:ln w="19050" cap="flat" cmpd="sng" algn="ctr">
          <a:solidFill>
            <a:schemeClr val="lt1">
              <a:alpha val="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80D76E47-4593-4E30-9E72-D0F5AF1A2175}">
      <dsp:nvSpPr>
        <dsp:cNvPr id="0" name=""/>
        <dsp:cNvSpPr/>
      </dsp:nvSpPr>
      <dsp:spPr>
        <a:xfrm>
          <a:off x="1372" y="1867693"/>
          <a:ext cx="1620703" cy="1377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b="1" i="0" kern="1200" dirty="0"/>
            <a:t>Contact person change (for programs, remittance, General Contact, or Company Officer</a:t>
          </a:r>
          <a:r>
            <a:rPr lang="en-US" sz="1100" b="0" i="0" kern="1200" dirty="0"/>
            <a:t>)</a:t>
          </a:r>
        </a:p>
      </dsp:txBody>
      <dsp:txXfrm>
        <a:off x="1372" y="1867693"/>
        <a:ext cx="1620703" cy="1377597"/>
      </dsp:txXfrm>
    </dsp:sp>
    <dsp:sp modelId="{1F6240B9-4D11-4D30-8A67-2D627BF2F6CC}">
      <dsp:nvSpPr>
        <dsp:cNvPr id="0" name=""/>
        <dsp:cNvSpPr/>
      </dsp:nvSpPr>
      <dsp:spPr>
        <a:xfrm>
          <a:off x="2221735" y="571130"/>
          <a:ext cx="988628" cy="98862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34585D-1907-415B-A507-EF3CF7662438}">
      <dsp:nvSpPr>
        <dsp:cNvPr id="0" name=""/>
        <dsp:cNvSpPr/>
      </dsp:nvSpPr>
      <dsp:spPr>
        <a:xfrm>
          <a:off x="10106216" y="754929"/>
          <a:ext cx="567246" cy="567246"/>
        </a:xfrm>
        <a:prstGeom prst="rect">
          <a:avLst/>
        </a:prstGeom>
        <a:solidFill>
          <a:srgbClr val="FF0000"/>
        </a:solidFill>
        <a:ln w="19050" cap="flat" cmpd="sng" algn="ctr">
          <a:solidFill>
            <a:schemeClr val="lt1">
              <a:alpha val="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899EF4B-8A23-48E8-B379-3DFB0D28C778}">
      <dsp:nvSpPr>
        <dsp:cNvPr id="0" name=""/>
        <dsp:cNvSpPr/>
      </dsp:nvSpPr>
      <dsp:spPr>
        <a:xfrm>
          <a:off x="1905698" y="1867693"/>
          <a:ext cx="1620703" cy="1377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b="1" i="0" kern="1200" dirty="0"/>
            <a:t>Address change (for programs, the General Contact, or Company Officer)</a:t>
          </a:r>
        </a:p>
      </dsp:txBody>
      <dsp:txXfrm>
        <a:off x="1905698" y="1867693"/>
        <a:ext cx="1620703" cy="1377597"/>
      </dsp:txXfrm>
    </dsp:sp>
    <dsp:sp modelId="{A8A9FC54-E8A3-4534-ACDB-607439B6CF3E}">
      <dsp:nvSpPr>
        <dsp:cNvPr id="0" name=""/>
        <dsp:cNvSpPr/>
      </dsp:nvSpPr>
      <dsp:spPr>
        <a:xfrm>
          <a:off x="4126061" y="571130"/>
          <a:ext cx="988628" cy="98862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59F226-CC2D-4772-9606-32F1DBDD9EAC}">
      <dsp:nvSpPr>
        <dsp:cNvPr id="0" name=""/>
        <dsp:cNvSpPr/>
      </dsp:nvSpPr>
      <dsp:spPr>
        <a:xfrm>
          <a:off x="2409335" y="807790"/>
          <a:ext cx="567246" cy="567246"/>
        </a:xfrm>
        <a:prstGeom prst="rect">
          <a:avLst/>
        </a:prstGeom>
        <a:solidFill>
          <a:schemeClr val="accent3"/>
        </a:solidFill>
        <a:ln w="19050" cap="flat" cmpd="sng" algn="ctr">
          <a:solidFill>
            <a:schemeClr val="lt1">
              <a:alpha val="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17A81D0-2DF2-4868-8ABA-D781318C4601}">
      <dsp:nvSpPr>
        <dsp:cNvPr id="0" name=""/>
        <dsp:cNvSpPr/>
      </dsp:nvSpPr>
      <dsp:spPr>
        <a:xfrm>
          <a:off x="3810024" y="1867693"/>
          <a:ext cx="1620703" cy="1377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b="1" i="0" kern="1200" dirty="0"/>
            <a:t>Banking and remittance information on file change</a:t>
          </a:r>
        </a:p>
      </dsp:txBody>
      <dsp:txXfrm>
        <a:off x="3810024" y="1867693"/>
        <a:ext cx="1620703" cy="1377597"/>
      </dsp:txXfrm>
    </dsp:sp>
    <dsp:sp modelId="{67C56110-A411-4F36-AFEF-00ACF59D78E4}">
      <dsp:nvSpPr>
        <dsp:cNvPr id="0" name=""/>
        <dsp:cNvSpPr/>
      </dsp:nvSpPr>
      <dsp:spPr>
        <a:xfrm>
          <a:off x="6030387" y="571130"/>
          <a:ext cx="988628" cy="98862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EA6EFC-F216-4270-B37C-317AD3DD5FDB}">
      <dsp:nvSpPr>
        <dsp:cNvPr id="0" name=""/>
        <dsp:cNvSpPr/>
      </dsp:nvSpPr>
      <dsp:spPr>
        <a:xfrm>
          <a:off x="8069880" y="790784"/>
          <a:ext cx="567246" cy="567246"/>
        </a:xfrm>
        <a:prstGeom prst="rect">
          <a:avLst/>
        </a:prstGeom>
        <a:solidFill>
          <a:srgbClr val="B8D233"/>
        </a:solidFill>
        <a:ln w="19050" cap="flat" cmpd="sng" algn="ctr">
          <a:solidFill>
            <a:schemeClr val="lt1">
              <a:alpha val="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8D4AA230-51A2-43FF-9C7C-4C6A188DC413}">
      <dsp:nvSpPr>
        <dsp:cNvPr id="0" name=""/>
        <dsp:cNvSpPr/>
      </dsp:nvSpPr>
      <dsp:spPr>
        <a:xfrm>
          <a:off x="5714350" y="1867693"/>
          <a:ext cx="1620703" cy="1377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b="1" i="0" kern="1200" dirty="0"/>
            <a:t>Change to how remittance statements are received</a:t>
          </a:r>
        </a:p>
      </dsp:txBody>
      <dsp:txXfrm>
        <a:off x="5714350" y="1867693"/>
        <a:ext cx="1620703" cy="1377597"/>
      </dsp:txXfrm>
    </dsp:sp>
    <dsp:sp modelId="{CBC451D3-2655-4B3D-AA38-F3F7E6BF7DC5}">
      <dsp:nvSpPr>
        <dsp:cNvPr id="0" name=""/>
        <dsp:cNvSpPr/>
      </dsp:nvSpPr>
      <dsp:spPr>
        <a:xfrm>
          <a:off x="7934713" y="571130"/>
          <a:ext cx="988628" cy="988628"/>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1B9D18-F139-4D43-99F7-48E3FBDC90AB}">
      <dsp:nvSpPr>
        <dsp:cNvPr id="0" name=""/>
        <dsp:cNvSpPr/>
      </dsp:nvSpPr>
      <dsp:spPr>
        <a:xfrm>
          <a:off x="10079839" y="770965"/>
          <a:ext cx="567246" cy="567246"/>
        </a:xfrm>
        <a:prstGeom prst="rect">
          <a:avLst/>
        </a:prstGeom>
        <a:solidFill>
          <a:srgbClr val="FF0000"/>
        </a:solidFill>
        <a:ln w="19050" cap="flat" cmpd="sng" algn="ctr">
          <a:solidFill>
            <a:schemeClr val="lt1">
              <a:alpha val="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F2BC2C3B-06FB-4467-8B96-9EE1736552FC}">
      <dsp:nvSpPr>
        <dsp:cNvPr id="0" name=""/>
        <dsp:cNvSpPr/>
      </dsp:nvSpPr>
      <dsp:spPr>
        <a:xfrm>
          <a:off x="7618676" y="1867693"/>
          <a:ext cx="1620703" cy="1377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b="1" i="0" kern="1200" dirty="0"/>
            <a:t>Change to a Tax ID, DUNS Number, CORES ID, business structure, or business type</a:t>
          </a:r>
        </a:p>
      </dsp:txBody>
      <dsp:txXfrm>
        <a:off x="7618676" y="1867693"/>
        <a:ext cx="1620703" cy="1377597"/>
      </dsp:txXfrm>
    </dsp:sp>
    <dsp:sp modelId="{A4B0B758-3D79-401F-AB58-25779484FCD3}">
      <dsp:nvSpPr>
        <dsp:cNvPr id="0" name=""/>
        <dsp:cNvSpPr/>
      </dsp:nvSpPr>
      <dsp:spPr>
        <a:xfrm>
          <a:off x="9839039" y="571130"/>
          <a:ext cx="988628" cy="98862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831D9B-487D-4DA4-8155-43B74C0D5E01}">
      <dsp:nvSpPr>
        <dsp:cNvPr id="0" name=""/>
        <dsp:cNvSpPr/>
      </dsp:nvSpPr>
      <dsp:spPr>
        <a:xfrm>
          <a:off x="6194908" y="785373"/>
          <a:ext cx="567246" cy="567246"/>
        </a:xfrm>
        <a:prstGeom prst="rect">
          <a:avLst/>
        </a:prstGeom>
        <a:solidFill>
          <a:srgbClr val="5CC6D6"/>
        </a:solidFill>
        <a:ln w="19050" cap="flat" cmpd="sng" algn="ctr">
          <a:solidFill>
            <a:schemeClr val="lt1">
              <a:alpha val="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361C565-5CAE-44E8-98B5-AB1FE06C168C}">
      <dsp:nvSpPr>
        <dsp:cNvPr id="0" name=""/>
        <dsp:cNvSpPr/>
      </dsp:nvSpPr>
      <dsp:spPr>
        <a:xfrm>
          <a:off x="9523002" y="1867693"/>
          <a:ext cx="1620703" cy="13775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b="1" i="0" kern="1200" dirty="0"/>
            <a:t>Merger or consolidation of one 498 ID into another</a:t>
          </a:r>
        </a:p>
      </dsp:txBody>
      <dsp:txXfrm>
        <a:off x="9523002" y="1867693"/>
        <a:ext cx="1620703" cy="1377597"/>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D652576-E352-4E41-BFA1-604CD41081D2}" type="datetimeFigureOut">
              <a:rPr lang="en-US" smtClean="0"/>
              <a:t>12/10/2020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282568F-13A0-44E8-8420-E16A549D110E}" type="slidenum">
              <a:rPr lang="en-US" smtClean="0"/>
              <a:t>‹#›</a:t>
            </a:fld>
            <a:endParaRPr lang="en-US"/>
          </a:p>
        </p:txBody>
      </p:sp>
    </p:spTree>
    <p:extLst>
      <p:ext uri="{BB962C8B-B14F-4D97-AF65-F5344CB8AC3E}">
        <p14:creationId xmlns:p14="http://schemas.microsoft.com/office/powerpoint/2010/main" val="663317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82568F-13A0-44E8-8420-E16A549D110E}" type="slidenum">
              <a:rPr lang="en-US" smtClean="0"/>
              <a:t>16</a:t>
            </a:fld>
            <a:endParaRPr lang="en-US"/>
          </a:p>
        </p:txBody>
      </p:sp>
    </p:spTree>
    <p:extLst>
      <p:ext uri="{BB962C8B-B14F-4D97-AF65-F5344CB8AC3E}">
        <p14:creationId xmlns:p14="http://schemas.microsoft.com/office/powerpoint/2010/main" val="1889423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82568F-13A0-44E8-8420-E16A549D110E}" type="slidenum">
              <a:rPr lang="en-US" smtClean="0"/>
              <a:t>17</a:t>
            </a:fld>
            <a:endParaRPr lang="en-US"/>
          </a:p>
        </p:txBody>
      </p:sp>
    </p:spTree>
    <p:extLst>
      <p:ext uri="{BB962C8B-B14F-4D97-AF65-F5344CB8AC3E}">
        <p14:creationId xmlns:p14="http://schemas.microsoft.com/office/powerpoint/2010/main" val="3122923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82568F-13A0-44E8-8420-E16A549D110E}" type="slidenum">
              <a:rPr lang="en-US" smtClean="0"/>
              <a:t>18</a:t>
            </a:fld>
            <a:endParaRPr lang="en-US"/>
          </a:p>
        </p:txBody>
      </p:sp>
    </p:spTree>
    <p:extLst>
      <p:ext uri="{BB962C8B-B14F-4D97-AF65-F5344CB8AC3E}">
        <p14:creationId xmlns:p14="http://schemas.microsoft.com/office/powerpoint/2010/main" val="1452782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12/10/2020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12/10/2020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12/10/2020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12/10/2020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solidFill>
          <a:schemeClr val="bg1">
            <a:alpha val="60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12/10/2020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ratecentral.com/Resources/Newsletters/News-of-the-Week/ArticleID/1974/December-9-201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lc.lib.ms.us/wp-content/uploads/2020/12/ESL2021-DA-20-1418A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629103" y="2244830"/>
            <a:ext cx="8933796" cy="2437232"/>
          </a:xfrm>
        </p:spPr>
        <p:txBody>
          <a:bodyPr anchor="ctr">
            <a:normAutofit/>
          </a:bodyPr>
          <a:lstStyle/>
          <a:p>
            <a:r>
              <a:rPr lang="en-US" b="1" dirty="0">
                <a:solidFill>
                  <a:schemeClr val="bg1"/>
                </a:solidFill>
              </a:rPr>
              <a:t>E-rate  2021</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629101" y="4135307"/>
            <a:ext cx="8936846" cy="457201"/>
          </a:xfrm>
        </p:spPr>
        <p:txBody>
          <a:bodyPr>
            <a:noAutofit/>
          </a:bodyPr>
          <a:lstStyle/>
          <a:p>
            <a:pPr>
              <a:spcAft>
                <a:spcPts val="600"/>
              </a:spcAft>
            </a:pPr>
            <a:r>
              <a:rPr lang="en-US" sz="3200" dirty="0">
                <a:solidFill>
                  <a:schemeClr val="bg1"/>
                </a:solidFill>
              </a:rPr>
              <a:t>Category 2 Budgets</a:t>
            </a:r>
          </a:p>
        </p:txBody>
      </p:sp>
      <p:sp>
        <p:nvSpPr>
          <p:cNvPr id="7" name="Rectangle 6">
            <a:extLst>
              <a:ext uri="{FF2B5EF4-FFF2-40B4-BE49-F238E27FC236}">
                <a16:creationId xmlns:a16="http://schemas.microsoft.com/office/drawing/2014/main" id="{79F1B45B-F04F-4462-BB48-FE09627A82D8}"/>
              </a:ext>
            </a:extLst>
          </p:cNvPr>
          <p:cNvSpPr/>
          <p:nvPr/>
        </p:nvSpPr>
        <p:spPr>
          <a:xfrm>
            <a:off x="5118755" y="1244338"/>
            <a:ext cx="1951348" cy="763571"/>
          </a:xfrm>
          <a:prstGeom prst="rect">
            <a:avLst/>
          </a:prstGeom>
          <a:solidFill>
            <a:srgbClr val="A1201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0CDEBF13-0340-4B70-96B1-0FA52196850E}"/>
              </a:ext>
            </a:extLst>
          </p:cNvPr>
          <p:cNvSpPr txBox="1"/>
          <p:nvPr/>
        </p:nvSpPr>
        <p:spPr>
          <a:xfrm>
            <a:off x="1296162" y="5852828"/>
            <a:ext cx="3819545" cy="646331"/>
          </a:xfrm>
          <a:prstGeom prst="rect">
            <a:avLst/>
          </a:prstGeom>
          <a:noFill/>
        </p:spPr>
        <p:txBody>
          <a:bodyPr wrap="square" rtlCol="0">
            <a:spAutoFit/>
          </a:bodyPr>
          <a:lstStyle/>
          <a:p>
            <a:pPr algn="r"/>
            <a:r>
              <a:rPr lang="en-US" dirty="0">
                <a:solidFill>
                  <a:schemeClr val="bg1">
                    <a:lumMod val="95000"/>
                  </a:schemeClr>
                </a:solidFill>
              </a:rPr>
              <a:t>Jennifer Peacock</a:t>
            </a:r>
            <a:br>
              <a:rPr lang="en-US" dirty="0">
                <a:solidFill>
                  <a:schemeClr val="bg1">
                    <a:lumMod val="95000"/>
                  </a:schemeClr>
                </a:solidFill>
              </a:rPr>
            </a:br>
            <a:r>
              <a:rPr lang="en-US" dirty="0">
                <a:solidFill>
                  <a:schemeClr val="bg1">
                    <a:lumMod val="95000"/>
                  </a:schemeClr>
                </a:solidFill>
              </a:rPr>
              <a:t>Administrative Services Director</a:t>
            </a:r>
          </a:p>
        </p:txBody>
      </p:sp>
      <p:sp>
        <p:nvSpPr>
          <p:cNvPr id="5" name="TextBox 4">
            <a:extLst>
              <a:ext uri="{FF2B5EF4-FFF2-40B4-BE49-F238E27FC236}">
                <a16:creationId xmlns:a16="http://schemas.microsoft.com/office/drawing/2014/main" id="{851DBED6-A54D-4E1D-9F0E-E42A17A8413D}"/>
              </a:ext>
            </a:extLst>
          </p:cNvPr>
          <p:cNvSpPr txBox="1"/>
          <p:nvPr/>
        </p:nvSpPr>
        <p:spPr>
          <a:xfrm>
            <a:off x="7070103" y="5854579"/>
            <a:ext cx="3943349" cy="646331"/>
          </a:xfrm>
          <a:prstGeom prst="rect">
            <a:avLst/>
          </a:prstGeom>
          <a:noFill/>
        </p:spPr>
        <p:txBody>
          <a:bodyPr wrap="square" rtlCol="0">
            <a:spAutoFit/>
          </a:bodyPr>
          <a:lstStyle/>
          <a:p>
            <a:r>
              <a:rPr lang="en-US" dirty="0">
                <a:solidFill>
                  <a:schemeClr val="bg1">
                    <a:lumMod val="95000"/>
                  </a:schemeClr>
                </a:solidFill>
              </a:rPr>
              <a:t>Sharmaine Frazier</a:t>
            </a:r>
            <a:br>
              <a:rPr lang="en-US" dirty="0">
                <a:solidFill>
                  <a:schemeClr val="bg1">
                    <a:lumMod val="95000"/>
                  </a:schemeClr>
                </a:solidFill>
              </a:rPr>
            </a:br>
            <a:r>
              <a:rPr lang="en-US" dirty="0">
                <a:solidFill>
                  <a:schemeClr val="bg1">
                    <a:lumMod val="95000"/>
                  </a:schemeClr>
                </a:solidFill>
              </a:rPr>
              <a:t>State E-rate Coordinator</a:t>
            </a:r>
          </a:p>
        </p:txBody>
      </p:sp>
      <p:pic>
        <p:nvPicPr>
          <p:cNvPr id="12" name="Picture 11">
            <a:extLst>
              <a:ext uri="{FF2B5EF4-FFF2-40B4-BE49-F238E27FC236}">
                <a16:creationId xmlns:a16="http://schemas.microsoft.com/office/drawing/2014/main" id="{6D6F617C-FBDC-4138-8617-2ACDE95858CA}"/>
              </a:ext>
            </a:extLst>
          </p:cNvPr>
          <p:cNvPicPr>
            <a:picLocks noChangeAspect="1"/>
          </p:cNvPicPr>
          <p:nvPr/>
        </p:nvPicPr>
        <p:blipFill>
          <a:blip r:embed="rId2"/>
          <a:stretch>
            <a:fillRect/>
          </a:stretch>
        </p:blipFill>
        <p:spPr>
          <a:xfrm>
            <a:off x="5421240" y="5603842"/>
            <a:ext cx="1402470" cy="1195063"/>
          </a:xfrm>
          <a:prstGeom prst="rect">
            <a:avLst/>
          </a:prstGeom>
          <a:effectLst>
            <a:softEdge rad="114300"/>
          </a:effectLst>
        </p:spPr>
      </p:pic>
    </p:spTree>
    <p:extLst>
      <p:ext uri="{BB962C8B-B14F-4D97-AF65-F5344CB8AC3E}">
        <p14:creationId xmlns:p14="http://schemas.microsoft.com/office/powerpoint/2010/main" val="2584280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90000">
              <a:schemeClr val="bg1">
                <a:lumMod val="85000"/>
              </a:schemeClr>
            </a:gs>
            <a:gs pos="100000">
              <a:schemeClr val="accent2">
                <a:lumMod val="6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0D291C-94B9-4CAE-A32A-46916EE69C20}"/>
              </a:ext>
            </a:extLst>
          </p:cNvPr>
          <p:cNvSpPr txBox="1"/>
          <p:nvPr/>
        </p:nvSpPr>
        <p:spPr>
          <a:xfrm>
            <a:off x="1365278" y="729204"/>
            <a:ext cx="10210799" cy="1323439"/>
          </a:xfrm>
          <a:prstGeom prst="rect">
            <a:avLst/>
          </a:prstGeom>
          <a:noFill/>
          <a:ln>
            <a:noFill/>
          </a:ln>
        </p:spPr>
        <p:txBody>
          <a:bodyPr wrap="square" rtlCol="0">
            <a:spAutoFit/>
          </a:bodyPr>
          <a:lstStyle/>
          <a:p>
            <a:pPr algn="ctr"/>
            <a:r>
              <a:rPr lang="en-US" sz="4000" b="1" dirty="0">
                <a:latin typeface="+mj-lt"/>
              </a:rPr>
              <a:t>Review, Correct or Enter your Library Square Footage</a:t>
            </a:r>
          </a:p>
        </p:txBody>
      </p:sp>
      <p:sp>
        <p:nvSpPr>
          <p:cNvPr id="4" name="Title 1">
            <a:extLst>
              <a:ext uri="{FF2B5EF4-FFF2-40B4-BE49-F238E27FC236}">
                <a16:creationId xmlns:a16="http://schemas.microsoft.com/office/drawing/2014/main" id="{8BA5EE86-55B6-4098-8BB1-5A1E5FBAAF5B}"/>
              </a:ext>
            </a:extLst>
          </p:cNvPr>
          <p:cNvSpPr txBox="1">
            <a:spLocks/>
          </p:cNvSpPr>
          <p:nvPr/>
        </p:nvSpPr>
        <p:spPr>
          <a:xfrm>
            <a:off x="1365277" y="2091830"/>
            <a:ext cx="9724063" cy="4798629"/>
          </a:xfrm>
          <a:prstGeom prst="rect">
            <a:avLst/>
          </a:prstGeom>
          <a:noFill/>
        </p:spPr>
        <p:txBody>
          <a:bodyP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r>
              <a:rPr lang="en-US" sz="3200" dirty="0">
                <a:solidFill>
                  <a:schemeClr val="tx1"/>
                </a:solidFill>
              </a:rPr>
              <a:t>Based on the new changes for Category 2 budgets, all libraries will need to modify the organization information in the portal to review, correct, or enter the </a:t>
            </a:r>
            <a:r>
              <a:rPr lang="en-US" sz="3200" b="1" dirty="0">
                <a:solidFill>
                  <a:schemeClr val="tx1"/>
                </a:solidFill>
              </a:rPr>
              <a:t>square footage </a:t>
            </a:r>
            <a:r>
              <a:rPr lang="en-US" sz="3200" dirty="0">
                <a:solidFill>
                  <a:schemeClr val="tx1"/>
                </a:solidFill>
              </a:rPr>
              <a:t>of the library or libraries.</a:t>
            </a:r>
            <a:br>
              <a:rPr lang="en-US" sz="3200" dirty="0">
                <a:solidFill>
                  <a:schemeClr val="tx1"/>
                </a:solidFill>
              </a:rPr>
            </a:br>
            <a:br>
              <a:rPr lang="en-US" sz="3200" dirty="0">
                <a:solidFill>
                  <a:schemeClr val="tx1"/>
                </a:solidFill>
              </a:rPr>
            </a:br>
            <a:r>
              <a:rPr lang="en-US" sz="3200" b="1" u="sng" dirty="0">
                <a:solidFill>
                  <a:schemeClr val="tx1"/>
                </a:solidFill>
              </a:rPr>
              <a:t>Do not leave this field empty!</a:t>
            </a:r>
            <a:br>
              <a:rPr lang="en-US" sz="3200" dirty="0">
                <a:solidFill>
                  <a:schemeClr val="tx1"/>
                </a:solidFill>
                <a:highlight>
                  <a:srgbClr val="F8D22F"/>
                </a:highlight>
              </a:rPr>
            </a:br>
            <a:br>
              <a:rPr lang="en-US" sz="3200" dirty="0">
                <a:solidFill>
                  <a:schemeClr val="tx1"/>
                </a:solidFill>
                <a:highlight>
                  <a:srgbClr val="F8D22F"/>
                </a:highlight>
              </a:rPr>
            </a:br>
            <a:r>
              <a:rPr lang="en-US" sz="3200" dirty="0">
                <a:solidFill>
                  <a:schemeClr val="tx1"/>
                </a:solidFill>
              </a:rPr>
              <a:t>Also, revise any other incorrect information by updating your Form 498.</a:t>
            </a:r>
            <a:endParaRPr lang="en-US" sz="3200" dirty="0">
              <a:solidFill>
                <a:schemeClr val="tx1"/>
              </a:solidFill>
              <a:highlight>
                <a:srgbClr val="F8D22F"/>
              </a:highlight>
            </a:endParaRPr>
          </a:p>
        </p:txBody>
      </p:sp>
    </p:spTree>
    <p:extLst>
      <p:ext uri="{BB962C8B-B14F-4D97-AF65-F5344CB8AC3E}">
        <p14:creationId xmlns:p14="http://schemas.microsoft.com/office/powerpoint/2010/main" val="1974465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100000">
              <a:srgbClr val="A12012"/>
            </a:gs>
            <a:gs pos="96000">
              <a:schemeClr val="bg1">
                <a:lumMod val="85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2178D-6D5A-44A6-964B-C8F9BECDBB84}"/>
              </a:ext>
            </a:extLst>
          </p:cNvPr>
          <p:cNvSpPr>
            <a:spLocks noGrp="1"/>
          </p:cNvSpPr>
          <p:nvPr>
            <p:ph type="title"/>
          </p:nvPr>
        </p:nvSpPr>
        <p:spPr>
          <a:xfrm>
            <a:off x="438913" y="432815"/>
            <a:ext cx="11387326" cy="860877"/>
          </a:xfrm>
          <a:noFill/>
          <a:ln>
            <a:noFill/>
          </a:ln>
          <a:effectLst>
            <a:glow rad="63500">
              <a:schemeClr val="accent3">
                <a:satMod val="175000"/>
                <a:alpha val="40000"/>
              </a:schemeClr>
            </a:glow>
          </a:effectLst>
        </p:spPr>
        <p:txBody>
          <a:bodyPr>
            <a:noAutofit/>
          </a:bodyPr>
          <a:lstStyle/>
          <a:p>
            <a:pPr algn="ctr"/>
            <a:r>
              <a:rPr lang="en-US" sz="4400" b="1" dirty="0"/>
              <a:t>FCC FORM 498 ID Management</a:t>
            </a:r>
            <a:endParaRPr lang="en-US" sz="4400" b="1" dirty="0">
              <a:solidFill>
                <a:schemeClr val="tx1"/>
              </a:solidFill>
            </a:endParaRPr>
          </a:p>
        </p:txBody>
      </p:sp>
      <p:sp>
        <p:nvSpPr>
          <p:cNvPr id="4" name="Content Placeholder 3">
            <a:extLst>
              <a:ext uri="{FF2B5EF4-FFF2-40B4-BE49-F238E27FC236}">
                <a16:creationId xmlns:a16="http://schemas.microsoft.com/office/drawing/2014/main" id="{182B0C9A-D964-4468-BC33-F6631CFFCEB1}"/>
              </a:ext>
            </a:extLst>
          </p:cNvPr>
          <p:cNvSpPr txBox="1">
            <a:spLocks noGrp="1"/>
          </p:cNvSpPr>
          <p:nvPr>
            <p:ph idx="1"/>
          </p:nvPr>
        </p:nvSpPr>
        <p:spPr>
          <a:xfrm>
            <a:off x="681860" y="1314357"/>
            <a:ext cx="11145078" cy="1147237"/>
          </a:xfrm>
          <a:prstGeom prst="rect">
            <a:avLst/>
          </a:prstGeom>
          <a:noFill/>
        </p:spPr>
        <p:txBody>
          <a:bodyPr wrap="square" rtlCol="0">
            <a:spAutoFit/>
          </a:bodyPr>
          <a:lstStyle/>
          <a:p>
            <a:pPr marL="0" indent="0" algn="ctr">
              <a:buNone/>
            </a:pPr>
            <a:r>
              <a:rPr lang="en-US" sz="3200" dirty="0">
                <a:latin typeface="Abadi" panose="020B0604020202020204" pitchFamily="34" charset="0"/>
              </a:rPr>
              <a:t>USAC strongly encourages all libraries to review their FCC Form 498 data on an annual basis, and revise as necessary</a:t>
            </a:r>
          </a:p>
        </p:txBody>
      </p:sp>
      <p:graphicFrame>
        <p:nvGraphicFramePr>
          <p:cNvPr id="5" name="Content Placeholder 2" descr="SmartArt graphic">
            <a:extLst>
              <a:ext uri="{FF2B5EF4-FFF2-40B4-BE49-F238E27FC236}">
                <a16:creationId xmlns:a16="http://schemas.microsoft.com/office/drawing/2014/main" id="{10888A86-7372-4B91-A9AE-2CA0463830BC}"/>
              </a:ext>
            </a:extLst>
          </p:cNvPr>
          <p:cNvGraphicFramePr>
            <a:graphicFrameLocks/>
          </p:cNvGraphicFramePr>
          <p:nvPr>
            <p:extLst>
              <p:ext uri="{D42A27DB-BD31-4B8C-83A1-F6EECF244321}">
                <p14:modId xmlns:p14="http://schemas.microsoft.com/office/powerpoint/2010/main" val="625560431"/>
              </p:ext>
            </p:extLst>
          </p:nvPr>
        </p:nvGraphicFramePr>
        <p:xfrm>
          <a:off x="758493" y="2482258"/>
          <a:ext cx="11145078" cy="38164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6150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100000">
              <a:srgbClr val="A12012"/>
            </a:gs>
            <a:gs pos="96000">
              <a:schemeClr val="bg1">
                <a:lumMod val="85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2178D-6D5A-44A6-964B-C8F9BECDBB84}"/>
              </a:ext>
            </a:extLst>
          </p:cNvPr>
          <p:cNvSpPr>
            <a:spLocks noGrp="1"/>
          </p:cNvSpPr>
          <p:nvPr>
            <p:ph type="title"/>
          </p:nvPr>
        </p:nvSpPr>
        <p:spPr>
          <a:xfrm>
            <a:off x="438913" y="432816"/>
            <a:ext cx="11387326" cy="550102"/>
          </a:xfrm>
          <a:noFill/>
          <a:ln>
            <a:noFill/>
          </a:ln>
          <a:effectLst>
            <a:glow rad="63500">
              <a:schemeClr val="accent3">
                <a:satMod val="175000"/>
                <a:alpha val="40000"/>
              </a:schemeClr>
            </a:glow>
          </a:effectLst>
        </p:spPr>
        <p:txBody>
          <a:bodyPr>
            <a:noAutofit/>
          </a:bodyPr>
          <a:lstStyle/>
          <a:p>
            <a:pPr algn="ctr"/>
            <a:r>
              <a:rPr lang="en-US" b="1" dirty="0">
                <a:solidFill>
                  <a:schemeClr val="tx1"/>
                </a:solidFill>
              </a:rPr>
              <a:t>Changing your square footage in one portal</a:t>
            </a:r>
          </a:p>
        </p:txBody>
      </p:sp>
      <p:sp>
        <p:nvSpPr>
          <p:cNvPr id="3" name="Content Placeholder 2">
            <a:extLst>
              <a:ext uri="{FF2B5EF4-FFF2-40B4-BE49-F238E27FC236}">
                <a16:creationId xmlns:a16="http://schemas.microsoft.com/office/drawing/2014/main" id="{5E0AFA74-E2E7-4D2E-A0E3-95A78511146E}"/>
              </a:ext>
            </a:extLst>
          </p:cNvPr>
          <p:cNvSpPr>
            <a:spLocks noGrp="1"/>
          </p:cNvSpPr>
          <p:nvPr>
            <p:ph idx="1"/>
          </p:nvPr>
        </p:nvSpPr>
        <p:spPr>
          <a:xfrm>
            <a:off x="438912" y="982919"/>
            <a:ext cx="11387327" cy="5442266"/>
          </a:xfrm>
          <a:noFill/>
        </p:spPr>
        <p:txBody>
          <a:bodyPr>
            <a:normAutofit fontScale="92500"/>
          </a:bodyPr>
          <a:lstStyle/>
          <a:p>
            <a:pPr fontAlgn="base"/>
            <a:r>
              <a:rPr lang="en-US" sz="2000" b="1" dirty="0"/>
              <a:t>Steps to View or Edit your square footage for libraries:                        </a:t>
            </a:r>
            <a:endParaRPr lang="en-US" sz="2000" dirty="0"/>
          </a:p>
          <a:p>
            <a:pPr fontAlgn="base"/>
            <a:r>
              <a:rPr lang="en-US" sz="2000" dirty="0"/>
              <a:t>1</a:t>
            </a:r>
            <a:r>
              <a:rPr lang="en-US" sz="2000" b="1" dirty="0"/>
              <a:t>.  Log in to EPC.</a:t>
            </a:r>
            <a:endParaRPr lang="en-US" sz="2000" dirty="0"/>
          </a:p>
          <a:p>
            <a:pPr fontAlgn="base"/>
            <a:r>
              <a:rPr lang="en-US" sz="2000" dirty="0"/>
              <a:t>2.  Go to </a:t>
            </a:r>
            <a:r>
              <a:rPr lang="en-US" sz="2000" b="1" dirty="0"/>
              <a:t>My Applicant Landing Page.</a:t>
            </a:r>
          </a:p>
          <a:p>
            <a:pPr marL="0" indent="0" fontAlgn="base">
              <a:buNone/>
            </a:pPr>
            <a:r>
              <a:rPr lang="en-US" sz="2000" dirty="0"/>
              <a:t>                                </a:t>
            </a:r>
            <a:r>
              <a:rPr lang="en-US" sz="2600" b="1" dirty="0"/>
              <a:t>There are several ways to view or make changes:</a:t>
            </a:r>
          </a:p>
          <a:p>
            <a:pPr marL="0" indent="0" fontAlgn="base">
              <a:buNone/>
            </a:pPr>
            <a:r>
              <a:rPr lang="en-US" sz="2000" dirty="0"/>
              <a:t>  * Click on the Welcome to </a:t>
            </a:r>
            <a:r>
              <a:rPr lang="en-US" sz="2000" b="1" dirty="0"/>
              <a:t>Library system </a:t>
            </a:r>
            <a:r>
              <a:rPr lang="en-US" sz="2000" dirty="0"/>
              <a:t>under Logo at top right</a:t>
            </a:r>
            <a:r>
              <a:rPr lang="en-US" sz="2000" b="1" dirty="0"/>
              <a:t>.</a:t>
            </a:r>
          </a:p>
          <a:p>
            <a:pPr marL="0" indent="0" fontAlgn="base">
              <a:buNone/>
            </a:pPr>
            <a:r>
              <a:rPr lang="en-US" sz="2000" dirty="0"/>
              <a:t>  * Click on </a:t>
            </a:r>
            <a:r>
              <a:rPr lang="en-US" sz="2000" b="1" dirty="0"/>
              <a:t>My Entities </a:t>
            </a:r>
            <a:r>
              <a:rPr lang="en-US" sz="2000" dirty="0"/>
              <a:t>located at bottom of page to change individual branches information.</a:t>
            </a:r>
            <a:r>
              <a:rPr lang="en-US" sz="2000" b="1" dirty="0"/>
              <a:t>     </a:t>
            </a:r>
          </a:p>
          <a:p>
            <a:pPr marL="0" indent="0" fontAlgn="base">
              <a:buNone/>
            </a:pPr>
            <a:r>
              <a:rPr lang="en-US" sz="2000" dirty="0"/>
              <a:t>  * Library systems can click on </a:t>
            </a:r>
            <a:r>
              <a:rPr lang="en-US" sz="2000" b="1" dirty="0"/>
              <a:t>Related Actions </a:t>
            </a:r>
            <a:r>
              <a:rPr lang="en-US" sz="2000" dirty="0"/>
              <a:t>from the horizontal menu across the top of the </a:t>
            </a:r>
          </a:p>
          <a:p>
            <a:pPr marL="0" indent="0" fontAlgn="base">
              <a:buNone/>
            </a:pPr>
            <a:r>
              <a:rPr lang="en-US" sz="2000" dirty="0"/>
              <a:t>     page.     </a:t>
            </a:r>
          </a:p>
          <a:p>
            <a:pPr marL="0" indent="0" fontAlgn="base">
              <a:buNone/>
            </a:pPr>
            <a:r>
              <a:rPr lang="en-US" sz="2000" dirty="0"/>
              <a:t>     * Select </a:t>
            </a:r>
            <a:r>
              <a:rPr lang="en-US" sz="2000" b="1" dirty="0"/>
              <a:t>Manage Organization </a:t>
            </a:r>
            <a:r>
              <a:rPr lang="en-US" sz="2000" dirty="0"/>
              <a:t>to open and manage the library system profile information.</a:t>
            </a:r>
          </a:p>
          <a:p>
            <a:pPr marL="0" indent="0" fontAlgn="base">
              <a:buNone/>
            </a:pPr>
            <a:r>
              <a:rPr lang="en-US" sz="2000" dirty="0"/>
              <a:t>  * To manage individual originations,  after clicking </a:t>
            </a:r>
            <a:r>
              <a:rPr lang="en-US" sz="2000" b="1" dirty="0"/>
              <a:t>Related Actions</a:t>
            </a:r>
            <a:r>
              <a:rPr lang="en-US" sz="2000" dirty="0"/>
              <a:t>, you need to click on </a:t>
            </a:r>
          </a:p>
          <a:p>
            <a:pPr marL="0" indent="0" fontAlgn="base">
              <a:buNone/>
            </a:pPr>
            <a:r>
              <a:rPr lang="en-US" sz="2000" b="1" dirty="0"/>
              <a:t>     Manage Organization.</a:t>
            </a:r>
          </a:p>
          <a:p>
            <a:pPr marL="0" indent="0" fontAlgn="base">
              <a:buNone/>
            </a:pPr>
            <a:r>
              <a:rPr lang="en-US" sz="2000" dirty="0"/>
              <a:t>3.  </a:t>
            </a:r>
            <a:r>
              <a:rPr lang="en-US" sz="2000" b="1" dirty="0"/>
              <a:t>View or Edit </a:t>
            </a:r>
            <a:r>
              <a:rPr lang="en-US" sz="2000" dirty="0"/>
              <a:t>any information needing an update.</a:t>
            </a:r>
          </a:p>
          <a:p>
            <a:endParaRPr lang="en-US" dirty="0"/>
          </a:p>
        </p:txBody>
      </p:sp>
    </p:spTree>
    <p:extLst>
      <p:ext uri="{BB962C8B-B14F-4D97-AF65-F5344CB8AC3E}">
        <p14:creationId xmlns:p14="http://schemas.microsoft.com/office/powerpoint/2010/main" val="1019012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shadeToTitle="1">
        <a:solidFill>
          <a:schemeClr val="bg1">
            <a:lumMod val="75000"/>
            <a:alpha val="60000"/>
          </a:schemeClr>
        </a:solidFill>
        <a:effectLst/>
      </p:bgPr>
    </p:bg>
    <p:spTree>
      <p:nvGrpSpPr>
        <p:cNvPr id="1" name=""/>
        <p:cNvGrpSpPr/>
        <p:nvPr/>
      </p:nvGrpSpPr>
      <p:grpSpPr>
        <a:xfrm>
          <a:off x="0" y="0"/>
          <a:ext cx="0" cy="0"/>
          <a:chOff x="0" y="0"/>
          <a:chExt cx="0" cy="0"/>
        </a:xfrm>
      </p:grpSpPr>
      <p:pic>
        <p:nvPicPr>
          <p:cNvPr id="5" name="Content Placeholder 6" descr="Graphical user interface&#10;&#10;Description automatically generated">
            <a:extLst>
              <a:ext uri="{FF2B5EF4-FFF2-40B4-BE49-F238E27FC236}">
                <a16:creationId xmlns:a16="http://schemas.microsoft.com/office/drawing/2014/main" id="{CF5636A4-8742-4566-8D25-99821BB8CD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662" y="364050"/>
            <a:ext cx="10547416" cy="5890447"/>
          </a:xfrm>
          <a:prstGeom prst="rect">
            <a:avLst/>
          </a:prstGeom>
          <a:noFill/>
          <a:ln>
            <a:noFill/>
          </a:ln>
        </p:spPr>
      </p:pic>
      <p:sp>
        <p:nvSpPr>
          <p:cNvPr id="4" name="Title 1">
            <a:extLst>
              <a:ext uri="{FF2B5EF4-FFF2-40B4-BE49-F238E27FC236}">
                <a16:creationId xmlns:a16="http://schemas.microsoft.com/office/drawing/2014/main" id="{F4166704-7548-4D38-9BAA-B704B934CF4F}"/>
              </a:ext>
            </a:extLst>
          </p:cNvPr>
          <p:cNvSpPr>
            <a:spLocks noGrp="1"/>
          </p:cNvSpPr>
          <p:nvPr>
            <p:ph type="title"/>
          </p:nvPr>
        </p:nvSpPr>
        <p:spPr>
          <a:xfrm>
            <a:off x="10895078" y="364050"/>
            <a:ext cx="949260" cy="6111938"/>
          </a:xfrm>
        </p:spPr>
        <p:style>
          <a:lnRef idx="3">
            <a:schemeClr val="lt1"/>
          </a:lnRef>
          <a:fillRef idx="1">
            <a:schemeClr val="accent4"/>
          </a:fillRef>
          <a:effectRef idx="1">
            <a:schemeClr val="accent4"/>
          </a:effectRef>
          <a:fontRef idx="minor">
            <a:schemeClr val="lt1"/>
          </a:fontRef>
        </p:style>
        <p:txBody>
          <a:bodyPr vert="vert270" anchor="b">
            <a:normAutofit/>
          </a:bodyPr>
          <a:lstStyle/>
          <a:p>
            <a:pPr algn="ctr" defTabSz="914377" eaLnBrk="1" fontAlgn="auto" hangingPunct="1">
              <a:spcAft>
                <a:spcPts val="0"/>
              </a:spcAft>
              <a:defRPr/>
            </a:pPr>
            <a:r>
              <a:rPr lang="en-US" sz="4400" b="1" dirty="0">
                <a:solidFill>
                  <a:srgbClr val="FF0000"/>
                </a:solidFill>
              </a:rPr>
              <a:t>Updating profiles</a:t>
            </a:r>
          </a:p>
        </p:txBody>
      </p:sp>
      <p:sp>
        <p:nvSpPr>
          <p:cNvPr id="7" name="Rounded Rectangle 2">
            <a:extLst>
              <a:ext uri="{FF2B5EF4-FFF2-40B4-BE49-F238E27FC236}">
                <a16:creationId xmlns:a16="http://schemas.microsoft.com/office/drawing/2014/main" id="{E9CB87FE-2FD2-44C3-AD03-CDB389FFE219}"/>
              </a:ext>
            </a:extLst>
          </p:cNvPr>
          <p:cNvSpPr/>
          <p:nvPr/>
        </p:nvSpPr>
        <p:spPr>
          <a:xfrm>
            <a:off x="495300" y="4410075"/>
            <a:ext cx="3629025" cy="1924240"/>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latin typeface="Arial" panose="020B0604020202020204"/>
            </a:endParaRPr>
          </a:p>
        </p:txBody>
      </p:sp>
      <p:cxnSp>
        <p:nvCxnSpPr>
          <p:cNvPr id="8" name="Straight Connector 7">
            <a:extLst>
              <a:ext uri="{FF2B5EF4-FFF2-40B4-BE49-F238E27FC236}">
                <a16:creationId xmlns:a16="http://schemas.microsoft.com/office/drawing/2014/main" id="{83EE7EE9-1ADE-4C56-9BE9-90BCC259A81D}"/>
              </a:ext>
            </a:extLst>
          </p:cNvPr>
          <p:cNvCxnSpPr>
            <a:cxnSpLocks/>
          </p:cNvCxnSpPr>
          <p:nvPr/>
        </p:nvCxnSpPr>
        <p:spPr>
          <a:xfrm flipV="1">
            <a:off x="4120753" y="4011168"/>
            <a:ext cx="1763315" cy="120177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TextBox 4">
            <a:extLst>
              <a:ext uri="{FF2B5EF4-FFF2-40B4-BE49-F238E27FC236}">
                <a16:creationId xmlns:a16="http://schemas.microsoft.com/office/drawing/2014/main" id="{276B030F-0DB6-4BD4-90FF-D63F7A29871D}"/>
              </a:ext>
            </a:extLst>
          </p:cNvPr>
          <p:cNvSpPr txBox="1">
            <a:spLocks noChangeArrowheads="1"/>
          </p:cNvSpPr>
          <p:nvPr/>
        </p:nvSpPr>
        <p:spPr bwMode="auto">
          <a:xfrm>
            <a:off x="5770768" y="3429000"/>
            <a:ext cx="4811888" cy="3046988"/>
          </a:xfrm>
          <a:prstGeom prst="rect">
            <a:avLst/>
          </a:prstGeom>
          <a:solidFill>
            <a:srgbClr val="F8D22F"/>
          </a:solidFill>
          <a:ln w="9525">
            <a:solidFill>
              <a:schemeClr val="tx1"/>
            </a:solidFill>
            <a:miter lim="800000"/>
            <a:headEnd/>
            <a:tailEnd/>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defTabSz="457200" fontAlgn="base">
              <a:spcBef>
                <a:spcPct val="0"/>
              </a:spcBef>
              <a:spcAft>
                <a:spcPct val="0"/>
              </a:spcAft>
            </a:pPr>
            <a:r>
              <a:rPr lang="en-US" altLang="en-US" sz="2400" b="1" dirty="0">
                <a:solidFill>
                  <a:srgbClr val="000000"/>
                </a:solidFill>
                <a:latin typeface="+mn-lt"/>
              </a:rPr>
              <a:t>To update the address, phone, square footage, or other information about your system or its branches, go to My Applicant Landing Page and click on the library system or branch name under My Entities.</a:t>
            </a:r>
          </a:p>
        </p:txBody>
      </p:sp>
    </p:spTree>
    <p:extLst>
      <p:ext uri="{BB962C8B-B14F-4D97-AF65-F5344CB8AC3E}">
        <p14:creationId xmlns:p14="http://schemas.microsoft.com/office/powerpoint/2010/main" val="1025177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shadeToTitle="1">
        <a:solidFill>
          <a:schemeClr val="bg1">
            <a:lumMod val="75000"/>
            <a:alpha val="6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DB0D54B-C1E7-430F-9019-D3984DC4E9AE}"/>
              </a:ext>
            </a:extLst>
          </p:cNvPr>
          <p:cNvSpPr txBox="1">
            <a:spLocks/>
          </p:cNvSpPr>
          <p:nvPr/>
        </p:nvSpPr>
        <p:spPr>
          <a:xfrm>
            <a:off x="10674145" y="403959"/>
            <a:ext cx="1219245" cy="6143144"/>
          </a:xfrm>
          <a:prstGeom prst="rect">
            <a:avLst/>
          </a:prstGeom>
        </p:spPr>
        <p:style>
          <a:lnRef idx="3">
            <a:schemeClr val="lt1"/>
          </a:lnRef>
          <a:fillRef idx="1">
            <a:schemeClr val="accent4"/>
          </a:fillRef>
          <a:effectRef idx="1">
            <a:schemeClr val="accent4"/>
          </a:effectRef>
          <a:fontRef idx="minor">
            <a:schemeClr val="lt1"/>
          </a:fontRef>
        </p:style>
        <p:txBody>
          <a:bodyPr vert="vert270" anchor="b">
            <a:noAutofit/>
          </a:bodyPr>
          <a:lstStyle>
            <a:lvl1pPr algn="l" defTabSz="914400" rtl="0" eaLnBrk="1" latinLnBrk="0" hangingPunct="1">
              <a:lnSpc>
                <a:spcPct val="90000"/>
              </a:lnSpc>
              <a:spcBef>
                <a:spcPct val="0"/>
              </a:spcBef>
              <a:buNone/>
              <a:defRPr lang="en-US" sz="4000" i="0" kern="1200" cap="none" spc="0"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914377">
              <a:defRPr/>
            </a:pPr>
            <a:r>
              <a:rPr lang="en-US" b="1" dirty="0">
                <a:solidFill>
                  <a:srgbClr val="FF0000"/>
                </a:solidFill>
                <a:cs typeface="Arial" panose="020B0604020202020204" pitchFamily="34" charset="0"/>
              </a:rPr>
              <a:t>Updating </a:t>
            </a:r>
          </a:p>
          <a:p>
            <a:pPr algn="ctr" defTabSz="914377">
              <a:defRPr/>
            </a:pPr>
            <a:r>
              <a:rPr lang="en-US" b="1" dirty="0">
                <a:solidFill>
                  <a:srgbClr val="FF0000"/>
                </a:solidFill>
                <a:cs typeface="Arial" panose="020B0604020202020204" pitchFamily="34" charset="0"/>
              </a:rPr>
              <a:t>library system profile</a:t>
            </a:r>
            <a:endParaRPr lang="en-US" b="1" dirty="0">
              <a:solidFill>
                <a:srgbClr val="FF0000"/>
              </a:solidFill>
            </a:endParaRPr>
          </a:p>
        </p:txBody>
      </p:sp>
      <p:pic>
        <p:nvPicPr>
          <p:cNvPr id="5" name="Content Placeholder 5">
            <a:extLst>
              <a:ext uri="{FF2B5EF4-FFF2-40B4-BE49-F238E27FC236}">
                <a16:creationId xmlns:a16="http://schemas.microsoft.com/office/drawing/2014/main" id="{18E58A03-2D53-46E6-B6B9-9B4E0A8F45A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17232" y="403958"/>
            <a:ext cx="10536112" cy="6143145"/>
          </a:xfrm>
          <a:prstGeom prst="rect">
            <a:avLst/>
          </a:prstGeom>
        </p:spPr>
      </p:pic>
      <p:sp>
        <p:nvSpPr>
          <p:cNvPr id="6" name="Oval 5">
            <a:extLst>
              <a:ext uri="{FF2B5EF4-FFF2-40B4-BE49-F238E27FC236}">
                <a16:creationId xmlns:a16="http://schemas.microsoft.com/office/drawing/2014/main" id="{B68CA522-45A1-4138-BD6E-BFD61C63D479}"/>
              </a:ext>
            </a:extLst>
          </p:cNvPr>
          <p:cNvSpPr/>
          <p:nvPr/>
        </p:nvSpPr>
        <p:spPr>
          <a:xfrm>
            <a:off x="8851392" y="1341120"/>
            <a:ext cx="1475232" cy="658368"/>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latin typeface="Arial" panose="020B0604020202020204"/>
            </a:endParaRPr>
          </a:p>
        </p:txBody>
      </p:sp>
      <p:cxnSp>
        <p:nvCxnSpPr>
          <p:cNvPr id="7" name="Straight Connector 6">
            <a:extLst>
              <a:ext uri="{FF2B5EF4-FFF2-40B4-BE49-F238E27FC236}">
                <a16:creationId xmlns:a16="http://schemas.microsoft.com/office/drawing/2014/main" id="{ED76A3BF-F44D-4150-8EDA-9F987F50604A}"/>
              </a:ext>
            </a:extLst>
          </p:cNvPr>
          <p:cNvCxnSpPr>
            <a:cxnSpLocks/>
          </p:cNvCxnSpPr>
          <p:nvPr/>
        </p:nvCxnSpPr>
        <p:spPr>
          <a:xfrm flipV="1">
            <a:off x="7217664" y="1876240"/>
            <a:ext cx="1822753" cy="664585"/>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TextBox 3">
            <a:extLst>
              <a:ext uri="{FF2B5EF4-FFF2-40B4-BE49-F238E27FC236}">
                <a16:creationId xmlns:a16="http://schemas.microsoft.com/office/drawing/2014/main" id="{601ABC41-8DBB-41B2-A4A6-07E5F4B55E3C}"/>
              </a:ext>
            </a:extLst>
          </p:cNvPr>
          <p:cNvSpPr txBox="1">
            <a:spLocks noChangeArrowheads="1"/>
          </p:cNvSpPr>
          <p:nvPr/>
        </p:nvSpPr>
        <p:spPr bwMode="auto">
          <a:xfrm>
            <a:off x="6096000" y="2055018"/>
            <a:ext cx="3946618" cy="4154984"/>
          </a:xfrm>
          <a:prstGeom prst="rect">
            <a:avLst/>
          </a:prstGeom>
          <a:solidFill>
            <a:srgbClr val="F8D22F"/>
          </a:solidFill>
          <a:ln w="9525">
            <a:solidFill>
              <a:schemeClr val="tx1"/>
            </a:solidFill>
            <a:miter lim="800000"/>
            <a:headEnd/>
            <a:tailEnd/>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defTabSz="457200" fontAlgn="base">
              <a:spcBef>
                <a:spcPct val="0"/>
              </a:spcBef>
              <a:spcAft>
                <a:spcPct val="0"/>
              </a:spcAft>
            </a:pPr>
            <a:r>
              <a:rPr lang="en-US" altLang="en-US" sz="2400" b="1" dirty="0">
                <a:solidFill>
                  <a:srgbClr val="000000"/>
                </a:solidFill>
                <a:latin typeface="+mn-lt"/>
              </a:rPr>
              <a:t>FOR LIBRARY SYSTEM PROFILES: After following the profile link from My Applicant Landing Page, click on Related Actions from the horizontal menu near the top of the page.  Select Manage Organization to open &amp; modify the library system profile information.</a:t>
            </a:r>
          </a:p>
        </p:txBody>
      </p:sp>
      <p:sp>
        <p:nvSpPr>
          <p:cNvPr id="12" name="Oval 11">
            <a:extLst>
              <a:ext uri="{FF2B5EF4-FFF2-40B4-BE49-F238E27FC236}">
                <a16:creationId xmlns:a16="http://schemas.microsoft.com/office/drawing/2014/main" id="{B23698EE-6A18-4A90-A129-8645850C8379}"/>
              </a:ext>
            </a:extLst>
          </p:cNvPr>
          <p:cNvSpPr/>
          <p:nvPr/>
        </p:nvSpPr>
        <p:spPr>
          <a:xfrm>
            <a:off x="722691" y="3188637"/>
            <a:ext cx="4595501" cy="639652"/>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latin typeface="Arial" panose="020B0604020202020204"/>
            </a:endParaRPr>
          </a:p>
        </p:txBody>
      </p:sp>
      <p:cxnSp>
        <p:nvCxnSpPr>
          <p:cNvPr id="13" name="Straight Connector 12">
            <a:extLst>
              <a:ext uri="{FF2B5EF4-FFF2-40B4-BE49-F238E27FC236}">
                <a16:creationId xmlns:a16="http://schemas.microsoft.com/office/drawing/2014/main" id="{E7FFFEF7-36E1-4D7F-802C-7494A2B34ACC}"/>
              </a:ext>
            </a:extLst>
          </p:cNvPr>
          <p:cNvCxnSpPr>
            <a:cxnSpLocks/>
          </p:cNvCxnSpPr>
          <p:nvPr/>
        </p:nvCxnSpPr>
        <p:spPr>
          <a:xfrm flipH="1">
            <a:off x="5318194" y="3500311"/>
            <a:ext cx="777806"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3991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shadeToTitle="1">
        <a:solidFill>
          <a:schemeClr val="bg1">
            <a:lumMod val="75000"/>
            <a:alpha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FAF8-06D6-4F80-946A-1264860F4E53}"/>
              </a:ext>
            </a:extLst>
          </p:cNvPr>
          <p:cNvSpPr txBox="1">
            <a:spLocks/>
          </p:cNvSpPr>
          <p:nvPr/>
        </p:nvSpPr>
        <p:spPr>
          <a:xfrm>
            <a:off x="10765536" y="304800"/>
            <a:ext cx="1061813" cy="6149241"/>
          </a:xfrm>
          <a:prstGeom prst="rect">
            <a:avLst/>
          </a:prstGeom>
        </p:spPr>
        <p:style>
          <a:lnRef idx="3">
            <a:schemeClr val="lt1"/>
          </a:lnRef>
          <a:fillRef idx="1">
            <a:schemeClr val="accent4"/>
          </a:fillRef>
          <a:effectRef idx="1">
            <a:schemeClr val="accent4"/>
          </a:effectRef>
          <a:fontRef idx="minor">
            <a:schemeClr val="lt1"/>
          </a:fontRef>
        </p:style>
        <p:txBody>
          <a:bodyPr vert="vert270" anchor="b">
            <a:noAutofit/>
          </a:bodyPr>
          <a:lstStyle>
            <a:lvl1pPr algn="l" defTabSz="914400" rtl="0" eaLnBrk="1" latinLnBrk="0" hangingPunct="1">
              <a:lnSpc>
                <a:spcPct val="90000"/>
              </a:lnSpc>
              <a:spcBef>
                <a:spcPct val="0"/>
              </a:spcBef>
              <a:buNone/>
              <a:defRPr lang="en-US" sz="4000" i="0" kern="1200" cap="none" spc="0"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914377">
              <a:defRPr/>
            </a:pPr>
            <a:r>
              <a:rPr lang="en-US" sz="3800" b="1" dirty="0">
                <a:solidFill>
                  <a:srgbClr val="FF0000"/>
                </a:solidFill>
                <a:cs typeface="Arial" panose="020B0604020202020204" pitchFamily="34" charset="0"/>
              </a:rPr>
              <a:t>Updating branch profiles</a:t>
            </a:r>
            <a:endParaRPr lang="en-US" sz="3800" b="1" dirty="0">
              <a:solidFill>
                <a:srgbClr val="FF0000"/>
              </a:solidFill>
            </a:endParaRPr>
          </a:p>
        </p:txBody>
      </p:sp>
      <p:pic>
        <p:nvPicPr>
          <p:cNvPr id="3" name="Content Placeholder 5">
            <a:extLst>
              <a:ext uri="{FF2B5EF4-FFF2-40B4-BE49-F238E27FC236}">
                <a16:creationId xmlns:a16="http://schemas.microsoft.com/office/drawing/2014/main" id="{58C3BDF8-75CE-4295-B4B6-8A456A07870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25524" y="304800"/>
            <a:ext cx="10896065" cy="6149241"/>
          </a:xfrm>
          <a:prstGeom prst="rect">
            <a:avLst/>
          </a:prstGeom>
        </p:spPr>
      </p:pic>
      <p:sp>
        <p:nvSpPr>
          <p:cNvPr id="4" name="TextBox 3">
            <a:extLst>
              <a:ext uri="{FF2B5EF4-FFF2-40B4-BE49-F238E27FC236}">
                <a16:creationId xmlns:a16="http://schemas.microsoft.com/office/drawing/2014/main" id="{6B450448-3EB1-4C8C-8C33-3CA3589761A4}"/>
              </a:ext>
            </a:extLst>
          </p:cNvPr>
          <p:cNvSpPr txBox="1">
            <a:spLocks noChangeArrowheads="1"/>
          </p:cNvSpPr>
          <p:nvPr/>
        </p:nvSpPr>
        <p:spPr bwMode="auto">
          <a:xfrm>
            <a:off x="5324669" y="2398902"/>
            <a:ext cx="4831267" cy="3416320"/>
          </a:xfrm>
          <a:prstGeom prst="rect">
            <a:avLst/>
          </a:prstGeom>
          <a:solidFill>
            <a:srgbClr val="F8D22F"/>
          </a:solidFill>
          <a:ln w="9525">
            <a:solidFill>
              <a:schemeClr val="tx1"/>
            </a:solidFill>
            <a:miter lim="800000"/>
            <a:headEnd/>
            <a:tailEnd/>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defTabSz="457200" fontAlgn="base">
              <a:spcBef>
                <a:spcPct val="0"/>
              </a:spcBef>
              <a:spcAft>
                <a:spcPct val="0"/>
              </a:spcAft>
            </a:pPr>
            <a:r>
              <a:rPr lang="en-US" altLang="en-US" sz="2400" b="1" dirty="0">
                <a:solidFill>
                  <a:srgbClr val="000000"/>
                </a:solidFill>
                <a:latin typeface="+mn-lt"/>
              </a:rPr>
              <a:t>FOR INDIVIDUAL BRANCH PROFILES: After following the link from My Applicant Landing Page, click on the Manage Organization button to modify the entity’s profile.  Alternative: click on Related Actions in the horizontal menu, then click on Manage Organization.</a:t>
            </a:r>
          </a:p>
        </p:txBody>
      </p:sp>
      <p:cxnSp>
        <p:nvCxnSpPr>
          <p:cNvPr id="5" name="Straight Connector 4">
            <a:extLst>
              <a:ext uri="{FF2B5EF4-FFF2-40B4-BE49-F238E27FC236}">
                <a16:creationId xmlns:a16="http://schemas.microsoft.com/office/drawing/2014/main" id="{11A766D1-847C-4D6B-9CA0-E4D05ABD8325}"/>
              </a:ext>
            </a:extLst>
          </p:cNvPr>
          <p:cNvCxnSpPr>
            <a:cxnSpLocks/>
          </p:cNvCxnSpPr>
          <p:nvPr/>
        </p:nvCxnSpPr>
        <p:spPr>
          <a:xfrm flipH="1">
            <a:off x="7607811" y="1445419"/>
            <a:ext cx="626552" cy="953483"/>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5A00F4E6-FFD5-4640-AB54-EBD0596AB6D5}"/>
              </a:ext>
            </a:extLst>
          </p:cNvPr>
          <p:cNvSpPr/>
          <p:nvPr/>
        </p:nvSpPr>
        <p:spPr>
          <a:xfrm>
            <a:off x="7717536" y="890016"/>
            <a:ext cx="1853184" cy="593335"/>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prstClr val="white"/>
              </a:solidFill>
              <a:latin typeface="Arial" panose="020B0604020202020204"/>
            </a:endParaRPr>
          </a:p>
        </p:txBody>
      </p:sp>
    </p:spTree>
    <p:extLst>
      <p:ext uri="{BB962C8B-B14F-4D97-AF65-F5344CB8AC3E}">
        <p14:creationId xmlns:p14="http://schemas.microsoft.com/office/powerpoint/2010/main" val="1348341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100000">
              <a:srgbClr val="A12012"/>
            </a:gs>
            <a:gs pos="87000">
              <a:schemeClr val="bg1">
                <a:lumMod val="85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2178D-6D5A-44A6-964B-C8F9BECDBB84}"/>
              </a:ext>
            </a:extLst>
          </p:cNvPr>
          <p:cNvSpPr>
            <a:spLocks noGrp="1"/>
          </p:cNvSpPr>
          <p:nvPr>
            <p:ph type="title"/>
          </p:nvPr>
        </p:nvSpPr>
        <p:spPr>
          <a:xfrm>
            <a:off x="1362634" y="932037"/>
            <a:ext cx="10668000" cy="550102"/>
          </a:xfrm>
          <a:noFill/>
          <a:ln>
            <a:noFill/>
          </a:ln>
          <a:effectLst>
            <a:glow rad="63500">
              <a:schemeClr val="accent3">
                <a:satMod val="175000"/>
                <a:alpha val="40000"/>
              </a:schemeClr>
            </a:glow>
          </a:effectLst>
        </p:spPr>
        <p:txBody>
          <a:bodyPr>
            <a:noAutofit/>
          </a:bodyPr>
          <a:lstStyle/>
          <a:p>
            <a:pPr algn="ctr"/>
            <a:r>
              <a:rPr lang="en-US" b="1" dirty="0">
                <a:solidFill>
                  <a:schemeClr val="tx1"/>
                </a:solidFill>
              </a:rPr>
              <a:t>Keeping up with your Category 2 Budget</a:t>
            </a:r>
          </a:p>
        </p:txBody>
      </p:sp>
      <p:sp>
        <p:nvSpPr>
          <p:cNvPr id="3" name="Content Placeholder 2">
            <a:extLst>
              <a:ext uri="{FF2B5EF4-FFF2-40B4-BE49-F238E27FC236}">
                <a16:creationId xmlns:a16="http://schemas.microsoft.com/office/drawing/2014/main" id="{5E0AFA74-E2E7-4D2E-A0E3-95A78511146E}"/>
              </a:ext>
            </a:extLst>
          </p:cNvPr>
          <p:cNvSpPr>
            <a:spLocks noGrp="1"/>
          </p:cNvSpPr>
          <p:nvPr>
            <p:ph idx="1"/>
          </p:nvPr>
        </p:nvSpPr>
        <p:spPr>
          <a:xfrm>
            <a:off x="1506071" y="1392491"/>
            <a:ext cx="10320168" cy="5032693"/>
          </a:xfrm>
          <a:noFill/>
        </p:spPr>
        <p:txBody>
          <a:bodyPr>
            <a:normAutofit lnSpcReduction="10000"/>
          </a:bodyPr>
          <a:lstStyle/>
          <a:p>
            <a:pPr fontAlgn="base"/>
            <a:endParaRPr lang="en-US" sz="2400" b="1" dirty="0"/>
          </a:p>
          <a:p>
            <a:pPr fontAlgn="base">
              <a:spcAft>
                <a:spcPts val="600"/>
              </a:spcAft>
            </a:pPr>
            <a:r>
              <a:rPr lang="en-US" sz="2400" b="1" dirty="0"/>
              <a:t>Remember to reserve enough funds for five years to cover your firewall charges.</a:t>
            </a:r>
          </a:p>
          <a:p>
            <a:pPr fontAlgn="base">
              <a:spcAft>
                <a:spcPts val="600"/>
              </a:spcAft>
            </a:pPr>
            <a:r>
              <a:rPr lang="en-US" sz="2400" b="1" dirty="0"/>
              <a:t>Talk with your staff or MLC Tech Staff to determine other needs that can be funded with E-rate.</a:t>
            </a:r>
          </a:p>
          <a:p>
            <a:pPr lvl="1" fontAlgn="base">
              <a:spcAft>
                <a:spcPts val="600"/>
              </a:spcAft>
              <a:buFont typeface="Arial" panose="020B0604020202020204" pitchFamily="34" charset="0"/>
              <a:buChar char="•"/>
            </a:pPr>
            <a:r>
              <a:rPr lang="en-US" sz="2400" b="1" dirty="0"/>
              <a:t>You may find with faster speeds and VOIP phone services (not covered by E-rate) that your wiring needs to be upgraded.</a:t>
            </a:r>
            <a:endParaRPr lang="en-US" sz="2400" dirty="0"/>
          </a:p>
          <a:p>
            <a:pPr>
              <a:spcAft>
                <a:spcPts val="600"/>
              </a:spcAft>
            </a:pPr>
            <a:r>
              <a:rPr lang="en-US" sz="2400" b="1" dirty="0"/>
              <a:t>If you have an expiring contract during the five-year cycle, make sure to plan funding accordingly.   </a:t>
            </a:r>
          </a:p>
          <a:p>
            <a:pPr>
              <a:spcAft>
                <a:spcPts val="600"/>
              </a:spcAft>
            </a:pPr>
            <a:r>
              <a:rPr lang="en-US" sz="2400" b="1" dirty="0"/>
              <a:t>Remember to file a Form 500 if you need to release any funding you were committed and did not use.</a:t>
            </a:r>
          </a:p>
        </p:txBody>
      </p:sp>
    </p:spTree>
    <p:extLst>
      <p:ext uri="{BB962C8B-B14F-4D97-AF65-F5344CB8AC3E}">
        <p14:creationId xmlns:p14="http://schemas.microsoft.com/office/powerpoint/2010/main" val="277716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100000">
              <a:srgbClr val="A12012"/>
            </a:gs>
            <a:gs pos="87000">
              <a:schemeClr val="bg1">
                <a:lumMod val="85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2178D-6D5A-44A6-964B-C8F9BECDBB84}"/>
              </a:ext>
            </a:extLst>
          </p:cNvPr>
          <p:cNvSpPr>
            <a:spLocks noGrp="1"/>
          </p:cNvSpPr>
          <p:nvPr>
            <p:ph type="title"/>
          </p:nvPr>
        </p:nvSpPr>
        <p:spPr>
          <a:xfrm>
            <a:off x="1506071" y="806530"/>
            <a:ext cx="10524563" cy="1013305"/>
          </a:xfrm>
          <a:noFill/>
          <a:ln>
            <a:noFill/>
          </a:ln>
          <a:effectLst>
            <a:glow rad="63500">
              <a:schemeClr val="accent3">
                <a:satMod val="175000"/>
                <a:alpha val="40000"/>
              </a:schemeClr>
            </a:glow>
          </a:effectLst>
        </p:spPr>
        <p:txBody>
          <a:bodyPr>
            <a:noAutofit/>
          </a:bodyPr>
          <a:lstStyle/>
          <a:p>
            <a:r>
              <a:rPr lang="en-US" b="1" dirty="0">
                <a:solidFill>
                  <a:schemeClr val="tx1"/>
                </a:solidFill>
              </a:rPr>
              <a:t>References:</a:t>
            </a:r>
          </a:p>
        </p:txBody>
      </p:sp>
      <p:sp>
        <p:nvSpPr>
          <p:cNvPr id="3" name="Content Placeholder 2">
            <a:extLst>
              <a:ext uri="{FF2B5EF4-FFF2-40B4-BE49-F238E27FC236}">
                <a16:creationId xmlns:a16="http://schemas.microsoft.com/office/drawing/2014/main" id="{5E0AFA74-E2E7-4D2E-A0E3-95A78511146E}"/>
              </a:ext>
            </a:extLst>
          </p:cNvPr>
          <p:cNvSpPr>
            <a:spLocks noGrp="1"/>
          </p:cNvSpPr>
          <p:nvPr>
            <p:ph idx="1"/>
          </p:nvPr>
        </p:nvSpPr>
        <p:spPr>
          <a:xfrm>
            <a:off x="1506071" y="1819835"/>
            <a:ext cx="10320168" cy="4605349"/>
          </a:xfrm>
          <a:noFill/>
        </p:spPr>
        <p:txBody>
          <a:bodyPr>
            <a:normAutofit/>
          </a:bodyPr>
          <a:lstStyle/>
          <a:p>
            <a:pPr>
              <a:spcAft>
                <a:spcPts val="600"/>
              </a:spcAft>
            </a:pPr>
            <a:r>
              <a:rPr lang="en-US" sz="2400" dirty="0">
                <a:hlinkClick r:id="rId3">
                  <a:extLst>
                    <a:ext uri="{A12FA001-AC4F-418D-AE19-62706E023703}">
                      <ahyp:hlinkClr xmlns:ahyp="http://schemas.microsoft.com/office/drawing/2018/hyperlinkcolor" val="tx"/>
                    </a:ext>
                  </a:extLst>
                </a:hlinkClick>
              </a:rPr>
              <a:t>https://www.usac.org/e-rate/</a:t>
            </a:r>
          </a:p>
          <a:p>
            <a:pPr>
              <a:spcAft>
                <a:spcPts val="600"/>
              </a:spcAft>
            </a:pPr>
            <a:r>
              <a:rPr lang="en-US" sz="2400" dirty="0">
                <a:hlinkClick r:id="rId3">
                  <a:extLst>
                    <a:ext uri="{A12FA001-AC4F-418D-AE19-62706E023703}">
                      <ahyp:hlinkClr xmlns:ahyp="http://schemas.microsoft.com/office/drawing/2018/hyperlinkcolor" val="tx"/>
                    </a:ext>
                  </a:extLst>
                </a:hlinkClick>
              </a:rPr>
              <a:t>https://e-ratecentral.com/Resources/Newsletters/News-of-the-Week/ArticleID/1974/December-9-2019</a:t>
            </a:r>
            <a:endParaRPr lang="en-US" sz="2400" dirty="0"/>
          </a:p>
        </p:txBody>
      </p:sp>
    </p:spTree>
    <p:extLst>
      <p:ext uri="{BB962C8B-B14F-4D97-AF65-F5344CB8AC3E}">
        <p14:creationId xmlns:p14="http://schemas.microsoft.com/office/powerpoint/2010/main" val="882723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629103" y="2244830"/>
            <a:ext cx="8933796" cy="2437232"/>
          </a:xfrm>
        </p:spPr>
        <p:txBody>
          <a:bodyPr anchor="ctr">
            <a:normAutofit/>
          </a:bodyPr>
          <a:lstStyle/>
          <a:p>
            <a:r>
              <a:rPr lang="en-US" b="1" dirty="0">
                <a:solidFill>
                  <a:schemeClr val="bg1"/>
                </a:solidFill>
              </a:rPr>
              <a:t>Questions?</a:t>
            </a:r>
          </a:p>
        </p:txBody>
      </p:sp>
      <p:sp>
        <p:nvSpPr>
          <p:cNvPr id="7" name="Rectangle 6">
            <a:extLst>
              <a:ext uri="{FF2B5EF4-FFF2-40B4-BE49-F238E27FC236}">
                <a16:creationId xmlns:a16="http://schemas.microsoft.com/office/drawing/2014/main" id="{79F1B45B-F04F-4462-BB48-FE09627A82D8}"/>
              </a:ext>
            </a:extLst>
          </p:cNvPr>
          <p:cNvSpPr/>
          <p:nvPr/>
        </p:nvSpPr>
        <p:spPr>
          <a:xfrm>
            <a:off x="5118755" y="1244338"/>
            <a:ext cx="1951348" cy="763571"/>
          </a:xfrm>
          <a:prstGeom prst="rect">
            <a:avLst/>
          </a:prstGeom>
          <a:solidFill>
            <a:srgbClr val="A1201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901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98000">
              <a:srgbClr val="A23528"/>
            </a:gs>
            <a:gs pos="88000">
              <a:schemeClr val="bg1">
                <a:lumMod val="85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1638-76C2-45E3-A48C-8F715A572674}"/>
              </a:ext>
            </a:extLst>
          </p:cNvPr>
          <p:cNvSpPr>
            <a:spLocks noGrp="1"/>
          </p:cNvSpPr>
          <p:nvPr>
            <p:ph type="title"/>
          </p:nvPr>
        </p:nvSpPr>
        <p:spPr>
          <a:xfrm>
            <a:off x="684890" y="720678"/>
            <a:ext cx="11380763" cy="1466710"/>
          </a:xfrm>
          <a:effectLst/>
        </p:spPr>
        <p:txBody>
          <a:bodyPr>
            <a:normAutofit/>
          </a:bodyPr>
          <a:lstStyle/>
          <a:p>
            <a:pPr algn="ctr"/>
            <a:r>
              <a:rPr lang="en-US" sz="4800" b="1" dirty="0">
                <a:solidFill>
                  <a:schemeClr val="tx1"/>
                </a:solidFill>
                <a:cs typeface="Andalus" panose="02020603050405020304" pitchFamily="18" charset="-78"/>
              </a:rPr>
              <a:t>E-rate Category 2 </a:t>
            </a:r>
            <a:br>
              <a:rPr lang="en-US" dirty="0"/>
            </a:br>
            <a:endParaRPr lang="en-US" dirty="0"/>
          </a:p>
        </p:txBody>
      </p:sp>
      <p:sp>
        <p:nvSpPr>
          <p:cNvPr id="3" name="Content Placeholder 2">
            <a:extLst>
              <a:ext uri="{FF2B5EF4-FFF2-40B4-BE49-F238E27FC236}">
                <a16:creationId xmlns:a16="http://schemas.microsoft.com/office/drawing/2014/main" id="{1D07C373-7FE3-4FA0-883C-430314775624}"/>
              </a:ext>
            </a:extLst>
          </p:cNvPr>
          <p:cNvSpPr>
            <a:spLocks noGrp="1"/>
          </p:cNvSpPr>
          <p:nvPr>
            <p:ph idx="1"/>
          </p:nvPr>
        </p:nvSpPr>
        <p:spPr>
          <a:xfrm>
            <a:off x="1733550" y="1705510"/>
            <a:ext cx="10458450" cy="4431812"/>
          </a:xfrm>
        </p:spPr>
        <p:txBody>
          <a:bodyPr>
            <a:normAutofit fontScale="92500" lnSpcReduction="20000"/>
          </a:bodyPr>
          <a:lstStyle/>
          <a:p>
            <a:endParaRPr lang="en-US" dirty="0">
              <a:solidFill>
                <a:schemeClr val="bg1"/>
              </a:solidFill>
            </a:endParaRPr>
          </a:p>
          <a:p>
            <a:pPr marL="0" indent="0">
              <a:buNone/>
            </a:pPr>
            <a:r>
              <a:rPr lang="en-US" sz="3000" dirty="0"/>
              <a:t>Category 2 funding covers firewall, Wi-Fi management, wiring in the building, switches, routers, installation, configuration, maintenance, etc.  </a:t>
            </a:r>
          </a:p>
          <a:p>
            <a:pPr marL="0" indent="0">
              <a:buNone/>
            </a:pPr>
            <a:endParaRPr lang="en-US" sz="2100" b="1" i="1" dirty="0"/>
          </a:p>
          <a:p>
            <a:pPr marL="0" indent="0">
              <a:buNone/>
            </a:pPr>
            <a:r>
              <a:rPr lang="en-US" sz="3000" dirty="0">
                <a:latin typeface="+mj-lt"/>
              </a:rPr>
              <a:t>Click this link, </a:t>
            </a:r>
            <a:r>
              <a:rPr lang="en-US" sz="3000" b="1" u="sng" dirty="0">
                <a:solidFill>
                  <a:srgbClr val="002060"/>
                </a:solidFill>
                <a:effectLst/>
                <a:latin typeface="+mj-lt"/>
                <a:ea typeface="Calibri" panose="020F0502020204030204" pitchFamily="34" charset="0"/>
                <a:hlinkClick r:id="rId2">
                  <a:extLst>
                    <a:ext uri="{A12FA001-AC4F-418D-AE19-62706E023703}">
                      <ahyp:hlinkClr xmlns:ahyp="http://schemas.microsoft.com/office/drawing/2018/hyperlinkcolor" val="tx"/>
                    </a:ext>
                  </a:extLst>
                </a:hlinkClick>
              </a:rPr>
              <a:t>Category 2 Eligible Services</a:t>
            </a:r>
            <a:r>
              <a:rPr lang="en-US" sz="3000" dirty="0">
                <a:latin typeface="+mj-lt"/>
              </a:rPr>
              <a:t>, for a complete list</a:t>
            </a:r>
          </a:p>
          <a:p>
            <a:pPr marL="0" indent="0" algn="ctr">
              <a:buNone/>
            </a:pPr>
            <a:endParaRPr lang="en-US" sz="2800" b="1" dirty="0"/>
          </a:p>
          <a:p>
            <a:pPr marL="0" indent="0">
              <a:buNone/>
            </a:pPr>
            <a:r>
              <a:rPr lang="en-US" sz="2800" dirty="0"/>
              <a:t>MLC Technology staff will offer assessments to help determine any needs and work with you on procurements.</a:t>
            </a:r>
          </a:p>
          <a:p>
            <a:endParaRPr lang="en-US" dirty="0"/>
          </a:p>
        </p:txBody>
      </p:sp>
    </p:spTree>
    <p:extLst>
      <p:ext uri="{BB962C8B-B14F-4D97-AF65-F5344CB8AC3E}">
        <p14:creationId xmlns:p14="http://schemas.microsoft.com/office/powerpoint/2010/main" val="807725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99000">
              <a:srgbClr val="A12012"/>
            </a:gs>
            <a:gs pos="88000">
              <a:schemeClr val="bg1">
                <a:lumMod val="85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1638-76C2-45E3-A48C-8F715A572674}"/>
              </a:ext>
            </a:extLst>
          </p:cNvPr>
          <p:cNvSpPr>
            <a:spLocks noGrp="1"/>
          </p:cNvSpPr>
          <p:nvPr>
            <p:ph type="title"/>
          </p:nvPr>
        </p:nvSpPr>
        <p:spPr>
          <a:xfrm>
            <a:off x="684890" y="779928"/>
            <a:ext cx="11380763" cy="1461248"/>
          </a:xfrm>
          <a:effectLst/>
        </p:spPr>
        <p:txBody>
          <a:bodyPr>
            <a:normAutofit/>
          </a:bodyPr>
          <a:lstStyle/>
          <a:p>
            <a:pPr algn="ctr"/>
            <a:r>
              <a:rPr lang="en-US" sz="4800" b="1" dirty="0">
                <a:solidFill>
                  <a:schemeClr val="tx1"/>
                </a:solidFill>
                <a:cs typeface="Andalus" panose="02020603050405020304" pitchFamily="18" charset="-78"/>
              </a:rPr>
              <a:t>E-rate Category 2 </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1D07C373-7FE3-4FA0-883C-430314775624}"/>
              </a:ext>
            </a:extLst>
          </p:cNvPr>
          <p:cNvSpPr>
            <a:spLocks noGrp="1"/>
          </p:cNvSpPr>
          <p:nvPr>
            <p:ph idx="1"/>
          </p:nvPr>
        </p:nvSpPr>
        <p:spPr>
          <a:xfrm>
            <a:off x="1527140" y="1694166"/>
            <a:ext cx="10538513" cy="4570026"/>
          </a:xfrm>
        </p:spPr>
        <p:txBody>
          <a:bodyPr>
            <a:noAutofit/>
          </a:bodyPr>
          <a:lstStyle/>
          <a:p>
            <a:pPr marL="0" indent="0">
              <a:buNone/>
            </a:pPr>
            <a:r>
              <a:rPr lang="en-US" sz="3200" dirty="0"/>
              <a:t>Under Contract 4000, firewall was covered under </a:t>
            </a:r>
          </a:p>
          <a:p>
            <a:pPr marL="0" indent="0">
              <a:buNone/>
            </a:pPr>
            <a:r>
              <a:rPr lang="en-US" sz="3200" dirty="0"/>
              <a:t>Category 1.</a:t>
            </a:r>
          </a:p>
          <a:p>
            <a:pPr marL="0" indent="0">
              <a:buNone/>
            </a:pPr>
            <a:endParaRPr lang="en-US" sz="1600" dirty="0"/>
          </a:p>
          <a:p>
            <a:pPr marL="0" indent="0">
              <a:buNone/>
            </a:pPr>
            <a:r>
              <a:rPr lang="en-US" sz="3200" dirty="0"/>
              <a:t>Under Contract 5000, firewall will be covered under Category 2.</a:t>
            </a:r>
          </a:p>
          <a:p>
            <a:pPr marL="0" indent="0">
              <a:buNone/>
            </a:pPr>
            <a:endParaRPr lang="en-US" sz="1400" dirty="0"/>
          </a:p>
          <a:p>
            <a:pPr marL="0" indent="0">
              <a:buNone/>
            </a:pPr>
            <a:r>
              <a:rPr lang="en-US" sz="3200" dirty="0"/>
              <a:t>This means that every system will now have to file for Category 2.</a:t>
            </a:r>
          </a:p>
          <a:p>
            <a:pPr marL="0" indent="0" algn="ctr">
              <a:buNone/>
            </a:pPr>
            <a:endParaRPr lang="en-US" sz="2800" b="1" i="1" dirty="0"/>
          </a:p>
          <a:p>
            <a:endParaRPr lang="en-US" dirty="0"/>
          </a:p>
        </p:txBody>
      </p:sp>
    </p:spTree>
    <p:extLst>
      <p:ext uri="{BB962C8B-B14F-4D97-AF65-F5344CB8AC3E}">
        <p14:creationId xmlns:p14="http://schemas.microsoft.com/office/powerpoint/2010/main" val="1115567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98000">
              <a:schemeClr val="accent2">
                <a:lumMod val="67000"/>
              </a:schemeClr>
            </a:gs>
            <a:gs pos="88000">
              <a:schemeClr val="bg1">
                <a:lumMod val="85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1638-76C2-45E3-A48C-8F715A572674}"/>
              </a:ext>
            </a:extLst>
          </p:cNvPr>
          <p:cNvSpPr>
            <a:spLocks noGrp="1"/>
          </p:cNvSpPr>
          <p:nvPr>
            <p:ph type="title"/>
          </p:nvPr>
        </p:nvSpPr>
        <p:spPr>
          <a:xfrm>
            <a:off x="684890" y="792396"/>
            <a:ext cx="11380763" cy="1371600"/>
          </a:xfrm>
          <a:effectLst/>
        </p:spPr>
        <p:txBody>
          <a:bodyPr>
            <a:normAutofit/>
          </a:bodyPr>
          <a:lstStyle/>
          <a:p>
            <a:pPr algn="ctr"/>
            <a:r>
              <a:rPr lang="en-US" sz="4800" b="1" dirty="0">
                <a:solidFill>
                  <a:schemeClr val="tx1"/>
                </a:solidFill>
                <a:cs typeface="Andalus" panose="02020603050405020304" pitchFamily="18" charset="-78"/>
              </a:rPr>
              <a:t>E-rate Firewall</a:t>
            </a:r>
            <a:br>
              <a:rPr lang="en-US" dirty="0"/>
            </a:br>
            <a:endParaRPr lang="en-US" dirty="0"/>
          </a:p>
        </p:txBody>
      </p:sp>
      <p:sp>
        <p:nvSpPr>
          <p:cNvPr id="3" name="Content Placeholder 2">
            <a:extLst>
              <a:ext uri="{FF2B5EF4-FFF2-40B4-BE49-F238E27FC236}">
                <a16:creationId xmlns:a16="http://schemas.microsoft.com/office/drawing/2014/main" id="{1D07C373-7FE3-4FA0-883C-430314775624}"/>
              </a:ext>
            </a:extLst>
          </p:cNvPr>
          <p:cNvSpPr>
            <a:spLocks noGrp="1"/>
          </p:cNvSpPr>
          <p:nvPr>
            <p:ph idx="1"/>
          </p:nvPr>
        </p:nvSpPr>
        <p:spPr>
          <a:xfrm>
            <a:off x="1085850" y="1705510"/>
            <a:ext cx="10979803" cy="4859677"/>
          </a:xfrm>
        </p:spPr>
        <p:txBody>
          <a:bodyPr>
            <a:noAutofit/>
          </a:bodyPr>
          <a:lstStyle/>
          <a:p>
            <a:pPr marL="0" indent="0" algn="ctr">
              <a:buNone/>
            </a:pPr>
            <a:r>
              <a:rPr lang="en-US" sz="2800" dirty="0"/>
              <a:t>Only basic firewall charges are covered under E-rate.</a:t>
            </a:r>
          </a:p>
          <a:p>
            <a:pPr marL="0" indent="0" algn="ctr">
              <a:buNone/>
            </a:pPr>
            <a:endParaRPr lang="en-US" sz="2800" dirty="0"/>
          </a:p>
          <a:p>
            <a:pPr marL="0" indent="0" algn="ctr">
              <a:buNone/>
            </a:pPr>
            <a:r>
              <a:rPr lang="en-US" sz="3200" dirty="0"/>
              <a:t>100 MB = $65 (85% means you pay $9.75 p/m)</a:t>
            </a:r>
          </a:p>
          <a:p>
            <a:pPr marL="0" indent="0" algn="ctr">
              <a:buNone/>
            </a:pPr>
            <a:r>
              <a:rPr lang="en-US" sz="3200" dirty="0"/>
              <a:t>1 GB = $280 (85% means you pay $42.00 p/m)</a:t>
            </a:r>
          </a:p>
          <a:p>
            <a:pPr marL="0" indent="0" algn="ctr">
              <a:buNone/>
            </a:pPr>
            <a:endParaRPr lang="en-US" sz="2800" dirty="0"/>
          </a:p>
          <a:p>
            <a:pPr marL="0" indent="0" algn="ctr">
              <a:buNone/>
            </a:pPr>
            <a:r>
              <a:rPr lang="en-US" sz="2800" dirty="0"/>
              <a:t>Then add $15 for advanced (IDS/IPS) </a:t>
            </a:r>
            <a:r>
              <a:rPr lang="en-US" sz="2800" u="sng" dirty="0"/>
              <a:t>not</a:t>
            </a:r>
            <a:r>
              <a:rPr lang="en-US" sz="2800" dirty="0"/>
              <a:t> eligible for E-rate.</a:t>
            </a:r>
          </a:p>
          <a:p>
            <a:pPr marL="0" indent="0" algn="ctr">
              <a:buNone/>
            </a:pPr>
            <a:r>
              <a:rPr lang="en-US" sz="2800" dirty="0"/>
              <a:t>Then add another $15 for filtering </a:t>
            </a:r>
            <a:r>
              <a:rPr lang="en-US" sz="2800" u="sng" dirty="0"/>
              <a:t>not</a:t>
            </a:r>
            <a:r>
              <a:rPr lang="en-US" sz="2800" dirty="0"/>
              <a:t> eligible for E-rate.</a:t>
            </a:r>
          </a:p>
          <a:p>
            <a:pPr marL="0" indent="0" algn="ctr">
              <a:buNone/>
            </a:pPr>
            <a:r>
              <a:rPr lang="en-US" sz="2800" dirty="0"/>
              <a:t>Plan on an additional $30 out of pocket per month.</a:t>
            </a:r>
          </a:p>
          <a:p>
            <a:endParaRPr lang="en-US" dirty="0"/>
          </a:p>
        </p:txBody>
      </p:sp>
    </p:spTree>
    <p:extLst>
      <p:ext uri="{BB962C8B-B14F-4D97-AF65-F5344CB8AC3E}">
        <p14:creationId xmlns:p14="http://schemas.microsoft.com/office/powerpoint/2010/main" val="599111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98000">
              <a:schemeClr val="accent2">
                <a:lumMod val="67000"/>
              </a:schemeClr>
            </a:gs>
            <a:gs pos="88000">
              <a:schemeClr val="bg1">
                <a:lumMod val="85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099751D-DC5F-4E5D-BAF2-0BC5B6AAB95A}"/>
              </a:ext>
            </a:extLst>
          </p:cNvPr>
          <p:cNvSpPr txBox="1"/>
          <p:nvPr/>
        </p:nvSpPr>
        <p:spPr>
          <a:xfrm>
            <a:off x="1559859" y="2783796"/>
            <a:ext cx="10632141" cy="3754874"/>
          </a:xfrm>
          <a:prstGeom prst="rect">
            <a:avLst/>
          </a:prstGeom>
          <a:noFill/>
        </p:spPr>
        <p:txBody>
          <a:bodyPr wrap="square" lIns="91440" tIns="45720" rIns="91440" bIns="45720" rtlCol="0" anchor="t">
            <a:spAutoFit/>
          </a:bodyPr>
          <a:lstStyle/>
          <a:p>
            <a:pPr fontAlgn="base"/>
            <a:r>
              <a:rPr lang="en-US" sz="3200" dirty="0">
                <a:latin typeface="Century Gothic"/>
              </a:rPr>
              <a:t>The Category 2 budget runs for a fixed five-year cycle, (i.e. FY 2021-2025, FY 2026-2030, etc.)</a:t>
            </a:r>
          </a:p>
          <a:p>
            <a:pPr fontAlgn="base"/>
            <a:endParaRPr lang="en-US" sz="3200" dirty="0">
              <a:latin typeface="Century Gothic" panose="020B0502020202020204" pitchFamily="34" charset="0"/>
            </a:endParaRPr>
          </a:p>
          <a:p>
            <a:pPr fontAlgn="base"/>
            <a:r>
              <a:rPr lang="en-US" sz="3200" dirty="0">
                <a:latin typeface="Century Gothic" panose="020B0502020202020204" pitchFamily="34" charset="0"/>
              </a:rPr>
              <a:t>This means the system will need to reserve enough funding for firewall charges for five years.  Remaining funds can be used for other eligible needs.  </a:t>
            </a:r>
          </a:p>
          <a:p>
            <a:pPr fontAlgn="base"/>
            <a:endParaRPr lang="en-US" sz="3200" dirty="0">
              <a:latin typeface="Century Gothic" panose="020B0502020202020204" pitchFamily="34" charset="0"/>
            </a:endParaRPr>
          </a:p>
          <a:p>
            <a:pPr lvl="1" fontAlgn="base"/>
            <a:endParaRPr lang="en-US" sz="1400" dirty="0">
              <a:latin typeface="Century Gothic" panose="020B0502020202020204" pitchFamily="34" charset="0"/>
            </a:endParaRPr>
          </a:p>
        </p:txBody>
      </p:sp>
      <p:sp>
        <p:nvSpPr>
          <p:cNvPr id="10" name="Title 4">
            <a:extLst>
              <a:ext uri="{FF2B5EF4-FFF2-40B4-BE49-F238E27FC236}">
                <a16:creationId xmlns:a16="http://schemas.microsoft.com/office/drawing/2014/main" id="{339891EC-4676-4DA7-83B9-39E3F097E5B7}"/>
              </a:ext>
            </a:extLst>
          </p:cNvPr>
          <p:cNvSpPr txBox="1">
            <a:spLocks/>
          </p:cNvSpPr>
          <p:nvPr/>
        </p:nvSpPr>
        <p:spPr>
          <a:xfrm>
            <a:off x="1344706" y="794994"/>
            <a:ext cx="10058400" cy="1371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r>
              <a:rPr lang="en-US" b="1" dirty="0"/>
              <a:t>Category 2 rules going forward are designed for greater simplicity  </a:t>
            </a:r>
          </a:p>
        </p:txBody>
      </p:sp>
    </p:spTree>
    <p:extLst>
      <p:ext uri="{BB962C8B-B14F-4D97-AF65-F5344CB8AC3E}">
        <p14:creationId xmlns:p14="http://schemas.microsoft.com/office/powerpoint/2010/main" val="3416665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98000">
              <a:schemeClr val="accent2">
                <a:lumMod val="67000"/>
              </a:schemeClr>
            </a:gs>
            <a:gs pos="88000">
              <a:schemeClr val="bg1">
                <a:lumMod val="85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099751D-DC5F-4E5D-BAF2-0BC5B6AAB95A}"/>
              </a:ext>
            </a:extLst>
          </p:cNvPr>
          <p:cNvSpPr txBox="1"/>
          <p:nvPr/>
        </p:nvSpPr>
        <p:spPr>
          <a:xfrm>
            <a:off x="1356659" y="742560"/>
            <a:ext cx="10632141" cy="6155531"/>
          </a:xfrm>
          <a:prstGeom prst="rect">
            <a:avLst/>
          </a:prstGeom>
          <a:noFill/>
        </p:spPr>
        <p:txBody>
          <a:bodyPr wrap="square" rtlCol="0">
            <a:spAutoFit/>
          </a:bodyPr>
          <a:lstStyle/>
          <a:p>
            <a:pPr lvl="1" fontAlgn="base"/>
            <a:endParaRPr lang="en-US" sz="2800" dirty="0">
              <a:latin typeface="Century Gothic" panose="020B0502020202020204" pitchFamily="34" charset="0"/>
            </a:endParaRPr>
          </a:p>
          <a:p>
            <a:pPr lvl="1" fontAlgn="base"/>
            <a:r>
              <a:rPr lang="en-US" sz="3200" dirty="0">
                <a:latin typeface="Century Gothic" panose="020B0502020202020204" pitchFamily="34" charset="0"/>
              </a:rPr>
              <a:t>Five Year Category 2 budgets will be calculated and administered at the library system level. </a:t>
            </a:r>
          </a:p>
          <a:p>
            <a:pPr lvl="1" fontAlgn="base"/>
            <a:endParaRPr lang="en-US" sz="3200" dirty="0">
              <a:latin typeface="Century Gothic" panose="020B0502020202020204" pitchFamily="34" charset="0"/>
            </a:endParaRPr>
          </a:p>
          <a:p>
            <a:pPr lvl="1" fontAlgn="base"/>
            <a:r>
              <a:rPr lang="en-US" sz="3200" dirty="0"/>
              <a:t>The total five-year budget for a library system is calculated at $4.50  X  the total number of square feet; or </a:t>
            </a:r>
            <a:r>
              <a:rPr lang="en-US" sz="3200" dirty="0">
                <a:latin typeface="Century Gothic" panose="020B0502020202020204" pitchFamily="34" charset="0"/>
              </a:rPr>
              <a:t>$25,000.00 minimum budget per library.</a:t>
            </a:r>
          </a:p>
          <a:p>
            <a:pPr lvl="1" fontAlgn="base"/>
            <a:endParaRPr lang="en-US" sz="3200" dirty="0">
              <a:latin typeface="Century Gothic" panose="020B0502020202020204" pitchFamily="34" charset="0"/>
            </a:endParaRPr>
          </a:p>
          <a:p>
            <a:pPr lvl="1" fontAlgn="base"/>
            <a:r>
              <a:rPr lang="en-US" sz="3200" dirty="0">
                <a:latin typeface="Century Gothic" panose="020B0502020202020204" pitchFamily="34" charset="0"/>
              </a:rPr>
              <a:t>Bookmobiles = $25,000.00</a:t>
            </a:r>
            <a:br>
              <a:rPr lang="en-US" sz="3200" dirty="0"/>
            </a:br>
            <a:endParaRPr lang="en-US" sz="3200" dirty="0"/>
          </a:p>
          <a:p>
            <a:pPr fontAlgn="base"/>
            <a:endParaRPr lang="en-US" sz="3200" dirty="0">
              <a:latin typeface="Century Gothic" panose="020B0502020202020204" pitchFamily="34" charset="0"/>
            </a:endParaRPr>
          </a:p>
          <a:p>
            <a:pPr fontAlgn="base"/>
            <a:endParaRPr lang="en-US" sz="3200" dirty="0">
              <a:latin typeface="Century Gothic" panose="020B0502020202020204" pitchFamily="34" charset="0"/>
            </a:endParaRPr>
          </a:p>
          <a:p>
            <a:pPr lvl="1" fontAlgn="base"/>
            <a:endParaRPr lang="en-US" sz="1400" dirty="0">
              <a:latin typeface="Century Gothic" panose="020B0502020202020204" pitchFamily="34" charset="0"/>
            </a:endParaRPr>
          </a:p>
        </p:txBody>
      </p:sp>
    </p:spTree>
    <p:extLst>
      <p:ext uri="{BB962C8B-B14F-4D97-AF65-F5344CB8AC3E}">
        <p14:creationId xmlns:p14="http://schemas.microsoft.com/office/powerpoint/2010/main" val="26482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90000">
              <a:schemeClr val="bg1">
                <a:lumMod val="85000"/>
              </a:schemeClr>
            </a:gs>
            <a:gs pos="100000">
              <a:schemeClr val="accent2">
                <a:lumMod val="6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7C03C1-1618-4863-B78D-92D129AF2F5F}"/>
              </a:ext>
            </a:extLst>
          </p:cNvPr>
          <p:cNvSpPr/>
          <p:nvPr/>
        </p:nvSpPr>
        <p:spPr>
          <a:xfrm>
            <a:off x="1317811" y="863110"/>
            <a:ext cx="10522451" cy="4647426"/>
          </a:xfrm>
          <a:prstGeom prst="rect">
            <a:avLst/>
          </a:prstGeom>
          <a:noFill/>
        </p:spPr>
        <p:txBody>
          <a:bodyPr wrap="square">
            <a:spAutoFit/>
          </a:bodyPr>
          <a:lstStyle/>
          <a:p>
            <a:pPr marL="0" lvl="1" fontAlgn="base"/>
            <a:r>
              <a:rPr lang="en-US" sz="4000" b="1" dirty="0">
                <a:solidFill>
                  <a:schemeClr val="tx1">
                    <a:lumMod val="85000"/>
                    <a:lumOff val="15000"/>
                  </a:schemeClr>
                </a:solidFill>
                <a:latin typeface="+mj-lt"/>
              </a:rPr>
              <a:t>Doing the math...</a:t>
            </a:r>
          </a:p>
          <a:p>
            <a:pPr lvl="1" fontAlgn="base"/>
            <a:endParaRPr lang="en-US" sz="3200" dirty="0"/>
          </a:p>
          <a:p>
            <a:pPr lvl="1" fontAlgn="base"/>
            <a:r>
              <a:rPr lang="en-US" sz="3200" dirty="0"/>
              <a:t>If your library square footage is 5,555 or less, you will be allocated $25,000 in funding.</a:t>
            </a:r>
          </a:p>
          <a:p>
            <a:pPr lvl="1" fontAlgn="base"/>
            <a:endParaRPr lang="en-US" sz="3200" dirty="0"/>
          </a:p>
          <a:p>
            <a:pPr lvl="1" fontAlgn="base"/>
            <a:r>
              <a:rPr lang="en-US" sz="3200" dirty="0"/>
              <a:t>If your library square footage is 5,556 or more, you will be allocated funding by the square foot ($4.50 per square foot).</a:t>
            </a:r>
          </a:p>
          <a:p>
            <a:pPr lvl="1" fontAlgn="base"/>
            <a:endParaRPr lang="en-US" sz="3200" dirty="0"/>
          </a:p>
        </p:txBody>
      </p:sp>
    </p:spTree>
    <p:extLst>
      <p:ext uri="{BB962C8B-B14F-4D97-AF65-F5344CB8AC3E}">
        <p14:creationId xmlns:p14="http://schemas.microsoft.com/office/powerpoint/2010/main" val="258577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90000">
              <a:schemeClr val="bg1">
                <a:lumMod val="85000"/>
              </a:schemeClr>
            </a:gs>
            <a:gs pos="100000">
              <a:schemeClr val="accent2">
                <a:lumMod val="6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6958889-B22B-486D-933A-073D688E8A01}"/>
              </a:ext>
            </a:extLst>
          </p:cNvPr>
          <p:cNvSpPr/>
          <p:nvPr/>
        </p:nvSpPr>
        <p:spPr>
          <a:xfrm>
            <a:off x="1335362" y="771903"/>
            <a:ext cx="10561363" cy="5693866"/>
          </a:xfrm>
          <a:prstGeom prst="rect">
            <a:avLst/>
          </a:prstGeom>
          <a:noFill/>
        </p:spPr>
        <p:txBody>
          <a:bodyPr wrap="square">
            <a:spAutoFit/>
          </a:bodyPr>
          <a:lstStyle/>
          <a:p>
            <a:pPr fontAlgn="base"/>
            <a:r>
              <a:rPr lang="en-US" sz="4000" b="1" dirty="0">
                <a:solidFill>
                  <a:schemeClr val="tx1">
                    <a:lumMod val="85000"/>
                    <a:lumOff val="15000"/>
                  </a:schemeClr>
                </a:solidFill>
                <a:latin typeface="+mj-lt"/>
              </a:rPr>
              <a:t>Exceptions</a:t>
            </a:r>
          </a:p>
          <a:p>
            <a:pPr fontAlgn="base"/>
            <a:endParaRPr lang="en-US" sz="3200" dirty="0"/>
          </a:p>
          <a:p>
            <a:pPr fontAlgn="base"/>
            <a:r>
              <a:rPr lang="en-US" sz="3200" dirty="0"/>
              <a:t>Systems with 10 libraries or less, have a hybrid option for calculating budgets for individual libraries using the $4.50/sq. ft., and the $25,000 minimum calculation, then adding them all together for a total budget</a:t>
            </a:r>
            <a:r>
              <a:rPr lang="en-US" dirty="0"/>
              <a:t>.</a:t>
            </a:r>
          </a:p>
          <a:p>
            <a:pPr fontAlgn="base"/>
            <a:endParaRPr lang="en-US" dirty="0"/>
          </a:p>
          <a:p>
            <a:pPr fontAlgn="base"/>
            <a:endParaRPr lang="en-US" dirty="0"/>
          </a:p>
          <a:p>
            <a:pPr fontAlgn="base"/>
            <a:r>
              <a:rPr lang="en-US" sz="3200" dirty="0"/>
              <a:t>Systems with 11 libraries or more, can only use the  $4.50/sq. ft., then add them all together for a total budget.</a:t>
            </a:r>
          </a:p>
        </p:txBody>
      </p:sp>
    </p:spTree>
    <p:extLst>
      <p:ext uri="{BB962C8B-B14F-4D97-AF65-F5344CB8AC3E}">
        <p14:creationId xmlns:p14="http://schemas.microsoft.com/office/powerpoint/2010/main" val="619864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90000">
              <a:schemeClr val="bg1">
                <a:lumMod val="85000"/>
              </a:schemeClr>
            </a:gs>
            <a:gs pos="100000">
              <a:schemeClr val="accent2">
                <a:lumMod val="6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359397F-F164-472A-A5CD-D82157007A81}"/>
              </a:ext>
            </a:extLst>
          </p:cNvPr>
          <p:cNvSpPr/>
          <p:nvPr/>
        </p:nvSpPr>
        <p:spPr>
          <a:xfrm>
            <a:off x="1255337" y="805082"/>
            <a:ext cx="9814119" cy="4647426"/>
          </a:xfrm>
          <a:prstGeom prst="rect">
            <a:avLst/>
          </a:prstGeom>
          <a:noFill/>
        </p:spPr>
        <p:txBody>
          <a:bodyPr wrap="square">
            <a:spAutoFit/>
          </a:bodyPr>
          <a:lstStyle/>
          <a:p>
            <a:pPr fontAlgn="base"/>
            <a:r>
              <a:rPr lang="en-US" sz="4000" b="1" dirty="0">
                <a:solidFill>
                  <a:schemeClr val="tx1">
                    <a:lumMod val="85000"/>
                    <a:lumOff val="15000"/>
                  </a:schemeClr>
                </a:solidFill>
                <a:latin typeface="+mj-lt"/>
              </a:rPr>
              <a:t>New Change</a:t>
            </a:r>
          </a:p>
          <a:p>
            <a:pPr fontAlgn="base"/>
            <a:endParaRPr lang="en-US" sz="3200" dirty="0"/>
          </a:p>
          <a:p>
            <a:pPr fontAlgn="base"/>
            <a:r>
              <a:rPr lang="en-US" sz="3200" dirty="0"/>
              <a:t>Budgets are calculated and administered at a system level.  </a:t>
            </a:r>
          </a:p>
          <a:p>
            <a:pPr fontAlgn="base"/>
            <a:endParaRPr lang="en-US" sz="3200" dirty="0"/>
          </a:p>
          <a:p>
            <a:pPr fontAlgn="base"/>
            <a:r>
              <a:rPr lang="en-US" sz="3200" dirty="0"/>
              <a:t>This means once you have total funding, you can spend it as you choose at any of your locations.  You do not have to designate each branch their square footage funding.  </a:t>
            </a:r>
          </a:p>
        </p:txBody>
      </p:sp>
    </p:spTree>
    <p:extLst>
      <p:ext uri="{BB962C8B-B14F-4D97-AF65-F5344CB8AC3E}">
        <p14:creationId xmlns:p14="http://schemas.microsoft.com/office/powerpoint/2010/main" val="21358570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7651BA-F45C-4845-9AB3-E0A65B39F5E1}">
  <ds:schemaRefs>
    <ds:schemaRef ds:uri="http://www.w3.org/XML/1998/namespace"/>
    <ds:schemaRef ds:uri="http://schemas.openxmlformats.org/package/2006/metadata/core-properties"/>
    <ds:schemaRef ds:uri="71af3243-3dd4-4a8d-8c0d-dd76da1f02a5"/>
    <ds:schemaRef ds:uri="http://schemas.microsoft.com/office/2006/metadata/properties"/>
    <ds:schemaRef ds:uri="http://purl.org/dc/terms/"/>
    <ds:schemaRef ds:uri="http://schemas.microsoft.com/office/2006/documentManagement/types"/>
    <ds:schemaRef ds:uri="http://schemas.microsoft.com/office/infopath/2007/PartnerControls"/>
    <ds:schemaRef ds:uri="http://purl.org/dc/elements/1.1/"/>
    <ds:schemaRef ds:uri="16c05727-aa75-4e4a-9b5f-8a80a1165891"/>
    <ds:schemaRef ds:uri="http://purl.org/dc/dcmitype/"/>
  </ds:schemaRefs>
</ds:datastoreItem>
</file>

<file path=customXml/itemProps3.xml><?xml version="1.0" encoding="utf-8"?>
<ds:datastoreItem xmlns:ds="http://schemas.openxmlformats.org/officeDocument/2006/customXml" ds:itemID="{CDB58277-F8DF-46FF-84EC-EF41B835E6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1068</Words>
  <Application>Microsoft Office PowerPoint</Application>
  <PresentationFormat>Widescreen</PresentationFormat>
  <Paragraphs>98</Paragraphs>
  <Slides>18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Abadi</vt:lpstr>
      <vt:lpstr>Arial</vt:lpstr>
      <vt:lpstr>Calibri</vt:lpstr>
      <vt:lpstr>Century Gothic</vt:lpstr>
      <vt:lpstr>Garamond</vt:lpstr>
      <vt:lpstr>SavonVTI</vt:lpstr>
      <vt:lpstr>E-rate  2021</vt:lpstr>
      <vt:lpstr>E-rate Category 2  </vt:lpstr>
      <vt:lpstr>E-rate Category 2  </vt:lpstr>
      <vt:lpstr>E-rate Firewall </vt:lpstr>
      <vt:lpstr>PowerPoint Presentation</vt:lpstr>
      <vt:lpstr>PowerPoint Presentation</vt:lpstr>
      <vt:lpstr>PowerPoint Presentation</vt:lpstr>
      <vt:lpstr>PowerPoint Presentation</vt:lpstr>
      <vt:lpstr>PowerPoint Presentation</vt:lpstr>
      <vt:lpstr>PowerPoint Presentation</vt:lpstr>
      <vt:lpstr>FCC FORM 498 ID Management</vt:lpstr>
      <vt:lpstr>Changing your square footage in one portal</vt:lpstr>
      <vt:lpstr>Updating profiles</vt:lpstr>
      <vt:lpstr>PowerPoint Presentation</vt:lpstr>
      <vt:lpstr>PowerPoint Presentation</vt:lpstr>
      <vt:lpstr>Keeping up with your Category 2 Budget</vt:lpstr>
      <vt:lpstr>References: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E-rate  2021</dc:title>
  <dc:creator/>
  <cp:lastModifiedBy/>
  <cp:revision>3</cp:revision>
  <dcterms:created xsi:type="dcterms:W3CDTF">2020-12-01T15:20:37Z</dcterms:created>
  <dcterms:modified xsi:type="dcterms:W3CDTF">2020-12-10T19:40:41Z</dcterms:modified>
</cp:coreProperties>
</file>