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4" r:id="rId4"/>
    <p:sldId id="274" r:id="rId5"/>
    <p:sldId id="276" r:id="rId6"/>
    <p:sldId id="259" r:id="rId7"/>
    <p:sldId id="268" r:id="rId8"/>
    <p:sldId id="271"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AB9"/>
    <a:srgbClr val="3F8492"/>
    <a:srgbClr val="135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365" autoAdjust="0"/>
  </p:normalViewPr>
  <p:slideViewPr>
    <p:cSldViewPr>
      <p:cViewPr varScale="1">
        <p:scale>
          <a:sx n="72" d="100"/>
          <a:sy n="72" d="100"/>
        </p:scale>
        <p:origin x="110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6B77B-F767-4D01-A469-C82699964FD8}" type="datetimeFigureOut">
              <a:rPr lang="en-PH" smtClean="0"/>
              <a:t>10/8/2018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8B0A3-ECAD-435F-8F70-D5F6A4CF0E30}" type="slidenum">
              <a:rPr lang="en-PH" smtClean="0"/>
              <a:t>‹#›</a:t>
            </a:fld>
            <a:endParaRPr lang="en-PH"/>
          </a:p>
        </p:txBody>
      </p:sp>
    </p:spTree>
    <p:extLst>
      <p:ext uri="{BB962C8B-B14F-4D97-AF65-F5344CB8AC3E}">
        <p14:creationId xmlns:p14="http://schemas.microsoft.com/office/powerpoint/2010/main" val="247636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Charlie Simpkins and I am a Digital Consultant with the Mississippi Library Commission. Makerspaces have become a buzzword as of late, but their history could go back to 2005 when Make: Magazine was first published, or even further, but will get to that later. Since that time, makerspaces, a term often used interchangeably with fad labs and hackerspaces, have become much more prevalent. Today, I am going to discuss the basics of makerspaces.</a:t>
            </a:r>
          </a:p>
        </p:txBody>
      </p:sp>
      <p:sp>
        <p:nvSpPr>
          <p:cNvPr id="4" name="Slide Number Placeholder 3"/>
          <p:cNvSpPr>
            <a:spLocks noGrp="1"/>
          </p:cNvSpPr>
          <p:nvPr>
            <p:ph type="sldNum" sz="quarter" idx="5"/>
          </p:nvPr>
        </p:nvSpPr>
        <p:spPr/>
        <p:txBody>
          <a:bodyPr/>
          <a:lstStyle/>
          <a:p>
            <a:fld id="{DF78B0A3-ECAD-435F-8F70-D5F6A4CF0E30}" type="slidenum">
              <a:rPr lang="en-PH" smtClean="0"/>
              <a:t>1</a:t>
            </a:fld>
            <a:endParaRPr lang="en-PH"/>
          </a:p>
        </p:txBody>
      </p:sp>
    </p:spTree>
    <p:extLst>
      <p:ext uri="{BB962C8B-B14F-4D97-AF65-F5344CB8AC3E}">
        <p14:creationId xmlns:p14="http://schemas.microsoft.com/office/powerpoint/2010/main" val="193536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term ”makerspace” is a difficult term to define, as there is not a universal definition. So, I am going to look at a few definitions, looking at what I consider the most important parts. </a:t>
            </a:r>
          </a:p>
          <a:p>
            <a:r>
              <a:rPr lang="en-US" sz="1200" dirty="0" err="1"/>
              <a:t>Makerspace.com</a:t>
            </a:r>
            <a:r>
              <a:rPr lang="en-US" sz="1200" dirty="0"/>
              <a:t> defines makerspaces as  “ a collaborative work space inside a school, library or separate public/private facility for making, learning, exploring and sharing that uses high tech to no tech tools.” The highlights of this definition are that makerspaces are </a:t>
            </a:r>
          </a:p>
          <a:p>
            <a:pPr marL="171450" indent="-171450">
              <a:buFont typeface="Arial" panose="020B0604020202020204" pitchFamily="34" charset="0"/>
              <a:buChar char="•"/>
            </a:pPr>
            <a:r>
              <a:rPr lang="en-US" sz="1200" dirty="0"/>
              <a:t>a collaborative work space</a:t>
            </a:r>
          </a:p>
          <a:p>
            <a:pPr marL="171450" indent="-171450">
              <a:buFont typeface="Arial" panose="020B0604020202020204" pitchFamily="34" charset="0"/>
              <a:buChar char="•"/>
            </a:pPr>
            <a:r>
              <a:rPr lang="en-US" sz="1200" dirty="0"/>
              <a:t>they can be located in schools, libraries, or public or private facilities</a:t>
            </a:r>
          </a:p>
          <a:p>
            <a:pPr marL="171450" indent="-171450">
              <a:buFont typeface="Arial" panose="020B0604020202020204" pitchFamily="34" charset="0"/>
              <a:buChar char="•"/>
            </a:pPr>
            <a:r>
              <a:rPr lang="en-US" sz="1200" dirty="0"/>
              <a:t>They are for making, learning, exploring, and sharing</a:t>
            </a:r>
          </a:p>
          <a:p>
            <a:pPr marL="171450" indent="-171450">
              <a:buFont typeface="Arial" panose="020B0604020202020204" pitchFamily="34" charset="0"/>
              <a:buChar char="•"/>
            </a:pPr>
            <a:r>
              <a:rPr lang="en-US" sz="1200" dirty="0"/>
              <a:t>High tech to no tech tools</a:t>
            </a:r>
          </a:p>
          <a:p>
            <a:endParaRPr lang="en-US" sz="1200" dirty="0"/>
          </a:p>
          <a:p>
            <a:r>
              <a:rPr lang="en-US" sz="1200" dirty="0"/>
              <a:t>Open Education Database states that makerspaces “are collaborative spaces where people gather to get creative with DIY projects, invent new ones, and share ideas.” We see the continued emphasis of collaborative spaces in this definition. We also see highlighted that makerspaces promote:</a:t>
            </a:r>
          </a:p>
          <a:p>
            <a:pPr marL="171450" indent="-171450">
              <a:buFont typeface="Arial" panose="020B0604020202020204" pitchFamily="34" charset="0"/>
              <a:buChar char="•"/>
            </a:pPr>
            <a:r>
              <a:rPr lang="en-US" sz="1200" dirty="0"/>
              <a:t>Getting creative with DIY projects, invent new ones, and share ideas.</a:t>
            </a:r>
          </a:p>
          <a:p>
            <a:endParaRPr lang="en-US" sz="1200" dirty="0"/>
          </a:p>
          <a:p>
            <a:r>
              <a:rPr lang="en-US" sz="1200" dirty="0"/>
              <a:t>Dartmouth Libraries website states makerspaces “are collaborative learning environments where people come together to share materials and information, and to learn new skills. Makerspaces are not defined by a specific set of materials, but rather a mindset of the communities they serve.” The highlights of this definition are:</a:t>
            </a:r>
          </a:p>
          <a:p>
            <a:pPr marL="171450" indent="-171450">
              <a:buFont typeface="Arial" panose="020B0604020202020204" pitchFamily="34" charset="0"/>
              <a:buChar char="•"/>
            </a:pPr>
            <a:r>
              <a:rPr lang="en-US" sz="1200" dirty="0"/>
              <a:t>Share materials and information</a:t>
            </a:r>
          </a:p>
          <a:p>
            <a:pPr marL="171450" indent="-171450">
              <a:buFont typeface="Arial" panose="020B0604020202020204" pitchFamily="34" charset="0"/>
              <a:buChar char="•"/>
            </a:pPr>
            <a:r>
              <a:rPr lang="en-US" sz="1200" dirty="0"/>
              <a:t>Learn new skills</a:t>
            </a:r>
          </a:p>
          <a:p>
            <a:pPr marL="0" indent="0" algn="l">
              <a:buFont typeface="Arial" panose="020B0604020202020204" pitchFamily="34" charset="0"/>
              <a:buNone/>
            </a:pPr>
            <a:endParaRPr lang="en-US" sz="1200" dirty="0"/>
          </a:p>
          <a:p>
            <a:pPr marL="0" indent="0" algn="l">
              <a:buFont typeface="Arial" panose="020B0604020202020204" pitchFamily="34" charset="0"/>
              <a:buNone/>
            </a:pPr>
            <a:r>
              <a:rPr lang="en-US" sz="1200" dirty="0"/>
              <a:t>I believe the most important take-away about makerspaces is reminiscent of libraries, and that is that they are “not defined by specific materials, but by the people it serves”. A library is not defined by it’s collection of resources, but by the community it serves, and makerspaces are the same way.</a:t>
            </a:r>
          </a:p>
        </p:txBody>
      </p:sp>
      <p:sp>
        <p:nvSpPr>
          <p:cNvPr id="4" name="Slide Number Placeholder 3"/>
          <p:cNvSpPr>
            <a:spLocks noGrp="1"/>
          </p:cNvSpPr>
          <p:nvPr>
            <p:ph type="sldNum" sz="quarter" idx="5"/>
          </p:nvPr>
        </p:nvSpPr>
        <p:spPr/>
        <p:txBody>
          <a:bodyPr/>
          <a:lstStyle/>
          <a:p>
            <a:fld id="{DF78B0A3-ECAD-435F-8F70-D5F6A4CF0E30}" type="slidenum">
              <a:rPr lang="en-PH" smtClean="0"/>
              <a:t>2</a:t>
            </a:fld>
            <a:endParaRPr lang="en-PH"/>
          </a:p>
        </p:txBody>
      </p:sp>
    </p:spTree>
    <p:extLst>
      <p:ext uri="{BB962C8B-B14F-4D97-AF65-F5344CB8AC3E}">
        <p14:creationId xmlns:p14="http://schemas.microsoft.com/office/powerpoint/2010/main" val="61114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need to start a makerspace? Let’s first think back about what the purpose of makerspaces is, and that is to create/invent. Thomas Edison was quoted as saying, “To invent, you need a good imagination and a pile of junk.” I believe this could be the motto of makerspaces. It’s about looking at things with a new lens. If you’ve seen ”The LEGO Movie”, you can think of makerspaces as a place for Master Builders, a place where you can look at objects at a base level and discover new ways for them to interact.</a:t>
            </a:r>
          </a:p>
        </p:txBody>
      </p:sp>
      <p:sp>
        <p:nvSpPr>
          <p:cNvPr id="4" name="Slide Number Placeholder 3"/>
          <p:cNvSpPr>
            <a:spLocks noGrp="1"/>
          </p:cNvSpPr>
          <p:nvPr>
            <p:ph type="sldNum" sz="quarter" idx="5"/>
          </p:nvPr>
        </p:nvSpPr>
        <p:spPr/>
        <p:txBody>
          <a:bodyPr/>
          <a:lstStyle/>
          <a:p>
            <a:fld id="{DF78B0A3-ECAD-435F-8F70-D5F6A4CF0E30}" type="slidenum">
              <a:rPr lang="en-PH" smtClean="0"/>
              <a:t>3</a:t>
            </a:fld>
            <a:endParaRPr lang="en-PH"/>
          </a:p>
        </p:txBody>
      </p:sp>
    </p:spTree>
    <p:extLst>
      <p:ext uri="{BB962C8B-B14F-4D97-AF65-F5344CB8AC3E}">
        <p14:creationId xmlns:p14="http://schemas.microsoft.com/office/powerpoint/2010/main" val="144305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seriously, what is needed? The great thing about makerspaces is that resources can be everyday materials. I’m only going to elaborate on a few of the items listed. Cardboard is all around. From cereal boxes to delivery boxes, from paper towel tubes to wrapping paper tubes, save them and build up your resources. Tape comes in such a variety, but start with what you have: transparent tape. Add other types as you can, such as duct tape, painters tape, and washi tape. Straws refer to drinking straws or stirring straws. Clips can be paperclips or binder clips. Hook and loop is the technical name for Velcro, but any brand can work. Collect different types of string, such as fishing line, yarn, and twine. Makerspaces can use school glue, hot glue guns, or even contact cement. The point is makerspaces can use whatever materials you have available.</a:t>
            </a:r>
          </a:p>
        </p:txBody>
      </p:sp>
      <p:sp>
        <p:nvSpPr>
          <p:cNvPr id="4" name="Slide Number Placeholder 3"/>
          <p:cNvSpPr>
            <a:spLocks noGrp="1"/>
          </p:cNvSpPr>
          <p:nvPr>
            <p:ph type="sldNum" sz="quarter" idx="5"/>
          </p:nvPr>
        </p:nvSpPr>
        <p:spPr/>
        <p:txBody>
          <a:bodyPr/>
          <a:lstStyle/>
          <a:p>
            <a:fld id="{DF78B0A3-ECAD-435F-8F70-D5F6A4CF0E30}" type="slidenum">
              <a:rPr lang="en-PH" smtClean="0"/>
              <a:t>4</a:t>
            </a:fld>
            <a:endParaRPr lang="en-PH"/>
          </a:p>
        </p:txBody>
      </p:sp>
    </p:spTree>
    <p:extLst>
      <p:ext uri="{BB962C8B-B14F-4D97-AF65-F5344CB8AC3E}">
        <p14:creationId xmlns:p14="http://schemas.microsoft.com/office/powerpoint/2010/main" val="71776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makerspace look like? When I first heard of the term, I was intimidated. I thought I would need to become an expert about everything electronics. But at it’s essence, makerspaces are about learning, even for the host. Setups will depend on what materials are being used. For instance, have a table or two set aside, maybe one for materials and the other for workspaces. Give people access to various materials. Let them work together to create something new, or something they’ve seen before. A button maker could also be incorporated into the makerspace, possible creating promotional material for their new creation. At it’s core, makerspaces are about sharing experience and learning a skill. Bonding while learning to knit or crochet could easily be the basis of a makerspace. These skills can be incorporated into wearable technology, such as creating a turn signal biking jacket.</a:t>
            </a:r>
          </a:p>
        </p:txBody>
      </p:sp>
      <p:sp>
        <p:nvSpPr>
          <p:cNvPr id="4" name="Slide Number Placeholder 3"/>
          <p:cNvSpPr>
            <a:spLocks noGrp="1"/>
          </p:cNvSpPr>
          <p:nvPr>
            <p:ph type="sldNum" sz="quarter" idx="5"/>
          </p:nvPr>
        </p:nvSpPr>
        <p:spPr/>
        <p:txBody>
          <a:bodyPr/>
          <a:lstStyle/>
          <a:p>
            <a:fld id="{DF78B0A3-ECAD-435F-8F70-D5F6A4CF0E30}" type="slidenum">
              <a:rPr lang="en-PH" smtClean="0"/>
              <a:t>5</a:t>
            </a:fld>
            <a:endParaRPr lang="en-PH"/>
          </a:p>
        </p:txBody>
      </p:sp>
    </p:spTree>
    <p:extLst>
      <p:ext uri="{BB962C8B-B14F-4D97-AF65-F5344CB8AC3E}">
        <p14:creationId xmlns:p14="http://schemas.microsoft.com/office/powerpoint/2010/main" val="212947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makerspaces new? Not really. Anytime a group of people get together and share their skills and experience, they are creating a makerspace. I’ve included a video to demonstrate how long makerspaces have been around. Link </a:t>
            </a:r>
            <a:r>
              <a:rPr lang="en-US"/>
              <a:t>is available here: https://www.youtube.com/watch?v=6O6jbZ_fdrY.</a:t>
            </a:r>
          </a:p>
          <a:p>
            <a:endParaRPr lang="en-US" dirty="0"/>
          </a:p>
        </p:txBody>
      </p:sp>
      <p:sp>
        <p:nvSpPr>
          <p:cNvPr id="4" name="Slide Number Placeholder 3"/>
          <p:cNvSpPr>
            <a:spLocks noGrp="1"/>
          </p:cNvSpPr>
          <p:nvPr>
            <p:ph type="sldNum" sz="quarter" idx="5"/>
          </p:nvPr>
        </p:nvSpPr>
        <p:spPr/>
        <p:txBody>
          <a:bodyPr/>
          <a:lstStyle/>
          <a:p>
            <a:fld id="{DF78B0A3-ECAD-435F-8F70-D5F6A4CF0E30}" type="slidenum">
              <a:rPr lang="en-PH" smtClean="0"/>
              <a:t>6</a:t>
            </a:fld>
            <a:endParaRPr lang="en-PH"/>
          </a:p>
        </p:txBody>
      </p:sp>
    </p:spTree>
    <p:extLst>
      <p:ext uri="{BB962C8B-B14F-4D97-AF65-F5344CB8AC3E}">
        <p14:creationId xmlns:p14="http://schemas.microsoft.com/office/powerpoint/2010/main" val="270226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Makerspaces can be intimidating, but they are necessary. They help people learn new as well as traditional skills. They can incorporate 21</a:t>
            </a:r>
            <a:r>
              <a:rPr lang="en-US" baseline="30000" dirty="0"/>
              <a:t>st</a:t>
            </a:r>
            <a:r>
              <a:rPr lang="en-US" dirty="0"/>
              <a:t> century skills through STEAM. And they can be whatever you want or need them to be. R. Buckminster Fuller said, “There is nothing in a caterpillar that tells you it’s going to be a butterfly.” The same can be said about the resources in a makerspaces. Wires, bottles, sticks, batteries, and tape may look like junk independently, but makerspaces can transform them into something beautiful, like a bottle car. Referring back to the Master Builders in “The LEGO Movie”, makerspaces help us see not what something was or is, but what it can become.</a:t>
            </a:r>
          </a:p>
          <a:p>
            <a:endParaRPr lang="en-US" dirty="0"/>
          </a:p>
        </p:txBody>
      </p:sp>
      <p:sp>
        <p:nvSpPr>
          <p:cNvPr id="4" name="Slide Number Placeholder 3"/>
          <p:cNvSpPr>
            <a:spLocks noGrp="1"/>
          </p:cNvSpPr>
          <p:nvPr>
            <p:ph type="sldNum" sz="quarter" idx="5"/>
          </p:nvPr>
        </p:nvSpPr>
        <p:spPr/>
        <p:txBody>
          <a:bodyPr/>
          <a:lstStyle/>
          <a:p>
            <a:fld id="{DF78B0A3-ECAD-435F-8F70-D5F6A4CF0E30}" type="slidenum">
              <a:rPr lang="en-PH" smtClean="0"/>
              <a:t>7</a:t>
            </a:fld>
            <a:endParaRPr lang="en-PH"/>
          </a:p>
        </p:txBody>
      </p:sp>
    </p:spTree>
    <p:extLst>
      <p:ext uri="{BB962C8B-B14F-4D97-AF65-F5344CB8AC3E}">
        <p14:creationId xmlns:p14="http://schemas.microsoft.com/office/powerpoint/2010/main" val="83485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included these links to resources to explore project ideas for makerspaces. Make sure to try out the project before implementing it in a program. It can be used as a demonstration, but this also gives you a chance to work out any kinks that may arise.</a:t>
            </a:r>
          </a:p>
        </p:txBody>
      </p:sp>
      <p:sp>
        <p:nvSpPr>
          <p:cNvPr id="4" name="Slide Number Placeholder 3"/>
          <p:cNvSpPr>
            <a:spLocks noGrp="1"/>
          </p:cNvSpPr>
          <p:nvPr>
            <p:ph type="sldNum" sz="quarter" idx="5"/>
          </p:nvPr>
        </p:nvSpPr>
        <p:spPr/>
        <p:txBody>
          <a:bodyPr/>
          <a:lstStyle/>
          <a:p>
            <a:fld id="{DF78B0A3-ECAD-435F-8F70-D5F6A4CF0E30}" type="slidenum">
              <a:rPr lang="en-PH" smtClean="0"/>
              <a:t>8</a:t>
            </a:fld>
            <a:endParaRPr lang="en-PH"/>
          </a:p>
        </p:txBody>
      </p:sp>
    </p:spTree>
    <p:extLst>
      <p:ext uri="{BB962C8B-B14F-4D97-AF65-F5344CB8AC3E}">
        <p14:creationId xmlns:p14="http://schemas.microsoft.com/office/powerpoint/2010/main" val="325426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view this webinar. I hope you are know more confident about your knowledge about makerspaces and will consider incorporating them into you library. I you have any questions, please call me at 601-432-4498 or email me at </a:t>
            </a:r>
            <a:r>
              <a:rPr lang="en-US" dirty="0" err="1"/>
              <a:t>csimpkins@mlc.lib.ms.us</a:t>
            </a:r>
            <a:r>
              <a:rPr lang="en-US" dirty="0"/>
              <a:t>. And again, thank you for your time.</a:t>
            </a:r>
          </a:p>
        </p:txBody>
      </p:sp>
      <p:sp>
        <p:nvSpPr>
          <p:cNvPr id="4" name="Slide Number Placeholder 3"/>
          <p:cNvSpPr>
            <a:spLocks noGrp="1"/>
          </p:cNvSpPr>
          <p:nvPr>
            <p:ph type="sldNum" sz="quarter" idx="5"/>
          </p:nvPr>
        </p:nvSpPr>
        <p:spPr/>
        <p:txBody>
          <a:bodyPr/>
          <a:lstStyle/>
          <a:p>
            <a:fld id="{DF78B0A3-ECAD-435F-8F70-D5F6A4CF0E30}" type="slidenum">
              <a:rPr lang="en-PH" smtClean="0"/>
              <a:t>9</a:t>
            </a:fld>
            <a:endParaRPr lang="en-PH"/>
          </a:p>
        </p:txBody>
      </p:sp>
    </p:spTree>
    <p:extLst>
      <p:ext uri="{BB962C8B-B14F-4D97-AF65-F5344CB8AC3E}">
        <p14:creationId xmlns:p14="http://schemas.microsoft.com/office/powerpoint/2010/main" val="1500744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4267200"/>
            <a:ext cx="5638800" cy="685800"/>
          </a:xfrm>
        </p:spPr>
        <p:txBody>
          <a:bodyPr/>
          <a:lstStyle>
            <a:lvl1pPr algn="ctr">
              <a:defRPr>
                <a:gradFill flip="none" rotWithShape="1">
                  <a:gsLst>
                    <a:gs pos="0">
                      <a:srgbClr val="207AB9">
                        <a:shade val="30000"/>
                        <a:satMod val="115000"/>
                      </a:srgbClr>
                    </a:gs>
                    <a:gs pos="50000">
                      <a:srgbClr val="207AB9">
                        <a:shade val="67500"/>
                        <a:satMod val="115000"/>
                      </a:srgbClr>
                    </a:gs>
                    <a:gs pos="100000">
                      <a:srgbClr val="207AB9">
                        <a:shade val="100000"/>
                        <a:satMod val="115000"/>
                      </a:srgbClr>
                    </a:gs>
                  </a:gsLst>
                  <a:lin ang="16200000" scaled="1"/>
                  <a:tileRect/>
                </a:gradFill>
                <a:effectLst/>
              </a:defRPr>
            </a:lvl1pPr>
          </a:lstStyle>
          <a:p>
            <a:r>
              <a:rPr lang="en-US" dirty="0"/>
              <a:t>Click to edit title</a:t>
            </a:r>
          </a:p>
        </p:txBody>
      </p:sp>
      <p:sp>
        <p:nvSpPr>
          <p:cNvPr id="3" name="Subtitle 2"/>
          <p:cNvSpPr>
            <a:spLocks noGrp="1"/>
          </p:cNvSpPr>
          <p:nvPr>
            <p:ph type="subTitle" idx="1" hasCustomPrompt="1"/>
          </p:nvPr>
        </p:nvSpPr>
        <p:spPr>
          <a:xfrm>
            <a:off x="3581400" y="5029200"/>
            <a:ext cx="5029200" cy="533400"/>
          </a:xfrm>
        </p:spPr>
        <p:txBody>
          <a:bodyPr>
            <a:normAutofit/>
          </a:bodyPr>
          <a:lstStyle>
            <a:lvl1pPr marL="0" indent="0" algn="ctr">
              <a:buNone/>
              <a:defRPr sz="2800" i="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457200" y="1493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0"/>
            <a:ext cx="4040188" cy="3916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93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9800"/>
            <a:ext cx="4041775" cy="3916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990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152400"/>
            <a:ext cx="7467600" cy="762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304800" y="1600200"/>
            <a:ext cx="8458200"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nc-nd/3.0/" TargetMode="External"/><Relationship Id="rId18" Type="http://schemas.openxmlformats.org/officeDocument/2006/relationships/hyperlink" Target="http://www.crookedbrains.net/2013/06/creative-innovative-integrated-clothing.html" TargetMode="External"/><Relationship Id="rId3" Type="http://schemas.openxmlformats.org/officeDocument/2006/relationships/notesSlide" Target="../notesSlides/notesSlide5.xml"/><Relationship Id="rId7" Type="http://schemas.openxmlformats.org/officeDocument/2006/relationships/hyperlink" Target="http://bluesyemre.com/2013/11/10/librarians-kill-the-quiet-turn-empty-spaces-into-makerspaces-by-josh-mings" TargetMode="External"/><Relationship Id="rId12" Type="http://schemas.openxmlformats.org/officeDocument/2006/relationships/hyperlink" Target="http://www.techsoupforlibraries.org/blog/of-makerspaces-and-media-labs-tales-from-two-small-libraries" TargetMode="External"/><Relationship Id="rId17" Type="http://schemas.openxmlformats.org/officeDocument/2006/relationships/image" Target="../media/image8.jpg"/><Relationship Id="rId2" Type="http://schemas.openxmlformats.org/officeDocument/2006/relationships/slideLayout" Target="../slideLayouts/slideLayout4.xml"/><Relationship Id="rId16" Type="http://schemas.openxmlformats.org/officeDocument/2006/relationships/hyperlink" Target="https://creativecommons.org/licenses/by-sa/3.0/" TargetMode="External"/><Relationship Id="rId1" Type="http://schemas.openxmlformats.org/officeDocument/2006/relationships/tags" Target="../tags/tag3.xml"/><Relationship Id="rId6" Type="http://schemas.openxmlformats.org/officeDocument/2006/relationships/image" Target="../media/image4.jpg"/><Relationship Id="rId11" Type="http://schemas.openxmlformats.org/officeDocument/2006/relationships/image" Target="../media/image6.png"/><Relationship Id="rId5" Type="http://schemas.openxmlformats.org/officeDocument/2006/relationships/hyperlink" Target="https://www.flickr.com/photos/plural/5947784653" TargetMode="External"/><Relationship Id="rId15" Type="http://schemas.openxmlformats.org/officeDocument/2006/relationships/hyperlink" Target="https://www.flickr.com/photos/5chw4r7z/15756583153" TargetMode="External"/><Relationship Id="rId10" Type="http://schemas.openxmlformats.org/officeDocument/2006/relationships/hyperlink" Target="https://lianza.org.nz/article/mobile-makerspaces-christchurch-city-libraries" TargetMode="External"/><Relationship Id="rId19" Type="http://schemas.openxmlformats.org/officeDocument/2006/relationships/hyperlink" Target="https://creativecommons.org/licenses/by-nc-sa/3.0/" TargetMode="External"/><Relationship Id="rId4" Type="http://schemas.openxmlformats.org/officeDocument/2006/relationships/image" Target="../media/image3.jpg"/><Relationship Id="rId9" Type="http://schemas.openxmlformats.org/officeDocument/2006/relationships/image" Target="../media/image5.jpeg"/><Relationship Id="rId1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6O6jbZ_fdrY"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hyperlink" Target="http://renovatedlearning.com/" TargetMode="External"/><Relationship Id="rId3" Type="http://schemas.openxmlformats.org/officeDocument/2006/relationships/hyperlink" Target="https://www.scientificamerican.com/" TargetMode="External"/><Relationship Id="rId7" Type="http://schemas.openxmlformats.org/officeDocument/2006/relationships/hyperlink" Target="https://makerspaces.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pinterest.com/" TargetMode="External"/><Relationship Id="rId5" Type="http://schemas.openxmlformats.org/officeDocument/2006/relationships/hyperlink" Target="https://www.instructables.com/" TargetMode="External"/><Relationship Id="rId4" Type="http://schemas.openxmlformats.org/officeDocument/2006/relationships/hyperlink" Target="https://makezin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simpkins@mlc.lib.m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581400"/>
            <a:ext cx="6400800" cy="685800"/>
          </a:xfrm>
        </p:spPr>
        <p:txBody>
          <a:bodyPr>
            <a:noAutofit/>
          </a:bodyPr>
          <a:lstStyle/>
          <a:p>
            <a:r>
              <a:rPr lang="en-PH" dirty="0"/>
              <a:t>Makerspaces: 101</a:t>
            </a:r>
          </a:p>
        </p:txBody>
      </p:sp>
      <p:sp>
        <p:nvSpPr>
          <p:cNvPr id="3" name="Subtitle 2"/>
          <p:cNvSpPr>
            <a:spLocks noGrp="1"/>
          </p:cNvSpPr>
          <p:nvPr>
            <p:ph type="subTitle" idx="1"/>
          </p:nvPr>
        </p:nvSpPr>
        <p:spPr>
          <a:xfrm>
            <a:off x="3200400" y="4267200"/>
            <a:ext cx="5029200" cy="1295400"/>
          </a:xfrm>
        </p:spPr>
        <p:txBody>
          <a:bodyPr>
            <a:normAutofit fontScale="92500" lnSpcReduction="20000"/>
          </a:bodyPr>
          <a:lstStyle/>
          <a:p>
            <a:r>
              <a:rPr lang="en-PH" dirty="0"/>
              <a:t>Charlie Simpkins</a:t>
            </a:r>
          </a:p>
          <a:p>
            <a:r>
              <a:rPr lang="en-PH" dirty="0"/>
              <a:t>Digital Consultant,</a:t>
            </a:r>
          </a:p>
          <a:p>
            <a:r>
              <a:rPr lang="en-PH" dirty="0"/>
              <a:t>Mississippi Library Commission</a:t>
            </a:r>
          </a:p>
          <a:p>
            <a:endParaRPr lang="en-PH" dirty="0"/>
          </a:p>
        </p:txBody>
      </p:sp>
    </p:spTree>
    <p:extLst>
      <p:ext uri="{BB962C8B-B14F-4D97-AF65-F5344CB8AC3E}">
        <p14:creationId xmlns:p14="http://schemas.microsoft.com/office/powerpoint/2010/main" val="1472984966"/>
      </p:ext>
    </p:extLst>
  </p:cSld>
  <p:clrMapOvr>
    <a:masterClrMapping/>
  </p:clrMapOvr>
  <mc:AlternateContent xmlns:mc="http://schemas.openxmlformats.org/markup-compatibility/2006" xmlns:p14="http://schemas.microsoft.com/office/powerpoint/2010/main">
    <mc:Choice Requires="p14">
      <p:transition spd="slow" p14:dur="2000" advTm="29612"/>
    </mc:Choice>
    <mc:Fallback xmlns="">
      <p:transition spd="slow" advTm="296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8365-BF66-4FFC-B6BF-E780C60D7937}"/>
              </a:ext>
            </a:extLst>
          </p:cNvPr>
          <p:cNvSpPr>
            <a:spLocks noGrp="1"/>
          </p:cNvSpPr>
          <p:nvPr>
            <p:ph type="title"/>
          </p:nvPr>
        </p:nvSpPr>
        <p:spPr/>
        <p:txBody>
          <a:bodyPr/>
          <a:lstStyle/>
          <a:p>
            <a:r>
              <a:rPr lang="en-US" dirty="0"/>
              <a:t>What is a makerspace?</a:t>
            </a:r>
          </a:p>
        </p:txBody>
      </p:sp>
      <p:sp>
        <p:nvSpPr>
          <p:cNvPr id="4" name="TextBox 3">
            <a:extLst>
              <a:ext uri="{FF2B5EF4-FFF2-40B4-BE49-F238E27FC236}">
                <a16:creationId xmlns:a16="http://schemas.microsoft.com/office/drawing/2014/main" id="{0E36FF3B-2AA9-4B6F-A203-7421E108BD1D}"/>
              </a:ext>
            </a:extLst>
          </p:cNvPr>
          <p:cNvSpPr txBox="1"/>
          <p:nvPr/>
        </p:nvSpPr>
        <p:spPr>
          <a:xfrm>
            <a:off x="927348" y="1295400"/>
            <a:ext cx="7289303"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Collaborative work space</a:t>
            </a:r>
          </a:p>
          <a:p>
            <a:pPr marL="285750" indent="-285750">
              <a:buFont typeface="Arial" panose="020B0604020202020204" pitchFamily="34" charset="0"/>
              <a:buChar char="•"/>
            </a:pPr>
            <a:r>
              <a:rPr lang="en-US" sz="2400" dirty="0"/>
              <a:t>Inside school, library, or separate public/private facility</a:t>
            </a:r>
          </a:p>
          <a:p>
            <a:pPr marL="285750" indent="-285750">
              <a:buFont typeface="Arial" panose="020B0604020202020204" pitchFamily="34" charset="0"/>
              <a:buChar char="•"/>
            </a:pPr>
            <a:r>
              <a:rPr lang="en-US" sz="2400" dirty="0"/>
              <a:t>For making, learning, exploring, and sharing</a:t>
            </a:r>
          </a:p>
          <a:p>
            <a:pPr marL="285750" indent="-285750">
              <a:buFont typeface="Arial" panose="020B0604020202020204" pitchFamily="34" charset="0"/>
              <a:buChar char="•"/>
            </a:pPr>
            <a:r>
              <a:rPr lang="en-US" sz="2400" dirty="0"/>
              <a:t>High tech to no tech tools</a:t>
            </a:r>
          </a:p>
        </p:txBody>
      </p:sp>
      <p:sp>
        <p:nvSpPr>
          <p:cNvPr id="6" name="TextBox 5">
            <a:extLst>
              <a:ext uri="{FF2B5EF4-FFF2-40B4-BE49-F238E27FC236}">
                <a16:creationId xmlns:a16="http://schemas.microsoft.com/office/drawing/2014/main" id="{C24056EF-10E0-41C9-8895-E51D499610EC}"/>
              </a:ext>
            </a:extLst>
          </p:cNvPr>
          <p:cNvSpPr txBox="1"/>
          <p:nvPr/>
        </p:nvSpPr>
        <p:spPr>
          <a:xfrm>
            <a:off x="927348" y="2865060"/>
            <a:ext cx="728930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Get creative with DIY projects, invent new ones, and share ideas</a:t>
            </a:r>
          </a:p>
        </p:txBody>
      </p:sp>
      <p:sp>
        <p:nvSpPr>
          <p:cNvPr id="7" name="TextBox 6">
            <a:extLst>
              <a:ext uri="{FF2B5EF4-FFF2-40B4-BE49-F238E27FC236}">
                <a16:creationId xmlns:a16="http://schemas.microsoft.com/office/drawing/2014/main" id="{9CA36B33-3818-47D1-9A1D-E8CDD94D1B8B}"/>
              </a:ext>
            </a:extLst>
          </p:cNvPr>
          <p:cNvSpPr txBox="1"/>
          <p:nvPr/>
        </p:nvSpPr>
        <p:spPr>
          <a:xfrm>
            <a:off x="927348" y="3696057"/>
            <a:ext cx="4492961"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Share materials and information</a:t>
            </a:r>
          </a:p>
          <a:p>
            <a:pPr marL="285750" indent="-285750">
              <a:buFont typeface="Arial" panose="020B0604020202020204" pitchFamily="34" charset="0"/>
              <a:buChar char="•"/>
            </a:pPr>
            <a:r>
              <a:rPr lang="en-US" sz="2400" dirty="0"/>
              <a:t>Learn new skills</a:t>
            </a:r>
          </a:p>
        </p:txBody>
      </p:sp>
      <p:sp>
        <p:nvSpPr>
          <p:cNvPr id="8" name="TextBox 7">
            <a:extLst>
              <a:ext uri="{FF2B5EF4-FFF2-40B4-BE49-F238E27FC236}">
                <a16:creationId xmlns:a16="http://schemas.microsoft.com/office/drawing/2014/main" id="{DBEE0845-040B-4C46-9EFB-DFBF2845AE7A}"/>
              </a:ext>
            </a:extLst>
          </p:cNvPr>
          <p:cNvSpPr txBox="1"/>
          <p:nvPr/>
        </p:nvSpPr>
        <p:spPr>
          <a:xfrm>
            <a:off x="927348" y="4953000"/>
            <a:ext cx="7289303" cy="954107"/>
          </a:xfrm>
          <a:prstGeom prst="rect">
            <a:avLst/>
          </a:prstGeom>
          <a:noFill/>
        </p:spPr>
        <p:txBody>
          <a:bodyPr wrap="square" rtlCol="0">
            <a:spAutoFit/>
          </a:bodyPr>
          <a:lstStyle/>
          <a:p>
            <a:pPr algn="ctr"/>
            <a:r>
              <a:rPr lang="en-US" sz="2800" dirty="0"/>
              <a:t>Not defined by specific materials, but by the people it serves</a:t>
            </a:r>
          </a:p>
        </p:txBody>
      </p:sp>
    </p:spTree>
    <p:custDataLst>
      <p:tags r:id="rId1"/>
    </p:custDataLst>
    <p:extLst>
      <p:ext uri="{BB962C8B-B14F-4D97-AF65-F5344CB8AC3E}">
        <p14:creationId xmlns:p14="http://schemas.microsoft.com/office/powerpoint/2010/main" val="69725668"/>
      </p:ext>
    </p:extLst>
  </p:cSld>
  <p:clrMapOvr>
    <a:masterClrMapping/>
  </p:clrMapOvr>
  <mc:AlternateContent xmlns:mc="http://schemas.openxmlformats.org/markup-compatibility/2006" xmlns:p14="http://schemas.microsoft.com/office/powerpoint/2010/main">
    <mc:Choice Requires="p14">
      <p:transition spd="slow" p14:dur="2000" advTm="119631"/>
    </mc:Choice>
    <mc:Fallback xmlns="">
      <p:transition spd="slow" advTm="119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5230-8B07-4277-B229-B077F90924FB}"/>
              </a:ext>
            </a:extLst>
          </p:cNvPr>
          <p:cNvSpPr>
            <a:spLocks noGrp="1"/>
          </p:cNvSpPr>
          <p:nvPr>
            <p:ph type="title"/>
          </p:nvPr>
        </p:nvSpPr>
        <p:spPr/>
        <p:txBody>
          <a:bodyPr/>
          <a:lstStyle/>
          <a:p>
            <a:r>
              <a:rPr lang="en-US" dirty="0"/>
              <a:t>What is needed?</a:t>
            </a:r>
          </a:p>
        </p:txBody>
      </p:sp>
      <p:sp>
        <p:nvSpPr>
          <p:cNvPr id="3" name="Text Placeholder 2">
            <a:extLst>
              <a:ext uri="{FF2B5EF4-FFF2-40B4-BE49-F238E27FC236}">
                <a16:creationId xmlns:a16="http://schemas.microsoft.com/office/drawing/2014/main" id="{13FAD90B-E78E-47AA-B3CB-55BC7CC207F8}"/>
              </a:ext>
            </a:extLst>
          </p:cNvPr>
          <p:cNvSpPr txBox="1">
            <a:spLocks/>
          </p:cNvSpPr>
          <p:nvPr/>
        </p:nvSpPr>
        <p:spPr>
          <a:xfrm>
            <a:off x="722313" y="2133600"/>
            <a:ext cx="7772400" cy="27432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a:t>“To invent, you need a good imagination and a pile of junk.”</a:t>
            </a:r>
          </a:p>
          <a:p>
            <a:pPr marL="0" indent="0" algn="r">
              <a:buNone/>
            </a:pPr>
            <a:r>
              <a:rPr lang="en-US" sz="4800" dirty="0"/>
              <a:t>- Thomas Edison</a:t>
            </a:r>
          </a:p>
        </p:txBody>
      </p:sp>
    </p:spTree>
    <p:custDataLst>
      <p:tags r:id="rId1"/>
    </p:custDataLst>
    <p:extLst>
      <p:ext uri="{BB962C8B-B14F-4D97-AF65-F5344CB8AC3E}">
        <p14:creationId xmlns:p14="http://schemas.microsoft.com/office/powerpoint/2010/main" val="1116086592"/>
      </p:ext>
    </p:extLst>
  </p:cSld>
  <p:clrMapOvr>
    <a:masterClrMapping/>
  </p:clrMapOvr>
  <mc:AlternateContent xmlns:mc="http://schemas.openxmlformats.org/markup-compatibility/2006" xmlns:p14="http://schemas.microsoft.com/office/powerpoint/2010/main">
    <mc:Choice Requires="p14">
      <p:transition spd="slow" p14:dur="2000" advTm="36844"/>
    </mc:Choice>
    <mc:Fallback xmlns="">
      <p:transition spd="slow" advTm="36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65D0-F46E-4ECA-8AD5-3A9D1C897BA2}"/>
              </a:ext>
            </a:extLst>
          </p:cNvPr>
          <p:cNvSpPr>
            <a:spLocks noGrp="1"/>
          </p:cNvSpPr>
          <p:nvPr>
            <p:ph type="title"/>
          </p:nvPr>
        </p:nvSpPr>
        <p:spPr/>
        <p:txBody>
          <a:bodyPr/>
          <a:lstStyle/>
          <a:p>
            <a:pPr algn="ctr"/>
            <a:r>
              <a:rPr lang="en-US" dirty="0"/>
              <a:t>What’s needed?</a:t>
            </a:r>
          </a:p>
        </p:txBody>
      </p:sp>
      <p:sp>
        <p:nvSpPr>
          <p:cNvPr id="3" name="TextBox 2">
            <a:extLst>
              <a:ext uri="{FF2B5EF4-FFF2-40B4-BE49-F238E27FC236}">
                <a16:creationId xmlns:a16="http://schemas.microsoft.com/office/drawing/2014/main" id="{13B21944-9650-44F8-ABAF-18B2A42B1891}"/>
              </a:ext>
            </a:extLst>
          </p:cNvPr>
          <p:cNvSpPr txBox="1"/>
          <p:nvPr/>
        </p:nvSpPr>
        <p:spPr>
          <a:xfrm>
            <a:off x="1295400" y="1600200"/>
            <a:ext cx="6934200" cy="4154984"/>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t>Cardboard</a:t>
            </a:r>
          </a:p>
          <a:p>
            <a:pPr marL="285750" indent="-285750">
              <a:buFont typeface="Arial" panose="020B0604020202020204" pitchFamily="34" charset="0"/>
              <a:buChar char="•"/>
            </a:pPr>
            <a:r>
              <a:rPr lang="en-US" sz="2400" dirty="0"/>
              <a:t>Tape</a:t>
            </a:r>
          </a:p>
          <a:p>
            <a:pPr marL="285750" indent="-285750">
              <a:buFont typeface="Arial" panose="020B0604020202020204" pitchFamily="34" charset="0"/>
              <a:buChar char="•"/>
            </a:pPr>
            <a:r>
              <a:rPr lang="en-US" sz="2400" dirty="0"/>
              <a:t>Wood craft sticks</a:t>
            </a:r>
          </a:p>
          <a:p>
            <a:pPr marL="285750" indent="-285750">
              <a:buFont typeface="Arial" panose="020B0604020202020204" pitchFamily="34" charset="0"/>
              <a:buChar char="•"/>
            </a:pPr>
            <a:r>
              <a:rPr lang="en-US" sz="2400" dirty="0"/>
              <a:t>Straws</a:t>
            </a:r>
          </a:p>
          <a:p>
            <a:pPr marL="285750" indent="-285750">
              <a:buFont typeface="Arial" panose="020B0604020202020204" pitchFamily="34" charset="0"/>
              <a:buChar char="•"/>
            </a:pPr>
            <a:r>
              <a:rPr lang="en-US" sz="2400" dirty="0"/>
              <a:t>Clips</a:t>
            </a:r>
          </a:p>
          <a:p>
            <a:pPr marL="285750" indent="-285750">
              <a:buFont typeface="Arial" panose="020B0604020202020204" pitchFamily="34" charset="0"/>
              <a:buChar char="•"/>
            </a:pPr>
            <a:r>
              <a:rPr lang="en-US" sz="2400" dirty="0"/>
              <a:t>Hook and Loop</a:t>
            </a:r>
          </a:p>
          <a:p>
            <a:pPr marL="285750" indent="-285750">
              <a:buFont typeface="Arial" panose="020B0604020202020204" pitchFamily="34" charset="0"/>
              <a:buChar char="•"/>
            </a:pPr>
            <a:r>
              <a:rPr lang="en-US" sz="2400" dirty="0"/>
              <a:t>Paper cups and plates</a:t>
            </a:r>
          </a:p>
          <a:p>
            <a:pPr marL="285750" indent="-285750">
              <a:buFont typeface="Arial" panose="020B0604020202020204" pitchFamily="34" charset="0"/>
              <a:buChar char="•"/>
            </a:pPr>
            <a:r>
              <a:rPr lang="en-US" sz="2400" dirty="0"/>
              <a:t>Rubber bands</a:t>
            </a:r>
          </a:p>
          <a:p>
            <a:pPr marL="285750" indent="-285750">
              <a:buFont typeface="Arial" panose="020B0604020202020204" pitchFamily="34" charset="0"/>
              <a:buChar char="•"/>
            </a:pPr>
            <a:r>
              <a:rPr lang="en-US" sz="2400" dirty="0"/>
              <a:t>Scissors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r>
              <a:rPr lang="en-US" sz="2400" dirty="0"/>
              <a:t>Plastic bottles</a:t>
            </a:r>
          </a:p>
          <a:p>
            <a:pPr marL="285750" indent="-285750">
              <a:buFont typeface="Arial" panose="020B0604020202020204" pitchFamily="34" charset="0"/>
              <a:buChar char="•"/>
            </a:pPr>
            <a:r>
              <a:rPr lang="en-US" sz="2400" dirty="0"/>
              <a:t>String</a:t>
            </a:r>
          </a:p>
          <a:p>
            <a:pPr marL="285750" indent="-285750">
              <a:buFont typeface="Arial" panose="020B0604020202020204" pitchFamily="34" charset="0"/>
              <a:buChar char="•"/>
            </a:pPr>
            <a:r>
              <a:rPr lang="en-US" sz="2400" dirty="0"/>
              <a:t>Glue</a:t>
            </a:r>
          </a:p>
          <a:p>
            <a:pPr marL="285750" indent="-285750">
              <a:buFont typeface="Arial" panose="020B0604020202020204" pitchFamily="34" charset="0"/>
              <a:buChar char="•"/>
            </a:pPr>
            <a:r>
              <a:rPr lang="en-US" sz="2400" dirty="0"/>
              <a:t>Toothpicks</a:t>
            </a:r>
          </a:p>
          <a:p>
            <a:pPr marL="285750" indent="-285750">
              <a:buFont typeface="Arial" panose="020B0604020202020204" pitchFamily="34" charset="0"/>
              <a:buChar char="•"/>
            </a:pPr>
            <a:r>
              <a:rPr lang="en-US" sz="2400" dirty="0"/>
              <a:t>Fabric</a:t>
            </a:r>
          </a:p>
          <a:p>
            <a:pPr marL="285750" indent="-285750">
              <a:buFont typeface="Arial" panose="020B0604020202020204" pitchFamily="34" charset="0"/>
              <a:buChar char="•"/>
            </a:pPr>
            <a:r>
              <a:rPr lang="en-US" sz="2400" dirty="0"/>
              <a:t>Paper</a:t>
            </a:r>
          </a:p>
          <a:p>
            <a:pPr marL="285750" indent="-285750">
              <a:buFont typeface="Arial" panose="020B0604020202020204" pitchFamily="34" charset="0"/>
              <a:buChar char="•"/>
            </a:pPr>
            <a:r>
              <a:rPr lang="en-US" sz="2400" dirty="0"/>
              <a:t>Clay</a:t>
            </a:r>
          </a:p>
          <a:p>
            <a:pPr marL="285750" indent="-285750">
              <a:buFont typeface="Arial" panose="020B0604020202020204" pitchFamily="34" charset="0"/>
              <a:buChar char="•"/>
            </a:pPr>
            <a:r>
              <a:rPr lang="en-US" sz="2400" dirty="0"/>
              <a:t>Etc.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15570102"/>
      </p:ext>
    </p:extLst>
  </p:cSld>
  <p:clrMapOvr>
    <a:masterClrMapping/>
  </p:clrMapOvr>
  <mc:AlternateContent xmlns:mc="http://schemas.openxmlformats.org/markup-compatibility/2006" xmlns:p14="http://schemas.microsoft.com/office/powerpoint/2010/main">
    <mc:Choice Requires="p14">
      <p:transition spd="slow" p14:dur="2000" advTm="61276"/>
    </mc:Choice>
    <mc:Fallback xmlns="">
      <p:transition spd="slow" advTm="612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D0D4-520A-4C3F-90B4-459C2E0F1C02}"/>
              </a:ext>
            </a:extLst>
          </p:cNvPr>
          <p:cNvSpPr>
            <a:spLocks noGrp="1"/>
          </p:cNvSpPr>
          <p:nvPr>
            <p:ph type="title"/>
          </p:nvPr>
        </p:nvSpPr>
        <p:spPr/>
        <p:txBody>
          <a:bodyPr>
            <a:normAutofit fontScale="90000"/>
          </a:bodyPr>
          <a:lstStyle/>
          <a:p>
            <a:r>
              <a:rPr lang="en-US" dirty="0"/>
              <a:t>What does one look like?</a:t>
            </a:r>
          </a:p>
        </p:txBody>
      </p:sp>
      <p:pic>
        <p:nvPicPr>
          <p:cNvPr id="19" name="Picture 18" descr="Milwaukee Makerspace at the 2011 Frolics Parade ...">
            <a:extLst>
              <a:ext uri="{FF2B5EF4-FFF2-40B4-BE49-F238E27FC236}">
                <a16:creationId xmlns:a16="http://schemas.microsoft.com/office/drawing/2014/main" id="{118AB74B-A4D9-B549-82A1-91BC48CB008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9229" y="979231"/>
            <a:ext cx="8567057" cy="5714160"/>
          </a:xfrm>
          <a:prstGeom prst="rect">
            <a:avLst/>
          </a:prstGeom>
        </p:spPr>
      </p:pic>
      <p:pic>
        <p:nvPicPr>
          <p:cNvPr id="12" name="Content Placeholder 11">
            <a:extLst>
              <a:ext uri="{FF2B5EF4-FFF2-40B4-BE49-F238E27FC236}">
                <a16:creationId xmlns:a16="http://schemas.microsoft.com/office/drawing/2014/main" id="{C6EB258B-B76E-422D-B5AD-A300D00297CC}"/>
              </a:ext>
            </a:extLst>
          </p:cNvPr>
          <p:cNvPicPr>
            <a:picLocks noGrp="1" noChangeAspect="1"/>
          </p:cNvPicPr>
          <p:nvPr>
            <p:ph sz="half" idx="2"/>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72000" y="1056247"/>
            <a:ext cx="4038600" cy="2268876"/>
          </a:xfrm>
        </p:spPr>
      </p:pic>
      <p:sp>
        <p:nvSpPr>
          <p:cNvPr id="13" name="TextBox 12">
            <a:extLst>
              <a:ext uri="{FF2B5EF4-FFF2-40B4-BE49-F238E27FC236}">
                <a16:creationId xmlns:a16="http://schemas.microsoft.com/office/drawing/2014/main" id="{6403AF60-5205-4DDE-A5ED-03F42FA6309E}"/>
              </a:ext>
            </a:extLst>
          </p:cNvPr>
          <p:cNvSpPr txBox="1"/>
          <p:nvPr/>
        </p:nvSpPr>
        <p:spPr>
          <a:xfrm>
            <a:off x="4572000" y="3325123"/>
            <a:ext cx="4038600" cy="230832"/>
          </a:xfrm>
          <a:prstGeom prst="rect">
            <a:avLst/>
          </a:prstGeom>
          <a:noFill/>
        </p:spPr>
        <p:txBody>
          <a:bodyPr wrap="square" rtlCol="0">
            <a:spAutoFit/>
          </a:bodyPr>
          <a:lstStyle/>
          <a:p>
            <a:r>
              <a:rPr lang="en-US" sz="900">
                <a:hlinkClick r:id="rId7" tooltip="http://bluesyemre.com/2013/11/10/librarians-kill-the-quiet-turn-empty-spaces-into-makerspaces-by-josh-mings"/>
              </a:rPr>
              <a:t>This Photo</a:t>
            </a:r>
            <a:r>
              <a:rPr lang="en-US" sz="900"/>
              <a:t> by Unknown Author is licensed under </a:t>
            </a:r>
            <a:r>
              <a:rPr lang="en-US" sz="900">
                <a:hlinkClick r:id="rId8" tooltip="https://creativecommons.org/licenses/by/3.0/"/>
              </a:rPr>
              <a:t>CC BY</a:t>
            </a:r>
            <a:endParaRPr lang="en-US" sz="900"/>
          </a:p>
        </p:txBody>
      </p:sp>
      <p:pic>
        <p:nvPicPr>
          <p:cNvPr id="7" name="Content Placeholder 8">
            <a:extLst>
              <a:ext uri="{FF2B5EF4-FFF2-40B4-BE49-F238E27FC236}">
                <a16:creationId xmlns:a16="http://schemas.microsoft.com/office/drawing/2014/main" id="{52AF3D60-6B34-9146-BC14-CE185E52BE1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81000" y="3730461"/>
            <a:ext cx="3755571" cy="2816678"/>
          </a:xfrm>
          <a:prstGeom prst="rect">
            <a:avLst/>
          </a:prstGeom>
        </p:spPr>
      </p:pic>
      <p:sp>
        <p:nvSpPr>
          <p:cNvPr id="8" name="TextBox 7">
            <a:extLst>
              <a:ext uri="{FF2B5EF4-FFF2-40B4-BE49-F238E27FC236}">
                <a16:creationId xmlns:a16="http://schemas.microsoft.com/office/drawing/2014/main" id="{853B35B8-BC68-1345-A821-BA4CB13D7D47}"/>
              </a:ext>
            </a:extLst>
          </p:cNvPr>
          <p:cNvSpPr txBox="1"/>
          <p:nvPr/>
        </p:nvSpPr>
        <p:spPr>
          <a:xfrm>
            <a:off x="359229" y="6541079"/>
            <a:ext cx="3755571" cy="230832"/>
          </a:xfrm>
          <a:prstGeom prst="rect">
            <a:avLst/>
          </a:prstGeom>
          <a:noFill/>
        </p:spPr>
        <p:txBody>
          <a:bodyPr wrap="square" rtlCol="0">
            <a:spAutoFit/>
          </a:bodyPr>
          <a:lstStyle/>
          <a:p>
            <a:r>
              <a:rPr lang="en-US" sz="900" dirty="0">
                <a:hlinkClick r:id="rId10" tooltip="https://lianza.org.nz/article/mobile-makerspaces-christchurch-city-libraries"/>
              </a:rPr>
              <a:t>This Photo</a:t>
            </a:r>
            <a:r>
              <a:rPr lang="en-US" sz="900" dirty="0"/>
              <a:t> by Unknown Author is licensed under </a:t>
            </a:r>
            <a:r>
              <a:rPr lang="en-US" sz="900" dirty="0">
                <a:hlinkClick r:id="rId8" tooltip="https://creativecommons.org/licenses/by/3.0/"/>
              </a:rPr>
              <a:t>CC BY</a:t>
            </a:r>
            <a:endParaRPr lang="en-US" sz="900" dirty="0"/>
          </a:p>
        </p:txBody>
      </p:sp>
      <p:pic>
        <p:nvPicPr>
          <p:cNvPr id="4" name="Picture 3" descr="Of Makerspaces and Media Labs: Tales From Two Small ...">
            <a:extLst>
              <a:ext uri="{FF2B5EF4-FFF2-40B4-BE49-F238E27FC236}">
                <a16:creationId xmlns:a16="http://schemas.microsoft.com/office/drawing/2014/main" id="{272D30D6-C5EA-D442-A703-1071FDF53F3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724400" y="3719575"/>
            <a:ext cx="3378278" cy="2533708"/>
          </a:xfrm>
          <a:prstGeom prst="rect">
            <a:avLst/>
          </a:prstGeom>
        </p:spPr>
      </p:pic>
      <p:sp>
        <p:nvSpPr>
          <p:cNvPr id="5" name="TextBox 4">
            <a:extLst>
              <a:ext uri="{FF2B5EF4-FFF2-40B4-BE49-F238E27FC236}">
                <a16:creationId xmlns:a16="http://schemas.microsoft.com/office/drawing/2014/main" id="{C4ED5CFF-4B7B-CB42-945C-5EDC430E79C1}"/>
              </a:ext>
            </a:extLst>
          </p:cNvPr>
          <p:cNvSpPr txBox="1"/>
          <p:nvPr/>
        </p:nvSpPr>
        <p:spPr>
          <a:xfrm>
            <a:off x="4892949" y="6425533"/>
            <a:ext cx="3209729" cy="230832"/>
          </a:xfrm>
          <a:prstGeom prst="rect">
            <a:avLst/>
          </a:prstGeom>
          <a:noFill/>
        </p:spPr>
        <p:txBody>
          <a:bodyPr wrap="square" rtlCol="0">
            <a:spAutoFit/>
          </a:bodyPr>
          <a:lstStyle/>
          <a:p>
            <a:r>
              <a:rPr lang="en-US" sz="900">
                <a:hlinkClick r:id="rId12" tooltip="http://www.techsoupforlibraries.org/blog/of-makerspaces-and-media-labs-tales-from-two-small-libraries"/>
              </a:rPr>
              <a:t>This Photo</a:t>
            </a:r>
            <a:r>
              <a:rPr lang="en-US" sz="900"/>
              <a:t> by Unknown Author is licensed under </a:t>
            </a:r>
            <a:r>
              <a:rPr lang="en-US" sz="900">
                <a:hlinkClick r:id="rId13" tooltip="https://creativecommons.org/licenses/by-nc-nd/3.0/"/>
              </a:rPr>
              <a:t>CC BY-NC-ND</a:t>
            </a:r>
            <a:endParaRPr lang="en-US" sz="900"/>
          </a:p>
        </p:txBody>
      </p:sp>
      <p:pic>
        <p:nvPicPr>
          <p:cNvPr id="16" name="Content Placeholder 15" descr="MakerSpace at Main Library | 5chw4r7z | Flickr">
            <a:extLst>
              <a:ext uri="{FF2B5EF4-FFF2-40B4-BE49-F238E27FC236}">
                <a16:creationId xmlns:a16="http://schemas.microsoft.com/office/drawing/2014/main" id="{BD3E610E-E08C-404A-99E4-D675CF195D4F}"/>
              </a:ext>
            </a:extLst>
          </p:cNvPr>
          <p:cNvPicPr>
            <a:picLocks noGrp="1" noChangeAspect="1"/>
          </p:cNvPicPr>
          <p:nvPr>
            <p:ph sz="half" idx="1"/>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76943" y="867673"/>
            <a:ext cx="3276600" cy="2457450"/>
          </a:xfrm>
        </p:spPr>
      </p:pic>
      <p:sp>
        <p:nvSpPr>
          <p:cNvPr id="17" name="TextBox 16">
            <a:extLst>
              <a:ext uri="{FF2B5EF4-FFF2-40B4-BE49-F238E27FC236}">
                <a16:creationId xmlns:a16="http://schemas.microsoft.com/office/drawing/2014/main" id="{49B759FF-3E0C-A848-8C6F-E17923633B55}"/>
              </a:ext>
            </a:extLst>
          </p:cNvPr>
          <p:cNvSpPr txBox="1"/>
          <p:nvPr/>
        </p:nvSpPr>
        <p:spPr>
          <a:xfrm>
            <a:off x="576943" y="3329135"/>
            <a:ext cx="3276600" cy="230832"/>
          </a:xfrm>
          <a:prstGeom prst="rect">
            <a:avLst/>
          </a:prstGeom>
          <a:noFill/>
        </p:spPr>
        <p:txBody>
          <a:bodyPr wrap="square" rtlCol="0">
            <a:spAutoFit/>
          </a:bodyPr>
          <a:lstStyle/>
          <a:p>
            <a:r>
              <a:rPr lang="en-US" sz="900" dirty="0">
                <a:hlinkClick r:id="rId15" tooltip="https://www.flickr.com/photos/5chw4r7z/15756583153"/>
              </a:rPr>
              <a:t>This Photo</a:t>
            </a:r>
            <a:r>
              <a:rPr lang="en-US" sz="900" dirty="0"/>
              <a:t> by Unknown Author is licensed under </a:t>
            </a:r>
            <a:r>
              <a:rPr lang="en-US" sz="900" dirty="0">
                <a:hlinkClick r:id="rId16" tooltip="https://creativecommons.org/licenses/by-sa/3.0/"/>
              </a:rPr>
              <a:t>CC BY-SA</a:t>
            </a:r>
            <a:endParaRPr lang="en-US" sz="900" dirty="0"/>
          </a:p>
        </p:txBody>
      </p:sp>
      <p:sp>
        <p:nvSpPr>
          <p:cNvPr id="20" name="TextBox 19">
            <a:extLst>
              <a:ext uri="{FF2B5EF4-FFF2-40B4-BE49-F238E27FC236}">
                <a16:creationId xmlns:a16="http://schemas.microsoft.com/office/drawing/2014/main" id="{C92F15AC-96E1-5F4E-9123-9C73B9AD50FE}"/>
              </a:ext>
            </a:extLst>
          </p:cNvPr>
          <p:cNvSpPr txBox="1"/>
          <p:nvPr/>
        </p:nvSpPr>
        <p:spPr>
          <a:xfrm>
            <a:off x="359229" y="6693391"/>
            <a:ext cx="9144000" cy="230832"/>
          </a:xfrm>
          <a:prstGeom prst="rect">
            <a:avLst/>
          </a:prstGeom>
          <a:noFill/>
        </p:spPr>
        <p:txBody>
          <a:bodyPr wrap="square" rtlCol="0">
            <a:spAutoFit/>
          </a:bodyPr>
          <a:lstStyle/>
          <a:p>
            <a:r>
              <a:rPr lang="en-US" sz="900">
                <a:hlinkClick r:id="rId5" tooltip="https://www.flickr.com/photos/plural/5947784653"/>
              </a:rPr>
              <a:t>This Photo</a:t>
            </a:r>
            <a:r>
              <a:rPr lang="en-US" sz="900"/>
              <a:t> by Unknown Author is licensed under </a:t>
            </a:r>
            <a:r>
              <a:rPr lang="en-US" sz="900">
                <a:hlinkClick r:id="rId16" tooltip="https://creativecommons.org/licenses/by-sa/3.0/"/>
              </a:rPr>
              <a:t>CC BY-SA</a:t>
            </a:r>
            <a:endParaRPr lang="en-US" sz="900"/>
          </a:p>
        </p:txBody>
      </p:sp>
      <p:sp>
        <p:nvSpPr>
          <p:cNvPr id="21" name="TextBox 20">
            <a:extLst>
              <a:ext uri="{FF2B5EF4-FFF2-40B4-BE49-F238E27FC236}">
                <a16:creationId xmlns:a16="http://schemas.microsoft.com/office/drawing/2014/main" id="{1BA04AB7-40AE-2648-B063-89315F4183F5}"/>
              </a:ext>
            </a:extLst>
          </p:cNvPr>
          <p:cNvSpPr txBox="1"/>
          <p:nvPr/>
        </p:nvSpPr>
        <p:spPr>
          <a:xfrm>
            <a:off x="11348357" y="4261757"/>
            <a:ext cx="184731" cy="369332"/>
          </a:xfrm>
          <a:prstGeom prst="rect">
            <a:avLst/>
          </a:prstGeom>
          <a:noFill/>
        </p:spPr>
        <p:txBody>
          <a:bodyPr wrap="none" rtlCol="0">
            <a:spAutoFit/>
          </a:bodyPr>
          <a:lstStyle/>
          <a:p>
            <a:endParaRPr lang="en-US" dirty="0"/>
          </a:p>
        </p:txBody>
      </p:sp>
      <p:pic>
        <p:nvPicPr>
          <p:cNvPr id="23" name="Picture 22" descr="15 Creative and Innovative Integrated Clothing.">
            <a:extLst>
              <a:ext uri="{FF2B5EF4-FFF2-40B4-BE49-F238E27FC236}">
                <a16:creationId xmlns:a16="http://schemas.microsoft.com/office/drawing/2014/main" id="{125D0DD3-AE73-D449-A5D5-DD04B5925847}"/>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1699846" y="1047465"/>
            <a:ext cx="5330651" cy="5335862"/>
          </a:xfrm>
          <a:prstGeom prst="rect">
            <a:avLst/>
          </a:prstGeom>
        </p:spPr>
      </p:pic>
      <p:sp>
        <p:nvSpPr>
          <p:cNvPr id="24" name="TextBox 23">
            <a:extLst>
              <a:ext uri="{FF2B5EF4-FFF2-40B4-BE49-F238E27FC236}">
                <a16:creationId xmlns:a16="http://schemas.microsoft.com/office/drawing/2014/main" id="{1DF192D7-CB4A-2F46-AA9C-FD83D93FFE0A}"/>
              </a:ext>
            </a:extLst>
          </p:cNvPr>
          <p:cNvSpPr txBox="1"/>
          <p:nvPr/>
        </p:nvSpPr>
        <p:spPr>
          <a:xfrm>
            <a:off x="1699846" y="6442317"/>
            <a:ext cx="5330651" cy="230832"/>
          </a:xfrm>
          <a:prstGeom prst="rect">
            <a:avLst/>
          </a:prstGeom>
          <a:noFill/>
        </p:spPr>
        <p:txBody>
          <a:bodyPr wrap="square" rtlCol="0">
            <a:spAutoFit/>
          </a:bodyPr>
          <a:lstStyle/>
          <a:p>
            <a:r>
              <a:rPr lang="en-US" sz="900">
                <a:hlinkClick r:id="rId18" tooltip="http://www.crookedbrains.net/2013/06/creative-innovative-integrated-clothing.html"/>
              </a:rPr>
              <a:t>This Photo</a:t>
            </a:r>
            <a:r>
              <a:rPr lang="en-US" sz="900"/>
              <a:t> by Unknown Author is licensed under </a:t>
            </a:r>
            <a:r>
              <a:rPr lang="en-US" sz="900">
                <a:hlinkClick r:id="rId19" tooltip="https://creativecommons.org/licenses/by-nc-sa/3.0/"/>
              </a:rPr>
              <a:t>CC BY-SA-NC</a:t>
            </a:r>
            <a:endParaRPr lang="en-US" sz="900"/>
          </a:p>
        </p:txBody>
      </p:sp>
    </p:spTree>
    <p:custDataLst>
      <p:tags r:id="rId1"/>
    </p:custDataLst>
    <p:extLst>
      <p:ext uri="{BB962C8B-B14F-4D97-AF65-F5344CB8AC3E}">
        <p14:creationId xmlns:p14="http://schemas.microsoft.com/office/powerpoint/2010/main" val="1561103469"/>
      </p:ext>
    </p:extLst>
  </p:cSld>
  <p:clrMapOvr>
    <a:masterClrMapping/>
  </p:clrMapOvr>
  <mc:AlternateContent xmlns:mc="http://schemas.openxmlformats.org/markup-compatibility/2006" xmlns:p14="http://schemas.microsoft.com/office/powerpoint/2010/main">
    <mc:Choice Requires="p14">
      <p:transition spd="slow" p14:dur="2000" advTm="78788"/>
    </mc:Choice>
    <mc:Fallback xmlns="">
      <p:transition spd="slow" advTm="78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xit" presetSubtype="0" fill="hold" nodeType="clickEffect">
                                  <p:stCondLst>
                                    <p:cond delay="0"/>
                                  </p:stCondLst>
                                  <p:childTnLst>
                                    <p:anim calcmode="lin" valueType="num">
                                      <p:cBhvr>
                                        <p:cTn id="12" dur="1000"/>
                                        <p:tgtEl>
                                          <p:spTgt spid="19"/>
                                        </p:tgtEl>
                                        <p:attrNameLst>
                                          <p:attrName>ppt_w</p:attrName>
                                        </p:attrNameLst>
                                      </p:cBhvr>
                                      <p:tavLst>
                                        <p:tav tm="0">
                                          <p:val>
                                            <p:strVal val="ppt_w"/>
                                          </p:val>
                                        </p:tav>
                                        <p:tav tm="100000">
                                          <p:val>
                                            <p:fltVal val="0"/>
                                          </p:val>
                                        </p:tav>
                                      </p:tavLst>
                                    </p:anim>
                                    <p:anim calcmode="lin" valueType="num">
                                      <p:cBhvr>
                                        <p:cTn id="13" dur="1000"/>
                                        <p:tgtEl>
                                          <p:spTgt spid="19"/>
                                        </p:tgtEl>
                                        <p:attrNameLst>
                                          <p:attrName>ppt_h</p:attrName>
                                        </p:attrNameLst>
                                      </p:cBhvr>
                                      <p:tavLst>
                                        <p:tav tm="0">
                                          <p:val>
                                            <p:strVal val="ppt_h"/>
                                          </p:val>
                                        </p:tav>
                                        <p:tav tm="100000">
                                          <p:val>
                                            <p:fltVal val="0"/>
                                          </p:val>
                                        </p:tav>
                                      </p:tavLst>
                                    </p:anim>
                                    <p:anim calcmode="lin" valueType="num">
                                      <p:cBhvr>
                                        <p:cTn id="14" dur="1000"/>
                                        <p:tgtEl>
                                          <p:spTgt spid="1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1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19"/>
                                        </p:tgtEl>
                                        <p:attrNameLst>
                                          <p:attrName>style.visibility</p:attrName>
                                        </p:attrNameLst>
                                      </p:cBhvr>
                                      <p:to>
                                        <p:strVal val="hidden"/>
                                      </p:to>
                                    </p:set>
                                  </p:childTnLst>
                                </p:cTn>
                              </p:par>
                              <p:par>
                                <p:cTn id="17" presetID="15" presetClass="exit" presetSubtype="0" fill="hold" grpId="0" nodeType="withEffect">
                                  <p:stCondLst>
                                    <p:cond delay="0"/>
                                  </p:stCondLst>
                                  <p:childTnLst>
                                    <p:anim calcmode="lin" valueType="num">
                                      <p:cBhvr>
                                        <p:cTn id="18" dur="1000"/>
                                        <p:tgtEl>
                                          <p:spTgt spid="20"/>
                                        </p:tgtEl>
                                        <p:attrNameLst>
                                          <p:attrName>ppt_w</p:attrName>
                                        </p:attrNameLst>
                                      </p:cBhvr>
                                      <p:tavLst>
                                        <p:tav tm="0">
                                          <p:val>
                                            <p:strVal val="ppt_w"/>
                                          </p:val>
                                        </p:tav>
                                        <p:tav tm="100000">
                                          <p:val>
                                            <p:fltVal val="0"/>
                                          </p:val>
                                        </p:tav>
                                      </p:tavLst>
                                    </p:anim>
                                    <p:anim calcmode="lin" valueType="num">
                                      <p:cBhvr>
                                        <p:cTn id="19" dur="1000"/>
                                        <p:tgtEl>
                                          <p:spTgt spid="20"/>
                                        </p:tgtEl>
                                        <p:attrNameLst>
                                          <p:attrName>ppt_h</p:attrName>
                                        </p:attrNameLst>
                                      </p:cBhvr>
                                      <p:tavLst>
                                        <p:tav tm="0">
                                          <p:val>
                                            <p:strVal val="ppt_h"/>
                                          </p:val>
                                        </p:tav>
                                        <p:tav tm="100000">
                                          <p:val>
                                            <p:fltVal val="0"/>
                                          </p:val>
                                        </p:tav>
                                      </p:tavLst>
                                    </p:anim>
                                    <p:anim calcmode="lin" valueType="num">
                                      <p:cBhvr>
                                        <p:cTn id="20" dur="1000"/>
                                        <p:tgtEl>
                                          <p:spTgt spid="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edge">
                                      <p:cBhvr>
                                        <p:cTn id="53" dur="20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9" presetClass="exit" presetSubtype="10" fill="hold" nodeType="clickEffect">
                                  <p:stCondLst>
                                    <p:cond delay="0"/>
                                  </p:stCondLst>
                                  <p:childTnLst>
                                    <p:anim calcmode="lin" valueType="num">
                                      <p:cBhvr>
                                        <p:cTn id="57" dur="2000"/>
                                        <p:tgtEl>
                                          <p:spTgt spid="16"/>
                                        </p:tgtEl>
                                        <p:attrNameLst>
                                          <p:attrName>ppt_h</p:attrName>
                                        </p:attrNameLst>
                                      </p:cBhvr>
                                      <p:tavLst>
                                        <p:tav tm="0">
                                          <p:val>
                                            <p:strVal val="ppt_h"/>
                                          </p:val>
                                        </p:tav>
                                        <p:tav tm="100000">
                                          <p:val>
                                            <p:strVal val="ppt_h"/>
                                          </p:val>
                                        </p:tav>
                                      </p:tavLst>
                                    </p:anim>
                                    <p:anim calcmode="lin" valueType="num">
                                      <p:cBhvr>
                                        <p:cTn id="58"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9" dur="1" fill="hold">
                                          <p:stCondLst>
                                            <p:cond delay="1999"/>
                                          </p:stCondLst>
                                        </p:cTn>
                                        <p:tgtEl>
                                          <p:spTgt spid="16"/>
                                        </p:tgtEl>
                                        <p:attrNameLst>
                                          <p:attrName>style.visibility</p:attrName>
                                        </p:attrNameLst>
                                      </p:cBhvr>
                                      <p:to>
                                        <p:strVal val="hidden"/>
                                      </p:to>
                                    </p:set>
                                  </p:childTnLst>
                                </p:cTn>
                              </p:par>
                              <p:par>
                                <p:cTn id="60" presetID="19" presetClass="exit" presetSubtype="10" fill="hold" grpId="1" nodeType="withEffect">
                                  <p:stCondLst>
                                    <p:cond delay="0"/>
                                  </p:stCondLst>
                                  <p:childTnLst>
                                    <p:anim calcmode="lin" valueType="num">
                                      <p:cBhvr>
                                        <p:cTn id="61" dur="2000"/>
                                        <p:tgtEl>
                                          <p:spTgt spid="17"/>
                                        </p:tgtEl>
                                        <p:attrNameLst>
                                          <p:attrName>ppt_h</p:attrName>
                                        </p:attrNameLst>
                                      </p:cBhvr>
                                      <p:tavLst>
                                        <p:tav tm="0">
                                          <p:val>
                                            <p:strVal val="ppt_h"/>
                                          </p:val>
                                        </p:tav>
                                        <p:tav tm="100000">
                                          <p:val>
                                            <p:strVal val="ppt_h"/>
                                          </p:val>
                                        </p:tav>
                                      </p:tavLst>
                                    </p:anim>
                                    <p:anim calcmode="lin" valueType="num">
                                      <p:cBhvr>
                                        <p:cTn id="62"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3" dur="1" fill="hold">
                                          <p:stCondLst>
                                            <p:cond delay="1999"/>
                                          </p:stCondLst>
                                        </p:cTn>
                                        <p:tgtEl>
                                          <p:spTgt spid="17"/>
                                        </p:tgtEl>
                                        <p:attrNameLst>
                                          <p:attrName>style.visibility</p:attrName>
                                        </p:attrNameLst>
                                      </p:cBhvr>
                                      <p:to>
                                        <p:strVal val="hidden"/>
                                      </p:to>
                                    </p:set>
                                  </p:childTnLst>
                                </p:cTn>
                              </p:par>
                              <p:par>
                                <p:cTn id="64" presetID="19" presetClass="exit" presetSubtype="10" fill="hold" nodeType="withEffect">
                                  <p:stCondLst>
                                    <p:cond delay="0"/>
                                  </p:stCondLst>
                                  <p:childTnLst>
                                    <p:anim calcmode="lin" valueType="num">
                                      <p:cBhvr>
                                        <p:cTn id="65" dur="2000"/>
                                        <p:tgtEl>
                                          <p:spTgt spid="12"/>
                                        </p:tgtEl>
                                        <p:attrNameLst>
                                          <p:attrName>ppt_h</p:attrName>
                                        </p:attrNameLst>
                                      </p:cBhvr>
                                      <p:tavLst>
                                        <p:tav tm="0">
                                          <p:val>
                                            <p:strVal val="ppt_h"/>
                                          </p:val>
                                        </p:tav>
                                        <p:tav tm="100000">
                                          <p:val>
                                            <p:strVal val="ppt_h"/>
                                          </p:val>
                                        </p:tav>
                                      </p:tavLst>
                                    </p:anim>
                                    <p:anim calcmode="lin" valueType="num">
                                      <p:cBhvr>
                                        <p:cTn id="66"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7" dur="1" fill="hold">
                                          <p:stCondLst>
                                            <p:cond delay="1999"/>
                                          </p:stCondLst>
                                        </p:cTn>
                                        <p:tgtEl>
                                          <p:spTgt spid="12"/>
                                        </p:tgtEl>
                                        <p:attrNameLst>
                                          <p:attrName>style.visibility</p:attrName>
                                        </p:attrNameLst>
                                      </p:cBhvr>
                                      <p:to>
                                        <p:strVal val="hidden"/>
                                      </p:to>
                                    </p:set>
                                  </p:childTnLst>
                                </p:cTn>
                              </p:par>
                              <p:par>
                                <p:cTn id="68" presetID="19" presetClass="exit" presetSubtype="10" fill="hold" grpId="1" nodeType="withEffect">
                                  <p:stCondLst>
                                    <p:cond delay="0"/>
                                  </p:stCondLst>
                                  <p:childTnLst>
                                    <p:anim calcmode="lin" valueType="num">
                                      <p:cBhvr>
                                        <p:cTn id="69" dur="2000"/>
                                        <p:tgtEl>
                                          <p:spTgt spid="13"/>
                                        </p:tgtEl>
                                        <p:attrNameLst>
                                          <p:attrName>ppt_h</p:attrName>
                                        </p:attrNameLst>
                                      </p:cBhvr>
                                      <p:tavLst>
                                        <p:tav tm="0">
                                          <p:val>
                                            <p:strVal val="ppt_h"/>
                                          </p:val>
                                        </p:tav>
                                        <p:tav tm="100000">
                                          <p:val>
                                            <p:strVal val="ppt_h"/>
                                          </p:val>
                                        </p:tav>
                                      </p:tavLst>
                                    </p:anim>
                                    <p:anim calcmode="lin" valueType="num">
                                      <p:cBhvr>
                                        <p:cTn id="70"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1999"/>
                                          </p:stCondLst>
                                        </p:cTn>
                                        <p:tgtEl>
                                          <p:spTgt spid="13"/>
                                        </p:tgtEl>
                                        <p:attrNameLst>
                                          <p:attrName>style.visibility</p:attrName>
                                        </p:attrNameLst>
                                      </p:cBhvr>
                                      <p:to>
                                        <p:strVal val="hidden"/>
                                      </p:to>
                                    </p:set>
                                  </p:childTnLst>
                                </p:cTn>
                              </p:par>
                              <p:par>
                                <p:cTn id="72" presetID="19" presetClass="exit" presetSubtype="10" fill="hold" nodeType="withEffect">
                                  <p:stCondLst>
                                    <p:cond delay="0"/>
                                  </p:stCondLst>
                                  <p:childTnLst>
                                    <p:anim calcmode="lin" valueType="num">
                                      <p:cBhvr>
                                        <p:cTn id="73" dur="2000"/>
                                        <p:tgtEl>
                                          <p:spTgt spid="4"/>
                                        </p:tgtEl>
                                        <p:attrNameLst>
                                          <p:attrName>ppt_h</p:attrName>
                                        </p:attrNameLst>
                                      </p:cBhvr>
                                      <p:tavLst>
                                        <p:tav tm="0">
                                          <p:val>
                                            <p:strVal val="ppt_h"/>
                                          </p:val>
                                        </p:tav>
                                        <p:tav tm="100000">
                                          <p:val>
                                            <p:strVal val="ppt_h"/>
                                          </p:val>
                                        </p:tav>
                                      </p:tavLst>
                                    </p:anim>
                                    <p:anim calcmode="lin" valueType="num">
                                      <p:cBhvr>
                                        <p:cTn id="7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5" dur="1" fill="hold">
                                          <p:stCondLst>
                                            <p:cond delay="1999"/>
                                          </p:stCondLst>
                                        </p:cTn>
                                        <p:tgtEl>
                                          <p:spTgt spid="4"/>
                                        </p:tgtEl>
                                        <p:attrNameLst>
                                          <p:attrName>style.visibility</p:attrName>
                                        </p:attrNameLst>
                                      </p:cBhvr>
                                      <p:to>
                                        <p:strVal val="hidden"/>
                                      </p:to>
                                    </p:set>
                                  </p:childTnLst>
                                </p:cTn>
                              </p:par>
                              <p:par>
                                <p:cTn id="76" presetID="19" presetClass="exit" presetSubtype="10" fill="hold" grpId="1" nodeType="withEffect">
                                  <p:stCondLst>
                                    <p:cond delay="0"/>
                                  </p:stCondLst>
                                  <p:childTnLst>
                                    <p:anim calcmode="lin" valueType="num">
                                      <p:cBhvr>
                                        <p:cTn id="77" dur="2000"/>
                                        <p:tgtEl>
                                          <p:spTgt spid="5"/>
                                        </p:tgtEl>
                                        <p:attrNameLst>
                                          <p:attrName>ppt_h</p:attrName>
                                        </p:attrNameLst>
                                      </p:cBhvr>
                                      <p:tavLst>
                                        <p:tav tm="0">
                                          <p:val>
                                            <p:strVal val="ppt_h"/>
                                          </p:val>
                                        </p:tav>
                                        <p:tav tm="100000">
                                          <p:val>
                                            <p:strVal val="ppt_h"/>
                                          </p:val>
                                        </p:tav>
                                      </p:tavLst>
                                    </p:anim>
                                    <p:anim calcmode="lin" valueType="num">
                                      <p:cBhvr>
                                        <p:cTn id="78"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9" dur="1" fill="hold">
                                          <p:stCondLst>
                                            <p:cond delay="1999"/>
                                          </p:stCondLst>
                                        </p:cTn>
                                        <p:tgtEl>
                                          <p:spTgt spid="5"/>
                                        </p:tgtEl>
                                        <p:attrNameLst>
                                          <p:attrName>style.visibility</p:attrName>
                                        </p:attrNameLst>
                                      </p:cBhvr>
                                      <p:to>
                                        <p:strVal val="hidden"/>
                                      </p:to>
                                    </p:set>
                                  </p:childTnLst>
                                </p:cTn>
                              </p:par>
                              <p:par>
                                <p:cTn id="80" presetID="19" presetClass="exit" presetSubtype="10" fill="hold" nodeType="withEffect">
                                  <p:stCondLst>
                                    <p:cond delay="0"/>
                                  </p:stCondLst>
                                  <p:childTnLst>
                                    <p:anim calcmode="lin" valueType="num">
                                      <p:cBhvr>
                                        <p:cTn id="81" dur="2000"/>
                                        <p:tgtEl>
                                          <p:spTgt spid="7"/>
                                        </p:tgtEl>
                                        <p:attrNameLst>
                                          <p:attrName>ppt_h</p:attrName>
                                        </p:attrNameLst>
                                      </p:cBhvr>
                                      <p:tavLst>
                                        <p:tav tm="0">
                                          <p:val>
                                            <p:strVal val="ppt_h"/>
                                          </p:val>
                                        </p:tav>
                                        <p:tav tm="100000">
                                          <p:val>
                                            <p:strVal val="ppt_h"/>
                                          </p:val>
                                        </p:tav>
                                      </p:tavLst>
                                    </p:anim>
                                    <p:anim calcmode="lin" valueType="num">
                                      <p:cBhvr>
                                        <p:cTn id="82"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3" dur="1" fill="hold">
                                          <p:stCondLst>
                                            <p:cond delay="1999"/>
                                          </p:stCondLst>
                                        </p:cTn>
                                        <p:tgtEl>
                                          <p:spTgt spid="7"/>
                                        </p:tgtEl>
                                        <p:attrNameLst>
                                          <p:attrName>style.visibility</p:attrName>
                                        </p:attrNameLst>
                                      </p:cBhvr>
                                      <p:to>
                                        <p:strVal val="hidden"/>
                                      </p:to>
                                    </p:set>
                                  </p:childTnLst>
                                </p:cTn>
                              </p:par>
                              <p:par>
                                <p:cTn id="84" presetID="19" presetClass="exit" presetSubtype="10" fill="hold" grpId="1" nodeType="withEffect">
                                  <p:stCondLst>
                                    <p:cond delay="0"/>
                                  </p:stCondLst>
                                  <p:childTnLst>
                                    <p:anim calcmode="lin" valueType="num">
                                      <p:cBhvr>
                                        <p:cTn id="85" dur="2000"/>
                                        <p:tgtEl>
                                          <p:spTgt spid="8"/>
                                        </p:tgtEl>
                                        <p:attrNameLst>
                                          <p:attrName>ppt_h</p:attrName>
                                        </p:attrNameLst>
                                      </p:cBhvr>
                                      <p:tavLst>
                                        <p:tav tm="0">
                                          <p:val>
                                            <p:strVal val="ppt_h"/>
                                          </p:val>
                                        </p:tav>
                                        <p:tav tm="100000">
                                          <p:val>
                                            <p:strVal val="ppt_h"/>
                                          </p:val>
                                        </p:tav>
                                      </p:tavLst>
                                    </p:anim>
                                    <p:anim calcmode="lin" valueType="num">
                                      <p:cBhvr>
                                        <p:cTn id="86"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7" dur="1" fill="hold">
                                          <p:stCondLst>
                                            <p:cond delay="1999"/>
                                          </p:stCondLst>
                                        </p:cTn>
                                        <p:tgtEl>
                                          <p:spTgt spid="8"/>
                                        </p:tgtEl>
                                        <p:attrNameLst>
                                          <p:attrName>style.visibility</p:attrName>
                                        </p:attrNameLst>
                                      </p:cBhvr>
                                      <p:to>
                                        <p:strVal val="hidden"/>
                                      </p:to>
                                    </p:set>
                                  </p:childTnLst>
                                </p:cTn>
                              </p:par>
                              <p:par>
                                <p:cTn id="88" presetID="45"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2000"/>
                                        <p:tgtEl>
                                          <p:spTgt spid="24"/>
                                        </p:tgtEl>
                                      </p:cBhvr>
                                    </p:animEffect>
                                    <p:anim calcmode="lin" valueType="num">
                                      <p:cBhvr>
                                        <p:cTn id="91" dur="2000" fill="hold"/>
                                        <p:tgtEl>
                                          <p:spTgt spid="24"/>
                                        </p:tgtEl>
                                        <p:attrNameLst>
                                          <p:attrName>ppt_w</p:attrName>
                                        </p:attrNameLst>
                                      </p:cBhvr>
                                      <p:tavLst>
                                        <p:tav tm="0" fmla="#ppt_w*sin(2.5*pi*$)">
                                          <p:val>
                                            <p:fltVal val="0"/>
                                          </p:val>
                                        </p:tav>
                                        <p:tav tm="100000">
                                          <p:val>
                                            <p:fltVal val="1"/>
                                          </p:val>
                                        </p:tav>
                                      </p:tavLst>
                                    </p:anim>
                                    <p:anim calcmode="lin" valueType="num">
                                      <p:cBhvr>
                                        <p:cTn id="92"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2000"/>
                                        <p:tgtEl>
                                          <p:spTgt spid="23"/>
                                        </p:tgtEl>
                                      </p:cBhvr>
                                    </p:animEffect>
                                    <p:anim calcmode="lin" valueType="num">
                                      <p:cBhvr>
                                        <p:cTn id="98" dur="2000" fill="hold"/>
                                        <p:tgtEl>
                                          <p:spTgt spid="23"/>
                                        </p:tgtEl>
                                        <p:attrNameLst>
                                          <p:attrName>ppt_w</p:attrName>
                                        </p:attrNameLst>
                                      </p:cBhvr>
                                      <p:tavLst>
                                        <p:tav tm="0" fmla="#ppt_w*sin(2.5*pi*$)">
                                          <p:val>
                                            <p:fltVal val="0"/>
                                          </p:val>
                                        </p:tav>
                                        <p:tav tm="100000">
                                          <p:val>
                                            <p:fltVal val="1"/>
                                          </p:val>
                                        </p:tav>
                                      </p:tavLst>
                                    </p:anim>
                                    <p:anim calcmode="lin" valueType="num">
                                      <p:cBhvr>
                                        <p:cTn id="99" dur="2000" fill="hold"/>
                                        <p:tgtEl>
                                          <p:spTgt spid="23"/>
                                        </p:tgtEl>
                                        <p:attrNameLst>
                                          <p:attrName>ppt_h</p:attrName>
                                        </p:attrNameLst>
                                      </p:cBhvr>
                                      <p:tavLst>
                                        <p:tav tm="0">
                                          <p:val>
                                            <p:strVal val="#ppt_h"/>
                                          </p:val>
                                        </p:tav>
                                        <p:tav tm="100000">
                                          <p:val>
                                            <p:strVal val="#ppt_h"/>
                                          </p:val>
                                        </p:tav>
                                      </p:tavLst>
                                    </p:anim>
                                  </p:childTnLst>
                                </p:cTn>
                              </p:par>
                              <p:par>
                                <p:cTn id="100" presetID="20" presetClass="entr" presetSubtype="0" fill="hold" grpId="0"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edge">
                                      <p:cBhvr>
                                        <p:cTn id="10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8" grpId="1"/>
      <p:bldP spid="5" grpId="0"/>
      <p:bldP spid="5" grpId="1"/>
      <p:bldP spid="17" grpId="0"/>
      <p:bldP spid="17" grpId="1"/>
      <p:bldP spid="20" grpId="0"/>
      <p:bldP spid="20"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A26A-1BD8-40E9-B0E2-8649F704BF75}"/>
              </a:ext>
            </a:extLst>
          </p:cNvPr>
          <p:cNvSpPr>
            <a:spLocks noGrp="1"/>
          </p:cNvSpPr>
          <p:nvPr>
            <p:ph type="title"/>
          </p:nvPr>
        </p:nvSpPr>
        <p:spPr/>
        <p:txBody>
          <a:bodyPr>
            <a:noAutofit/>
          </a:bodyPr>
          <a:lstStyle/>
          <a:p>
            <a:r>
              <a:rPr lang="en-US" sz="3600" dirty="0"/>
              <a:t>Bronze Age Orientation Day</a:t>
            </a:r>
          </a:p>
        </p:txBody>
      </p:sp>
      <p:pic>
        <p:nvPicPr>
          <p:cNvPr id="4" name="Online Media 3" title="Bronze Age Orientation Day">
            <a:hlinkClick r:id="" action="ppaction://media"/>
            <a:extLst>
              <a:ext uri="{FF2B5EF4-FFF2-40B4-BE49-F238E27FC236}">
                <a16:creationId xmlns:a16="http://schemas.microsoft.com/office/drawing/2014/main" id="{0CE4C15C-41E5-4BCF-A7E5-1A3FF277565A}"/>
              </a:ext>
            </a:extLst>
          </p:cNvPr>
          <p:cNvPicPr>
            <a:picLocks noGrp="1" noRot="1" noChangeAspect="1"/>
          </p:cNvPicPr>
          <p:nvPr>
            <p:ph idx="1"/>
            <a:videoFile r:link="rId1"/>
          </p:nvPr>
        </p:nvPicPr>
        <p:blipFill>
          <a:blip r:embed="rId4"/>
          <a:stretch>
            <a:fillRect/>
          </a:stretch>
        </p:blipFill>
        <p:spPr>
          <a:xfrm>
            <a:off x="605367" y="1600200"/>
            <a:ext cx="7857066" cy="4419600"/>
          </a:xfrm>
          <a:prstGeom prst="rect">
            <a:avLst/>
          </a:prstGeom>
        </p:spPr>
      </p:pic>
    </p:spTree>
    <p:extLst>
      <p:ext uri="{BB962C8B-B14F-4D97-AF65-F5344CB8AC3E}">
        <p14:creationId xmlns:p14="http://schemas.microsoft.com/office/powerpoint/2010/main" val="3361069870"/>
      </p:ext>
    </p:extLst>
  </p:cSld>
  <p:clrMapOvr>
    <a:masterClrMapping/>
  </p:clrMapOvr>
  <mc:AlternateContent xmlns:mc="http://schemas.openxmlformats.org/markup-compatibility/2006" xmlns:p14="http://schemas.microsoft.com/office/powerpoint/2010/main">
    <mc:Choice Requires="p14">
      <p:transition spd="slow" p14:dur="2000" advTm="201716"/>
    </mc:Choice>
    <mc:Fallback xmlns="">
      <p:transition spd="slow" advTm="2017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A635-EFA7-45B5-8BB8-EBC3C2AE0D56}"/>
              </a:ext>
            </a:extLst>
          </p:cNvPr>
          <p:cNvSpPr>
            <a:spLocks noGrp="1"/>
          </p:cNvSpPr>
          <p:nvPr>
            <p:ph type="title"/>
          </p:nvPr>
        </p:nvSpPr>
        <p:spPr/>
        <p:txBody>
          <a:bodyPr/>
          <a:lstStyle/>
          <a:p>
            <a:pPr algn="ctr"/>
            <a:r>
              <a:rPr lang="en-US" dirty="0"/>
              <a:t>Summarize</a:t>
            </a:r>
          </a:p>
        </p:txBody>
      </p:sp>
      <p:sp>
        <p:nvSpPr>
          <p:cNvPr id="3" name="Text Placeholder 2">
            <a:extLst>
              <a:ext uri="{FF2B5EF4-FFF2-40B4-BE49-F238E27FC236}">
                <a16:creationId xmlns:a16="http://schemas.microsoft.com/office/drawing/2014/main" id="{36CB2D88-2680-4B5C-A817-E5C38DB8BDDC}"/>
              </a:ext>
            </a:extLst>
          </p:cNvPr>
          <p:cNvSpPr txBox="1">
            <a:spLocks/>
          </p:cNvSpPr>
          <p:nvPr/>
        </p:nvSpPr>
        <p:spPr>
          <a:xfrm>
            <a:off x="722313" y="2133600"/>
            <a:ext cx="7772400" cy="2971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a:t>“There is nothing in a caterpillar that tells you it’s going to be a butterfly.”</a:t>
            </a:r>
          </a:p>
          <a:p>
            <a:pPr marL="0" indent="0" algn="r">
              <a:buNone/>
            </a:pPr>
            <a:r>
              <a:rPr lang="en-US" sz="4800" dirty="0"/>
              <a:t>-  R. Buckminster Fuller</a:t>
            </a:r>
          </a:p>
        </p:txBody>
      </p:sp>
    </p:spTree>
    <p:custDataLst>
      <p:tags r:id="rId1"/>
    </p:custDataLst>
    <p:extLst>
      <p:ext uri="{BB962C8B-B14F-4D97-AF65-F5344CB8AC3E}">
        <p14:creationId xmlns:p14="http://schemas.microsoft.com/office/powerpoint/2010/main" val="374226491"/>
      </p:ext>
    </p:extLst>
  </p:cSld>
  <p:clrMapOvr>
    <a:masterClrMapping/>
  </p:clrMapOvr>
  <mc:AlternateContent xmlns:mc="http://schemas.openxmlformats.org/markup-compatibility/2006" xmlns:p14="http://schemas.microsoft.com/office/powerpoint/2010/main">
    <mc:Choice Requires="p14">
      <p:transition spd="slow" p14:dur="2000" advTm="53355"/>
    </mc:Choice>
    <mc:Fallback xmlns="">
      <p:transition spd="slow" advTm="53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A877-12FD-4F48-8CEB-10204365C5D0}"/>
              </a:ext>
            </a:extLst>
          </p:cNvPr>
          <p:cNvSpPr>
            <a:spLocks noGrp="1"/>
          </p:cNvSpPr>
          <p:nvPr>
            <p:ph type="title"/>
          </p:nvPr>
        </p:nvSpPr>
        <p:spPr/>
        <p:txBody>
          <a:bodyPr/>
          <a:lstStyle/>
          <a:p>
            <a:pPr algn="ctr"/>
            <a:r>
              <a:rPr lang="en-US" dirty="0"/>
              <a:t>Websites</a:t>
            </a:r>
          </a:p>
        </p:txBody>
      </p:sp>
      <p:sp>
        <p:nvSpPr>
          <p:cNvPr id="3" name="TextBox 2">
            <a:extLst>
              <a:ext uri="{FF2B5EF4-FFF2-40B4-BE49-F238E27FC236}">
                <a16:creationId xmlns:a16="http://schemas.microsoft.com/office/drawing/2014/main" id="{195F8740-7894-4B02-9C5F-6C00905C0814}"/>
              </a:ext>
            </a:extLst>
          </p:cNvPr>
          <p:cNvSpPr txBox="1"/>
          <p:nvPr/>
        </p:nvSpPr>
        <p:spPr>
          <a:xfrm>
            <a:off x="1519238" y="1600200"/>
            <a:ext cx="4852932" cy="4708981"/>
          </a:xfrm>
          <a:prstGeom prst="rect">
            <a:avLst/>
          </a:prstGeom>
          <a:noFill/>
        </p:spPr>
        <p:txBody>
          <a:bodyPr wrap="none" rtlCol="0">
            <a:spAutoFit/>
          </a:bodyPr>
          <a:lstStyle/>
          <a:p>
            <a:r>
              <a:rPr lang="en-US" sz="2400" dirty="0">
                <a:hlinkClick r:id="rId3"/>
              </a:rPr>
              <a:t>https://www.scientificamerican.com/</a:t>
            </a:r>
            <a:endParaRPr lang="en-US" sz="2400" dirty="0"/>
          </a:p>
          <a:p>
            <a:endParaRPr lang="en-US" sz="2400" dirty="0"/>
          </a:p>
          <a:p>
            <a:r>
              <a:rPr lang="en-US" sz="2400" dirty="0">
                <a:hlinkClick r:id="rId4"/>
              </a:rPr>
              <a:t>https://makezine.com/</a:t>
            </a:r>
            <a:endParaRPr lang="en-US" sz="2400" dirty="0"/>
          </a:p>
          <a:p>
            <a:endParaRPr lang="en-US" sz="2400" dirty="0"/>
          </a:p>
          <a:p>
            <a:r>
              <a:rPr lang="en-US" sz="2400" dirty="0">
                <a:hlinkClick r:id="rId5"/>
              </a:rPr>
              <a:t>https://www.instructables.com/</a:t>
            </a:r>
            <a:endParaRPr lang="en-US" sz="2400" dirty="0"/>
          </a:p>
          <a:p>
            <a:endParaRPr lang="en-US" sz="2400" dirty="0"/>
          </a:p>
          <a:p>
            <a:r>
              <a:rPr lang="en-US" sz="2400" dirty="0">
                <a:hlinkClick r:id="rId6"/>
              </a:rPr>
              <a:t>https://www.pinterest.com/</a:t>
            </a:r>
            <a:endParaRPr lang="en-US" sz="2400" dirty="0"/>
          </a:p>
          <a:p>
            <a:endParaRPr lang="en-US" sz="2400" dirty="0"/>
          </a:p>
          <a:p>
            <a:r>
              <a:rPr lang="en-US" sz="2400" dirty="0">
                <a:hlinkClick r:id="rId7"/>
              </a:rPr>
              <a:t>https://makerspaces.com/</a:t>
            </a:r>
            <a:endParaRPr lang="en-US" sz="2400" dirty="0"/>
          </a:p>
          <a:p>
            <a:endParaRPr lang="en-US" dirty="0"/>
          </a:p>
          <a:p>
            <a:r>
              <a:rPr lang="en-US" sz="2400" dirty="0">
                <a:hlinkClick r:id="rId8"/>
              </a:rPr>
              <a:t>http://renovatedlearning.com/</a:t>
            </a:r>
            <a:endParaRPr lang="en-US" sz="2400" dirty="0"/>
          </a:p>
          <a:p>
            <a:endParaRPr lang="en-US" sz="2400" dirty="0"/>
          </a:p>
          <a:p>
            <a:endParaRPr lang="en-US" dirty="0"/>
          </a:p>
        </p:txBody>
      </p:sp>
    </p:spTree>
    <p:extLst>
      <p:ext uri="{BB962C8B-B14F-4D97-AF65-F5344CB8AC3E}">
        <p14:creationId xmlns:p14="http://schemas.microsoft.com/office/powerpoint/2010/main" val="2766396180"/>
      </p:ext>
    </p:extLst>
  </p:cSld>
  <p:clrMapOvr>
    <a:masterClrMapping/>
  </p:clrMapOvr>
  <mc:AlternateContent xmlns:mc="http://schemas.openxmlformats.org/markup-compatibility/2006" xmlns:p14="http://schemas.microsoft.com/office/powerpoint/2010/main">
    <mc:Choice Requires="p14">
      <p:transition spd="slow" p14:dur="2000" advTm="19106"/>
    </mc:Choice>
    <mc:Fallback xmlns="">
      <p:transition spd="slow" advTm="191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B30C-D07E-44BA-B84E-CB25D8358AD3}"/>
              </a:ext>
            </a:extLst>
          </p:cNvPr>
          <p:cNvSpPr>
            <a:spLocks noGrp="1"/>
          </p:cNvSpPr>
          <p:nvPr>
            <p:ph type="title"/>
          </p:nvPr>
        </p:nvSpPr>
        <p:spPr/>
        <p:txBody>
          <a:bodyPr/>
          <a:lstStyle/>
          <a:p>
            <a:pPr algn="ctr"/>
            <a:r>
              <a:rPr lang="en-US" dirty="0"/>
              <a:t>Questions?</a:t>
            </a:r>
          </a:p>
        </p:txBody>
      </p:sp>
      <p:sp>
        <p:nvSpPr>
          <p:cNvPr id="3" name="TextBox 2">
            <a:extLst>
              <a:ext uri="{FF2B5EF4-FFF2-40B4-BE49-F238E27FC236}">
                <a16:creationId xmlns:a16="http://schemas.microsoft.com/office/drawing/2014/main" id="{165735BF-BAA5-467D-B156-99103F4DBA8C}"/>
              </a:ext>
            </a:extLst>
          </p:cNvPr>
          <p:cNvSpPr txBox="1"/>
          <p:nvPr/>
        </p:nvSpPr>
        <p:spPr>
          <a:xfrm>
            <a:off x="2590800" y="1767006"/>
            <a:ext cx="3962400" cy="3323987"/>
          </a:xfrm>
          <a:prstGeom prst="rect">
            <a:avLst/>
          </a:prstGeom>
          <a:noFill/>
        </p:spPr>
        <p:txBody>
          <a:bodyPr wrap="square" rtlCol="0">
            <a:spAutoFit/>
          </a:bodyPr>
          <a:lstStyle/>
          <a:p>
            <a:pPr algn="ctr">
              <a:lnSpc>
                <a:spcPct val="150000"/>
              </a:lnSpc>
            </a:pPr>
            <a:r>
              <a:rPr lang="en-US" sz="3200" dirty="0"/>
              <a:t>Charlie Simpkins</a:t>
            </a:r>
          </a:p>
          <a:p>
            <a:pPr algn="ctr">
              <a:lnSpc>
                <a:spcPct val="150000"/>
              </a:lnSpc>
            </a:pPr>
            <a:r>
              <a:rPr lang="en-US" sz="3200" dirty="0"/>
              <a:t>Digital Consultant</a:t>
            </a:r>
          </a:p>
          <a:p>
            <a:pPr algn="ctr">
              <a:lnSpc>
                <a:spcPct val="150000"/>
              </a:lnSpc>
            </a:pPr>
            <a:r>
              <a:rPr lang="en-US" sz="3200" dirty="0"/>
              <a:t>601-432-4498</a:t>
            </a:r>
          </a:p>
          <a:p>
            <a:pPr algn="ctr">
              <a:lnSpc>
                <a:spcPct val="150000"/>
              </a:lnSpc>
            </a:pPr>
            <a:r>
              <a:rPr lang="en-US" sz="3200" dirty="0">
                <a:hlinkClick r:id="rId3"/>
              </a:rPr>
              <a:t>csimpkins@mlc.lib.ms</a:t>
            </a:r>
            <a:endParaRPr lang="en-US" sz="3200" dirty="0"/>
          </a:p>
          <a:p>
            <a:pPr algn="ctr"/>
            <a:endParaRPr lang="en-US" dirty="0"/>
          </a:p>
        </p:txBody>
      </p:sp>
    </p:spTree>
    <p:extLst>
      <p:ext uri="{BB962C8B-B14F-4D97-AF65-F5344CB8AC3E}">
        <p14:creationId xmlns:p14="http://schemas.microsoft.com/office/powerpoint/2010/main" val="3075655375"/>
      </p:ext>
    </p:extLst>
  </p:cSld>
  <p:clrMapOvr>
    <a:masterClrMapping/>
  </p:clrMapOvr>
  <mc:AlternateContent xmlns:mc="http://schemas.openxmlformats.org/markup-compatibility/2006" xmlns:p14="http://schemas.microsoft.com/office/powerpoint/2010/main">
    <mc:Choice Requires="p14">
      <p:transition spd="slow" p14:dur="2000" advTm="28826"/>
    </mc:Choice>
    <mc:Fallback xmlns="">
      <p:transition spd="slow" advTm="2882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3|35|26|12.3"/>
</p:tagLst>
</file>

<file path=ppt/tags/tag2.xml><?xml version="1.0" encoding="utf-8"?>
<p:tagLst xmlns:a="http://schemas.openxmlformats.org/drawingml/2006/main" xmlns:r="http://schemas.openxmlformats.org/officeDocument/2006/relationships" xmlns:p="http://schemas.openxmlformats.org/presentationml/2006/main">
  <p:tag name="TIMING" val="|16.2"/>
</p:tagLst>
</file>

<file path=ppt/tags/tag3.xml><?xml version="1.0" encoding="utf-8"?>
<p:tagLst xmlns:a="http://schemas.openxmlformats.org/drawingml/2006/main" xmlns:r="http://schemas.openxmlformats.org/officeDocument/2006/relationships" xmlns:p="http://schemas.openxmlformats.org/presentationml/2006/main">
  <p:tag name="TIMING" val="|11.7|11.4|2.5|14.8|9.4|9.6|9.1|2.3"/>
</p:tagLst>
</file>

<file path=ppt/tags/tag4.xml><?xml version="1.0" encoding="utf-8"?>
<p:tagLst xmlns:a="http://schemas.openxmlformats.org/drawingml/2006/main" xmlns:r="http://schemas.openxmlformats.org/officeDocument/2006/relationships" xmlns:p="http://schemas.openxmlformats.org/presentationml/2006/main">
  <p:tag name="TIMING" val="|4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1453</Words>
  <Application>Microsoft Office PowerPoint</Application>
  <PresentationFormat>On-screen Show (4:3)</PresentationFormat>
  <Paragraphs>97</Paragraphs>
  <Slides>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Makerspaces: 101</vt:lpstr>
      <vt:lpstr>What is a makerspace?</vt:lpstr>
      <vt:lpstr>What is needed?</vt:lpstr>
      <vt:lpstr>What’s needed?</vt:lpstr>
      <vt:lpstr>What does one look like?</vt:lpstr>
      <vt:lpstr>Bronze Age Orientation Day</vt:lpstr>
      <vt:lpstr>Summarize</vt:lpstr>
      <vt:lpstr>Websites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Charlie Simpkins MLC</dc:creator>
  <cp:lastModifiedBy>Charlie Simpkins MLC</cp:lastModifiedBy>
  <cp:revision>67</cp:revision>
  <dcterms:created xsi:type="dcterms:W3CDTF">2018-09-07T14:57:25Z</dcterms:created>
  <dcterms:modified xsi:type="dcterms:W3CDTF">2018-10-08T15:30:05Z</dcterms:modified>
</cp:coreProperties>
</file>