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40"/>
  </p:notesMasterIdLst>
  <p:sldIdLst>
    <p:sldId id="279" r:id="rId2"/>
    <p:sldId id="280" r:id="rId3"/>
    <p:sldId id="281" r:id="rId4"/>
    <p:sldId id="282" r:id="rId5"/>
    <p:sldId id="283" r:id="rId6"/>
    <p:sldId id="284" r:id="rId7"/>
    <p:sldId id="285" r:id="rId8"/>
    <p:sldId id="286" r:id="rId9"/>
    <p:sldId id="293" r:id="rId10"/>
    <p:sldId id="290" r:id="rId11"/>
    <p:sldId id="292" r:id="rId12"/>
    <p:sldId id="331" r:id="rId13"/>
    <p:sldId id="295" r:id="rId14"/>
    <p:sldId id="296" r:id="rId15"/>
    <p:sldId id="297" r:id="rId16"/>
    <p:sldId id="260" r:id="rId17"/>
    <p:sldId id="298" r:id="rId18"/>
    <p:sldId id="299" r:id="rId19"/>
    <p:sldId id="300" r:id="rId20"/>
    <p:sldId id="301" r:id="rId21"/>
    <p:sldId id="302" r:id="rId22"/>
    <p:sldId id="303" r:id="rId23"/>
    <p:sldId id="257" r:id="rId24"/>
    <p:sldId id="258" r:id="rId25"/>
    <p:sldId id="262" r:id="rId26"/>
    <p:sldId id="332" r:id="rId27"/>
    <p:sldId id="333" r:id="rId28"/>
    <p:sldId id="305" r:id="rId29"/>
    <p:sldId id="306" r:id="rId30"/>
    <p:sldId id="308" r:id="rId31"/>
    <p:sldId id="269" r:id="rId32"/>
    <p:sldId id="307" r:id="rId33"/>
    <p:sldId id="319" r:id="rId34"/>
    <p:sldId id="337" r:id="rId35"/>
    <p:sldId id="334" r:id="rId36"/>
    <p:sldId id="311" r:id="rId37"/>
    <p:sldId id="335" r:id="rId38"/>
    <p:sldId id="336" r:id="rId39"/>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4660"/>
  </p:normalViewPr>
  <p:slideViewPr>
    <p:cSldViewPr snapToGrid="0">
      <p:cViewPr varScale="1">
        <p:scale>
          <a:sx n="114" d="100"/>
          <a:sy n="114" d="100"/>
        </p:scale>
        <p:origin x="40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1FA4BEE6-E423-4742-9075-336407621E84}" type="datetimeFigureOut">
              <a:rPr lang="en-US" smtClean="0"/>
              <a:t>9/27/2018</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98B723D0-F0EB-42CC-A0FD-D3119BA6CD10}" type="slidenum">
              <a:rPr lang="en-US" smtClean="0"/>
              <a:t>‹#›</a:t>
            </a:fld>
            <a:endParaRPr lang="en-US"/>
          </a:p>
        </p:txBody>
      </p:sp>
    </p:spTree>
    <p:extLst>
      <p:ext uri="{BB962C8B-B14F-4D97-AF65-F5344CB8AC3E}">
        <p14:creationId xmlns:p14="http://schemas.microsoft.com/office/powerpoint/2010/main" val="3149260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a:t>
            </a:fld>
            <a:endParaRPr lang="en-US"/>
          </a:p>
        </p:txBody>
      </p:sp>
    </p:spTree>
    <p:extLst>
      <p:ext uri="{BB962C8B-B14F-4D97-AF65-F5344CB8AC3E}">
        <p14:creationId xmlns:p14="http://schemas.microsoft.com/office/powerpoint/2010/main" val="3349334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10</a:t>
            </a:fld>
            <a:endParaRPr lang="en-US"/>
          </a:p>
        </p:txBody>
      </p:sp>
    </p:spTree>
    <p:extLst>
      <p:ext uri="{BB962C8B-B14F-4D97-AF65-F5344CB8AC3E}">
        <p14:creationId xmlns:p14="http://schemas.microsoft.com/office/powerpoint/2010/main" val="1254931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11</a:t>
            </a:fld>
            <a:endParaRPr lang="en-US"/>
          </a:p>
        </p:txBody>
      </p:sp>
    </p:spTree>
    <p:extLst>
      <p:ext uri="{BB962C8B-B14F-4D97-AF65-F5344CB8AC3E}">
        <p14:creationId xmlns:p14="http://schemas.microsoft.com/office/powerpoint/2010/main" val="2554606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12</a:t>
            </a:fld>
            <a:endParaRPr lang="en-US"/>
          </a:p>
        </p:txBody>
      </p:sp>
    </p:spTree>
    <p:extLst>
      <p:ext uri="{BB962C8B-B14F-4D97-AF65-F5344CB8AC3E}">
        <p14:creationId xmlns:p14="http://schemas.microsoft.com/office/powerpoint/2010/main" val="4142947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13</a:t>
            </a:fld>
            <a:endParaRPr lang="en-US"/>
          </a:p>
        </p:txBody>
      </p:sp>
    </p:spTree>
    <p:extLst>
      <p:ext uri="{BB962C8B-B14F-4D97-AF65-F5344CB8AC3E}">
        <p14:creationId xmlns:p14="http://schemas.microsoft.com/office/powerpoint/2010/main" val="3633124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14</a:t>
            </a:fld>
            <a:endParaRPr lang="en-US"/>
          </a:p>
        </p:txBody>
      </p:sp>
    </p:spTree>
    <p:extLst>
      <p:ext uri="{BB962C8B-B14F-4D97-AF65-F5344CB8AC3E}">
        <p14:creationId xmlns:p14="http://schemas.microsoft.com/office/powerpoint/2010/main" val="27246477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15</a:t>
            </a:fld>
            <a:endParaRPr lang="en-US"/>
          </a:p>
        </p:txBody>
      </p:sp>
    </p:spTree>
    <p:extLst>
      <p:ext uri="{BB962C8B-B14F-4D97-AF65-F5344CB8AC3E}">
        <p14:creationId xmlns:p14="http://schemas.microsoft.com/office/powerpoint/2010/main" val="3593505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16</a:t>
            </a:fld>
            <a:endParaRPr lang="en-US"/>
          </a:p>
        </p:txBody>
      </p:sp>
    </p:spTree>
    <p:extLst>
      <p:ext uri="{BB962C8B-B14F-4D97-AF65-F5344CB8AC3E}">
        <p14:creationId xmlns:p14="http://schemas.microsoft.com/office/powerpoint/2010/main" val="4211225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17</a:t>
            </a:fld>
            <a:endParaRPr lang="en-US"/>
          </a:p>
        </p:txBody>
      </p:sp>
    </p:spTree>
    <p:extLst>
      <p:ext uri="{BB962C8B-B14F-4D97-AF65-F5344CB8AC3E}">
        <p14:creationId xmlns:p14="http://schemas.microsoft.com/office/powerpoint/2010/main" val="2048932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18</a:t>
            </a:fld>
            <a:endParaRPr lang="en-US"/>
          </a:p>
        </p:txBody>
      </p:sp>
    </p:spTree>
    <p:extLst>
      <p:ext uri="{BB962C8B-B14F-4D97-AF65-F5344CB8AC3E}">
        <p14:creationId xmlns:p14="http://schemas.microsoft.com/office/powerpoint/2010/main" val="2177209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19</a:t>
            </a:fld>
            <a:endParaRPr lang="en-US"/>
          </a:p>
        </p:txBody>
      </p:sp>
    </p:spTree>
    <p:extLst>
      <p:ext uri="{BB962C8B-B14F-4D97-AF65-F5344CB8AC3E}">
        <p14:creationId xmlns:p14="http://schemas.microsoft.com/office/powerpoint/2010/main" val="2435866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a:t>
            </a:fld>
            <a:endParaRPr lang="en-US"/>
          </a:p>
        </p:txBody>
      </p:sp>
    </p:spTree>
    <p:extLst>
      <p:ext uri="{BB962C8B-B14F-4D97-AF65-F5344CB8AC3E}">
        <p14:creationId xmlns:p14="http://schemas.microsoft.com/office/powerpoint/2010/main" val="16984687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20</a:t>
            </a:fld>
            <a:endParaRPr lang="en-US"/>
          </a:p>
        </p:txBody>
      </p:sp>
    </p:spTree>
    <p:extLst>
      <p:ext uri="{BB962C8B-B14F-4D97-AF65-F5344CB8AC3E}">
        <p14:creationId xmlns:p14="http://schemas.microsoft.com/office/powerpoint/2010/main" val="496214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21</a:t>
            </a:fld>
            <a:endParaRPr lang="en-US"/>
          </a:p>
        </p:txBody>
      </p:sp>
    </p:spTree>
    <p:extLst>
      <p:ext uri="{BB962C8B-B14F-4D97-AF65-F5344CB8AC3E}">
        <p14:creationId xmlns:p14="http://schemas.microsoft.com/office/powerpoint/2010/main" val="3704712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22</a:t>
            </a:fld>
            <a:endParaRPr lang="en-US"/>
          </a:p>
        </p:txBody>
      </p:sp>
    </p:spTree>
    <p:extLst>
      <p:ext uri="{BB962C8B-B14F-4D97-AF65-F5344CB8AC3E}">
        <p14:creationId xmlns:p14="http://schemas.microsoft.com/office/powerpoint/2010/main" val="8743222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23</a:t>
            </a:fld>
            <a:endParaRPr lang="en-US"/>
          </a:p>
        </p:txBody>
      </p:sp>
    </p:spTree>
    <p:extLst>
      <p:ext uri="{BB962C8B-B14F-4D97-AF65-F5344CB8AC3E}">
        <p14:creationId xmlns:p14="http://schemas.microsoft.com/office/powerpoint/2010/main" val="37731347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24</a:t>
            </a:fld>
            <a:endParaRPr lang="en-US"/>
          </a:p>
        </p:txBody>
      </p:sp>
    </p:spTree>
    <p:extLst>
      <p:ext uri="{BB962C8B-B14F-4D97-AF65-F5344CB8AC3E}">
        <p14:creationId xmlns:p14="http://schemas.microsoft.com/office/powerpoint/2010/main" val="2781240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25</a:t>
            </a:fld>
            <a:endParaRPr lang="en-US"/>
          </a:p>
        </p:txBody>
      </p:sp>
    </p:spTree>
    <p:extLst>
      <p:ext uri="{BB962C8B-B14F-4D97-AF65-F5344CB8AC3E}">
        <p14:creationId xmlns:p14="http://schemas.microsoft.com/office/powerpoint/2010/main" val="30916446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26</a:t>
            </a:fld>
            <a:endParaRPr lang="en-US"/>
          </a:p>
        </p:txBody>
      </p:sp>
    </p:spTree>
    <p:extLst>
      <p:ext uri="{BB962C8B-B14F-4D97-AF65-F5344CB8AC3E}">
        <p14:creationId xmlns:p14="http://schemas.microsoft.com/office/powerpoint/2010/main" val="2788330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27</a:t>
            </a:fld>
            <a:endParaRPr lang="en-US"/>
          </a:p>
        </p:txBody>
      </p:sp>
    </p:spTree>
    <p:extLst>
      <p:ext uri="{BB962C8B-B14F-4D97-AF65-F5344CB8AC3E}">
        <p14:creationId xmlns:p14="http://schemas.microsoft.com/office/powerpoint/2010/main" val="1609257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28</a:t>
            </a:fld>
            <a:endParaRPr lang="en-US"/>
          </a:p>
        </p:txBody>
      </p:sp>
    </p:spTree>
    <p:extLst>
      <p:ext uri="{BB962C8B-B14F-4D97-AF65-F5344CB8AC3E}">
        <p14:creationId xmlns:p14="http://schemas.microsoft.com/office/powerpoint/2010/main" val="25409050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29</a:t>
            </a:fld>
            <a:endParaRPr lang="en-US"/>
          </a:p>
        </p:txBody>
      </p:sp>
    </p:spTree>
    <p:extLst>
      <p:ext uri="{BB962C8B-B14F-4D97-AF65-F5344CB8AC3E}">
        <p14:creationId xmlns:p14="http://schemas.microsoft.com/office/powerpoint/2010/main" val="1508582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3</a:t>
            </a:fld>
            <a:endParaRPr lang="en-US"/>
          </a:p>
        </p:txBody>
      </p:sp>
    </p:spTree>
    <p:extLst>
      <p:ext uri="{BB962C8B-B14F-4D97-AF65-F5344CB8AC3E}">
        <p14:creationId xmlns:p14="http://schemas.microsoft.com/office/powerpoint/2010/main" val="2814071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30</a:t>
            </a:fld>
            <a:endParaRPr lang="en-US"/>
          </a:p>
        </p:txBody>
      </p:sp>
    </p:spTree>
    <p:extLst>
      <p:ext uri="{BB962C8B-B14F-4D97-AF65-F5344CB8AC3E}">
        <p14:creationId xmlns:p14="http://schemas.microsoft.com/office/powerpoint/2010/main" val="23923565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31</a:t>
            </a:fld>
            <a:endParaRPr lang="en-US"/>
          </a:p>
        </p:txBody>
      </p:sp>
    </p:spTree>
    <p:extLst>
      <p:ext uri="{BB962C8B-B14F-4D97-AF65-F5344CB8AC3E}">
        <p14:creationId xmlns:p14="http://schemas.microsoft.com/office/powerpoint/2010/main" val="21039857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32</a:t>
            </a:fld>
            <a:endParaRPr lang="en-US"/>
          </a:p>
        </p:txBody>
      </p:sp>
    </p:spTree>
    <p:extLst>
      <p:ext uri="{BB962C8B-B14F-4D97-AF65-F5344CB8AC3E}">
        <p14:creationId xmlns:p14="http://schemas.microsoft.com/office/powerpoint/2010/main" val="31082292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33</a:t>
            </a:fld>
            <a:endParaRPr lang="en-US"/>
          </a:p>
        </p:txBody>
      </p:sp>
    </p:spTree>
    <p:extLst>
      <p:ext uri="{BB962C8B-B14F-4D97-AF65-F5344CB8AC3E}">
        <p14:creationId xmlns:p14="http://schemas.microsoft.com/office/powerpoint/2010/main" val="2461590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4</a:t>
            </a:fld>
            <a:endParaRPr lang="en-US"/>
          </a:p>
        </p:txBody>
      </p:sp>
    </p:spTree>
    <p:extLst>
      <p:ext uri="{BB962C8B-B14F-4D97-AF65-F5344CB8AC3E}">
        <p14:creationId xmlns:p14="http://schemas.microsoft.com/office/powerpoint/2010/main" val="1757635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5</a:t>
            </a:fld>
            <a:endParaRPr lang="en-US"/>
          </a:p>
        </p:txBody>
      </p:sp>
    </p:spTree>
    <p:extLst>
      <p:ext uri="{BB962C8B-B14F-4D97-AF65-F5344CB8AC3E}">
        <p14:creationId xmlns:p14="http://schemas.microsoft.com/office/powerpoint/2010/main" val="2420053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6</a:t>
            </a:fld>
            <a:endParaRPr lang="en-US"/>
          </a:p>
        </p:txBody>
      </p:sp>
    </p:spTree>
    <p:extLst>
      <p:ext uri="{BB962C8B-B14F-4D97-AF65-F5344CB8AC3E}">
        <p14:creationId xmlns:p14="http://schemas.microsoft.com/office/powerpoint/2010/main" val="4207349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7</a:t>
            </a:fld>
            <a:endParaRPr lang="en-US"/>
          </a:p>
        </p:txBody>
      </p:sp>
    </p:spTree>
    <p:extLst>
      <p:ext uri="{BB962C8B-B14F-4D97-AF65-F5344CB8AC3E}">
        <p14:creationId xmlns:p14="http://schemas.microsoft.com/office/powerpoint/2010/main" val="1518253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8</a:t>
            </a:fld>
            <a:endParaRPr lang="en-US"/>
          </a:p>
        </p:txBody>
      </p:sp>
    </p:spTree>
    <p:extLst>
      <p:ext uri="{BB962C8B-B14F-4D97-AF65-F5344CB8AC3E}">
        <p14:creationId xmlns:p14="http://schemas.microsoft.com/office/powerpoint/2010/main" val="194025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B723D0-F0EB-42CC-A0FD-D3119BA6CD10}" type="slidenum">
              <a:rPr lang="en-US" smtClean="0"/>
              <a:t>9</a:t>
            </a:fld>
            <a:endParaRPr lang="en-US"/>
          </a:p>
        </p:txBody>
      </p:sp>
    </p:spTree>
    <p:extLst>
      <p:ext uri="{BB962C8B-B14F-4D97-AF65-F5344CB8AC3E}">
        <p14:creationId xmlns:p14="http://schemas.microsoft.com/office/powerpoint/2010/main" val="2656913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1787589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4268776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86025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131572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56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3297477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743170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138202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208426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832F14-C893-4130-8E88-36591B669792}"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134817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832F14-C893-4130-8E88-36591B669792}"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1132346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832F14-C893-4130-8E88-36591B669792}" type="datetimeFigureOut">
              <a:rPr lang="en-US" smtClean="0"/>
              <a:t>9/27/2018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2614132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832F14-C893-4130-8E88-36591B669792}" type="datetimeFigureOut">
              <a:rPr lang="en-US" smtClean="0"/>
              <a:t>9/27/2018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548291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832F14-C893-4130-8E88-36591B669792}" type="datetimeFigureOut">
              <a:rPr lang="en-US" smtClean="0"/>
              <a:t>9/27/2018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1123902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832F14-C893-4130-8E88-36591B669792}"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2342663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4832F14-C893-4130-8E88-36591B669792}"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5EFB8-F5DF-40C8-B3CF-D731D005BB71}" type="slidenum">
              <a:rPr lang="en-US" smtClean="0"/>
              <a:t>‹#›</a:t>
            </a:fld>
            <a:endParaRPr lang="en-US"/>
          </a:p>
        </p:txBody>
      </p:sp>
    </p:spTree>
    <p:extLst>
      <p:ext uri="{BB962C8B-B14F-4D97-AF65-F5344CB8AC3E}">
        <p14:creationId xmlns:p14="http://schemas.microsoft.com/office/powerpoint/2010/main" val="962400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832F14-C893-4130-8E88-36591B669792}" type="datetimeFigureOut">
              <a:rPr lang="en-US" smtClean="0"/>
              <a:t>9/27/2018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AA5EFB8-F5DF-40C8-B3CF-D731D005BB71}" type="slidenum">
              <a:rPr lang="en-US" smtClean="0"/>
              <a:t>‹#›</a:t>
            </a:fld>
            <a:endParaRPr lang="en-US"/>
          </a:p>
        </p:txBody>
      </p:sp>
    </p:spTree>
    <p:extLst>
      <p:ext uri="{BB962C8B-B14F-4D97-AF65-F5344CB8AC3E}">
        <p14:creationId xmlns:p14="http://schemas.microsoft.com/office/powerpoint/2010/main" val="93956811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hyperlink" Target="https://austinrailnow.com/2013/11/17/surprise-mayor-and-project-connect-select-same-routes-they-wanted-in-the-first-place/"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3.wmf"/><Relationship Id="rId5" Type="http://schemas.openxmlformats.org/officeDocument/2006/relationships/image" Target="../media/image11.emf"/><Relationship Id="rId4" Type="http://schemas.openxmlformats.org/officeDocument/2006/relationships/oleObject" Target="../embeddings/oleObject1.bin"/></Relationships>
</file>

<file path=ppt/slides/_rels/slide3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4.png"/><Relationship Id="rId5" Type="http://schemas.openxmlformats.org/officeDocument/2006/relationships/image" Target="../media/image15.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scpc.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fa.ms.gov/media/7114/instructions-for-use-memo-electronic-bidding-services-2018-08-10.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fa.ms.gov/media/7113/instructions-for-use-memo-reverse-auction-services-2018-05-18.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DD0AD-9923-42BD-8949-8BA9D134F202}"/>
              </a:ext>
            </a:extLst>
          </p:cNvPr>
          <p:cNvSpPr>
            <a:spLocks noGrp="1"/>
          </p:cNvSpPr>
          <p:nvPr>
            <p:ph type="ctrTitle"/>
          </p:nvPr>
        </p:nvSpPr>
        <p:spPr>
          <a:xfrm>
            <a:off x="-1376798" y="1205534"/>
            <a:ext cx="10099276" cy="1655762"/>
          </a:xfrm>
        </p:spPr>
        <p:txBody>
          <a:bodyPr>
            <a:normAutofit/>
          </a:bodyPr>
          <a:lstStyle/>
          <a:p>
            <a:r>
              <a:rPr lang="en-US" sz="4400" dirty="0">
                <a:latin typeface="Times New Roman" panose="02020603050405020304" pitchFamily="18" charset="0"/>
                <a:cs typeface="Times New Roman" panose="02020603050405020304" pitchFamily="18" charset="0"/>
              </a:rPr>
              <a:t>REQUEST FOR PROPOSAL WORKSHOP</a:t>
            </a:r>
          </a:p>
        </p:txBody>
      </p:sp>
      <p:sp>
        <p:nvSpPr>
          <p:cNvPr id="3" name="Subtitle 2">
            <a:extLst>
              <a:ext uri="{FF2B5EF4-FFF2-40B4-BE49-F238E27FC236}">
                <a16:creationId xmlns:a16="http://schemas.microsoft.com/office/drawing/2014/main" id="{ACC1796D-9486-4B6F-A572-92DC6C32AD87}"/>
              </a:ext>
            </a:extLst>
          </p:cNvPr>
          <p:cNvSpPr>
            <a:spLocks noGrp="1"/>
          </p:cNvSpPr>
          <p:nvPr>
            <p:ph type="subTitle" idx="1"/>
          </p:nvPr>
        </p:nvSpPr>
        <p:spPr>
          <a:xfrm>
            <a:off x="-3996779" y="2861296"/>
            <a:ext cx="9144000" cy="3061655"/>
          </a:xfrm>
        </p:spPr>
        <p:txBody>
          <a:bodyPr>
            <a:noAutofit/>
          </a:bodyPr>
          <a:lstStyle/>
          <a:p>
            <a:r>
              <a:rPr lang="en-US" sz="3200" dirty="0">
                <a:latin typeface="Times New Roman" panose="02020603050405020304" pitchFamily="18" charset="0"/>
                <a:cs typeface="Times New Roman" panose="02020603050405020304" pitchFamily="18" charset="0"/>
              </a:rPr>
              <a:t>Jennifer Peacock</a:t>
            </a:r>
          </a:p>
          <a:p>
            <a:r>
              <a:rPr lang="en-US" sz="3200" dirty="0">
                <a:latin typeface="Times New Roman" panose="02020603050405020304" pitchFamily="18" charset="0"/>
                <a:cs typeface="Times New Roman" panose="02020603050405020304" pitchFamily="18" charset="0"/>
              </a:rPr>
              <a:t>Lynn Burris</a:t>
            </a:r>
          </a:p>
          <a:p>
            <a:r>
              <a:rPr lang="en-US" sz="3200" dirty="0">
                <a:latin typeface="Times New Roman" panose="02020603050405020304" pitchFamily="18" charset="0"/>
                <a:cs typeface="Times New Roman" panose="02020603050405020304" pitchFamily="18" charset="0"/>
              </a:rPr>
              <a:t>James Dunaway</a:t>
            </a:r>
          </a:p>
          <a:p>
            <a:r>
              <a:rPr lang="en-US" sz="3200" dirty="0">
                <a:latin typeface="Times New Roman" panose="02020603050405020304" pitchFamily="18" charset="0"/>
                <a:cs typeface="Times New Roman" panose="02020603050405020304" pitchFamily="18" charset="0"/>
              </a:rPr>
              <a:t>Vivian Sanderford</a:t>
            </a:r>
          </a:p>
          <a:p>
            <a:r>
              <a:rPr lang="en-US" sz="3200" dirty="0">
                <a:latin typeface="Times New Roman" panose="02020603050405020304" pitchFamily="18" charset="0"/>
                <a:cs typeface="Times New Roman" panose="02020603050405020304" pitchFamily="18" charset="0"/>
              </a:rPr>
              <a:t>Tammy Jones</a:t>
            </a:r>
          </a:p>
          <a:p>
            <a:r>
              <a:rPr lang="en-US" sz="3200" dirty="0">
                <a:latin typeface="Times New Roman" panose="02020603050405020304" pitchFamily="18" charset="0"/>
                <a:cs typeface="Times New Roman" panose="02020603050405020304" pitchFamily="18" charset="0"/>
              </a:rPr>
              <a:t>Chris Bratcher</a:t>
            </a:r>
          </a:p>
        </p:txBody>
      </p:sp>
    </p:spTree>
    <p:extLst>
      <p:ext uri="{BB962C8B-B14F-4D97-AF65-F5344CB8AC3E}">
        <p14:creationId xmlns:p14="http://schemas.microsoft.com/office/powerpoint/2010/main" val="3804890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4FFE1-0E6F-4AA5-9BB8-7E24F11DE5A3}"/>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General Comments about Reverse Auctions </a:t>
            </a:r>
          </a:p>
        </p:txBody>
      </p:sp>
      <p:sp>
        <p:nvSpPr>
          <p:cNvPr id="3" name="Content Placeholder 2">
            <a:extLst>
              <a:ext uri="{FF2B5EF4-FFF2-40B4-BE49-F238E27FC236}">
                <a16:creationId xmlns:a16="http://schemas.microsoft.com/office/drawing/2014/main" id="{9A407136-BD5B-4947-BE17-CD7263BFA1B7}"/>
              </a:ext>
            </a:extLst>
          </p:cNvPr>
          <p:cNvSpPr>
            <a:spLocks noGrp="1"/>
          </p:cNvSpPr>
          <p:nvPr>
            <p:ph idx="1"/>
          </p:nvPr>
        </p:nvSpPr>
        <p:spPr>
          <a:xfrm>
            <a:off x="677334" y="1325526"/>
            <a:ext cx="8596668" cy="5532473"/>
          </a:xfrm>
        </p:spPr>
        <p:txBody>
          <a:bodyPr>
            <a:normAutofit/>
          </a:bodyPr>
          <a:lstStyle/>
          <a:p>
            <a:r>
              <a:rPr lang="en-US" sz="2000" dirty="0">
                <a:latin typeface="Times New Roman" panose="02020603050405020304" pitchFamily="18" charset="0"/>
                <a:cs typeface="Times New Roman" panose="02020603050405020304" pitchFamily="18" charset="0"/>
              </a:rPr>
              <a:t>DFA recommends that you perform a two-tier procurement process</a:t>
            </a:r>
          </a:p>
          <a:p>
            <a:pPr marL="0" indent="0">
              <a:buNone/>
            </a:pPr>
            <a:r>
              <a:rPr lang="en-US" sz="2000" dirty="0">
                <a:latin typeface="Times New Roman" panose="02020603050405020304" pitchFamily="18" charset="0"/>
                <a:cs typeface="Times New Roman" panose="02020603050405020304" pitchFamily="18" charset="0"/>
              </a:rPr>
              <a:t>	1. Determine which vendors can meet the specifications of your RFP</a:t>
            </a:r>
          </a:p>
          <a:p>
            <a:pPr marL="0" indent="0">
              <a:buNone/>
            </a:pPr>
            <a:r>
              <a:rPr lang="en-US" sz="2000" dirty="0">
                <a:latin typeface="Times New Roman" panose="02020603050405020304" pitchFamily="18" charset="0"/>
                <a:cs typeface="Times New Roman" panose="02020603050405020304" pitchFamily="18" charset="0"/>
              </a:rPr>
              <a:t>	2. Determine who offers the lowest pricing </a:t>
            </a:r>
          </a:p>
          <a:p>
            <a:pPr lvl="2">
              <a:buFontTx/>
              <a:buChar char="-"/>
            </a:pPr>
            <a:r>
              <a:rPr lang="en-US" dirty="0">
                <a:latin typeface="Times New Roman" panose="02020603050405020304" pitchFamily="18" charset="0"/>
                <a:cs typeface="Times New Roman" panose="02020603050405020304" pitchFamily="18" charset="0"/>
              </a:rPr>
              <a:t>This is where the Reverse Auction takes place</a:t>
            </a:r>
          </a:p>
          <a:p>
            <a:r>
              <a:rPr lang="en-US" sz="2000" dirty="0">
                <a:latin typeface="Times New Roman" panose="02020603050405020304" pitchFamily="18" charset="0"/>
                <a:cs typeface="Times New Roman" panose="02020603050405020304" pitchFamily="18" charset="0"/>
              </a:rPr>
              <a:t>Upload “RFP” in a Reverse Auction = Upload “RFP” in 470 = Same Document</a:t>
            </a:r>
          </a:p>
          <a:p>
            <a:r>
              <a:rPr lang="en-US" sz="2000" dirty="0">
                <a:latin typeface="Times New Roman" panose="02020603050405020304" pitchFamily="18" charset="0"/>
                <a:cs typeface="Times New Roman" panose="02020603050405020304" pitchFamily="18" charset="0"/>
              </a:rPr>
              <a:t>Reverse Auction applications allow you to print a PDF of the entire process to document your procurement.</a:t>
            </a:r>
          </a:p>
          <a:p>
            <a:r>
              <a:rPr lang="en-US" sz="2000" dirty="0">
                <a:latin typeface="Times New Roman" panose="02020603050405020304" pitchFamily="18" charset="0"/>
                <a:cs typeface="Times New Roman" panose="02020603050405020304" pitchFamily="18" charset="0"/>
              </a:rPr>
              <a:t>Fees are to be paid to these (Reverse Auction) vendors by your potential bidders or awarded vendors.</a:t>
            </a:r>
          </a:p>
          <a:p>
            <a:r>
              <a:rPr lang="en-US" sz="2000" dirty="0">
                <a:latin typeface="Times New Roman" panose="02020603050405020304" pitchFamily="18" charset="0"/>
                <a:cs typeface="Times New Roman" panose="02020603050405020304" pitchFamily="18" charset="0"/>
              </a:rPr>
              <a:t>SB 2674 Legislative Session 2018 authorizes local entities to charge a fee for reverse auctions and electronic bidding services.</a:t>
            </a:r>
          </a:p>
          <a:p>
            <a:pPr lvl="1"/>
            <a:r>
              <a:rPr lang="en-US" sz="1600" dirty="0">
                <a:latin typeface="Times New Roman" panose="02020603050405020304" pitchFamily="18" charset="0"/>
                <a:cs typeface="Times New Roman" panose="02020603050405020304" pitchFamily="18" charset="0"/>
              </a:rPr>
              <a:t>Maximum $50 fee per bid for electronic bidding</a:t>
            </a:r>
          </a:p>
          <a:p>
            <a:pPr lvl="1"/>
            <a:r>
              <a:rPr lang="en-US" sz="1600" dirty="0">
                <a:latin typeface="Times New Roman" panose="02020603050405020304" pitchFamily="18" charset="0"/>
                <a:cs typeface="Times New Roman" panose="02020603050405020304" pitchFamily="18" charset="0"/>
              </a:rPr>
              <a:t>Maximum 4% of the winning bid amount for reverse auction</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912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81327-905D-4F9B-8E81-E11F7D2F36F9}"/>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Recap of Electronic Bidding and Reverse Auctions</a:t>
            </a:r>
          </a:p>
        </p:txBody>
      </p:sp>
      <p:sp>
        <p:nvSpPr>
          <p:cNvPr id="3" name="Content Placeholder 2">
            <a:extLst>
              <a:ext uri="{FF2B5EF4-FFF2-40B4-BE49-F238E27FC236}">
                <a16:creationId xmlns:a16="http://schemas.microsoft.com/office/drawing/2014/main" id="{943B06D9-F51B-4BDE-AEB8-28BABE1F630D}"/>
              </a:ext>
            </a:extLst>
          </p:cNvPr>
          <p:cNvSpPr>
            <a:spLocks noGrp="1"/>
          </p:cNvSpPr>
          <p:nvPr>
            <p:ph idx="1"/>
          </p:nvPr>
        </p:nvSpPr>
        <p:spPr>
          <a:xfrm>
            <a:off x="677334" y="1552353"/>
            <a:ext cx="8596668" cy="5305647"/>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Electronic Bidding Reverse Auction are required for equipment and commodity purchases over $50,000.00.</a:t>
            </a:r>
          </a:p>
          <a:p>
            <a:r>
              <a:rPr lang="en-US" sz="3200" dirty="0">
                <a:latin typeface="Times New Roman" panose="02020603050405020304" pitchFamily="18" charset="0"/>
                <a:cs typeface="Times New Roman" panose="02020603050405020304" pitchFamily="18" charset="0"/>
              </a:rPr>
              <a:t>Because Internet and WAN circuits are services, neither Electronic Bidding or Reverse Auction is </a:t>
            </a:r>
            <a:r>
              <a:rPr lang="en-US" sz="3200" b="1" u="sng" dirty="0">
                <a:latin typeface="Times New Roman" panose="02020603050405020304" pitchFamily="18" charset="0"/>
                <a:cs typeface="Times New Roman" panose="02020603050405020304" pitchFamily="18" charset="0"/>
              </a:rPr>
              <a:t>NOT</a:t>
            </a:r>
            <a:r>
              <a:rPr lang="en-US" sz="3200" dirty="0">
                <a:latin typeface="Times New Roman" panose="02020603050405020304" pitchFamily="18" charset="0"/>
                <a:cs typeface="Times New Roman" panose="02020603050405020304" pitchFamily="18" charset="0"/>
              </a:rPr>
              <a:t> required</a:t>
            </a:r>
          </a:p>
          <a:p>
            <a:r>
              <a:rPr lang="en-US" sz="3200" dirty="0">
                <a:latin typeface="Times New Roman" panose="02020603050405020304" pitchFamily="18" charset="0"/>
                <a:cs typeface="Times New Roman" panose="02020603050405020304" pitchFamily="18" charset="0"/>
              </a:rPr>
              <a:t>Any county with a population less than 20,000 is exempt from Electronic Bidding.</a:t>
            </a:r>
          </a:p>
          <a:p>
            <a:r>
              <a:rPr lang="en-US" sz="3200" dirty="0">
                <a:latin typeface="Times New Roman" panose="02020603050405020304" pitchFamily="18" charset="0"/>
                <a:cs typeface="Times New Roman" panose="02020603050405020304" pitchFamily="18" charset="0"/>
              </a:rPr>
              <a:t>Any municipality with a population less than 10,000 is exempt from Electronic Bidding. </a:t>
            </a:r>
          </a:p>
        </p:txBody>
      </p:sp>
    </p:spTree>
    <p:extLst>
      <p:ext uri="{BB962C8B-B14F-4D97-AF65-F5344CB8AC3E}">
        <p14:creationId xmlns:p14="http://schemas.microsoft.com/office/powerpoint/2010/main" val="323513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C8972-0445-4541-A2B2-88659741B944}"/>
              </a:ext>
            </a:extLst>
          </p:cNvPr>
          <p:cNvSpPr>
            <a:spLocks noGrp="1"/>
          </p:cNvSpPr>
          <p:nvPr>
            <p:ph type="title"/>
          </p:nvPr>
        </p:nvSpPr>
        <p:spPr/>
        <p:txBody>
          <a:bodyPr>
            <a:normAutofit fontScale="90000"/>
          </a:bodyPr>
          <a:lstStyle/>
          <a:p>
            <a:pPr algn="ctr"/>
            <a:r>
              <a:rPr lang="en-US" dirty="0">
                <a:latin typeface="Times New Roman" panose="02020603050405020304" pitchFamily="18" charset="0"/>
                <a:cs typeface="Times New Roman" panose="02020603050405020304" pitchFamily="18" charset="0"/>
              </a:rPr>
              <a:t>Questions</a:t>
            </a:r>
            <a:r>
              <a:rPr lang="en-US" dirty="0"/>
              <a:t>?</a:t>
            </a:r>
            <a:br>
              <a:rPr lang="en-US" dirty="0"/>
            </a:br>
            <a:br>
              <a:rPr lang="en-US" dirty="0"/>
            </a:br>
            <a:endParaRPr lang="en-US" dirty="0"/>
          </a:p>
        </p:txBody>
      </p:sp>
      <p:pic>
        <p:nvPicPr>
          <p:cNvPr id="4" name="Picture 3">
            <a:extLst>
              <a:ext uri="{FF2B5EF4-FFF2-40B4-BE49-F238E27FC236}">
                <a16:creationId xmlns:a16="http://schemas.microsoft.com/office/drawing/2014/main" id="{6C39EB8A-8A26-46DA-AD29-9D93146E99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8402" y="1676105"/>
            <a:ext cx="7975600" cy="3987800"/>
          </a:xfrm>
          <a:prstGeom prst="rect">
            <a:avLst/>
          </a:prstGeom>
        </p:spPr>
      </p:pic>
    </p:spTree>
    <p:extLst>
      <p:ext uri="{BB962C8B-B14F-4D97-AF65-F5344CB8AC3E}">
        <p14:creationId xmlns:p14="http://schemas.microsoft.com/office/powerpoint/2010/main" val="529001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0AF45A-243E-4263-94D6-2D1E2ACF5EAE}"/>
              </a:ext>
            </a:extLst>
          </p:cNvPr>
          <p:cNvSpPr>
            <a:spLocks noGrp="1"/>
          </p:cNvSpPr>
          <p:nvPr>
            <p:ph type="title"/>
          </p:nvPr>
        </p:nvSpPr>
        <p:spPr>
          <a:xfrm>
            <a:off x="878840" y="365125"/>
            <a:ext cx="10515600" cy="1325563"/>
          </a:xfrm>
        </p:spPr>
        <p:txBody>
          <a:bodyPr/>
          <a:lstStyle/>
          <a:p>
            <a:r>
              <a:rPr lang="en-US" dirty="0">
                <a:latin typeface="Times New Roman" panose="02020603050405020304" pitchFamily="18" charset="0"/>
                <a:cs typeface="Times New Roman" panose="02020603050405020304" pitchFamily="18" charset="0"/>
              </a:rPr>
              <a:t>E-Rate Requirements</a:t>
            </a:r>
          </a:p>
        </p:txBody>
      </p:sp>
      <p:sp>
        <p:nvSpPr>
          <p:cNvPr id="5" name="Content Placeholder 4">
            <a:extLst>
              <a:ext uri="{FF2B5EF4-FFF2-40B4-BE49-F238E27FC236}">
                <a16:creationId xmlns:a16="http://schemas.microsoft.com/office/drawing/2014/main" id="{92ED9139-1378-4931-951E-44C1073EE388}"/>
              </a:ext>
            </a:extLst>
          </p:cNvPr>
          <p:cNvSpPr>
            <a:spLocks noGrp="1"/>
          </p:cNvSpPr>
          <p:nvPr>
            <p:ph idx="1"/>
          </p:nvPr>
        </p:nvSpPr>
        <p:spPr>
          <a:xfrm>
            <a:off x="613538" y="1488613"/>
            <a:ext cx="8596668" cy="5369387"/>
          </a:xfrm>
        </p:spPr>
        <p:txBody>
          <a:bodyPr>
            <a:normAutofit/>
          </a:bodyPr>
          <a:lstStyle/>
          <a:p>
            <a:r>
              <a:rPr lang="en-US" dirty="0">
                <a:latin typeface="Times New Roman" panose="02020603050405020304" pitchFamily="18" charset="0"/>
                <a:cs typeface="Times New Roman" panose="02020603050405020304" pitchFamily="18" charset="0"/>
              </a:rPr>
              <a:t>Form 470</a:t>
            </a:r>
          </a:p>
          <a:p>
            <a:pPr lvl="1"/>
            <a:r>
              <a:rPr lang="en-US" dirty="0">
                <a:latin typeface="Times New Roman" panose="02020603050405020304" pitchFamily="18" charset="0"/>
                <a:cs typeface="Times New Roman" panose="02020603050405020304" pitchFamily="18" charset="0"/>
              </a:rPr>
              <a:t>Post the 470 at the same time you issue your RFP</a:t>
            </a:r>
          </a:p>
          <a:p>
            <a:pPr lvl="1"/>
            <a:r>
              <a:rPr lang="en-US" dirty="0">
                <a:latin typeface="Times New Roman" panose="02020603050405020304" pitchFamily="18" charset="0"/>
                <a:cs typeface="Times New Roman" panose="02020603050405020304" pitchFamily="18" charset="0"/>
              </a:rPr>
              <a:t>Upload the RFP with the 470 (do not provide a link to your RFP)</a:t>
            </a:r>
          </a:p>
          <a:p>
            <a:pPr lvl="1"/>
            <a:r>
              <a:rPr lang="en-US" dirty="0">
                <a:latin typeface="Times New Roman" panose="02020603050405020304" pitchFamily="18" charset="0"/>
                <a:cs typeface="Times New Roman" panose="02020603050405020304" pitchFamily="18" charset="0"/>
              </a:rPr>
              <a:t>Wait 28 days (minimum) before making a determination of the winner</a:t>
            </a:r>
          </a:p>
          <a:p>
            <a:pPr marL="457200" lvl="1" indent="0">
              <a:buNone/>
            </a:pPr>
            <a:r>
              <a:rPr lang="en-US" dirty="0">
                <a:latin typeface="Times New Roman" panose="02020603050405020304" pitchFamily="18" charset="0"/>
                <a:cs typeface="Times New Roman" panose="02020603050405020304" pitchFamily="18" charset="0"/>
              </a:rPr>
              <a:t>	(or longer if preferred*****) (</a:t>
            </a:r>
            <a:r>
              <a:rPr lang="en-US" dirty="0">
                <a:highlight>
                  <a:srgbClr val="FFFF00"/>
                </a:highlight>
                <a:latin typeface="Times New Roman" panose="02020603050405020304" pitchFamily="18" charset="0"/>
                <a:cs typeface="Times New Roman" panose="02020603050405020304" pitchFamily="18" charset="0"/>
              </a:rPr>
              <a:t>include a termination clause</a:t>
            </a:r>
            <a:r>
              <a:rPr lang="en-US"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February 20</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is the last day to file a form 470</a:t>
            </a:r>
          </a:p>
          <a:p>
            <a:r>
              <a:rPr lang="en-US" dirty="0">
                <a:latin typeface="Times New Roman" panose="02020603050405020304" pitchFamily="18" charset="0"/>
                <a:cs typeface="Times New Roman" panose="02020603050405020304" pitchFamily="18" charset="0"/>
              </a:rPr>
              <a:t>Follow State Procurement Rules</a:t>
            </a:r>
          </a:p>
          <a:p>
            <a:r>
              <a:rPr lang="en-US" dirty="0">
                <a:latin typeface="Times New Roman" panose="02020603050405020304" pitchFamily="18" charset="0"/>
                <a:cs typeface="Times New Roman" panose="02020603050405020304" pitchFamily="18" charset="0"/>
              </a:rPr>
              <a:t>Fair and Open Process</a:t>
            </a:r>
          </a:p>
          <a:p>
            <a:pPr lvl="1"/>
            <a:r>
              <a:rPr lang="en-US" dirty="0">
                <a:latin typeface="Times New Roman" panose="02020603050405020304" pitchFamily="18" charset="0"/>
                <a:cs typeface="Times New Roman" panose="02020603050405020304" pitchFamily="18" charset="0"/>
              </a:rPr>
              <a:t>Do not solicit preferred or only certain providers</a:t>
            </a:r>
          </a:p>
          <a:p>
            <a:pPr lvl="1"/>
            <a:r>
              <a:rPr lang="en-US" dirty="0">
                <a:latin typeface="Times New Roman" panose="02020603050405020304" pitchFamily="18" charset="0"/>
                <a:cs typeface="Times New Roman" panose="02020603050405020304" pitchFamily="18" charset="0"/>
              </a:rPr>
              <a:t>Include any responses to questions as addendum to 470</a:t>
            </a:r>
          </a:p>
          <a:p>
            <a:r>
              <a:rPr lang="en-US" dirty="0">
                <a:latin typeface="Times New Roman" panose="02020603050405020304" pitchFamily="18" charset="0"/>
                <a:cs typeface="Times New Roman" panose="02020603050405020304" pitchFamily="18" charset="0"/>
              </a:rPr>
              <a:t>No vendor assistance with the procurement process</a:t>
            </a:r>
          </a:p>
          <a:p>
            <a:r>
              <a:rPr lang="en-US" dirty="0">
                <a:latin typeface="Times New Roman" panose="02020603050405020304" pitchFamily="18" charset="0"/>
                <a:cs typeface="Times New Roman" panose="02020603050405020304" pitchFamily="18" charset="0"/>
              </a:rPr>
              <a:t>No consultant assistance with the procurement process if the consultant is associated with a vendor</a:t>
            </a:r>
          </a:p>
        </p:txBody>
      </p:sp>
    </p:spTree>
    <p:extLst>
      <p:ext uri="{BB962C8B-B14F-4D97-AF65-F5344CB8AC3E}">
        <p14:creationId xmlns:p14="http://schemas.microsoft.com/office/powerpoint/2010/main" val="4194331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FF5B-5D85-4B26-A421-ED04FE8D24CB}"/>
              </a:ext>
            </a:extLst>
          </p:cNvPr>
          <p:cNvSpPr>
            <a:spLocks noGrp="1"/>
          </p:cNvSpPr>
          <p:nvPr>
            <p:ph type="title"/>
          </p:nvPr>
        </p:nvSpPr>
        <p:spPr/>
        <p:txBody>
          <a:bodyPr>
            <a:normAutofit fontScale="90000"/>
          </a:bodyPr>
          <a:lstStyle/>
          <a:p>
            <a:r>
              <a:rPr lang="en-US" sz="4400" dirty="0">
                <a:latin typeface="Times New Roman" panose="02020603050405020304" pitchFamily="18" charset="0"/>
                <a:cs typeface="Times New Roman" panose="02020603050405020304" pitchFamily="18" charset="0"/>
              </a:rPr>
              <a:t>Four steps to initiate your services RFP?</a:t>
            </a:r>
          </a:p>
        </p:txBody>
      </p:sp>
      <p:sp>
        <p:nvSpPr>
          <p:cNvPr id="3" name="Content Placeholder 2">
            <a:extLst>
              <a:ext uri="{FF2B5EF4-FFF2-40B4-BE49-F238E27FC236}">
                <a16:creationId xmlns:a16="http://schemas.microsoft.com/office/drawing/2014/main" id="{DB37E05C-61A0-4BD9-AF49-827E55E59738}"/>
              </a:ext>
            </a:extLst>
          </p:cNvPr>
          <p:cNvSpPr>
            <a:spLocks noGrp="1"/>
          </p:cNvSpPr>
          <p:nvPr>
            <p:ph idx="1"/>
          </p:nvPr>
        </p:nvSpPr>
        <p:spPr>
          <a:xfrm>
            <a:off x="337091" y="2153500"/>
            <a:ext cx="9544100" cy="3880773"/>
          </a:xfrm>
        </p:spPr>
        <p:txBody>
          <a:bodyPr/>
          <a:lstStyle/>
          <a:p>
            <a:pPr marL="0" indent="0">
              <a:buNone/>
            </a:pPr>
            <a:r>
              <a:rPr lang="en-US" sz="2800" dirty="0">
                <a:latin typeface="Times New Roman" panose="02020603050405020304" pitchFamily="18" charset="0"/>
                <a:cs typeface="Times New Roman" panose="02020603050405020304" pitchFamily="18" charset="0"/>
              </a:rPr>
              <a:t>1. Advertise in the paper (must be sent so many days in advance)</a:t>
            </a:r>
          </a:p>
          <a:p>
            <a:pPr marL="0" indent="0">
              <a:buNone/>
            </a:pPr>
            <a:r>
              <a:rPr lang="en-US" sz="2800" dirty="0">
                <a:latin typeface="Times New Roman" panose="02020603050405020304" pitchFamily="18" charset="0"/>
                <a:cs typeface="Times New Roman" panose="02020603050405020304" pitchFamily="18" charset="0"/>
              </a:rPr>
              <a:t>2. Post RFP on your webpage</a:t>
            </a:r>
          </a:p>
          <a:p>
            <a:pPr marL="0" indent="0">
              <a:buNone/>
            </a:pPr>
            <a:r>
              <a:rPr lang="en-US" sz="2800" dirty="0">
                <a:latin typeface="Times New Roman" panose="02020603050405020304" pitchFamily="18" charset="0"/>
                <a:cs typeface="Times New Roman" panose="02020603050405020304" pitchFamily="18" charset="0"/>
              </a:rPr>
              <a:t>3. Post RFP with Bid Bank showing publication date</a:t>
            </a:r>
          </a:p>
          <a:p>
            <a:pPr marL="0" indent="0">
              <a:buNone/>
            </a:pPr>
            <a:r>
              <a:rPr lang="en-US" sz="2800" dirty="0">
                <a:latin typeface="Times New Roman" panose="02020603050405020304" pitchFamily="18" charset="0"/>
                <a:cs typeface="Times New Roman" panose="02020603050405020304" pitchFamily="18" charset="0"/>
              </a:rPr>
              <a:t>4. Post a Form 470 (RFP attached not linked)</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33602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F788F-16C1-426E-9C7F-FA46632AD36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RFP – Request for Proposal</a:t>
            </a:r>
          </a:p>
        </p:txBody>
      </p:sp>
      <p:sp>
        <p:nvSpPr>
          <p:cNvPr id="3" name="Content Placeholder 2">
            <a:extLst>
              <a:ext uri="{FF2B5EF4-FFF2-40B4-BE49-F238E27FC236}">
                <a16:creationId xmlns:a16="http://schemas.microsoft.com/office/drawing/2014/main" id="{558177D6-E8AB-4EF5-8D26-F5C1A363326A}"/>
              </a:ext>
            </a:extLst>
          </p:cNvPr>
          <p:cNvSpPr>
            <a:spLocks noGrp="1"/>
          </p:cNvSpPr>
          <p:nvPr>
            <p:ph idx="1"/>
          </p:nvPr>
        </p:nvSpPr>
        <p:spPr>
          <a:xfrm>
            <a:off x="677334" y="1565166"/>
            <a:ext cx="8596668" cy="5292834"/>
          </a:xfrm>
        </p:spPr>
        <p:txBody>
          <a:bodyPr>
            <a:normAutofit lnSpcReduction="10000"/>
          </a:bodyPr>
          <a:lstStyle/>
          <a:p>
            <a:r>
              <a:rPr lang="en-US" sz="2800" dirty="0">
                <a:latin typeface="Times New Roman" panose="02020603050405020304" pitchFamily="18" charset="0"/>
                <a:cs typeface="Times New Roman" panose="02020603050405020304" pitchFamily="18" charset="0"/>
              </a:rPr>
              <a:t>Remember a state RFP can differ from an E-rate RFP definition.</a:t>
            </a:r>
          </a:p>
          <a:p>
            <a:r>
              <a:rPr lang="en-US" sz="2800" dirty="0">
                <a:latin typeface="Times New Roman" panose="02020603050405020304" pitchFamily="18" charset="0"/>
                <a:cs typeface="Times New Roman" panose="02020603050405020304" pitchFamily="18" charset="0"/>
              </a:rPr>
              <a:t>The purpose of the RFP is to give you control of telling vendors what you need, not vendors selling you what they have to offer</a:t>
            </a:r>
          </a:p>
          <a:p>
            <a:r>
              <a:rPr lang="en-US" sz="2800" dirty="0">
                <a:latin typeface="Times New Roman" panose="02020603050405020304" pitchFamily="18" charset="0"/>
                <a:cs typeface="Times New Roman" panose="02020603050405020304" pitchFamily="18" charset="0"/>
              </a:rPr>
              <a:t>For the purpose of E-rate, any document that describes or clarifies the product or service you are seeking, is considered an RFP</a:t>
            </a:r>
          </a:p>
          <a:p>
            <a:r>
              <a:rPr lang="en-US" sz="2800" dirty="0">
                <a:latin typeface="Times New Roman" panose="02020603050405020304" pitchFamily="18" charset="0"/>
                <a:cs typeface="Times New Roman" panose="02020603050405020304" pitchFamily="18" charset="0"/>
              </a:rPr>
              <a:t>If you provide any clarification in writing to any vendor, you must share that clarification with all participating vendors, and that document becomes an Amendment to an existing RFP (470 addendum) (no verbal responses) </a:t>
            </a:r>
          </a:p>
        </p:txBody>
      </p:sp>
    </p:spTree>
    <p:extLst>
      <p:ext uri="{BB962C8B-B14F-4D97-AF65-F5344CB8AC3E}">
        <p14:creationId xmlns:p14="http://schemas.microsoft.com/office/powerpoint/2010/main" val="276299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8FD1A-C2FF-49A9-A365-0B0CF6A0744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RFP – Do’s</a:t>
            </a:r>
          </a:p>
        </p:txBody>
      </p:sp>
      <p:sp>
        <p:nvSpPr>
          <p:cNvPr id="3" name="Content Placeholder 2">
            <a:extLst>
              <a:ext uri="{FF2B5EF4-FFF2-40B4-BE49-F238E27FC236}">
                <a16:creationId xmlns:a16="http://schemas.microsoft.com/office/drawing/2014/main" id="{D97CD4C4-14FF-4C57-BFBE-BA46DE12F6FA}"/>
              </a:ext>
            </a:extLst>
          </p:cNvPr>
          <p:cNvSpPr>
            <a:spLocks noGrp="1"/>
          </p:cNvSpPr>
          <p:nvPr>
            <p:ph idx="1"/>
          </p:nvPr>
        </p:nvSpPr>
        <p:spPr>
          <a:xfrm>
            <a:off x="677334" y="1353879"/>
            <a:ext cx="8596668" cy="5266661"/>
          </a:xfrm>
        </p:spPr>
        <p:txBody>
          <a:bodyPr>
            <a:normAutofit lnSpcReduction="10000"/>
          </a:bodyPr>
          <a:lstStyle/>
          <a:p>
            <a:r>
              <a:rPr lang="en-US" sz="2400" dirty="0">
                <a:latin typeface="Times New Roman" panose="02020603050405020304" pitchFamily="18" charset="0"/>
                <a:cs typeface="Times New Roman" panose="02020603050405020304" pitchFamily="18" charset="0"/>
              </a:rPr>
              <a:t>Have a “Termination Clause” in the RFP that states you can terminate the contract without penalty</a:t>
            </a:r>
          </a:p>
          <a:p>
            <a:pPr lvl="1"/>
            <a:r>
              <a:rPr lang="en-US" sz="2100" dirty="0">
                <a:latin typeface="Times New Roman" panose="02020603050405020304" pitchFamily="18" charset="0"/>
                <a:cs typeface="Times New Roman" panose="02020603050405020304" pitchFamily="18" charset="0"/>
              </a:rPr>
              <a:t>You </a:t>
            </a:r>
            <a:r>
              <a:rPr lang="en-US" sz="2100" i="1" dirty="0">
                <a:latin typeface="Times New Roman" panose="02020603050405020304" pitchFamily="18" charset="0"/>
                <a:cs typeface="Times New Roman" panose="02020603050405020304" pitchFamily="18" charset="0"/>
              </a:rPr>
              <a:t>could</a:t>
            </a:r>
            <a:r>
              <a:rPr lang="en-US" sz="2100" dirty="0">
                <a:latin typeface="Times New Roman" panose="02020603050405020304" pitchFamily="18" charset="0"/>
                <a:cs typeface="Times New Roman" panose="02020603050405020304" pitchFamily="18" charset="0"/>
              </a:rPr>
              <a:t> make this a mandatory requirement and exclude any vendor that does not comply, but this might limit your responses</a:t>
            </a:r>
          </a:p>
          <a:p>
            <a:pPr lvl="1"/>
            <a:r>
              <a:rPr lang="en-US" sz="2100" dirty="0">
                <a:latin typeface="Times New Roman" panose="02020603050405020304" pitchFamily="18" charset="0"/>
                <a:cs typeface="Times New Roman" panose="02020603050405020304" pitchFamily="18" charset="0"/>
              </a:rPr>
              <a:t>You can make this an evaluation criterion and award points for any vendor that does comply</a:t>
            </a:r>
          </a:p>
          <a:p>
            <a:r>
              <a:rPr lang="en-US" sz="2400" dirty="0">
                <a:latin typeface="Times New Roman" panose="02020603050405020304" pitchFamily="18" charset="0"/>
                <a:cs typeface="Times New Roman" panose="02020603050405020304" pitchFamily="18" charset="0"/>
              </a:rPr>
              <a:t>Be specific about what bandwidth you are seeking and not a “range”</a:t>
            </a:r>
          </a:p>
          <a:p>
            <a:pPr lvl="1"/>
            <a:r>
              <a:rPr lang="en-US" sz="2100" dirty="0">
                <a:latin typeface="Times New Roman" panose="02020603050405020304" pitchFamily="18" charset="0"/>
                <a:cs typeface="Times New Roman" panose="02020603050405020304" pitchFamily="18" charset="0"/>
              </a:rPr>
              <a:t>Do not say “from 10 meg to 1 gig”</a:t>
            </a:r>
          </a:p>
          <a:p>
            <a:pPr lvl="1"/>
            <a:r>
              <a:rPr lang="en-US" sz="2100" dirty="0">
                <a:latin typeface="Times New Roman" panose="02020603050405020304" pitchFamily="18" charset="0"/>
                <a:cs typeface="Times New Roman" panose="02020603050405020304" pitchFamily="18" charset="0"/>
              </a:rPr>
              <a:t>Say 10 meg, 20 meg, 50 meg, 1 gig, etc.</a:t>
            </a:r>
          </a:p>
          <a:p>
            <a:pPr lvl="2"/>
            <a:r>
              <a:rPr lang="en-US" sz="1900" dirty="0">
                <a:latin typeface="Times New Roman" panose="02020603050405020304" pitchFamily="18" charset="0"/>
                <a:cs typeface="Times New Roman" panose="02020603050405020304" pitchFamily="18" charset="0"/>
              </a:rPr>
              <a:t>This allows vendors to quote specifically and allows you to make an easy cost comparison.</a:t>
            </a:r>
          </a:p>
          <a:p>
            <a:r>
              <a:rPr lang="en-US" sz="2400" dirty="0">
                <a:latin typeface="Times New Roman" panose="02020603050405020304" pitchFamily="18" charset="0"/>
                <a:cs typeface="Times New Roman" panose="02020603050405020304" pitchFamily="18" charset="0"/>
              </a:rPr>
              <a:t>Have services start on July 1st, regardless of when you sign the contract.  Contract end date should be June 30</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085809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FEF34-D530-40AC-87BE-E0924856288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RFP – Don’ts</a:t>
            </a:r>
          </a:p>
        </p:txBody>
      </p:sp>
      <p:sp>
        <p:nvSpPr>
          <p:cNvPr id="3" name="Content Placeholder 2">
            <a:extLst>
              <a:ext uri="{FF2B5EF4-FFF2-40B4-BE49-F238E27FC236}">
                <a16:creationId xmlns:a16="http://schemas.microsoft.com/office/drawing/2014/main" id="{5AF42695-1EA9-4422-8C0D-AFE7EE2FB830}"/>
              </a:ext>
            </a:extLst>
          </p:cNvPr>
          <p:cNvSpPr>
            <a:spLocks noGrp="1"/>
          </p:cNvSpPr>
          <p:nvPr>
            <p:ph idx="1"/>
          </p:nvPr>
        </p:nvSpPr>
        <p:spPr>
          <a:xfrm>
            <a:off x="677334" y="1516912"/>
            <a:ext cx="8596668" cy="5341087"/>
          </a:xfrm>
        </p:spPr>
        <p:txBody>
          <a:bodyPr>
            <a:normAutofit/>
          </a:bodyPr>
          <a:lstStyle/>
          <a:p>
            <a:r>
              <a:rPr lang="en-US" dirty="0">
                <a:latin typeface="Times New Roman" panose="02020603050405020304" pitchFamily="18" charset="0"/>
                <a:cs typeface="Times New Roman" panose="02020603050405020304" pitchFamily="18" charset="0"/>
              </a:rPr>
              <a:t>Don’t allow vendors to help you write your RFP</a:t>
            </a:r>
          </a:p>
          <a:p>
            <a:pPr lvl="1"/>
            <a:r>
              <a:rPr lang="en-US" dirty="0">
                <a:latin typeface="Times New Roman" panose="02020603050405020304" pitchFamily="18" charset="0"/>
                <a:cs typeface="Times New Roman" panose="02020603050405020304" pitchFamily="18" charset="0"/>
              </a:rPr>
              <a:t>Unless the vendor is not going to be responding to your RFP</a:t>
            </a:r>
          </a:p>
          <a:p>
            <a:pPr lvl="1"/>
            <a:r>
              <a:rPr lang="en-US" dirty="0">
                <a:latin typeface="Times New Roman" panose="02020603050405020304" pitchFamily="18" charset="0"/>
                <a:cs typeface="Times New Roman" panose="02020603050405020304" pitchFamily="18" charset="0"/>
              </a:rPr>
              <a:t>But you can have vendors assist you in your research to determine what to put in your RFP</a:t>
            </a:r>
          </a:p>
          <a:p>
            <a:pPr lvl="2"/>
            <a:r>
              <a:rPr lang="en-US" dirty="0">
                <a:latin typeface="Times New Roman" panose="02020603050405020304" pitchFamily="18" charset="0"/>
                <a:cs typeface="Times New Roman" panose="02020603050405020304" pitchFamily="18" charset="0"/>
              </a:rPr>
              <a:t>Contact more than one vendor</a:t>
            </a:r>
          </a:p>
          <a:p>
            <a:pPr lvl="2"/>
            <a:r>
              <a:rPr lang="en-US" dirty="0">
                <a:latin typeface="Times New Roman" panose="02020603050405020304" pitchFamily="18" charset="0"/>
                <a:cs typeface="Times New Roman" panose="02020603050405020304" pitchFamily="18" charset="0"/>
              </a:rPr>
              <a:t>This can help you write a more informed RFP</a:t>
            </a:r>
          </a:p>
          <a:p>
            <a:pPr lvl="2"/>
            <a:r>
              <a:rPr lang="en-US" dirty="0">
                <a:latin typeface="Times New Roman" panose="02020603050405020304" pitchFamily="18" charset="0"/>
                <a:cs typeface="Times New Roman" panose="02020603050405020304" pitchFamily="18" charset="0"/>
              </a:rPr>
              <a:t>Once you have submitted your RFP, all unofficial correspondence with vendor must end</a:t>
            </a:r>
          </a:p>
          <a:p>
            <a:r>
              <a:rPr lang="en-US" dirty="0">
                <a:latin typeface="Times New Roman" panose="02020603050405020304" pitchFamily="18" charset="0"/>
                <a:cs typeface="Times New Roman" panose="02020603050405020304" pitchFamily="18" charset="0"/>
              </a:rPr>
              <a:t>Don’t allow any consultant who has any relationship or any interest with a vendor assist in writing your RFP</a:t>
            </a:r>
          </a:p>
          <a:p>
            <a:r>
              <a:rPr lang="en-US" dirty="0">
                <a:latin typeface="Times New Roman" panose="02020603050405020304" pitchFamily="18" charset="0"/>
                <a:cs typeface="Times New Roman" panose="02020603050405020304" pitchFamily="18" charset="0"/>
              </a:rPr>
              <a:t>Don’t say, “We reserve the right to reject any vendor’s offering and to award to any vendor we feel would best serve…”</a:t>
            </a:r>
          </a:p>
          <a:p>
            <a:pPr lvl="1"/>
            <a:r>
              <a:rPr lang="en-US" dirty="0">
                <a:latin typeface="Times New Roman" panose="02020603050405020304" pitchFamily="18" charset="0"/>
                <a:cs typeface="Times New Roman" panose="02020603050405020304" pitchFamily="18" charset="0"/>
              </a:rPr>
              <a:t>You can only reject if they fail a specific mandatory requirement listed in the RFP</a:t>
            </a:r>
          </a:p>
          <a:p>
            <a:pPr lvl="1"/>
            <a:r>
              <a:rPr lang="en-US" dirty="0">
                <a:latin typeface="Times New Roman" panose="02020603050405020304" pitchFamily="18" charset="0"/>
                <a:cs typeface="Times New Roman" panose="02020603050405020304" pitchFamily="18" charset="0"/>
              </a:rPr>
              <a:t>You can only award to a vendor that responded and was awarded based upon the evaluation criteria specified in your RFP</a:t>
            </a:r>
          </a:p>
          <a:p>
            <a:r>
              <a:rPr lang="en-US" dirty="0">
                <a:latin typeface="Times New Roman" panose="02020603050405020304" pitchFamily="18" charset="0"/>
                <a:cs typeface="Times New Roman" panose="02020603050405020304" pitchFamily="18" charset="0"/>
              </a:rPr>
              <a:t>Don’t specify brand specific equipment unless you use “or equivalent”</a:t>
            </a:r>
          </a:p>
          <a:p>
            <a:pPr lvl="1"/>
            <a:r>
              <a:rPr lang="en-US" dirty="0">
                <a:latin typeface="Times New Roman" panose="02020603050405020304" pitchFamily="18" charset="0"/>
                <a:cs typeface="Times New Roman" panose="02020603050405020304" pitchFamily="18" charset="0"/>
              </a:rPr>
              <a:t>Example:  Cisco 4800 or equivalent</a:t>
            </a:r>
          </a:p>
        </p:txBody>
      </p:sp>
    </p:spTree>
    <p:extLst>
      <p:ext uri="{BB962C8B-B14F-4D97-AF65-F5344CB8AC3E}">
        <p14:creationId xmlns:p14="http://schemas.microsoft.com/office/powerpoint/2010/main" val="2625384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CF6A-A5A3-4C7C-801B-BB0B7FC5EA9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USAC: Price is the primary Determining Factor</a:t>
            </a:r>
          </a:p>
        </p:txBody>
      </p:sp>
      <p:sp>
        <p:nvSpPr>
          <p:cNvPr id="3" name="Content Placeholder 2">
            <a:extLst>
              <a:ext uri="{FF2B5EF4-FFF2-40B4-BE49-F238E27FC236}">
                <a16:creationId xmlns:a16="http://schemas.microsoft.com/office/drawing/2014/main" id="{AA57CAA7-75CC-4A2A-9359-8A014DC1F085}"/>
              </a:ext>
            </a:extLst>
          </p:cNvPr>
          <p:cNvSpPr>
            <a:spLocks noGrp="1"/>
          </p:cNvSpPr>
          <p:nvPr>
            <p:ph idx="1"/>
          </p:nvPr>
        </p:nvSpPr>
        <p:spPr>
          <a:xfrm>
            <a:off x="677334" y="2055628"/>
            <a:ext cx="8596668" cy="4802371"/>
          </a:xfrm>
        </p:spPr>
        <p:txBody>
          <a:bodyPr>
            <a:normAutofit fontScale="92500"/>
          </a:bodyPr>
          <a:lstStyle/>
          <a:p>
            <a:r>
              <a:rPr lang="en-US" sz="2800" dirty="0">
                <a:latin typeface="Times New Roman" panose="02020603050405020304" pitchFamily="18" charset="0"/>
                <a:cs typeface="Times New Roman" panose="02020603050405020304" pitchFamily="18" charset="0"/>
              </a:rPr>
              <a:t>When an applicant examines and evaluates the bids received for eligible services, it must select the most cost-effective bid</a:t>
            </a:r>
          </a:p>
          <a:p>
            <a:pPr lvl="1"/>
            <a:r>
              <a:rPr lang="en-US" sz="2400" dirty="0">
                <a:latin typeface="Times New Roman" panose="02020603050405020304" pitchFamily="18" charset="0"/>
                <a:cs typeface="Times New Roman" panose="02020603050405020304" pitchFamily="18" charset="0"/>
              </a:rPr>
              <a:t>Price must be the highest percentage/points of your scoring process.  </a:t>
            </a:r>
          </a:p>
          <a:p>
            <a:r>
              <a:rPr lang="en-US" sz="2800" dirty="0">
                <a:latin typeface="Times New Roman" panose="02020603050405020304" pitchFamily="18" charset="0"/>
                <a:cs typeface="Times New Roman" panose="02020603050405020304" pitchFamily="18" charset="0"/>
              </a:rPr>
              <a:t>Other relevant evaluation factors may include:</a:t>
            </a:r>
          </a:p>
          <a:p>
            <a:pPr lvl="1"/>
            <a:r>
              <a:rPr lang="en-US" sz="2400" dirty="0">
                <a:latin typeface="Times New Roman" panose="02020603050405020304" pitchFamily="18" charset="0"/>
                <a:cs typeface="Times New Roman" panose="02020603050405020304" pitchFamily="18" charset="0"/>
              </a:rPr>
              <a:t>Prior vendor experience including past performance;</a:t>
            </a:r>
          </a:p>
          <a:p>
            <a:pPr lvl="1"/>
            <a:r>
              <a:rPr lang="en-US" sz="2400" dirty="0">
                <a:latin typeface="Times New Roman" panose="02020603050405020304" pitchFamily="18" charset="0"/>
                <a:cs typeface="Times New Roman" panose="02020603050405020304" pitchFamily="18" charset="0"/>
              </a:rPr>
              <a:t>Personnel qualifications of vendors including technical excellence;</a:t>
            </a:r>
          </a:p>
          <a:p>
            <a:pPr lvl="1"/>
            <a:r>
              <a:rPr lang="en-US" sz="2400" dirty="0">
                <a:latin typeface="Times New Roman" panose="02020603050405020304" pitchFamily="18" charset="0"/>
                <a:cs typeface="Times New Roman" panose="02020603050405020304" pitchFamily="18" charset="0"/>
              </a:rPr>
              <a:t>Management capabilities of vendor including schedule compliance, billing, etc.; or</a:t>
            </a:r>
          </a:p>
          <a:p>
            <a:pPr lvl="1"/>
            <a:r>
              <a:rPr lang="en-US" sz="2400" dirty="0">
                <a:latin typeface="Times New Roman" panose="02020603050405020304" pitchFamily="18" charset="0"/>
                <a:cs typeface="Times New Roman" panose="02020603050405020304" pitchFamily="18" charset="0"/>
              </a:rPr>
              <a:t>Environmental objectives (go green!)</a:t>
            </a:r>
          </a:p>
        </p:txBody>
      </p:sp>
    </p:spTree>
    <p:extLst>
      <p:ext uri="{BB962C8B-B14F-4D97-AF65-F5344CB8AC3E}">
        <p14:creationId xmlns:p14="http://schemas.microsoft.com/office/powerpoint/2010/main" val="4021312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58742-E3E4-4FED-B916-9DCE03C8092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USAC: Evaluation Table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Example #1</a:t>
            </a:r>
          </a:p>
        </p:txBody>
      </p:sp>
      <p:graphicFrame>
        <p:nvGraphicFramePr>
          <p:cNvPr id="3" name="Table 2">
            <a:extLst>
              <a:ext uri="{FF2B5EF4-FFF2-40B4-BE49-F238E27FC236}">
                <a16:creationId xmlns:a16="http://schemas.microsoft.com/office/drawing/2014/main" id="{32993886-6EFD-4857-B8D1-F3E41A54D43E}"/>
              </a:ext>
            </a:extLst>
          </p:cNvPr>
          <p:cNvGraphicFramePr>
            <a:graphicFrameLocks noGrp="1"/>
          </p:cNvGraphicFramePr>
          <p:nvPr>
            <p:extLst>
              <p:ext uri="{D42A27DB-BD31-4B8C-83A1-F6EECF244321}">
                <p14:modId xmlns:p14="http://schemas.microsoft.com/office/powerpoint/2010/main" val="1706097922"/>
              </p:ext>
            </p:extLst>
          </p:nvPr>
        </p:nvGraphicFramePr>
        <p:xfrm>
          <a:off x="1168400" y="2489743"/>
          <a:ext cx="8135923" cy="2865120"/>
        </p:xfrm>
        <a:graphic>
          <a:graphicData uri="http://schemas.openxmlformats.org/drawingml/2006/table">
            <a:tbl>
              <a:tblPr firstRow="1" bandRow="1">
                <a:tableStyleId>{5C22544A-7EE6-4342-B048-85BDC9FD1C3A}</a:tableStyleId>
              </a:tblPr>
              <a:tblGrid>
                <a:gridCol w="4071923">
                  <a:extLst>
                    <a:ext uri="{9D8B030D-6E8A-4147-A177-3AD203B41FA5}">
                      <a16:colId xmlns:a16="http://schemas.microsoft.com/office/drawing/2014/main" val="1873787715"/>
                    </a:ext>
                  </a:extLst>
                </a:gridCol>
                <a:gridCol w="4064000">
                  <a:extLst>
                    <a:ext uri="{9D8B030D-6E8A-4147-A177-3AD203B41FA5}">
                      <a16:colId xmlns:a16="http://schemas.microsoft.com/office/drawing/2014/main" val="924193350"/>
                    </a:ext>
                  </a:extLst>
                </a:gridCol>
              </a:tblGrid>
              <a:tr h="370840">
                <a:tc>
                  <a:txBody>
                    <a:bodyPr/>
                    <a:lstStyle/>
                    <a:p>
                      <a:r>
                        <a:rPr lang="en-US" dirty="0"/>
                        <a:t>Factor</a:t>
                      </a:r>
                    </a:p>
                  </a:txBody>
                  <a:tcPr/>
                </a:tc>
                <a:tc>
                  <a:txBody>
                    <a:bodyPr/>
                    <a:lstStyle/>
                    <a:p>
                      <a:r>
                        <a:rPr lang="en-US" dirty="0"/>
                        <a:t>Weight</a:t>
                      </a:r>
                    </a:p>
                  </a:txBody>
                  <a:tcPr/>
                </a:tc>
                <a:extLst>
                  <a:ext uri="{0D108BD9-81ED-4DB2-BD59-A6C34878D82A}">
                    <a16:rowId xmlns:a16="http://schemas.microsoft.com/office/drawing/2014/main" val="3793271304"/>
                  </a:ext>
                </a:extLst>
              </a:tr>
              <a:tr h="370840">
                <a:tc>
                  <a:txBody>
                    <a:bodyPr/>
                    <a:lstStyle/>
                    <a:p>
                      <a:r>
                        <a:rPr lang="en-US" dirty="0"/>
                        <a:t>Price of the eligible products and services</a:t>
                      </a:r>
                    </a:p>
                  </a:txBody>
                  <a:tcPr/>
                </a:tc>
                <a:tc>
                  <a:txBody>
                    <a:bodyPr/>
                    <a:lstStyle/>
                    <a:p>
                      <a:r>
                        <a:rPr lang="en-US" dirty="0"/>
                        <a:t>30%</a:t>
                      </a:r>
                    </a:p>
                  </a:txBody>
                  <a:tcPr/>
                </a:tc>
                <a:extLst>
                  <a:ext uri="{0D108BD9-81ED-4DB2-BD59-A6C34878D82A}">
                    <a16:rowId xmlns:a16="http://schemas.microsoft.com/office/drawing/2014/main" val="1904763848"/>
                  </a:ext>
                </a:extLst>
              </a:tr>
              <a:tr h="370840">
                <a:tc>
                  <a:txBody>
                    <a:bodyPr/>
                    <a:lstStyle/>
                    <a:p>
                      <a:r>
                        <a:rPr lang="en-US" dirty="0"/>
                        <a:t>Prior experience</a:t>
                      </a:r>
                    </a:p>
                  </a:txBody>
                  <a:tcPr/>
                </a:tc>
                <a:tc>
                  <a:txBody>
                    <a:bodyPr/>
                    <a:lstStyle/>
                    <a:p>
                      <a:r>
                        <a:rPr lang="en-US" dirty="0"/>
                        <a:t>25%</a:t>
                      </a:r>
                    </a:p>
                  </a:txBody>
                  <a:tcPr/>
                </a:tc>
                <a:extLst>
                  <a:ext uri="{0D108BD9-81ED-4DB2-BD59-A6C34878D82A}">
                    <a16:rowId xmlns:a16="http://schemas.microsoft.com/office/drawing/2014/main" val="3349300986"/>
                  </a:ext>
                </a:extLst>
              </a:tr>
              <a:tr h="370840">
                <a:tc>
                  <a:txBody>
                    <a:bodyPr/>
                    <a:lstStyle/>
                    <a:p>
                      <a:r>
                        <a:rPr lang="en-US" dirty="0"/>
                        <a:t>Personnel qualifications</a:t>
                      </a:r>
                    </a:p>
                  </a:txBody>
                  <a:tcPr/>
                </a:tc>
                <a:tc>
                  <a:txBody>
                    <a:bodyPr/>
                    <a:lstStyle/>
                    <a:p>
                      <a:r>
                        <a:rPr lang="en-US" dirty="0"/>
                        <a:t>20%</a:t>
                      </a:r>
                    </a:p>
                  </a:txBody>
                  <a:tcPr/>
                </a:tc>
                <a:extLst>
                  <a:ext uri="{0D108BD9-81ED-4DB2-BD59-A6C34878D82A}">
                    <a16:rowId xmlns:a16="http://schemas.microsoft.com/office/drawing/2014/main" val="414498223"/>
                  </a:ext>
                </a:extLst>
              </a:tr>
              <a:tr h="370840">
                <a:tc>
                  <a:txBody>
                    <a:bodyPr/>
                    <a:lstStyle/>
                    <a:p>
                      <a:r>
                        <a:rPr lang="en-US" dirty="0"/>
                        <a:t>Management capability</a:t>
                      </a:r>
                    </a:p>
                  </a:txBody>
                  <a:tcPr/>
                </a:tc>
                <a:tc>
                  <a:txBody>
                    <a:bodyPr/>
                    <a:lstStyle/>
                    <a:p>
                      <a:r>
                        <a:rPr lang="en-US" dirty="0"/>
                        <a:t>15%</a:t>
                      </a:r>
                    </a:p>
                  </a:txBody>
                  <a:tcPr/>
                </a:tc>
                <a:extLst>
                  <a:ext uri="{0D108BD9-81ED-4DB2-BD59-A6C34878D82A}">
                    <a16:rowId xmlns:a16="http://schemas.microsoft.com/office/drawing/2014/main" val="1788771695"/>
                  </a:ext>
                </a:extLst>
              </a:tr>
              <a:tr h="370840">
                <a:tc>
                  <a:txBody>
                    <a:bodyPr/>
                    <a:lstStyle/>
                    <a:p>
                      <a:r>
                        <a:rPr lang="en-US" dirty="0"/>
                        <a:t>Environmental objectives</a:t>
                      </a:r>
                    </a:p>
                  </a:txBody>
                  <a:tcPr/>
                </a:tc>
                <a:tc>
                  <a:txBody>
                    <a:bodyPr/>
                    <a:lstStyle/>
                    <a:p>
                      <a:r>
                        <a:rPr lang="en-US" dirty="0"/>
                        <a:t>10%</a:t>
                      </a:r>
                    </a:p>
                  </a:txBody>
                  <a:tcPr/>
                </a:tc>
                <a:extLst>
                  <a:ext uri="{0D108BD9-81ED-4DB2-BD59-A6C34878D82A}">
                    <a16:rowId xmlns:a16="http://schemas.microsoft.com/office/drawing/2014/main" val="394339674"/>
                  </a:ext>
                </a:extLst>
              </a:tr>
              <a:tr h="370840">
                <a:tc>
                  <a:txBody>
                    <a:bodyPr/>
                    <a:lstStyle/>
                    <a:p>
                      <a:r>
                        <a:rPr lang="en-US" dirty="0"/>
                        <a:t>Total</a:t>
                      </a:r>
                    </a:p>
                  </a:txBody>
                  <a:tcPr/>
                </a:tc>
                <a:tc>
                  <a:txBody>
                    <a:bodyPr/>
                    <a:lstStyle/>
                    <a:p>
                      <a:r>
                        <a:rPr lang="en-US" dirty="0"/>
                        <a:t>100%</a:t>
                      </a:r>
                    </a:p>
                  </a:txBody>
                  <a:tcPr/>
                </a:tc>
                <a:extLst>
                  <a:ext uri="{0D108BD9-81ED-4DB2-BD59-A6C34878D82A}">
                    <a16:rowId xmlns:a16="http://schemas.microsoft.com/office/drawing/2014/main" val="2090591504"/>
                  </a:ext>
                </a:extLst>
              </a:tr>
            </a:tbl>
          </a:graphicData>
        </a:graphic>
      </p:graphicFrame>
      <p:pic>
        <p:nvPicPr>
          <p:cNvPr id="4" name="Picture 3" descr="File:Circle-&lt;strong&gt;Thumb&lt;/strong&gt;.png - Wikimedia Commons">
            <a:extLst>
              <a:ext uri="{FF2B5EF4-FFF2-40B4-BE49-F238E27FC236}">
                <a16:creationId xmlns:a16="http://schemas.microsoft.com/office/drawing/2014/main" id="{503C3DAA-59EA-4DD8-A058-6E6F24AF4A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9311" y="557494"/>
            <a:ext cx="1425012" cy="1425012"/>
          </a:xfrm>
          <a:prstGeom prst="rect">
            <a:avLst/>
          </a:prstGeom>
        </p:spPr>
      </p:pic>
    </p:spTree>
    <p:extLst>
      <p:ext uri="{BB962C8B-B14F-4D97-AF65-F5344CB8AC3E}">
        <p14:creationId xmlns:p14="http://schemas.microsoft.com/office/powerpoint/2010/main" val="415975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BC72A-240C-444C-BD02-B8875C4F11CE}"/>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YOU WANT TO PURCHASE SOMETHING</a:t>
            </a:r>
          </a:p>
        </p:txBody>
      </p:sp>
      <p:sp>
        <p:nvSpPr>
          <p:cNvPr id="3" name="Content Placeholder 2">
            <a:extLst>
              <a:ext uri="{FF2B5EF4-FFF2-40B4-BE49-F238E27FC236}">
                <a16:creationId xmlns:a16="http://schemas.microsoft.com/office/drawing/2014/main" id="{A6FD742A-315B-4ABC-B4CC-04E711F9262E}"/>
              </a:ext>
            </a:extLst>
          </p:cNvPr>
          <p:cNvSpPr>
            <a:spLocks noGrp="1"/>
          </p:cNvSpPr>
          <p:nvPr>
            <p:ph idx="1"/>
          </p:nvPr>
        </p:nvSpPr>
        <p:spPr>
          <a:xfrm>
            <a:off x="838200" y="1498600"/>
            <a:ext cx="10515600" cy="4994275"/>
          </a:xfrm>
        </p:spPr>
        <p:txBody>
          <a:bodyPr>
            <a:normAutofit fontScale="92500" lnSpcReduction="20000"/>
          </a:bodyPr>
          <a:lstStyle/>
          <a:p>
            <a:pPr marL="0" indent="0">
              <a:buNone/>
            </a:pPr>
            <a:r>
              <a:rPr lang="en-US" sz="2200" b="1" dirty="0">
                <a:latin typeface="Times New Roman" panose="02020603050405020304" pitchFamily="18" charset="0"/>
                <a:cs typeface="Times New Roman" panose="02020603050405020304" pitchFamily="18" charset="0"/>
              </a:rPr>
              <a:t>WAN Circuits</a:t>
            </a:r>
          </a:p>
          <a:p>
            <a:r>
              <a:rPr lang="en-US" sz="2400" dirty="0">
                <a:latin typeface="Times New Roman" panose="02020603050405020304" pitchFamily="18" charset="0"/>
                <a:cs typeface="Times New Roman" panose="02020603050405020304" pitchFamily="18" charset="0"/>
              </a:rPr>
              <a:t>Leased circuits (Lit fiber or copper)</a:t>
            </a:r>
          </a:p>
          <a:p>
            <a:r>
              <a:rPr lang="en-US" sz="2400" dirty="0">
                <a:latin typeface="Times New Roman" panose="02020603050405020304" pitchFamily="18" charset="0"/>
                <a:cs typeface="Times New Roman" panose="02020603050405020304" pitchFamily="18" charset="0"/>
              </a:rPr>
              <a:t>Microwave</a:t>
            </a:r>
          </a:p>
          <a:p>
            <a:pPr marL="0" indent="0">
              <a:buNone/>
            </a:pPr>
            <a:r>
              <a:rPr lang="en-US" sz="2200" b="1" dirty="0">
                <a:latin typeface="Times New Roman" panose="02020603050405020304" pitchFamily="18" charset="0"/>
                <a:cs typeface="Times New Roman" panose="02020603050405020304" pitchFamily="18" charset="0"/>
              </a:rPr>
              <a:t>Internet Access</a:t>
            </a:r>
          </a:p>
          <a:p>
            <a:pPr>
              <a:lnSpc>
                <a:spcPct val="100000"/>
              </a:lnSpc>
            </a:pPr>
            <a:r>
              <a:rPr lang="en-US" sz="2400" dirty="0">
                <a:latin typeface="Times New Roman" panose="02020603050405020304" pitchFamily="18" charset="0"/>
                <a:cs typeface="Times New Roman" panose="02020603050405020304" pitchFamily="18" charset="0"/>
              </a:rPr>
              <a:t>Dedicated Internet Access (DIA) or Managed Internet Service (MIS)</a:t>
            </a:r>
          </a:p>
          <a:p>
            <a:pPr>
              <a:lnSpc>
                <a:spcPct val="100000"/>
              </a:lnSpc>
            </a:pPr>
            <a:r>
              <a:rPr lang="en-US" sz="2400" dirty="0">
                <a:latin typeface="Times New Roman" panose="02020603050405020304" pitchFamily="18" charset="0"/>
                <a:cs typeface="Times New Roman" panose="02020603050405020304" pitchFamily="18" charset="0"/>
              </a:rPr>
              <a:t>MPLS attached internet</a:t>
            </a:r>
          </a:p>
          <a:p>
            <a:pPr>
              <a:lnSpc>
                <a:spcPct val="100000"/>
              </a:lnSpc>
            </a:pPr>
            <a:r>
              <a:rPr lang="en-US" sz="2400" dirty="0">
                <a:latin typeface="Times New Roman" panose="02020603050405020304" pitchFamily="18" charset="0"/>
                <a:cs typeface="Times New Roman" panose="02020603050405020304" pitchFamily="18" charset="0"/>
              </a:rPr>
              <a:t>Raw Internet</a:t>
            </a:r>
          </a:p>
          <a:p>
            <a:pPr>
              <a:lnSpc>
                <a:spcPct val="100000"/>
              </a:lnSpc>
            </a:pPr>
            <a:r>
              <a:rPr lang="en-US" sz="2400" dirty="0">
                <a:latin typeface="Times New Roman" panose="02020603050405020304" pitchFamily="18" charset="0"/>
                <a:cs typeface="Times New Roman" panose="02020603050405020304" pitchFamily="18" charset="0"/>
              </a:rPr>
              <a:t>Cable Modem</a:t>
            </a:r>
          </a:p>
          <a:p>
            <a:pPr marL="0" indent="0">
              <a:lnSpc>
                <a:spcPct val="100000"/>
              </a:lnSpc>
              <a:buNone/>
            </a:pPr>
            <a:r>
              <a:rPr lang="en-US" sz="2200" b="1" dirty="0">
                <a:latin typeface="Times New Roman" panose="02020603050405020304" pitchFamily="18" charset="0"/>
                <a:cs typeface="Times New Roman" panose="02020603050405020304" pitchFamily="18" charset="0"/>
              </a:rPr>
              <a:t>Buy Equipment</a:t>
            </a:r>
          </a:p>
          <a:p>
            <a:pPr>
              <a:lnSpc>
                <a:spcPct val="100000"/>
              </a:lnSpc>
            </a:pPr>
            <a:r>
              <a:rPr lang="en-US" sz="2400" dirty="0">
                <a:latin typeface="Times New Roman" panose="02020603050405020304" pitchFamily="18" charset="0"/>
                <a:cs typeface="Times New Roman" panose="02020603050405020304" pitchFamily="18" charset="0"/>
              </a:rPr>
              <a:t>All at once or possibly over a five year period</a:t>
            </a:r>
          </a:p>
          <a:p>
            <a:pPr>
              <a:lnSpc>
                <a:spcPct val="100000"/>
              </a:lnSpc>
            </a:pPr>
            <a:r>
              <a:rPr lang="en-US" sz="2400" dirty="0">
                <a:latin typeface="Times New Roman" panose="02020603050405020304" pitchFamily="18" charset="0"/>
                <a:cs typeface="Times New Roman" panose="02020603050405020304" pitchFamily="18" charset="0"/>
              </a:rPr>
              <a:t>Managed Wi-Fi of your equipment (that if you already own)</a:t>
            </a:r>
          </a:p>
          <a:p>
            <a:pPr>
              <a:lnSpc>
                <a:spcPct val="100000"/>
              </a:lnSpc>
            </a:pPr>
            <a:r>
              <a:rPr lang="en-US" sz="2400" dirty="0">
                <a:latin typeface="Times New Roman" panose="02020603050405020304" pitchFamily="18" charset="0"/>
                <a:cs typeface="Times New Roman" panose="02020603050405020304" pitchFamily="18" charset="0"/>
              </a:rPr>
              <a:t>Managed WI-FI that includes equipment</a:t>
            </a:r>
          </a:p>
        </p:txBody>
      </p:sp>
    </p:spTree>
    <p:extLst>
      <p:ext uri="{BB962C8B-B14F-4D97-AF65-F5344CB8AC3E}">
        <p14:creationId xmlns:p14="http://schemas.microsoft.com/office/powerpoint/2010/main" val="1251663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58742-E3E4-4FED-B916-9DCE03C8092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Evaluation Table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Example #2</a:t>
            </a:r>
          </a:p>
        </p:txBody>
      </p:sp>
      <p:graphicFrame>
        <p:nvGraphicFramePr>
          <p:cNvPr id="3" name="Table 2">
            <a:extLst>
              <a:ext uri="{FF2B5EF4-FFF2-40B4-BE49-F238E27FC236}">
                <a16:creationId xmlns:a16="http://schemas.microsoft.com/office/drawing/2014/main" id="{32993886-6EFD-4857-B8D1-F3E41A54D43E}"/>
              </a:ext>
            </a:extLst>
          </p:cNvPr>
          <p:cNvGraphicFramePr>
            <a:graphicFrameLocks noGrp="1"/>
          </p:cNvGraphicFramePr>
          <p:nvPr>
            <p:extLst/>
          </p:nvPr>
        </p:nvGraphicFramePr>
        <p:xfrm>
          <a:off x="1176323" y="2489743"/>
          <a:ext cx="8128000" cy="28651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73787715"/>
                    </a:ext>
                  </a:extLst>
                </a:gridCol>
                <a:gridCol w="4064000">
                  <a:extLst>
                    <a:ext uri="{9D8B030D-6E8A-4147-A177-3AD203B41FA5}">
                      <a16:colId xmlns:a16="http://schemas.microsoft.com/office/drawing/2014/main" val="924193350"/>
                    </a:ext>
                  </a:extLst>
                </a:gridCol>
              </a:tblGrid>
              <a:tr h="370840">
                <a:tc>
                  <a:txBody>
                    <a:bodyPr/>
                    <a:lstStyle/>
                    <a:p>
                      <a:r>
                        <a:rPr lang="en-US" dirty="0"/>
                        <a:t>Factor</a:t>
                      </a:r>
                    </a:p>
                  </a:txBody>
                  <a:tcPr/>
                </a:tc>
                <a:tc>
                  <a:txBody>
                    <a:bodyPr/>
                    <a:lstStyle/>
                    <a:p>
                      <a:r>
                        <a:rPr lang="en-US" dirty="0"/>
                        <a:t>Weight</a:t>
                      </a:r>
                    </a:p>
                  </a:txBody>
                  <a:tcPr/>
                </a:tc>
                <a:extLst>
                  <a:ext uri="{0D108BD9-81ED-4DB2-BD59-A6C34878D82A}">
                    <a16:rowId xmlns:a16="http://schemas.microsoft.com/office/drawing/2014/main" val="3793271304"/>
                  </a:ext>
                </a:extLst>
              </a:tr>
              <a:tr h="370840">
                <a:tc>
                  <a:txBody>
                    <a:bodyPr/>
                    <a:lstStyle/>
                    <a:p>
                      <a:r>
                        <a:rPr lang="en-US" dirty="0"/>
                        <a:t>Price of the eligible products and services</a:t>
                      </a:r>
                    </a:p>
                  </a:txBody>
                  <a:tcPr/>
                </a:tc>
                <a:tc>
                  <a:txBody>
                    <a:bodyPr/>
                    <a:lstStyle/>
                    <a:p>
                      <a:r>
                        <a:rPr lang="en-US" dirty="0"/>
                        <a:t>50%</a:t>
                      </a:r>
                    </a:p>
                  </a:txBody>
                  <a:tcPr/>
                </a:tc>
                <a:extLst>
                  <a:ext uri="{0D108BD9-81ED-4DB2-BD59-A6C34878D82A}">
                    <a16:rowId xmlns:a16="http://schemas.microsoft.com/office/drawing/2014/main" val="1904763848"/>
                  </a:ext>
                </a:extLst>
              </a:tr>
              <a:tr h="370840">
                <a:tc>
                  <a:txBody>
                    <a:bodyPr/>
                    <a:lstStyle/>
                    <a:p>
                      <a:r>
                        <a:rPr lang="en-US" dirty="0"/>
                        <a:t>Prior experience</a:t>
                      </a:r>
                    </a:p>
                  </a:txBody>
                  <a:tcPr/>
                </a:tc>
                <a:tc>
                  <a:txBody>
                    <a:bodyPr/>
                    <a:lstStyle/>
                    <a:p>
                      <a:r>
                        <a:rPr lang="en-US" dirty="0"/>
                        <a:t>20%</a:t>
                      </a:r>
                    </a:p>
                  </a:txBody>
                  <a:tcPr/>
                </a:tc>
                <a:extLst>
                  <a:ext uri="{0D108BD9-81ED-4DB2-BD59-A6C34878D82A}">
                    <a16:rowId xmlns:a16="http://schemas.microsoft.com/office/drawing/2014/main" val="3349300986"/>
                  </a:ext>
                </a:extLst>
              </a:tr>
              <a:tr h="370840">
                <a:tc>
                  <a:txBody>
                    <a:bodyPr/>
                    <a:lstStyle/>
                    <a:p>
                      <a:r>
                        <a:rPr lang="en-US" dirty="0"/>
                        <a:t>Ineligible cost factors</a:t>
                      </a:r>
                    </a:p>
                  </a:txBody>
                  <a:tcPr/>
                </a:tc>
                <a:tc>
                  <a:txBody>
                    <a:bodyPr/>
                    <a:lstStyle/>
                    <a:p>
                      <a:r>
                        <a:rPr lang="en-US" dirty="0"/>
                        <a:t>15%</a:t>
                      </a:r>
                    </a:p>
                  </a:txBody>
                  <a:tcPr/>
                </a:tc>
                <a:extLst>
                  <a:ext uri="{0D108BD9-81ED-4DB2-BD59-A6C34878D82A}">
                    <a16:rowId xmlns:a16="http://schemas.microsoft.com/office/drawing/2014/main" val="414498223"/>
                  </a:ext>
                </a:extLst>
              </a:tr>
              <a:tr h="370840">
                <a:tc>
                  <a:txBody>
                    <a:bodyPr/>
                    <a:lstStyle/>
                    <a:p>
                      <a:r>
                        <a:rPr lang="en-US" dirty="0"/>
                        <a:t>Management capability</a:t>
                      </a:r>
                    </a:p>
                  </a:txBody>
                  <a:tcPr/>
                </a:tc>
                <a:tc>
                  <a:txBody>
                    <a:bodyPr/>
                    <a:lstStyle/>
                    <a:p>
                      <a:r>
                        <a:rPr lang="en-US" dirty="0"/>
                        <a:t>10%</a:t>
                      </a:r>
                    </a:p>
                  </a:txBody>
                  <a:tcPr/>
                </a:tc>
                <a:extLst>
                  <a:ext uri="{0D108BD9-81ED-4DB2-BD59-A6C34878D82A}">
                    <a16:rowId xmlns:a16="http://schemas.microsoft.com/office/drawing/2014/main" val="1788771695"/>
                  </a:ext>
                </a:extLst>
              </a:tr>
              <a:tr h="370840">
                <a:tc>
                  <a:txBody>
                    <a:bodyPr/>
                    <a:lstStyle/>
                    <a:p>
                      <a:r>
                        <a:rPr lang="en-US" dirty="0"/>
                        <a:t>Local Vendor</a:t>
                      </a:r>
                    </a:p>
                  </a:txBody>
                  <a:tcPr/>
                </a:tc>
                <a:tc>
                  <a:txBody>
                    <a:bodyPr/>
                    <a:lstStyle/>
                    <a:p>
                      <a:r>
                        <a:rPr lang="en-US" dirty="0"/>
                        <a:t>5%</a:t>
                      </a:r>
                    </a:p>
                  </a:txBody>
                  <a:tcPr/>
                </a:tc>
                <a:extLst>
                  <a:ext uri="{0D108BD9-81ED-4DB2-BD59-A6C34878D82A}">
                    <a16:rowId xmlns:a16="http://schemas.microsoft.com/office/drawing/2014/main" val="394339674"/>
                  </a:ext>
                </a:extLst>
              </a:tr>
              <a:tr h="370840">
                <a:tc>
                  <a:txBody>
                    <a:bodyPr/>
                    <a:lstStyle/>
                    <a:p>
                      <a:r>
                        <a:rPr lang="en-US" dirty="0"/>
                        <a:t>Total</a:t>
                      </a:r>
                    </a:p>
                  </a:txBody>
                  <a:tcPr/>
                </a:tc>
                <a:tc>
                  <a:txBody>
                    <a:bodyPr/>
                    <a:lstStyle/>
                    <a:p>
                      <a:r>
                        <a:rPr lang="en-US" dirty="0"/>
                        <a:t>100%</a:t>
                      </a:r>
                    </a:p>
                  </a:txBody>
                  <a:tcPr/>
                </a:tc>
                <a:extLst>
                  <a:ext uri="{0D108BD9-81ED-4DB2-BD59-A6C34878D82A}">
                    <a16:rowId xmlns:a16="http://schemas.microsoft.com/office/drawing/2014/main" val="2090591504"/>
                  </a:ext>
                </a:extLst>
              </a:tr>
            </a:tbl>
          </a:graphicData>
        </a:graphic>
      </p:graphicFrame>
      <p:pic>
        <p:nvPicPr>
          <p:cNvPr id="4" name="Picture 3" descr="File:Circle-&lt;strong&gt;Thumb&lt;/strong&gt;.png - Wikimedia Commons">
            <a:extLst>
              <a:ext uri="{FF2B5EF4-FFF2-40B4-BE49-F238E27FC236}">
                <a16:creationId xmlns:a16="http://schemas.microsoft.com/office/drawing/2014/main" id="{04D4BE3F-5D61-4540-AFCC-508ADEEDE7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9311" y="557494"/>
            <a:ext cx="1425012" cy="1425012"/>
          </a:xfrm>
          <a:prstGeom prst="rect">
            <a:avLst/>
          </a:prstGeom>
        </p:spPr>
      </p:pic>
    </p:spTree>
    <p:extLst>
      <p:ext uri="{BB962C8B-B14F-4D97-AF65-F5344CB8AC3E}">
        <p14:creationId xmlns:p14="http://schemas.microsoft.com/office/powerpoint/2010/main" val="742768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58742-E3E4-4FED-B916-9DCE03C8092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Evaluation Table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Example #3</a:t>
            </a:r>
          </a:p>
        </p:txBody>
      </p:sp>
      <p:graphicFrame>
        <p:nvGraphicFramePr>
          <p:cNvPr id="3" name="Table 2">
            <a:extLst>
              <a:ext uri="{FF2B5EF4-FFF2-40B4-BE49-F238E27FC236}">
                <a16:creationId xmlns:a16="http://schemas.microsoft.com/office/drawing/2014/main" id="{32993886-6EFD-4857-B8D1-F3E41A54D43E}"/>
              </a:ext>
            </a:extLst>
          </p:cNvPr>
          <p:cNvGraphicFramePr>
            <a:graphicFrameLocks noGrp="1"/>
          </p:cNvGraphicFramePr>
          <p:nvPr>
            <p:extLst/>
          </p:nvPr>
        </p:nvGraphicFramePr>
        <p:xfrm>
          <a:off x="1176323" y="2489743"/>
          <a:ext cx="8128000" cy="31394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73787715"/>
                    </a:ext>
                  </a:extLst>
                </a:gridCol>
                <a:gridCol w="4064000">
                  <a:extLst>
                    <a:ext uri="{9D8B030D-6E8A-4147-A177-3AD203B41FA5}">
                      <a16:colId xmlns:a16="http://schemas.microsoft.com/office/drawing/2014/main" val="924193350"/>
                    </a:ext>
                  </a:extLst>
                </a:gridCol>
              </a:tblGrid>
              <a:tr h="370840">
                <a:tc>
                  <a:txBody>
                    <a:bodyPr/>
                    <a:lstStyle/>
                    <a:p>
                      <a:r>
                        <a:rPr lang="en-US" dirty="0"/>
                        <a:t>Factor</a:t>
                      </a:r>
                    </a:p>
                  </a:txBody>
                  <a:tcPr/>
                </a:tc>
                <a:tc>
                  <a:txBody>
                    <a:bodyPr/>
                    <a:lstStyle/>
                    <a:p>
                      <a:r>
                        <a:rPr lang="en-US" dirty="0"/>
                        <a:t>Weight</a:t>
                      </a:r>
                    </a:p>
                  </a:txBody>
                  <a:tcPr/>
                </a:tc>
                <a:extLst>
                  <a:ext uri="{0D108BD9-81ED-4DB2-BD59-A6C34878D82A}">
                    <a16:rowId xmlns:a16="http://schemas.microsoft.com/office/drawing/2014/main" val="3793271304"/>
                  </a:ext>
                </a:extLst>
              </a:tr>
              <a:tr h="370840">
                <a:tc>
                  <a:txBody>
                    <a:bodyPr/>
                    <a:lstStyle/>
                    <a:p>
                      <a:r>
                        <a:rPr lang="en-US" dirty="0"/>
                        <a:t>Price of the eligible products and services (20%) Price of network conversion (10%)</a:t>
                      </a:r>
                    </a:p>
                  </a:txBody>
                  <a:tcPr/>
                </a:tc>
                <a:tc>
                  <a:txBody>
                    <a:bodyPr/>
                    <a:lstStyle/>
                    <a:p>
                      <a:r>
                        <a:rPr lang="en-US" dirty="0"/>
                        <a:t>30%</a:t>
                      </a:r>
                    </a:p>
                  </a:txBody>
                  <a:tcPr/>
                </a:tc>
                <a:extLst>
                  <a:ext uri="{0D108BD9-81ED-4DB2-BD59-A6C34878D82A}">
                    <a16:rowId xmlns:a16="http://schemas.microsoft.com/office/drawing/2014/main" val="1904763848"/>
                  </a:ext>
                </a:extLst>
              </a:tr>
              <a:tr h="370840">
                <a:tc>
                  <a:txBody>
                    <a:bodyPr/>
                    <a:lstStyle/>
                    <a:p>
                      <a:r>
                        <a:rPr lang="en-US" dirty="0"/>
                        <a:t>Prior experience</a:t>
                      </a:r>
                    </a:p>
                  </a:txBody>
                  <a:tcPr/>
                </a:tc>
                <a:tc>
                  <a:txBody>
                    <a:bodyPr/>
                    <a:lstStyle/>
                    <a:p>
                      <a:r>
                        <a:rPr lang="en-US" dirty="0"/>
                        <a:t>25%</a:t>
                      </a:r>
                    </a:p>
                  </a:txBody>
                  <a:tcPr/>
                </a:tc>
                <a:extLst>
                  <a:ext uri="{0D108BD9-81ED-4DB2-BD59-A6C34878D82A}">
                    <a16:rowId xmlns:a16="http://schemas.microsoft.com/office/drawing/2014/main" val="3349300986"/>
                  </a:ext>
                </a:extLst>
              </a:tr>
              <a:tr h="370840">
                <a:tc>
                  <a:txBody>
                    <a:bodyPr/>
                    <a:lstStyle/>
                    <a:p>
                      <a:r>
                        <a:rPr lang="en-US" dirty="0"/>
                        <a:t>Personnel qualifications</a:t>
                      </a:r>
                    </a:p>
                  </a:txBody>
                  <a:tcPr/>
                </a:tc>
                <a:tc>
                  <a:txBody>
                    <a:bodyPr/>
                    <a:lstStyle/>
                    <a:p>
                      <a:r>
                        <a:rPr lang="en-US" dirty="0"/>
                        <a:t>20%</a:t>
                      </a:r>
                    </a:p>
                  </a:txBody>
                  <a:tcPr/>
                </a:tc>
                <a:extLst>
                  <a:ext uri="{0D108BD9-81ED-4DB2-BD59-A6C34878D82A}">
                    <a16:rowId xmlns:a16="http://schemas.microsoft.com/office/drawing/2014/main" val="414498223"/>
                  </a:ext>
                </a:extLst>
              </a:tr>
              <a:tr h="370840">
                <a:tc>
                  <a:txBody>
                    <a:bodyPr/>
                    <a:lstStyle/>
                    <a:p>
                      <a:r>
                        <a:rPr lang="en-US" dirty="0"/>
                        <a:t>Management capability</a:t>
                      </a:r>
                    </a:p>
                  </a:txBody>
                  <a:tcPr/>
                </a:tc>
                <a:tc>
                  <a:txBody>
                    <a:bodyPr/>
                    <a:lstStyle/>
                    <a:p>
                      <a:r>
                        <a:rPr lang="en-US" dirty="0"/>
                        <a:t>15%</a:t>
                      </a:r>
                    </a:p>
                  </a:txBody>
                  <a:tcPr/>
                </a:tc>
                <a:extLst>
                  <a:ext uri="{0D108BD9-81ED-4DB2-BD59-A6C34878D82A}">
                    <a16:rowId xmlns:a16="http://schemas.microsoft.com/office/drawing/2014/main" val="1788771695"/>
                  </a:ext>
                </a:extLst>
              </a:tr>
              <a:tr h="370840">
                <a:tc>
                  <a:txBody>
                    <a:bodyPr/>
                    <a:lstStyle/>
                    <a:p>
                      <a:r>
                        <a:rPr lang="en-US" dirty="0"/>
                        <a:t>Environmental objectives</a:t>
                      </a:r>
                    </a:p>
                  </a:txBody>
                  <a:tcPr/>
                </a:tc>
                <a:tc>
                  <a:txBody>
                    <a:bodyPr/>
                    <a:lstStyle/>
                    <a:p>
                      <a:r>
                        <a:rPr lang="en-US" dirty="0"/>
                        <a:t>10%</a:t>
                      </a:r>
                    </a:p>
                  </a:txBody>
                  <a:tcPr/>
                </a:tc>
                <a:extLst>
                  <a:ext uri="{0D108BD9-81ED-4DB2-BD59-A6C34878D82A}">
                    <a16:rowId xmlns:a16="http://schemas.microsoft.com/office/drawing/2014/main" val="394339674"/>
                  </a:ext>
                </a:extLst>
              </a:tr>
              <a:tr h="370840">
                <a:tc>
                  <a:txBody>
                    <a:bodyPr/>
                    <a:lstStyle/>
                    <a:p>
                      <a:r>
                        <a:rPr lang="en-US" dirty="0"/>
                        <a:t>Total</a:t>
                      </a:r>
                    </a:p>
                  </a:txBody>
                  <a:tcPr/>
                </a:tc>
                <a:tc>
                  <a:txBody>
                    <a:bodyPr/>
                    <a:lstStyle/>
                    <a:p>
                      <a:r>
                        <a:rPr lang="en-US" dirty="0"/>
                        <a:t>100%</a:t>
                      </a:r>
                    </a:p>
                  </a:txBody>
                  <a:tcPr/>
                </a:tc>
                <a:extLst>
                  <a:ext uri="{0D108BD9-81ED-4DB2-BD59-A6C34878D82A}">
                    <a16:rowId xmlns:a16="http://schemas.microsoft.com/office/drawing/2014/main" val="2090591504"/>
                  </a:ext>
                </a:extLst>
              </a:tr>
            </a:tbl>
          </a:graphicData>
        </a:graphic>
      </p:graphicFrame>
      <p:pic>
        <p:nvPicPr>
          <p:cNvPr id="4" name="Picture 3" descr="File:Circle-&lt;strong&gt;Thumb&lt;/strong&gt;-&lt;strong&gt;Down&lt;/strong&gt;.png - Wikimedia Commons">
            <a:extLst>
              <a:ext uri="{FF2B5EF4-FFF2-40B4-BE49-F238E27FC236}">
                <a16:creationId xmlns:a16="http://schemas.microsoft.com/office/drawing/2014/main" id="{24E8704E-2646-4344-872D-7F3FD81627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2647" y="569162"/>
            <a:ext cx="1401676" cy="1401676"/>
          </a:xfrm>
          <a:prstGeom prst="rect">
            <a:avLst/>
          </a:prstGeom>
        </p:spPr>
      </p:pic>
    </p:spTree>
    <p:extLst>
      <p:ext uri="{BB962C8B-B14F-4D97-AF65-F5344CB8AC3E}">
        <p14:creationId xmlns:p14="http://schemas.microsoft.com/office/powerpoint/2010/main" val="3347788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58742-E3E4-4FED-B916-9DCE03C8092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Evaluation Table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Example #4</a:t>
            </a:r>
          </a:p>
        </p:txBody>
      </p:sp>
      <p:graphicFrame>
        <p:nvGraphicFramePr>
          <p:cNvPr id="3" name="Table 2">
            <a:extLst>
              <a:ext uri="{FF2B5EF4-FFF2-40B4-BE49-F238E27FC236}">
                <a16:creationId xmlns:a16="http://schemas.microsoft.com/office/drawing/2014/main" id="{32993886-6EFD-4857-B8D1-F3E41A54D43E}"/>
              </a:ext>
            </a:extLst>
          </p:cNvPr>
          <p:cNvGraphicFramePr>
            <a:graphicFrameLocks noGrp="1"/>
          </p:cNvGraphicFramePr>
          <p:nvPr>
            <p:extLst/>
          </p:nvPr>
        </p:nvGraphicFramePr>
        <p:xfrm>
          <a:off x="1176323" y="2489743"/>
          <a:ext cx="8128000" cy="28651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73787715"/>
                    </a:ext>
                  </a:extLst>
                </a:gridCol>
                <a:gridCol w="4064000">
                  <a:extLst>
                    <a:ext uri="{9D8B030D-6E8A-4147-A177-3AD203B41FA5}">
                      <a16:colId xmlns:a16="http://schemas.microsoft.com/office/drawing/2014/main" val="924193350"/>
                    </a:ext>
                  </a:extLst>
                </a:gridCol>
              </a:tblGrid>
              <a:tr h="370840">
                <a:tc>
                  <a:txBody>
                    <a:bodyPr/>
                    <a:lstStyle/>
                    <a:p>
                      <a:r>
                        <a:rPr lang="en-US" dirty="0"/>
                        <a:t>Factor</a:t>
                      </a:r>
                    </a:p>
                  </a:txBody>
                  <a:tcPr/>
                </a:tc>
                <a:tc>
                  <a:txBody>
                    <a:bodyPr/>
                    <a:lstStyle/>
                    <a:p>
                      <a:r>
                        <a:rPr lang="en-US" dirty="0"/>
                        <a:t>Weight</a:t>
                      </a:r>
                    </a:p>
                  </a:txBody>
                  <a:tcPr/>
                </a:tc>
                <a:extLst>
                  <a:ext uri="{0D108BD9-81ED-4DB2-BD59-A6C34878D82A}">
                    <a16:rowId xmlns:a16="http://schemas.microsoft.com/office/drawing/2014/main" val="3793271304"/>
                  </a:ext>
                </a:extLst>
              </a:tr>
              <a:tr h="370840">
                <a:tc>
                  <a:txBody>
                    <a:bodyPr/>
                    <a:lstStyle/>
                    <a:p>
                      <a:r>
                        <a:rPr lang="en-US" dirty="0"/>
                        <a:t>Price of the eligible products and services</a:t>
                      </a:r>
                    </a:p>
                  </a:txBody>
                  <a:tcPr/>
                </a:tc>
                <a:tc>
                  <a:txBody>
                    <a:bodyPr/>
                    <a:lstStyle/>
                    <a:p>
                      <a:r>
                        <a:rPr lang="en-US" dirty="0"/>
                        <a:t>50 points</a:t>
                      </a:r>
                    </a:p>
                  </a:txBody>
                  <a:tcPr/>
                </a:tc>
                <a:extLst>
                  <a:ext uri="{0D108BD9-81ED-4DB2-BD59-A6C34878D82A}">
                    <a16:rowId xmlns:a16="http://schemas.microsoft.com/office/drawing/2014/main" val="1904763848"/>
                  </a:ext>
                </a:extLst>
              </a:tr>
              <a:tr h="370840">
                <a:tc>
                  <a:txBody>
                    <a:bodyPr/>
                    <a:lstStyle/>
                    <a:p>
                      <a:r>
                        <a:rPr lang="en-US" dirty="0"/>
                        <a:t>Prior experience</a:t>
                      </a:r>
                    </a:p>
                  </a:txBody>
                  <a:tcPr/>
                </a:tc>
                <a:tc>
                  <a:txBody>
                    <a:bodyPr/>
                    <a:lstStyle/>
                    <a:p>
                      <a:r>
                        <a:rPr lang="en-US" dirty="0"/>
                        <a:t>30 points</a:t>
                      </a:r>
                    </a:p>
                  </a:txBody>
                  <a:tcPr/>
                </a:tc>
                <a:extLst>
                  <a:ext uri="{0D108BD9-81ED-4DB2-BD59-A6C34878D82A}">
                    <a16:rowId xmlns:a16="http://schemas.microsoft.com/office/drawing/2014/main" val="3349300986"/>
                  </a:ext>
                </a:extLst>
              </a:tr>
              <a:tr h="370840">
                <a:tc>
                  <a:txBody>
                    <a:bodyPr/>
                    <a:lstStyle/>
                    <a:p>
                      <a:r>
                        <a:rPr lang="en-US" dirty="0"/>
                        <a:t>Ineligible contractors</a:t>
                      </a:r>
                    </a:p>
                  </a:txBody>
                  <a:tcPr/>
                </a:tc>
                <a:tc>
                  <a:txBody>
                    <a:bodyPr/>
                    <a:lstStyle/>
                    <a:p>
                      <a:r>
                        <a:rPr lang="en-US" dirty="0"/>
                        <a:t>25 points</a:t>
                      </a:r>
                    </a:p>
                  </a:txBody>
                  <a:tcPr/>
                </a:tc>
                <a:extLst>
                  <a:ext uri="{0D108BD9-81ED-4DB2-BD59-A6C34878D82A}">
                    <a16:rowId xmlns:a16="http://schemas.microsoft.com/office/drawing/2014/main" val="414498223"/>
                  </a:ext>
                </a:extLst>
              </a:tr>
              <a:tr h="370840">
                <a:tc>
                  <a:txBody>
                    <a:bodyPr/>
                    <a:lstStyle/>
                    <a:p>
                      <a:r>
                        <a:rPr lang="en-US" dirty="0"/>
                        <a:t>Management capability</a:t>
                      </a:r>
                    </a:p>
                  </a:txBody>
                  <a:tcPr/>
                </a:tc>
                <a:tc>
                  <a:txBody>
                    <a:bodyPr/>
                    <a:lstStyle/>
                    <a:p>
                      <a:r>
                        <a:rPr lang="en-US" dirty="0"/>
                        <a:t>20 points</a:t>
                      </a:r>
                    </a:p>
                  </a:txBody>
                  <a:tcPr/>
                </a:tc>
                <a:extLst>
                  <a:ext uri="{0D108BD9-81ED-4DB2-BD59-A6C34878D82A}">
                    <a16:rowId xmlns:a16="http://schemas.microsoft.com/office/drawing/2014/main" val="1788771695"/>
                  </a:ext>
                </a:extLst>
              </a:tr>
              <a:tr h="370840">
                <a:tc>
                  <a:txBody>
                    <a:bodyPr/>
                    <a:lstStyle/>
                    <a:p>
                      <a:r>
                        <a:rPr lang="en-US" dirty="0"/>
                        <a:t>Local Vendor</a:t>
                      </a:r>
                    </a:p>
                  </a:txBody>
                  <a:tcPr/>
                </a:tc>
                <a:tc>
                  <a:txBody>
                    <a:bodyPr/>
                    <a:lstStyle/>
                    <a:p>
                      <a:r>
                        <a:rPr lang="en-US" dirty="0"/>
                        <a:t>15 points</a:t>
                      </a:r>
                    </a:p>
                  </a:txBody>
                  <a:tcPr/>
                </a:tc>
                <a:extLst>
                  <a:ext uri="{0D108BD9-81ED-4DB2-BD59-A6C34878D82A}">
                    <a16:rowId xmlns:a16="http://schemas.microsoft.com/office/drawing/2014/main" val="394339674"/>
                  </a:ext>
                </a:extLst>
              </a:tr>
              <a:tr h="370840">
                <a:tc>
                  <a:txBody>
                    <a:bodyPr/>
                    <a:lstStyle/>
                    <a:p>
                      <a:r>
                        <a:rPr lang="en-US" dirty="0"/>
                        <a:t>Total</a:t>
                      </a:r>
                    </a:p>
                  </a:txBody>
                  <a:tcPr/>
                </a:tc>
                <a:tc>
                  <a:txBody>
                    <a:bodyPr/>
                    <a:lstStyle/>
                    <a:p>
                      <a:r>
                        <a:rPr lang="en-US" dirty="0"/>
                        <a:t>140 points</a:t>
                      </a:r>
                    </a:p>
                  </a:txBody>
                  <a:tcPr/>
                </a:tc>
                <a:extLst>
                  <a:ext uri="{0D108BD9-81ED-4DB2-BD59-A6C34878D82A}">
                    <a16:rowId xmlns:a16="http://schemas.microsoft.com/office/drawing/2014/main" val="2090591504"/>
                  </a:ext>
                </a:extLst>
              </a:tr>
            </a:tbl>
          </a:graphicData>
        </a:graphic>
      </p:graphicFrame>
      <p:pic>
        <p:nvPicPr>
          <p:cNvPr id="4" name="Picture 3" descr="File:Circle-&lt;strong&gt;Thumb&lt;/strong&gt;.png - Wikimedia Commons">
            <a:extLst>
              <a:ext uri="{FF2B5EF4-FFF2-40B4-BE49-F238E27FC236}">
                <a16:creationId xmlns:a16="http://schemas.microsoft.com/office/drawing/2014/main" id="{8A40C06C-F1E9-409A-92C3-2976AF0B65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8990" y="557494"/>
            <a:ext cx="1425012" cy="1425012"/>
          </a:xfrm>
          <a:prstGeom prst="rect">
            <a:avLst/>
          </a:prstGeom>
        </p:spPr>
      </p:pic>
    </p:spTree>
    <p:extLst>
      <p:ext uri="{BB962C8B-B14F-4D97-AF65-F5344CB8AC3E}">
        <p14:creationId xmlns:p14="http://schemas.microsoft.com/office/powerpoint/2010/main" val="2030431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DCC04-F5CA-4C26-9123-7B3152305F8E}"/>
              </a:ext>
            </a:extLst>
          </p:cNvPr>
          <p:cNvSpPr>
            <a:spLocks noGrp="1"/>
          </p:cNvSpPr>
          <p:nvPr>
            <p:ph type="title"/>
          </p:nvPr>
        </p:nvSpPr>
        <p:spPr>
          <a:xfrm>
            <a:off x="151123" y="143773"/>
            <a:ext cx="8596668" cy="1320800"/>
          </a:xfrm>
        </p:spPr>
        <p:txBody>
          <a:bodyPr/>
          <a:lstStyle/>
          <a:p>
            <a:r>
              <a:rPr lang="en-US" dirty="0">
                <a:latin typeface="Times New Roman" panose="02020603050405020304" pitchFamily="18" charset="0"/>
                <a:cs typeface="Times New Roman" panose="02020603050405020304" pitchFamily="18" charset="0"/>
              </a:rPr>
              <a:t>Contract Term Considerations</a:t>
            </a:r>
          </a:p>
        </p:txBody>
      </p:sp>
      <p:sp>
        <p:nvSpPr>
          <p:cNvPr id="3" name="Content Placeholder 2">
            <a:extLst>
              <a:ext uri="{FF2B5EF4-FFF2-40B4-BE49-F238E27FC236}">
                <a16:creationId xmlns:a16="http://schemas.microsoft.com/office/drawing/2014/main" id="{8E735367-5201-4DB0-A7DF-A928A73DB132}"/>
              </a:ext>
            </a:extLst>
          </p:cNvPr>
          <p:cNvSpPr>
            <a:spLocks noGrp="1"/>
          </p:cNvSpPr>
          <p:nvPr>
            <p:ph idx="1"/>
          </p:nvPr>
        </p:nvSpPr>
        <p:spPr>
          <a:xfrm>
            <a:off x="0" y="804173"/>
            <a:ext cx="10994065" cy="3966266"/>
          </a:xfrm>
        </p:spPr>
        <p:txBody>
          <a:bodyPr>
            <a:noAutofit/>
          </a:bodyPr>
          <a:lstStyle/>
          <a:p>
            <a:r>
              <a:rPr lang="en-US" sz="1600" dirty="0">
                <a:latin typeface="Times New Roman" panose="02020603050405020304" pitchFamily="18" charset="0"/>
                <a:cs typeface="Times New Roman" panose="02020603050405020304" pitchFamily="18" charset="0"/>
              </a:rPr>
              <a:t>C1 Contracts</a:t>
            </a:r>
          </a:p>
          <a:p>
            <a:pPr lvl="1"/>
            <a:r>
              <a:rPr lang="en-US" sz="1600" dirty="0">
                <a:latin typeface="Times New Roman" panose="02020603050405020304" pitchFamily="18" charset="0"/>
                <a:cs typeface="Times New Roman" panose="02020603050405020304" pitchFamily="18" charset="0"/>
              </a:rPr>
              <a:t>It is your choice of the length of the contract. (1 </a:t>
            </a:r>
            <a:r>
              <a:rPr lang="en-US" sz="1600" dirty="0" err="1">
                <a:latin typeface="Times New Roman" panose="02020603050405020304" pitchFamily="18" charset="0"/>
                <a:cs typeface="Times New Roman" panose="02020603050405020304" pitchFamily="18" charset="0"/>
              </a:rPr>
              <a:t>yr</a:t>
            </a:r>
            <a:r>
              <a:rPr lang="en-US" sz="1600" dirty="0">
                <a:latin typeface="Times New Roman" panose="02020603050405020304" pitchFamily="18" charset="0"/>
                <a:cs typeface="Times New Roman" panose="02020603050405020304" pitchFamily="18" charset="0"/>
              </a:rPr>
              <a:t>, 3 </a:t>
            </a:r>
            <a:r>
              <a:rPr lang="en-US" sz="1600" dirty="0" err="1">
                <a:latin typeface="Times New Roman" panose="02020603050405020304" pitchFamily="18" charset="0"/>
                <a:cs typeface="Times New Roman" panose="02020603050405020304" pitchFamily="18" charset="0"/>
              </a:rPr>
              <a:t>yr</a:t>
            </a:r>
            <a:r>
              <a:rPr lang="en-US" sz="1600" dirty="0">
                <a:latin typeface="Times New Roman" panose="02020603050405020304" pitchFamily="18" charset="0"/>
                <a:cs typeface="Times New Roman" panose="02020603050405020304" pitchFamily="18" charset="0"/>
              </a:rPr>
              <a:t>, 5 </a:t>
            </a:r>
            <a:r>
              <a:rPr lang="en-US" sz="1600" dirty="0" err="1">
                <a:latin typeface="Times New Roman" panose="02020603050405020304" pitchFamily="18" charset="0"/>
                <a:cs typeface="Times New Roman" panose="02020603050405020304" pitchFamily="18" charset="0"/>
              </a:rPr>
              <a:t>yr</a:t>
            </a:r>
            <a:r>
              <a:rPr lang="en-US" sz="1600" dirty="0">
                <a:latin typeface="Times New Roman" panose="02020603050405020304" pitchFamily="18" charset="0"/>
                <a:cs typeface="Times New Roman" panose="02020603050405020304" pitchFamily="18" charset="0"/>
              </a:rPr>
              <a:t>, 7 </a:t>
            </a:r>
            <a:r>
              <a:rPr lang="en-US" sz="1600" dirty="0" err="1">
                <a:latin typeface="Times New Roman" panose="02020603050405020304" pitchFamily="18" charset="0"/>
                <a:cs typeface="Times New Roman" panose="02020603050405020304" pitchFamily="18" charset="0"/>
              </a:rPr>
              <a:t>yr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etc</a:t>
            </a:r>
            <a:r>
              <a:rPr lang="en-US" sz="1600" dirty="0">
                <a:latin typeface="Times New Roman" panose="02020603050405020304" pitchFamily="18" charset="0"/>
                <a:cs typeface="Times New Roman" panose="02020603050405020304" pitchFamily="18" charset="0"/>
              </a:rPr>
              <a:t>)</a:t>
            </a:r>
          </a:p>
          <a:p>
            <a:pPr lvl="1"/>
            <a:r>
              <a:rPr lang="en-US" sz="1600" dirty="0">
                <a:latin typeface="Times New Roman" panose="02020603050405020304" pitchFamily="18" charset="0"/>
                <a:cs typeface="Times New Roman" panose="02020603050405020304" pitchFamily="18" charset="0"/>
              </a:rPr>
              <a:t>No matter when you sign, have services start on July 1 and end on June 30</a:t>
            </a:r>
          </a:p>
          <a:p>
            <a:pPr lvl="1"/>
            <a:r>
              <a:rPr lang="en-US" sz="1600" dirty="0">
                <a:latin typeface="Times New Roman" panose="02020603050405020304" pitchFamily="18" charset="0"/>
                <a:cs typeface="Times New Roman" panose="02020603050405020304" pitchFamily="18" charset="0"/>
              </a:rPr>
              <a:t>If you seek a contract for more than 5 years then include Price Redeterminations every year, 18 months, 2 years…</a:t>
            </a:r>
          </a:p>
          <a:p>
            <a:pPr lvl="2"/>
            <a:r>
              <a:rPr lang="en-US" sz="1600" dirty="0">
                <a:latin typeface="Times New Roman" panose="02020603050405020304" pitchFamily="18" charset="0"/>
                <a:cs typeface="Times New Roman" panose="02020603050405020304" pitchFamily="18" charset="0"/>
              </a:rPr>
              <a:t>Have language in the contract that if a vendor refuses to negotiate based upon available corresponding prices, then you can terminate contract without penalty</a:t>
            </a:r>
          </a:p>
          <a:p>
            <a:r>
              <a:rPr lang="en-US" sz="1600" dirty="0">
                <a:latin typeface="Times New Roman" panose="02020603050405020304" pitchFamily="18" charset="0"/>
                <a:cs typeface="Times New Roman" panose="02020603050405020304" pitchFamily="18" charset="0"/>
              </a:rPr>
              <a:t>C2 Contracts</a:t>
            </a:r>
          </a:p>
          <a:p>
            <a:pPr lvl="1"/>
            <a:r>
              <a:rPr lang="en-US" sz="1600" dirty="0">
                <a:latin typeface="Times New Roman" panose="02020603050405020304" pitchFamily="18" charset="0"/>
                <a:cs typeface="Times New Roman" panose="02020603050405020304" pitchFamily="18" charset="0"/>
              </a:rPr>
              <a:t>Minimum of 18 months</a:t>
            </a:r>
          </a:p>
          <a:p>
            <a:pPr lvl="1"/>
            <a:r>
              <a:rPr lang="en-US" sz="1600" dirty="0">
                <a:latin typeface="Times New Roman" panose="02020603050405020304" pitchFamily="18" charset="0"/>
                <a:cs typeface="Times New Roman" panose="02020603050405020304" pitchFamily="18" charset="0"/>
              </a:rPr>
              <a:t>Preferred 24 months</a:t>
            </a:r>
          </a:p>
          <a:p>
            <a:pPr lvl="1"/>
            <a:r>
              <a:rPr lang="en-US" sz="1600" dirty="0">
                <a:latin typeface="Times New Roman" panose="02020603050405020304" pitchFamily="18" charset="0"/>
                <a:cs typeface="Times New Roman" panose="02020603050405020304" pitchFamily="18" charset="0"/>
              </a:rPr>
              <a:t>Why?</a:t>
            </a:r>
          </a:p>
          <a:p>
            <a:pPr lvl="2"/>
            <a:r>
              <a:rPr lang="en-US" sz="1600" dirty="0">
                <a:latin typeface="Times New Roman" panose="02020603050405020304" pitchFamily="18" charset="0"/>
                <a:cs typeface="Times New Roman" panose="02020603050405020304" pitchFamily="18" charset="0"/>
              </a:rPr>
              <a:t>You perform your procurement in Oct- Nov and sign contract</a:t>
            </a:r>
          </a:p>
          <a:p>
            <a:pPr lvl="2"/>
            <a:r>
              <a:rPr lang="en-US" sz="1600" dirty="0">
                <a:latin typeface="Times New Roman" panose="02020603050405020304" pitchFamily="18" charset="0"/>
                <a:cs typeface="Times New Roman" panose="02020603050405020304" pitchFamily="18" charset="0"/>
              </a:rPr>
              <a:t>You are applying for services that start the following July (9 months after contract date)</a:t>
            </a:r>
          </a:p>
          <a:p>
            <a:pPr lvl="2"/>
            <a:r>
              <a:rPr lang="en-US" sz="1600" dirty="0">
                <a:latin typeface="Times New Roman" panose="02020603050405020304" pitchFamily="18" charset="0"/>
                <a:cs typeface="Times New Roman" panose="02020603050405020304" pitchFamily="18" charset="0"/>
              </a:rPr>
              <a:t>You may not be funded until September (11 Months after contract date)</a:t>
            </a:r>
          </a:p>
          <a:p>
            <a:pPr lvl="2"/>
            <a:r>
              <a:rPr lang="en-US" sz="1600" dirty="0">
                <a:latin typeface="Times New Roman" panose="02020603050405020304" pitchFamily="18" charset="0"/>
                <a:cs typeface="Times New Roman" panose="02020603050405020304" pitchFamily="18" charset="0"/>
              </a:rPr>
              <a:t>You will have until January of the following year to get services installed and invoiced (26 months after contract date)</a:t>
            </a:r>
          </a:p>
          <a:p>
            <a:pPr lvl="2"/>
            <a:r>
              <a:rPr lang="en-US" sz="1600" dirty="0">
                <a:latin typeface="Times New Roman" panose="02020603050405020304" pitchFamily="18" charset="0"/>
                <a:cs typeface="Times New Roman" panose="02020603050405020304" pitchFamily="18" charset="0"/>
              </a:rPr>
              <a:t>Minimum of 18 months</a:t>
            </a:r>
          </a:p>
          <a:p>
            <a:pPr lvl="2"/>
            <a:r>
              <a:rPr lang="en-US" sz="1600" dirty="0">
                <a:latin typeface="Times New Roman" panose="02020603050405020304" pitchFamily="18" charset="0"/>
                <a:cs typeface="Times New Roman" panose="02020603050405020304" pitchFamily="18" charset="0"/>
              </a:rPr>
              <a:t>Note:  Include in your RFP that official authorization (PO) from the library must be received before work can begin. </a:t>
            </a:r>
          </a:p>
        </p:txBody>
      </p:sp>
    </p:spTree>
    <p:extLst>
      <p:ext uri="{BB962C8B-B14F-4D97-AF65-F5344CB8AC3E}">
        <p14:creationId xmlns:p14="http://schemas.microsoft.com/office/powerpoint/2010/main" val="1506601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6EB2-8970-45D4-9AD5-AD2875E6EB0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USAC: Contract Negotiations</a:t>
            </a:r>
          </a:p>
        </p:txBody>
      </p:sp>
      <p:sp>
        <p:nvSpPr>
          <p:cNvPr id="3" name="Content Placeholder 2">
            <a:extLst>
              <a:ext uri="{FF2B5EF4-FFF2-40B4-BE49-F238E27FC236}">
                <a16:creationId xmlns:a16="http://schemas.microsoft.com/office/drawing/2014/main" id="{4482FCAF-0A7C-48E1-AF37-7A047316CF53}"/>
              </a:ext>
            </a:extLst>
          </p:cNvPr>
          <p:cNvSpPr>
            <a:spLocks noGrp="1"/>
          </p:cNvSpPr>
          <p:nvPr>
            <p:ph idx="1"/>
          </p:nvPr>
        </p:nvSpPr>
        <p:spPr>
          <a:xfrm>
            <a:off x="677334" y="1431851"/>
            <a:ext cx="8596668" cy="5426149"/>
          </a:xfrm>
        </p:spPr>
        <p:txBody>
          <a:bodyPr>
            <a:normAutofit lnSpcReduction="10000"/>
          </a:bodyPr>
          <a:lstStyle/>
          <a:p>
            <a:r>
              <a:rPr lang="en-US" sz="2400" dirty="0">
                <a:latin typeface="Times New Roman" panose="02020603050405020304" pitchFamily="18" charset="0"/>
                <a:cs typeface="Times New Roman" panose="02020603050405020304" pitchFamily="18" charset="0"/>
              </a:rPr>
              <a:t>Verbal agreements and quotes do </a:t>
            </a:r>
            <a:r>
              <a:rPr lang="en-US" sz="2400" b="1" u="sng" dirty="0">
                <a:latin typeface="Times New Roman" panose="02020603050405020304" pitchFamily="18" charset="0"/>
                <a:cs typeface="Times New Roman" panose="02020603050405020304" pitchFamily="18" charset="0"/>
              </a:rPr>
              <a:t>NOT</a:t>
            </a:r>
            <a:r>
              <a:rPr lang="en-US" sz="2400" dirty="0">
                <a:latin typeface="Times New Roman" panose="02020603050405020304" pitchFamily="18" charset="0"/>
                <a:cs typeface="Times New Roman" panose="02020603050405020304" pitchFamily="18" charset="0"/>
              </a:rPr>
              <a:t> meet the requirements of a contract</a:t>
            </a:r>
          </a:p>
          <a:p>
            <a:r>
              <a:rPr lang="en-US" sz="2400" dirty="0">
                <a:latin typeface="Times New Roman" panose="02020603050405020304" pitchFamily="18" charset="0"/>
                <a:cs typeface="Times New Roman" panose="02020603050405020304" pitchFamily="18" charset="0"/>
              </a:rPr>
              <a:t>Do not let a vendor write your contract unless your attorney approves it before signing</a:t>
            </a:r>
          </a:p>
          <a:p>
            <a:r>
              <a:rPr lang="en-US" sz="2400" dirty="0">
                <a:latin typeface="Times New Roman" panose="02020603050405020304" pitchFamily="18" charset="0"/>
                <a:cs typeface="Times New Roman" panose="02020603050405020304" pitchFamily="18" charset="0"/>
              </a:rPr>
              <a:t>Contracts have to end</a:t>
            </a:r>
          </a:p>
          <a:p>
            <a:pPr lvl="1"/>
            <a:r>
              <a:rPr lang="en-US" sz="2000" dirty="0">
                <a:latin typeface="Times New Roman" panose="02020603050405020304" pitchFamily="18" charset="0"/>
                <a:cs typeface="Times New Roman" panose="02020603050405020304" pitchFamily="18" charset="0"/>
              </a:rPr>
              <a:t>You cannot have “upon expiration the contract will automatically renew” (or become month to month)</a:t>
            </a:r>
          </a:p>
          <a:p>
            <a:pPr lvl="1"/>
            <a:r>
              <a:rPr lang="en-US" sz="2000" dirty="0">
                <a:latin typeface="Times New Roman" panose="02020603050405020304" pitchFamily="18" charset="0"/>
                <a:cs typeface="Times New Roman" panose="02020603050405020304" pitchFamily="18" charset="0"/>
              </a:rPr>
              <a:t>Reminder – it should be June 30th</a:t>
            </a:r>
          </a:p>
          <a:p>
            <a:r>
              <a:rPr lang="en-US" sz="2400" dirty="0">
                <a:latin typeface="Times New Roman" panose="02020603050405020304" pitchFamily="18" charset="0"/>
                <a:cs typeface="Times New Roman" panose="02020603050405020304" pitchFamily="18" charset="0"/>
              </a:rPr>
              <a:t>Examples of acceptable standards for applicant signature and date in a contract are:</a:t>
            </a:r>
          </a:p>
          <a:p>
            <a:pPr lvl="1"/>
            <a:r>
              <a:rPr lang="en-US" sz="2000" dirty="0">
                <a:latin typeface="Times New Roman" panose="02020603050405020304" pitchFamily="18" charset="0"/>
                <a:cs typeface="Times New Roman" panose="02020603050405020304" pitchFamily="18" charset="0"/>
              </a:rPr>
              <a:t>Applicant’s handwritten signature and date of signing</a:t>
            </a:r>
          </a:p>
          <a:p>
            <a:pPr lvl="1"/>
            <a:r>
              <a:rPr lang="en-US" sz="2000" dirty="0">
                <a:latin typeface="Times New Roman" panose="02020603050405020304" pitchFamily="18" charset="0"/>
                <a:cs typeface="Times New Roman" panose="02020603050405020304" pitchFamily="18" charset="0"/>
              </a:rPr>
              <a:t>Date contract awarded contained in the body of the contract</a:t>
            </a:r>
          </a:p>
          <a:p>
            <a:pPr lvl="1"/>
            <a:r>
              <a:rPr lang="en-US" sz="2000" dirty="0">
                <a:latin typeface="Times New Roman" panose="02020603050405020304" pitchFamily="18" charset="0"/>
                <a:cs typeface="Times New Roman" panose="02020603050405020304" pitchFamily="18" charset="0"/>
              </a:rPr>
              <a:t>Date contract awarded in the opening statements of the contract</a:t>
            </a:r>
          </a:p>
        </p:txBody>
      </p:sp>
    </p:spTree>
    <p:extLst>
      <p:ext uri="{BB962C8B-B14F-4D97-AF65-F5344CB8AC3E}">
        <p14:creationId xmlns:p14="http://schemas.microsoft.com/office/powerpoint/2010/main" val="1912688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2FDFE-F430-495C-947B-6B1F4A7D5AE2}"/>
              </a:ext>
            </a:extLst>
          </p:cNvPr>
          <p:cNvSpPr>
            <a:spLocks noGrp="1"/>
          </p:cNvSpPr>
          <p:nvPr>
            <p:ph type="title"/>
          </p:nvPr>
        </p:nvSpPr>
        <p:spPr>
          <a:xfrm>
            <a:off x="0" y="601211"/>
            <a:ext cx="8596668" cy="1320800"/>
          </a:xfrm>
        </p:spPr>
        <p:txBody>
          <a:bodyPr/>
          <a:lstStyle/>
          <a:p>
            <a:r>
              <a:rPr lang="en-US" dirty="0">
                <a:latin typeface="Times New Roman" panose="02020603050405020304" pitchFamily="18" charset="0"/>
                <a:cs typeface="Times New Roman" panose="02020603050405020304" pitchFamily="18" charset="0"/>
              </a:rPr>
              <a:t>	Your Options</a:t>
            </a:r>
          </a:p>
        </p:txBody>
      </p:sp>
      <p:sp>
        <p:nvSpPr>
          <p:cNvPr id="3" name="Content Placeholder 2">
            <a:extLst>
              <a:ext uri="{FF2B5EF4-FFF2-40B4-BE49-F238E27FC236}">
                <a16:creationId xmlns:a16="http://schemas.microsoft.com/office/drawing/2014/main" id="{78091AD7-B778-41C8-B4DE-B4AE7226847E}"/>
              </a:ext>
            </a:extLst>
          </p:cNvPr>
          <p:cNvSpPr>
            <a:spLocks noGrp="1"/>
          </p:cNvSpPr>
          <p:nvPr>
            <p:ph idx="1"/>
          </p:nvPr>
        </p:nvSpPr>
        <p:spPr>
          <a:xfrm>
            <a:off x="0" y="1589825"/>
            <a:ext cx="10515600" cy="4351338"/>
          </a:xfrm>
        </p:spPr>
        <p:txBody>
          <a:bodyPr>
            <a:normAutofit fontScale="92500"/>
          </a:bodyPr>
          <a:lstStyle/>
          <a:p>
            <a:r>
              <a:rPr lang="en-US" sz="3600" dirty="0">
                <a:latin typeface="Times New Roman" panose="02020603050405020304" pitchFamily="18" charset="0"/>
                <a:cs typeface="Times New Roman" panose="02020603050405020304" pitchFamily="18" charset="0"/>
              </a:rPr>
              <a:t>Stay with SMC 4000 </a:t>
            </a:r>
          </a:p>
          <a:p>
            <a:pPr marL="0" indent="0">
              <a:buNone/>
            </a:pPr>
            <a:endParaRPr lang="en-US" dirty="0"/>
          </a:p>
          <a:p>
            <a:pPr lvl="1"/>
            <a:r>
              <a:rPr lang="en-US" sz="2800" dirty="0">
                <a:latin typeface="Times New Roman" panose="02020603050405020304" pitchFamily="18" charset="0"/>
                <a:cs typeface="Times New Roman" panose="02020603050405020304" pitchFamily="18" charset="0"/>
              </a:rPr>
              <a:t>Pricing is expected to stay the same with SMC 4000</a:t>
            </a:r>
          </a:p>
          <a:p>
            <a:pPr lvl="1"/>
            <a:r>
              <a:rPr lang="en-US" sz="2800" dirty="0">
                <a:latin typeface="Times New Roman" panose="02020603050405020304" pitchFamily="18" charset="0"/>
                <a:cs typeface="Times New Roman" panose="02020603050405020304" pitchFamily="18" charset="0"/>
              </a:rPr>
              <a:t>RFP 5000 may be resolved</a:t>
            </a:r>
          </a:p>
          <a:p>
            <a:pPr lvl="1"/>
            <a:endParaRPr lang="en-US" sz="28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MLC pays for your internet access, firewall and filtering</a:t>
            </a:r>
          </a:p>
          <a:p>
            <a:pPr lvl="1"/>
            <a:r>
              <a:rPr lang="en-US" sz="2800" dirty="0">
                <a:latin typeface="Times New Roman" panose="02020603050405020304" pitchFamily="18" charset="0"/>
                <a:cs typeface="Times New Roman" panose="02020603050405020304" pitchFamily="18" charset="0"/>
              </a:rPr>
              <a:t>MLC manages your internet access, firewall and filtering</a:t>
            </a:r>
          </a:p>
          <a:p>
            <a:pPr lvl="2"/>
            <a:r>
              <a:rPr lang="en-US" sz="2800" dirty="0">
                <a:latin typeface="Times New Roman" panose="02020603050405020304" pitchFamily="18" charset="0"/>
                <a:cs typeface="Times New Roman" panose="02020603050405020304" pitchFamily="18" charset="0"/>
              </a:rPr>
              <a:t>Network monitoring to see your routers and identify specific issues</a:t>
            </a:r>
          </a:p>
        </p:txBody>
      </p:sp>
    </p:spTree>
    <p:extLst>
      <p:ext uri="{BB962C8B-B14F-4D97-AF65-F5344CB8AC3E}">
        <p14:creationId xmlns:p14="http://schemas.microsoft.com/office/powerpoint/2010/main" val="1188257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70" name="Straight Arrow Connector 922">
            <a:extLst>
              <a:ext uri="{FF2B5EF4-FFF2-40B4-BE49-F238E27FC236}">
                <a16:creationId xmlns:a16="http://schemas.microsoft.com/office/drawing/2014/main" id="{DA0BB359-2682-4129-9C9D-D17BFDEAB436}"/>
              </a:ext>
            </a:extLst>
          </p:cNvPr>
          <p:cNvCxnSpPr>
            <a:cxnSpLocks/>
          </p:cNvCxnSpPr>
          <p:nvPr/>
        </p:nvCxnSpPr>
        <p:spPr bwMode="auto">
          <a:xfrm flipH="1">
            <a:off x="6134100" y="1039330"/>
            <a:ext cx="38100" cy="1846262"/>
          </a:xfrm>
          <a:prstGeom prst="straightConnector1">
            <a:avLst/>
          </a:prstGeom>
          <a:noFill/>
          <a:ln w="57150" cap="sq" algn="ctr">
            <a:solidFill>
              <a:srgbClr val="CC00FF"/>
            </a:solidFill>
            <a:round/>
            <a:headEnd type="triangle" w="med" len="med"/>
            <a:tailEnd type="triangle" w="med" len="med"/>
          </a:ln>
        </p:spPr>
      </p:cxnSp>
      <p:grpSp>
        <p:nvGrpSpPr>
          <p:cNvPr id="7171" name="Group 1701">
            <a:extLst>
              <a:ext uri="{FF2B5EF4-FFF2-40B4-BE49-F238E27FC236}">
                <a16:creationId xmlns:a16="http://schemas.microsoft.com/office/drawing/2014/main" id="{86D150AE-39FB-471D-B6A4-C55B7113612C}"/>
              </a:ext>
            </a:extLst>
          </p:cNvPr>
          <p:cNvGrpSpPr>
            <a:grpSpLocks/>
          </p:cNvGrpSpPr>
          <p:nvPr/>
        </p:nvGrpSpPr>
        <p:grpSpPr bwMode="auto">
          <a:xfrm>
            <a:off x="4449763" y="4867275"/>
            <a:ext cx="965200" cy="763588"/>
            <a:chOff x="2926080" y="4867733"/>
            <a:chExt cx="964839" cy="762396"/>
          </a:xfrm>
        </p:grpSpPr>
        <p:pic>
          <p:nvPicPr>
            <p:cNvPr id="8050" name="Picture 15331" descr="libpic1a">
              <a:extLst>
                <a:ext uri="{FF2B5EF4-FFF2-40B4-BE49-F238E27FC236}">
                  <a16:creationId xmlns:a16="http://schemas.microsoft.com/office/drawing/2014/main" id="{9A856CFC-14BC-4151-BE9E-A1FC0EDBFF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6080" y="4867733"/>
              <a:ext cx="960120" cy="472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15333">
              <a:extLst>
                <a:ext uri="{FF2B5EF4-FFF2-40B4-BE49-F238E27FC236}">
                  <a16:creationId xmlns:a16="http://schemas.microsoft.com/office/drawing/2014/main" id="{07DC991D-B126-4D89-8131-95960BA8A44D}"/>
                </a:ext>
              </a:extLst>
            </p:cNvPr>
            <p:cNvSpPr txBox="1">
              <a:spLocks noChangeArrowheads="1"/>
            </p:cNvSpPr>
            <p:nvPr/>
          </p:nvSpPr>
          <p:spPr bwMode="auto">
            <a:xfrm>
              <a:off x="2976861" y="5352750"/>
              <a:ext cx="914058" cy="277379"/>
            </a:xfrm>
            <a:prstGeom prst="rect">
              <a:avLst/>
            </a:prstGeom>
            <a:noFill/>
            <a:ln>
              <a:noFill/>
              <a:headEnd type="none" w="sm" len="sm"/>
              <a:tailEnd type="none" w="sm" len="sm"/>
            </a:ln>
          </p:spPr>
          <p:style>
            <a:lnRef idx="2">
              <a:schemeClr val="accent3"/>
            </a:lnRef>
            <a:fillRef idx="1">
              <a:schemeClr val="lt1"/>
            </a:fillRef>
            <a:effectRef idx="0">
              <a:schemeClr val="accent3"/>
            </a:effectRef>
            <a:fontRef idx="minor">
              <a:schemeClr val="dk1"/>
            </a:fontRef>
          </p:style>
          <p:txBody>
            <a:bodyPr>
              <a:spAutoFit/>
            </a:bodyPr>
            <a:lstStyle/>
            <a:p>
              <a:pPr eaLnBrk="1" hangingPunct="1">
                <a:spcBef>
                  <a:spcPct val="50000"/>
                </a:spcBef>
                <a:defRPr/>
              </a:pPr>
              <a:r>
                <a:rPr lang="en-US" sz="1200" b="1" dirty="0">
                  <a:solidFill>
                    <a:srgbClr val="000000"/>
                  </a:solidFill>
                </a:rPr>
                <a:t>Caledonia</a:t>
              </a:r>
            </a:p>
          </p:txBody>
        </p:sp>
      </p:grpSp>
      <p:sp>
        <p:nvSpPr>
          <p:cNvPr id="1725" name="TextBox 1724">
            <a:extLst>
              <a:ext uri="{FF2B5EF4-FFF2-40B4-BE49-F238E27FC236}">
                <a16:creationId xmlns:a16="http://schemas.microsoft.com/office/drawing/2014/main" id="{30BCF4BD-0584-45C9-9E9D-7C05E460CD9C}"/>
              </a:ext>
            </a:extLst>
          </p:cNvPr>
          <p:cNvSpPr txBox="1"/>
          <p:nvPr/>
        </p:nvSpPr>
        <p:spPr>
          <a:xfrm>
            <a:off x="6878637" y="1923151"/>
            <a:ext cx="4941053" cy="338554"/>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eaLnBrk="1" hangingPunct="1">
              <a:defRPr/>
            </a:pPr>
            <a:r>
              <a:rPr lang="en-US" sz="1600" dirty="0"/>
              <a:t>MLC provided internet access, filtering and firewall</a:t>
            </a:r>
          </a:p>
        </p:txBody>
      </p:sp>
      <p:cxnSp>
        <p:nvCxnSpPr>
          <p:cNvPr id="1742" name="Straight Arrow Connector 1741">
            <a:extLst>
              <a:ext uri="{FF2B5EF4-FFF2-40B4-BE49-F238E27FC236}">
                <a16:creationId xmlns:a16="http://schemas.microsoft.com/office/drawing/2014/main" id="{A772ECBC-F35E-4EEF-BA6D-216F1576D253}"/>
              </a:ext>
            </a:extLst>
          </p:cNvPr>
          <p:cNvCxnSpPr>
            <a:cxnSpLocks/>
            <a:stCxn id="7212" idx="51"/>
          </p:cNvCxnSpPr>
          <p:nvPr/>
        </p:nvCxnSpPr>
        <p:spPr bwMode="auto">
          <a:xfrm flipV="1">
            <a:off x="3233943" y="3900393"/>
            <a:ext cx="976109" cy="579544"/>
          </a:xfrm>
          <a:prstGeom prst="straightConnector1">
            <a:avLst/>
          </a:prstGeom>
          <a:ln>
            <a:headEnd type="none" w="sm" len="sm"/>
            <a:tailEnd type="arrow"/>
          </a:ln>
        </p:spPr>
        <p:style>
          <a:lnRef idx="3">
            <a:schemeClr val="dk1"/>
          </a:lnRef>
          <a:fillRef idx="0">
            <a:schemeClr val="dk1"/>
          </a:fillRef>
          <a:effectRef idx="2">
            <a:schemeClr val="dk1"/>
          </a:effectRef>
          <a:fontRef idx="minor">
            <a:schemeClr val="tx1"/>
          </a:fontRef>
        </p:style>
      </p:cxnSp>
      <p:cxnSp>
        <p:nvCxnSpPr>
          <p:cNvPr id="1755" name="Straight Arrow Connector 1754">
            <a:extLst>
              <a:ext uri="{FF2B5EF4-FFF2-40B4-BE49-F238E27FC236}">
                <a16:creationId xmlns:a16="http://schemas.microsoft.com/office/drawing/2014/main" id="{AE5B1BE3-C9B0-4F06-98E8-457260719DA4}"/>
              </a:ext>
            </a:extLst>
          </p:cNvPr>
          <p:cNvCxnSpPr>
            <a:cxnSpLocks/>
          </p:cNvCxnSpPr>
          <p:nvPr/>
        </p:nvCxnSpPr>
        <p:spPr bwMode="auto">
          <a:xfrm flipV="1">
            <a:off x="4953000" y="4402139"/>
            <a:ext cx="90488" cy="458787"/>
          </a:xfrm>
          <a:prstGeom prst="straightConnector1">
            <a:avLst/>
          </a:prstGeom>
          <a:ln>
            <a:headEnd type="none" w="sm" len="sm"/>
            <a:tailEnd type="arrow"/>
          </a:ln>
        </p:spPr>
        <p:style>
          <a:lnRef idx="3">
            <a:schemeClr val="dk1"/>
          </a:lnRef>
          <a:fillRef idx="0">
            <a:schemeClr val="dk1"/>
          </a:fillRef>
          <a:effectRef idx="2">
            <a:schemeClr val="dk1"/>
          </a:effectRef>
          <a:fontRef idx="minor">
            <a:schemeClr val="tx1"/>
          </a:fontRef>
        </p:style>
      </p:cxnSp>
      <p:cxnSp>
        <p:nvCxnSpPr>
          <p:cNvPr id="1756" name="Straight Arrow Connector 1755">
            <a:extLst>
              <a:ext uri="{FF2B5EF4-FFF2-40B4-BE49-F238E27FC236}">
                <a16:creationId xmlns:a16="http://schemas.microsoft.com/office/drawing/2014/main" id="{D8359A48-0245-4543-8D17-E31571A6168D}"/>
              </a:ext>
            </a:extLst>
          </p:cNvPr>
          <p:cNvCxnSpPr>
            <a:cxnSpLocks/>
          </p:cNvCxnSpPr>
          <p:nvPr/>
        </p:nvCxnSpPr>
        <p:spPr bwMode="auto">
          <a:xfrm flipV="1">
            <a:off x="7070726" y="4392613"/>
            <a:ext cx="11113" cy="468312"/>
          </a:xfrm>
          <a:prstGeom prst="straightConnector1">
            <a:avLst/>
          </a:prstGeom>
          <a:ln>
            <a:headEnd type="none" w="sm" len="sm"/>
            <a:tailEnd type="arrow"/>
          </a:ln>
        </p:spPr>
        <p:style>
          <a:lnRef idx="3">
            <a:schemeClr val="dk1"/>
          </a:lnRef>
          <a:fillRef idx="0">
            <a:schemeClr val="dk1"/>
          </a:fillRef>
          <a:effectRef idx="2">
            <a:schemeClr val="dk1"/>
          </a:effectRef>
          <a:fontRef idx="minor">
            <a:schemeClr val="tx1"/>
          </a:fontRef>
        </p:style>
      </p:cxnSp>
      <p:cxnSp>
        <p:nvCxnSpPr>
          <p:cNvPr id="1757" name="Straight Arrow Connector 1756">
            <a:extLst>
              <a:ext uri="{FF2B5EF4-FFF2-40B4-BE49-F238E27FC236}">
                <a16:creationId xmlns:a16="http://schemas.microsoft.com/office/drawing/2014/main" id="{C6871A96-50CC-4020-A149-42C6D597C034}"/>
              </a:ext>
            </a:extLst>
          </p:cNvPr>
          <p:cNvCxnSpPr>
            <a:cxnSpLocks/>
          </p:cNvCxnSpPr>
          <p:nvPr/>
        </p:nvCxnSpPr>
        <p:spPr bwMode="auto">
          <a:xfrm flipH="1" flipV="1">
            <a:off x="8001000" y="3948113"/>
            <a:ext cx="1530350" cy="908050"/>
          </a:xfrm>
          <a:prstGeom prst="straightConnector1">
            <a:avLst/>
          </a:prstGeom>
          <a:ln>
            <a:headEnd type="none" w="sm" len="sm"/>
            <a:tailEnd type="arrow"/>
          </a:ln>
        </p:spPr>
        <p:style>
          <a:lnRef idx="3">
            <a:schemeClr val="dk1"/>
          </a:lnRef>
          <a:fillRef idx="0">
            <a:schemeClr val="dk1"/>
          </a:fillRef>
          <a:effectRef idx="2">
            <a:schemeClr val="dk1"/>
          </a:effectRef>
          <a:fontRef idx="minor">
            <a:schemeClr val="tx1"/>
          </a:fontRef>
        </p:style>
      </p:cxnSp>
      <p:sp>
        <p:nvSpPr>
          <p:cNvPr id="7177" name="TextBox 1763">
            <a:extLst>
              <a:ext uri="{FF2B5EF4-FFF2-40B4-BE49-F238E27FC236}">
                <a16:creationId xmlns:a16="http://schemas.microsoft.com/office/drawing/2014/main" id="{5BB0D794-6C5F-49CD-8EE7-11FE9CC611E1}"/>
              </a:ext>
            </a:extLst>
          </p:cNvPr>
          <p:cNvSpPr txBox="1">
            <a:spLocks noChangeArrowheads="1"/>
          </p:cNvSpPr>
          <p:nvPr/>
        </p:nvSpPr>
        <p:spPr bwMode="auto">
          <a:xfrm>
            <a:off x="87190" y="1349778"/>
            <a:ext cx="4205370" cy="923330"/>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dirty="0">
                <a:solidFill>
                  <a:schemeClr val="accent1">
                    <a:lumMod val="75000"/>
                  </a:schemeClr>
                </a:solidFill>
              </a:rPr>
              <a:t>All libraries on MLC’s MPLS network go directly to the MPLS cloud for Internet Access</a:t>
            </a:r>
          </a:p>
        </p:txBody>
      </p:sp>
      <p:sp>
        <p:nvSpPr>
          <p:cNvPr id="7178" name="TextBox 1764">
            <a:extLst>
              <a:ext uri="{FF2B5EF4-FFF2-40B4-BE49-F238E27FC236}">
                <a16:creationId xmlns:a16="http://schemas.microsoft.com/office/drawing/2014/main" id="{4F05E68A-206D-4E65-B4DE-E9B7865FE472}"/>
              </a:ext>
            </a:extLst>
          </p:cNvPr>
          <p:cNvSpPr txBox="1">
            <a:spLocks noChangeArrowheads="1"/>
          </p:cNvSpPr>
          <p:nvPr/>
        </p:nvSpPr>
        <p:spPr bwMode="auto">
          <a:xfrm>
            <a:off x="8560324" y="5630863"/>
            <a:ext cx="2667000" cy="1200329"/>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b="1" dirty="0"/>
              <a:t>Libraries go directly to the  unique Library VRF for shared  library resources.  This saves times by eliminating having to go out to the internet and back to the library for the shared resource(s).</a:t>
            </a:r>
          </a:p>
        </p:txBody>
      </p:sp>
      <p:sp>
        <p:nvSpPr>
          <p:cNvPr id="7179" name="TextBox 1765">
            <a:extLst>
              <a:ext uri="{FF2B5EF4-FFF2-40B4-BE49-F238E27FC236}">
                <a16:creationId xmlns:a16="http://schemas.microsoft.com/office/drawing/2014/main" id="{BE09ABA5-9EBF-4C94-B6C2-A6898A54AB2C}"/>
              </a:ext>
            </a:extLst>
          </p:cNvPr>
          <p:cNvSpPr txBox="1">
            <a:spLocks noChangeArrowheads="1"/>
          </p:cNvSpPr>
          <p:nvPr/>
        </p:nvSpPr>
        <p:spPr bwMode="auto">
          <a:xfrm>
            <a:off x="1425973" y="5452352"/>
            <a:ext cx="2476500" cy="1200329"/>
          </a:xfrm>
          <a:prstGeom prst="rect">
            <a:avLst/>
          </a:prstGeom>
          <a:noFill/>
          <a:ln w="952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b="1" dirty="0"/>
              <a:t>A unique VRF is setup for each library system allowing libraries within a system to share resources and services. (Circulation Systems, Time Management Systems, Network Printing, etc.)</a:t>
            </a:r>
          </a:p>
        </p:txBody>
      </p:sp>
      <p:sp>
        <p:nvSpPr>
          <p:cNvPr id="7180" name="TextBox 1766">
            <a:extLst>
              <a:ext uri="{FF2B5EF4-FFF2-40B4-BE49-F238E27FC236}">
                <a16:creationId xmlns:a16="http://schemas.microsoft.com/office/drawing/2014/main" id="{1D49CD56-8BF4-454A-BDC4-2E3AF98429B2}"/>
              </a:ext>
            </a:extLst>
          </p:cNvPr>
          <p:cNvSpPr txBox="1">
            <a:spLocks noChangeArrowheads="1"/>
          </p:cNvSpPr>
          <p:nvPr/>
        </p:nvSpPr>
        <p:spPr bwMode="auto">
          <a:xfrm>
            <a:off x="4657726" y="6102833"/>
            <a:ext cx="3175948" cy="338554"/>
          </a:xfrm>
          <a:prstGeom prst="rect">
            <a:avLst/>
          </a:prstGeom>
          <a:solidFill>
            <a:srgbClr val="FFFFCC"/>
          </a:solidFill>
          <a:ln w="9525">
            <a:solidFill>
              <a:srgbClr val="FF0000"/>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dirty="0">
                <a:solidFill>
                  <a:srgbClr val="7030A0"/>
                </a:solidFill>
              </a:rPr>
              <a:t>VRF = VPN Routing &amp; Forwarding</a:t>
            </a:r>
          </a:p>
        </p:txBody>
      </p:sp>
      <p:grpSp>
        <p:nvGrpSpPr>
          <p:cNvPr id="7181" name="Group 1704">
            <a:extLst>
              <a:ext uri="{FF2B5EF4-FFF2-40B4-BE49-F238E27FC236}">
                <a16:creationId xmlns:a16="http://schemas.microsoft.com/office/drawing/2014/main" id="{0E04CAEF-3DE5-4E9E-89F0-E4D4177B2D70}"/>
              </a:ext>
            </a:extLst>
          </p:cNvPr>
          <p:cNvGrpSpPr>
            <a:grpSpLocks/>
          </p:cNvGrpSpPr>
          <p:nvPr/>
        </p:nvGrpSpPr>
        <p:grpSpPr bwMode="auto">
          <a:xfrm>
            <a:off x="2127259" y="4479937"/>
            <a:ext cx="1730375" cy="942975"/>
            <a:chOff x="631680" y="4800600"/>
            <a:chExt cx="1730519" cy="942676"/>
          </a:xfrm>
        </p:grpSpPr>
        <p:grpSp>
          <p:nvGrpSpPr>
            <p:cNvPr id="7204" name="Group 5">
              <a:extLst>
                <a:ext uri="{FF2B5EF4-FFF2-40B4-BE49-F238E27FC236}">
                  <a16:creationId xmlns:a16="http://schemas.microsoft.com/office/drawing/2014/main" id="{E17F6AB2-6C15-414D-9A25-0D942404B654}"/>
                </a:ext>
              </a:extLst>
            </p:cNvPr>
            <p:cNvGrpSpPr>
              <a:grpSpLocks/>
            </p:cNvGrpSpPr>
            <p:nvPr/>
          </p:nvGrpSpPr>
          <p:grpSpPr bwMode="auto">
            <a:xfrm>
              <a:off x="714542" y="4800600"/>
              <a:ext cx="1259743" cy="688689"/>
              <a:chOff x="216" y="2808"/>
              <a:chExt cx="1266" cy="1018"/>
            </a:xfrm>
          </p:grpSpPr>
          <p:sp>
            <p:nvSpPr>
              <p:cNvPr id="7206" name="Freeform 6">
                <a:extLst>
                  <a:ext uri="{FF2B5EF4-FFF2-40B4-BE49-F238E27FC236}">
                    <a16:creationId xmlns:a16="http://schemas.microsoft.com/office/drawing/2014/main" id="{60692B70-421B-4671-9CFC-B003B50F6942}"/>
                  </a:ext>
                </a:extLst>
              </p:cNvPr>
              <p:cNvSpPr>
                <a:spLocks/>
              </p:cNvSpPr>
              <p:nvPr/>
            </p:nvSpPr>
            <p:spPr bwMode="auto">
              <a:xfrm>
                <a:off x="276" y="3103"/>
                <a:ext cx="1132" cy="595"/>
              </a:xfrm>
              <a:custGeom>
                <a:avLst/>
                <a:gdLst>
                  <a:gd name="T0" fmla="*/ 1131 w 1155"/>
                  <a:gd name="T1" fmla="*/ 11 h 720"/>
                  <a:gd name="T2" fmla="*/ 1131 w 1155"/>
                  <a:gd name="T3" fmla="*/ 47 h 720"/>
                  <a:gd name="T4" fmla="*/ 1131 w 1155"/>
                  <a:gd name="T5" fmla="*/ 103 h 720"/>
                  <a:gd name="T6" fmla="*/ 1131 w 1155"/>
                  <a:gd name="T7" fmla="*/ 173 h 720"/>
                  <a:gd name="T8" fmla="*/ 1131 w 1155"/>
                  <a:gd name="T9" fmla="*/ 251 h 720"/>
                  <a:gd name="T10" fmla="*/ 1131 w 1155"/>
                  <a:gd name="T11" fmla="*/ 333 h 720"/>
                  <a:gd name="T12" fmla="*/ 1131 w 1155"/>
                  <a:gd name="T13" fmla="*/ 412 h 720"/>
                  <a:gd name="T14" fmla="*/ 1131 w 1155"/>
                  <a:gd name="T15" fmla="*/ 483 h 720"/>
                  <a:gd name="T16" fmla="*/ 1131 w 1155"/>
                  <a:gd name="T17" fmla="*/ 541 h 720"/>
                  <a:gd name="T18" fmla="*/ 1131 w 1155"/>
                  <a:gd name="T19" fmla="*/ 580 h 720"/>
                  <a:gd name="T20" fmla="*/ 1131 w 1155"/>
                  <a:gd name="T21" fmla="*/ 594 h 720"/>
                  <a:gd name="T22" fmla="*/ 1122 w 1155"/>
                  <a:gd name="T23" fmla="*/ 594 h 720"/>
                  <a:gd name="T24" fmla="*/ 1095 w 1155"/>
                  <a:gd name="T25" fmla="*/ 594 h 720"/>
                  <a:gd name="T26" fmla="*/ 1050 w 1155"/>
                  <a:gd name="T27" fmla="*/ 594 h 720"/>
                  <a:gd name="T28" fmla="*/ 991 w 1155"/>
                  <a:gd name="T29" fmla="*/ 594 h 720"/>
                  <a:gd name="T30" fmla="*/ 919 w 1155"/>
                  <a:gd name="T31" fmla="*/ 594 h 720"/>
                  <a:gd name="T32" fmla="*/ 838 w 1155"/>
                  <a:gd name="T33" fmla="*/ 594 h 720"/>
                  <a:gd name="T34" fmla="*/ 750 w 1155"/>
                  <a:gd name="T35" fmla="*/ 594 h 720"/>
                  <a:gd name="T36" fmla="*/ 656 w 1155"/>
                  <a:gd name="T37" fmla="*/ 594 h 720"/>
                  <a:gd name="T38" fmla="*/ 561 w 1155"/>
                  <a:gd name="T39" fmla="*/ 594 h 720"/>
                  <a:gd name="T40" fmla="*/ 465 w 1155"/>
                  <a:gd name="T41" fmla="*/ 594 h 720"/>
                  <a:gd name="T42" fmla="*/ 372 w 1155"/>
                  <a:gd name="T43" fmla="*/ 594 h 720"/>
                  <a:gd name="T44" fmla="*/ 284 w 1155"/>
                  <a:gd name="T45" fmla="*/ 594 h 720"/>
                  <a:gd name="T46" fmla="*/ 204 w 1155"/>
                  <a:gd name="T47" fmla="*/ 594 h 720"/>
                  <a:gd name="T48" fmla="*/ 133 w 1155"/>
                  <a:gd name="T49" fmla="*/ 594 h 720"/>
                  <a:gd name="T50" fmla="*/ 75 w 1155"/>
                  <a:gd name="T51" fmla="*/ 594 h 720"/>
                  <a:gd name="T52" fmla="*/ 32 w 1155"/>
                  <a:gd name="T53" fmla="*/ 594 h 720"/>
                  <a:gd name="T54" fmla="*/ 7 w 1155"/>
                  <a:gd name="T55" fmla="*/ 594 h 720"/>
                  <a:gd name="T56" fmla="*/ 0 w 1155"/>
                  <a:gd name="T57" fmla="*/ 594 h 720"/>
                  <a:gd name="T58" fmla="*/ 0 w 1155"/>
                  <a:gd name="T59" fmla="*/ 577 h 720"/>
                  <a:gd name="T60" fmla="*/ 0 w 1155"/>
                  <a:gd name="T61" fmla="*/ 536 h 720"/>
                  <a:gd name="T62" fmla="*/ 0 w 1155"/>
                  <a:gd name="T63" fmla="*/ 476 h 720"/>
                  <a:gd name="T64" fmla="*/ 0 w 1155"/>
                  <a:gd name="T65" fmla="*/ 404 h 720"/>
                  <a:gd name="T66" fmla="*/ 0 w 1155"/>
                  <a:gd name="T67" fmla="*/ 324 h 720"/>
                  <a:gd name="T68" fmla="*/ 0 w 1155"/>
                  <a:gd name="T69" fmla="*/ 243 h 720"/>
                  <a:gd name="T70" fmla="*/ 0 w 1155"/>
                  <a:gd name="T71" fmla="*/ 164 h 720"/>
                  <a:gd name="T72" fmla="*/ 0 w 1155"/>
                  <a:gd name="T73" fmla="*/ 96 h 720"/>
                  <a:gd name="T74" fmla="*/ 0 w 1155"/>
                  <a:gd name="T75" fmla="*/ 42 h 720"/>
                  <a:gd name="T76" fmla="*/ 0 w 1155"/>
                  <a:gd name="T77" fmla="*/ 8 h 720"/>
                  <a:gd name="T78" fmla="*/ 1 w 1155"/>
                  <a:gd name="T79" fmla="*/ 0 h 720"/>
                  <a:gd name="T80" fmla="*/ 14 w 1155"/>
                  <a:gd name="T81" fmla="*/ 0 h 720"/>
                  <a:gd name="T82" fmla="*/ 45 w 1155"/>
                  <a:gd name="T83" fmla="*/ 0 h 720"/>
                  <a:gd name="T84" fmla="*/ 93 w 1155"/>
                  <a:gd name="T85" fmla="*/ 0 h 720"/>
                  <a:gd name="T86" fmla="*/ 156 w 1155"/>
                  <a:gd name="T87" fmla="*/ 0 h 720"/>
                  <a:gd name="T88" fmla="*/ 229 w 1155"/>
                  <a:gd name="T89" fmla="*/ 0 h 720"/>
                  <a:gd name="T90" fmla="*/ 313 w 1155"/>
                  <a:gd name="T91" fmla="*/ 0 h 720"/>
                  <a:gd name="T92" fmla="*/ 403 w 1155"/>
                  <a:gd name="T93" fmla="*/ 0 h 720"/>
                  <a:gd name="T94" fmla="*/ 497 w 1155"/>
                  <a:gd name="T95" fmla="*/ 0 h 720"/>
                  <a:gd name="T96" fmla="*/ 592 w 1155"/>
                  <a:gd name="T97" fmla="*/ 0 h 720"/>
                  <a:gd name="T98" fmla="*/ 687 w 1155"/>
                  <a:gd name="T99" fmla="*/ 0 h 720"/>
                  <a:gd name="T100" fmla="*/ 779 w 1155"/>
                  <a:gd name="T101" fmla="*/ 0 h 720"/>
                  <a:gd name="T102" fmla="*/ 865 w 1155"/>
                  <a:gd name="T103" fmla="*/ 0 h 720"/>
                  <a:gd name="T104" fmla="*/ 944 w 1155"/>
                  <a:gd name="T105" fmla="*/ 0 h 720"/>
                  <a:gd name="T106" fmla="*/ 1012 w 1155"/>
                  <a:gd name="T107" fmla="*/ 0 h 720"/>
                  <a:gd name="T108" fmla="*/ 1067 w 1155"/>
                  <a:gd name="T109" fmla="*/ 0 h 720"/>
                  <a:gd name="T110" fmla="*/ 1107 w 1155"/>
                  <a:gd name="T111" fmla="*/ 0 h 720"/>
                  <a:gd name="T112" fmla="*/ 1128 w 1155"/>
                  <a:gd name="T113" fmla="*/ 0 h 7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55"/>
                  <a:gd name="T172" fmla="*/ 0 h 720"/>
                  <a:gd name="T173" fmla="*/ 1155 w 1155"/>
                  <a:gd name="T174" fmla="*/ 720 h 72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55" h="720">
                    <a:moveTo>
                      <a:pt x="1154" y="0"/>
                    </a:moveTo>
                    <a:lnTo>
                      <a:pt x="1154" y="0"/>
                    </a:lnTo>
                    <a:lnTo>
                      <a:pt x="1154" y="1"/>
                    </a:lnTo>
                    <a:lnTo>
                      <a:pt x="1154" y="2"/>
                    </a:lnTo>
                    <a:lnTo>
                      <a:pt x="1154" y="3"/>
                    </a:lnTo>
                    <a:lnTo>
                      <a:pt x="1154" y="5"/>
                    </a:lnTo>
                    <a:lnTo>
                      <a:pt x="1154" y="7"/>
                    </a:lnTo>
                    <a:lnTo>
                      <a:pt x="1154" y="10"/>
                    </a:lnTo>
                    <a:lnTo>
                      <a:pt x="1154" y="13"/>
                    </a:lnTo>
                    <a:lnTo>
                      <a:pt x="1154" y="17"/>
                    </a:lnTo>
                    <a:lnTo>
                      <a:pt x="1154" y="21"/>
                    </a:lnTo>
                    <a:lnTo>
                      <a:pt x="1154" y="25"/>
                    </a:lnTo>
                    <a:lnTo>
                      <a:pt x="1154" y="29"/>
                    </a:lnTo>
                    <a:lnTo>
                      <a:pt x="1154" y="34"/>
                    </a:lnTo>
                    <a:lnTo>
                      <a:pt x="1154" y="40"/>
                    </a:lnTo>
                    <a:lnTo>
                      <a:pt x="1154" y="45"/>
                    </a:lnTo>
                    <a:lnTo>
                      <a:pt x="1154" y="51"/>
                    </a:lnTo>
                    <a:lnTo>
                      <a:pt x="1154" y="57"/>
                    </a:lnTo>
                    <a:lnTo>
                      <a:pt x="1154" y="64"/>
                    </a:lnTo>
                    <a:lnTo>
                      <a:pt x="1154" y="70"/>
                    </a:lnTo>
                    <a:lnTo>
                      <a:pt x="1154" y="77"/>
                    </a:lnTo>
                    <a:lnTo>
                      <a:pt x="1154" y="85"/>
                    </a:lnTo>
                    <a:lnTo>
                      <a:pt x="1154" y="92"/>
                    </a:lnTo>
                    <a:lnTo>
                      <a:pt x="1154" y="100"/>
                    </a:lnTo>
                    <a:lnTo>
                      <a:pt x="1154" y="108"/>
                    </a:lnTo>
                    <a:lnTo>
                      <a:pt x="1154" y="116"/>
                    </a:lnTo>
                    <a:lnTo>
                      <a:pt x="1154" y="125"/>
                    </a:lnTo>
                    <a:lnTo>
                      <a:pt x="1154" y="133"/>
                    </a:lnTo>
                    <a:lnTo>
                      <a:pt x="1154" y="142"/>
                    </a:lnTo>
                    <a:lnTo>
                      <a:pt x="1154" y="151"/>
                    </a:lnTo>
                    <a:lnTo>
                      <a:pt x="1154" y="161"/>
                    </a:lnTo>
                    <a:lnTo>
                      <a:pt x="1154" y="170"/>
                    </a:lnTo>
                    <a:lnTo>
                      <a:pt x="1154" y="180"/>
                    </a:lnTo>
                    <a:lnTo>
                      <a:pt x="1154" y="189"/>
                    </a:lnTo>
                    <a:lnTo>
                      <a:pt x="1154" y="199"/>
                    </a:lnTo>
                    <a:lnTo>
                      <a:pt x="1154" y="209"/>
                    </a:lnTo>
                    <a:lnTo>
                      <a:pt x="1154" y="220"/>
                    </a:lnTo>
                    <a:lnTo>
                      <a:pt x="1154" y="230"/>
                    </a:lnTo>
                    <a:lnTo>
                      <a:pt x="1154" y="240"/>
                    </a:lnTo>
                    <a:lnTo>
                      <a:pt x="1154" y="251"/>
                    </a:lnTo>
                    <a:lnTo>
                      <a:pt x="1154" y="261"/>
                    </a:lnTo>
                    <a:lnTo>
                      <a:pt x="1154" y="272"/>
                    </a:lnTo>
                    <a:lnTo>
                      <a:pt x="1154" y="283"/>
                    </a:lnTo>
                    <a:lnTo>
                      <a:pt x="1154" y="294"/>
                    </a:lnTo>
                    <a:lnTo>
                      <a:pt x="1154" y="304"/>
                    </a:lnTo>
                    <a:lnTo>
                      <a:pt x="1154" y="315"/>
                    </a:lnTo>
                    <a:lnTo>
                      <a:pt x="1154" y="326"/>
                    </a:lnTo>
                    <a:lnTo>
                      <a:pt x="1154" y="337"/>
                    </a:lnTo>
                    <a:lnTo>
                      <a:pt x="1154" y="348"/>
                    </a:lnTo>
                    <a:lnTo>
                      <a:pt x="1154" y="359"/>
                    </a:lnTo>
                    <a:lnTo>
                      <a:pt x="1154" y="370"/>
                    </a:lnTo>
                    <a:lnTo>
                      <a:pt x="1154" y="381"/>
                    </a:lnTo>
                    <a:lnTo>
                      <a:pt x="1154" y="392"/>
                    </a:lnTo>
                    <a:lnTo>
                      <a:pt x="1154" y="403"/>
                    </a:lnTo>
                    <a:lnTo>
                      <a:pt x="1154" y="414"/>
                    </a:lnTo>
                    <a:lnTo>
                      <a:pt x="1154" y="425"/>
                    </a:lnTo>
                    <a:lnTo>
                      <a:pt x="1154" y="436"/>
                    </a:lnTo>
                    <a:lnTo>
                      <a:pt x="1154" y="446"/>
                    </a:lnTo>
                    <a:lnTo>
                      <a:pt x="1154" y="457"/>
                    </a:lnTo>
                    <a:lnTo>
                      <a:pt x="1154" y="468"/>
                    </a:lnTo>
                    <a:lnTo>
                      <a:pt x="1154" y="478"/>
                    </a:lnTo>
                    <a:lnTo>
                      <a:pt x="1154" y="489"/>
                    </a:lnTo>
                    <a:lnTo>
                      <a:pt x="1154" y="499"/>
                    </a:lnTo>
                    <a:lnTo>
                      <a:pt x="1154" y="509"/>
                    </a:lnTo>
                    <a:lnTo>
                      <a:pt x="1154" y="519"/>
                    </a:lnTo>
                    <a:lnTo>
                      <a:pt x="1154" y="529"/>
                    </a:lnTo>
                    <a:lnTo>
                      <a:pt x="1154" y="539"/>
                    </a:lnTo>
                    <a:lnTo>
                      <a:pt x="1154" y="548"/>
                    </a:lnTo>
                    <a:lnTo>
                      <a:pt x="1154" y="558"/>
                    </a:lnTo>
                    <a:lnTo>
                      <a:pt x="1154" y="567"/>
                    </a:lnTo>
                    <a:lnTo>
                      <a:pt x="1154" y="576"/>
                    </a:lnTo>
                    <a:lnTo>
                      <a:pt x="1154" y="585"/>
                    </a:lnTo>
                    <a:lnTo>
                      <a:pt x="1154" y="594"/>
                    </a:lnTo>
                    <a:lnTo>
                      <a:pt x="1154" y="602"/>
                    </a:lnTo>
                    <a:lnTo>
                      <a:pt x="1154" y="610"/>
                    </a:lnTo>
                    <a:lnTo>
                      <a:pt x="1154" y="619"/>
                    </a:lnTo>
                    <a:lnTo>
                      <a:pt x="1154" y="626"/>
                    </a:lnTo>
                    <a:lnTo>
                      <a:pt x="1154" y="634"/>
                    </a:lnTo>
                    <a:lnTo>
                      <a:pt x="1154" y="641"/>
                    </a:lnTo>
                    <a:lnTo>
                      <a:pt x="1154" y="648"/>
                    </a:lnTo>
                    <a:lnTo>
                      <a:pt x="1154" y="655"/>
                    </a:lnTo>
                    <a:lnTo>
                      <a:pt x="1154" y="661"/>
                    </a:lnTo>
                    <a:lnTo>
                      <a:pt x="1154" y="667"/>
                    </a:lnTo>
                    <a:lnTo>
                      <a:pt x="1154" y="673"/>
                    </a:lnTo>
                    <a:lnTo>
                      <a:pt x="1154" y="679"/>
                    </a:lnTo>
                    <a:lnTo>
                      <a:pt x="1154" y="684"/>
                    </a:lnTo>
                    <a:lnTo>
                      <a:pt x="1154" y="689"/>
                    </a:lnTo>
                    <a:lnTo>
                      <a:pt x="1154" y="694"/>
                    </a:lnTo>
                    <a:lnTo>
                      <a:pt x="1154" y="698"/>
                    </a:lnTo>
                    <a:lnTo>
                      <a:pt x="1154" y="702"/>
                    </a:lnTo>
                    <a:lnTo>
                      <a:pt x="1154" y="705"/>
                    </a:lnTo>
                    <a:lnTo>
                      <a:pt x="1154" y="708"/>
                    </a:lnTo>
                    <a:lnTo>
                      <a:pt x="1154" y="711"/>
                    </a:lnTo>
                    <a:lnTo>
                      <a:pt x="1154" y="713"/>
                    </a:lnTo>
                    <a:lnTo>
                      <a:pt x="1154" y="715"/>
                    </a:lnTo>
                    <a:lnTo>
                      <a:pt x="1154" y="717"/>
                    </a:lnTo>
                    <a:lnTo>
                      <a:pt x="1154" y="718"/>
                    </a:lnTo>
                    <a:lnTo>
                      <a:pt x="1154" y="719"/>
                    </a:lnTo>
                    <a:lnTo>
                      <a:pt x="1153" y="719"/>
                    </a:lnTo>
                    <a:lnTo>
                      <a:pt x="1152" y="719"/>
                    </a:lnTo>
                    <a:lnTo>
                      <a:pt x="1151" y="719"/>
                    </a:lnTo>
                    <a:lnTo>
                      <a:pt x="1149" y="719"/>
                    </a:lnTo>
                    <a:lnTo>
                      <a:pt x="1147" y="719"/>
                    </a:lnTo>
                    <a:lnTo>
                      <a:pt x="1145" y="719"/>
                    </a:lnTo>
                    <a:lnTo>
                      <a:pt x="1143" y="719"/>
                    </a:lnTo>
                    <a:lnTo>
                      <a:pt x="1141" y="719"/>
                    </a:lnTo>
                    <a:lnTo>
                      <a:pt x="1138" y="719"/>
                    </a:lnTo>
                    <a:lnTo>
                      <a:pt x="1135" y="719"/>
                    </a:lnTo>
                    <a:lnTo>
                      <a:pt x="1132" y="719"/>
                    </a:lnTo>
                    <a:lnTo>
                      <a:pt x="1129" y="719"/>
                    </a:lnTo>
                    <a:lnTo>
                      <a:pt x="1125" y="719"/>
                    </a:lnTo>
                    <a:lnTo>
                      <a:pt x="1121" y="719"/>
                    </a:lnTo>
                    <a:lnTo>
                      <a:pt x="1117" y="719"/>
                    </a:lnTo>
                    <a:lnTo>
                      <a:pt x="1113" y="719"/>
                    </a:lnTo>
                    <a:lnTo>
                      <a:pt x="1108" y="719"/>
                    </a:lnTo>
                    <a:lnTo>
                      <a:pt x="1104" y="719"/>
                    </a:lnTo>
                    <a:lnTo>
                      <a:pt x="1099" y="719"/>
                    </a:lnTo>
                    <a:lnTo>
                      <a:pt x="1094" y="719"/>
                    </a:lnTo>
                    <a:lnTo>
                      <a:pt x="1089" y="719"/>
                    </a:lnTo>
                    <a:lnTo>
                      <a:pt x="1083" y="719"/>
                    </a:lnTo>
                    <a:lnTo>
                      <a:pt x="1077" y="719"/>
                    </a:lnTo>
                    <a:lnTo>
                      <a:pt x="1071" y="719"/>
                    </a:lnTo>
                    <a:lnTo>
                      <a:pt x="1065" y="719"/>
                    </a:lnTo>
                    <a:lnTo>
                      <a:pt x="1059" y="719"/>
                    </a:lnTo>
                    <a:lnTo>
                      <a:pt x="1053" y="719"/>
                    </a:lnTo>
                    <a:lnTo>
                      <a:pt x="1046" y="719"/>
                    </a:lnTo>
                    <a:lnTo>
                      <a:pt x="1040" y="719"/>
                    </a:lnTo>
                    <a:lnTo>
                      <a:pt x="1033" y="719"/>
                    </a:lnTo>
                    <a:lnTo>
                      <a:pt x="1026" y="719"/>
                    </a:lnTo>
                    <a:lnTo>
                      <a:pt x="1018" y="719"/>
                    </a:lnTo>
                    <a:lnTo>
                      <a:pt x="1011" y="719"/>
                    </a:lnTo>
                    <a:lnTo>
                      <a:pt x="1003" y="719"/>
                    </a:lnTo>
                    <a:lnTo>
                      <a:pt x="996" y="719"/>
                    </a:lnTo>
                    <a:lnTo>
                      <a:pt x="988" y="719"/>
                    </a:lnTo>
                    <a:lnTo>
                      <a:pt x="980" y="719"/>
                    </a:lnTo>
                    <a:lnTo>
                      <a:pt x="972" y="719"/>
                    </a:lnTo>
                    <a:lnTo>
                      <a:pt x="963" y="719"/>
                    </a:lnTo>
                    <a:lnTo>
                      <a:pt x="955" y="719"/>
                    </a:lnTo>
                    <a:lnTo>
                      <a:pt x="946" y="719"/>
                    </a:lnTo>
                    <a:lnTo>
                      <a:pt x="938" y="719"/>
                    </a:lnTo>
                    <a:lnTo>
                      <a:pt x="929" y="719"/>
                    </a:lnTo>
                    <a:lnTo>
                      <a:pt x="920" y="719"/>
                    </a:lnTo>
                    <a:lnTo>
                      <a:pt x="911" y="719"/>
                    </a:lnTo>
                    <a:lnTo>
                      <a:pt x="902" y="719"/>
                    </a:lnTo>
                    <a:lnTo>
                      <a:pt x="893" y="719"/>
                    </a:lnTo>
                    <a:lnTo>
                      <a:pt x="883" y="719"/>
                    </a:lnTo>
                    <a:lnTo>
                      <a:pt x="874" y="719"/>
                    </a:lnTo>
                    <a:lnTo>
                      <a:pt x="865" y="719"/>
                    </a:lnTo>
                    <a:lnTo>
                      <a:pt x="855" y="719"/>
                    </a:lnTo>
                    <a:lnTo>
                      <a:pt x="845" y="719"/>
                    </a:lnTo>
                    <a:lnTo>
                      <a:pt x="835" y="719"/>
                    </a:lnTo>
                    <a:lnTo>
                      <a:pt x="825" y="719"/>
                    </a:lnTo>
                    <a:lnTo>
                      <a:pt x="816" y="719"/>
                    </a:lnTo>
                    <a:lnTo>
                      <a:pt x="805" y="719"/>
                    </a:lnTo>
                    <a:lnTo>
                      <a:pt x="795" y="719"/>
                    </a:lnTo>
                    <a:lnTo>
                      <a:pt x="785" y="719"/>
                    </a:lnTo>
                    <a:lnTo>
                      <a:pt x="775" y="719"/>
                    </a:lnTo>
                    <a:lnTo>
                      <a:pt x="765" y="719"/>
                    </a:lnTo>
                    <a:lnTo>
                      <a:pt x="754" y="719"/>
                    </a:lnTo>
                    <a:lnTo>
                      <a:pt x="744" y="719"/>
                    </a:lnTo>
                    <a:lnTo>
                      <a:pt x="733" y="719"/>
                    </a:lnTo>
                    <a:lnTo>
                      <a:pt x="723" y="719"/>
                    </a:lnTo>
                    <a:lnTo>
                      <a:pt x="712" y="719"/>
                    </a:lnTo>
                    <a:lnTo>
                      <a:pt x="701" y="719"/>
                    </a:lnTo>
                    <a:lnTo>
                      <a:pt x="691" y="719"/>
                    </a:lnTo>
                    <a:lnTo>
                      <a:pt x="680" y="719"/>
                    </a:lnTo>
                    <a:lnTo>
                      <a:pt x="669" y="719"/>
                    </a:lnTo>
                    <a:lnTo>
                      <a:pt x="659" y="719"/>
                    </a:lnTo>
                    <a:lnTo>
                      <a:pt x="648" y="719"/>
                    </a:lnTo>
                    <a:lnTo>
                      <a:pt x="637" y="719"/>
                    </a:lnTo>
                    <a:lnTo>
                      <a:pt x="626" y="719"/>
                    </a:lnTo>
                    <a:lnTo>
                      <a:pt x="615" y="719"/>
                    </a:lnTo>
                    <a:lnTo>
                      <a:pt x="604" y="719"/>
                    </a:lnTo>
                    <a:lnTo>
                      <a:pt x="594" y="719"/>
                    </a:lnTo>
                    <a:lnTo>
                      <a:pt x="583" y="719"/>
                    </a:lnTo>
                    <a:lnTo>
                      <a:pt x="572" y="719"/>
                    </a:lnTo>
                    <a:lnTo>
                      <a:pt x="561" y="719"/>
                    </a:lnTo>
                    <a:lnTo>
                      <a:pt x="550" y="719"/>
                    </a:lnTo>
                    <a:lnTo>
                      <a:pt x="539" y="719"/>
                    </a:lnTo>
                    <a:lnTo>
                      <a:pt x="528" y="719"/>
                    </a:lnTo>
                    <a:lnTo>
                      <a:pt x="517" y="719"/>
                    </a:lnTo>
                    <a:lnTo>
                      <a:pt x="507" y="719"/>
                    </a:lnTo>
                    <a:lnTo>
                      <a:pt x="496" y="719"/>
                    </a:lnTo>
                    <a:lnTo>
                      <a:pt x="485" y="719"/>
                    </a:lnTo>
                    <a:lnTo>
                      <a:pt x="474" y="719"/>
                    </a:lnTo>
                    <a:lnTo>
                      <a:pt x="464" y="719"/>
                    </a:lnTo>
                    <a:lnTo>
                      <a:pt x="453" y="719"/>
                    </a:lnTo>
                    <a:lnTo>
                      <a:pt x="442" y="719"/>
                    </a:lnTo>
                    <a:lnTo>
                      <a:pt x="432" y="719"/>
                    </a:lnTo>
                    <a:lnTo>
                      <a:pt x="421" y="719"/>
                    </a:lnTo>
                    <a:lnTo>
                      <a:pt x="411" y="719"/>
                    </a:lnTo>
                    <a:lnTo>
                      <a:pt x="400" y="719"/>
                    </a:lnTo>
                    <a:lnTo>
                      <a:pt x="390" y="719"/>
                    </a:lnTo>
                    <a:lnTo>
                      <a:pt x="380" y="719"/>
                    </a:lnTo>
                    <a:lnTo>
                      <a:pt x="369" y="719"/>
                    </a:lnTo>
                    <a:lnTo>
                      <a:pt x="359" y="719"/>
                    </a:lnTo>
                    <a:lnTo>
                      <a:pt x="349" y="719"/>
                    </a:lnTo>
                    <a:lnTo>
                      <a:pt x="339" y="719"/>
                    </a:lnTo>
                    <a:lnTo>
                      <a:pt x="329" y="719"/>
                    </a:lnTo>
                    <a:lnTo>
                      <a:pt x="319" y="719"/>
                    </a:lnTo>
                    <a:lnTo>
                      <a:pt x="309" y="719"/>
                    </a:lnTo>
                    <a:lnTo>
                      <a:pt x="300" y="719"/>
                    </a:lnTo>
                    <a:lnTo>
                      <a:pt x="290" y="719"/>
                    </a:lnTo>
                    <a:lnTo>
                      <a:pt x="280" y="719"/>
                    </a:lnTo>
                    <a:lnTo>
                      <a:pt x="271" y="719"/>
                    </a:lnTo>
                    <a:lnTo>
                      <a:pt x="262" y="719"/>
                    </a:lnTo>
                    <a:lnTo>
                      <a:pt x="252" y="719"/>
                    </a:lnTo>
                    <a:lnTo>
                      <a:pt x="243" y="719"/>
                    </a:lnTo>
                    <a:lnTo>
                      <a:pt x="234" y="719"/>
                    </a:lnTo>
                    <a:lnTo>
                      <a:pt x="225" y="719"/>
                    </a:lnTo>
                    <a:lnTo>
                      <a:pt x="217" y="719"/>
                    </a:lnTo>
                    <a:lnTo>
                      <a:pt x="208" y="719"/>
                    </a:lnTo>
                    <a:lnTo>
                      <a:pt x="199" y="719"/>
                    </a:lnTo>
                    <a:lnTo>
                      <a:pt x="191" y="719"/>
                    </a:lnTo>
                    <a:lnTo>
                      <a:pt x="183" y="719"/>
                    </a:lnTo>
                    <a:lnTo>
                      <a:pt x="175" y="719"/>
                    </a:lnTo>
                    <a:lnTo>
                      <a:pt x="167" y="719"/>
                    </a:lnTo>
                    <a:lnTo>
                      <a:pt x="159" y="719"/>
                    </a:lnTo>
                    <a:lnTo>
                      <a:pt x="151" y="719"/>
                    </a:lnTo>
                    <a:lnTo>
                      <a:pt x="144" y="719"/>
                    </a:lnTo>
                    <a:lnTo>
                      <a:pt x="136" y="719"/>
                    </a:lnTo>
                    <a:lnTo>
                      <a:pt x="129" y="719"/>
                    </a:lnTo>
                    <a:lnTo>
                      <a:pt x="122" y="719"/>
                    </a:lnTo>
                    <a:lnTo>
                      <a:pt x="115" y="719"/>
                    </a:lnTo>
                    <a:lnTo>
                      <a:pt x="108" y="719"/>
                    </a:lnTo>
                    <a:lnTo>
                      <a:pt x="102" y="719"/>
                    </a:lnTo>
                    <a:lnTo>
                      <a:pt x="95" y="719"/>
                    </a:lnTo>
                    <a:lnTo>
                      <a:pt x="89" y="719"/>
                    </a:lnTo>
                    <a:lnTo>
                      <a:pt x="83" y="719"/>
                    </a:lnTo>
                    <a:lnTo>
                      <a:pt x="77" y="719"/>
                    </a:lnTo>
                    <a:lnTo>
                      <a:pt x="71" y="719"/>
                    </a:lnTo>
                    <a:lnTo>
                      <a:pt x="66" y="719"/>
                    </a:lnTo>
                    <a:lnTo>
                      <a:pt x="61" y="719"/>
                    </a:lnTo>
                    <a:lnTo>
                      <a:pt x="56" y="719"/>
                    </a:lnTo>
                    <a:lnTo>
                      <a:pt x="51" y="719"/>
                    </a:lnTo>
                    <a:lnTo>
                      <a:pt x="46" y="719"/>
                    </a:lnTo>
                    <a:lnTo>
                      <a:pt x="42" y="719"/>
                    </a:lnTo>
                    <a:lnTo>
                      <a:pt x="37" y="719"/>
                    </a:lnTo>
                    <a:lnTo>
                      <a:pt x="33" y="719"/>
                    </a:lnTo>
                    <a:lnTo>
                      <a:pt x="29" y="719"/>
                    </a:lnTo>
                    <a:lnTo>
                      <a:pt x="26" y="719"/>
                    </a:lnTo>
                    <a:lnTo>
                      <a:pt x="22" y="719"/>
                    </a:lnTo>
                    <a:lnTo>
                      <a:pt x="19" y="719"/>
                    </a:lnTo>
                    <a:lnTo>
                      <a:pt x="16" y="719"/>
                    </a:lnTo>
                    <a:lnTo>
                      <a:pt x="14" y="719"/>
                    </a:lnTo>
                    <a:lnTo>
                      <a:pt x="11" y="719"/>
                    </a:lnTo>
                    <a:lnTo>
                      <a:pt x="9" y="719"/>
                    </a:lnTo>
                    <a:lnTo>
                      <a:pt x="7" y="719"/>
                    </a:lnTo>
                    <a:lnTo>
                      <a:pt x="5" y="719"/>
                    </a:lnTo>
                    <a:lnTo>
                      <a:pt x="4" y="719"/>
                    </a:lnTo>
                    <a:lnTo>
                      <a:pt x="3" y="719"/>
                    </a:lnTo>
                    <a:lnTo>
                      <a:pt x="2" y="719"/>
                    </a:lnTo>
                    <a:lnTo>
                      <a:pt x="1" y="719"/>
                    </a:lnTo>
                    <a:lnTo>
                      <a:pt x="0" y="719"/>
                    </a:lnTo>
                    <a:lnTo>
                      <a:pt x="0" y="718"/>
                    </a:lnTo>
                    <a:lnTo>
                      <a:pt x="0" y="717"/>
                    </a:lnTo>
                    <a:lnTo>
                      <a:pt x="0" y="715"/>
                    </a:lnTo>
                    <a:lnTo>
                      <a:pt x="0" y="713"/>
                    </a:lnTo>
                    <a:lnTo>
                      <a:pt x="0" y="711"/>
                    </a:lnTo>
                    <a:lnTo>
                      <a:pt x="0" y="708"/>
                    </a:lnTo>
                    <a:lnTo>
                      <a:pt x="0" y="705"/>
                    </a:lnTo>
                    <a:lnTo>
                      <a:pt x="0" y="702"/>
                    </a:lnTo>
                    <a:lnTo>
                      <a:pt x="0" y="698"/>
                    </a:lnTo>
                    <a:lnTo>
                      <a:pt x="0" y="694"/>
                    </a:lnTo>
                    <a:lnTo>
                      <a:pt x="0" y="689"/>
                    </a:lnTo>
                    <a:lnTo>
                      <a:pt x="0" y="684"/>
                    </a:lnTo>
                    <a:lnTo>
                      <a:pt x="0" y="679"/>
                    </a:lnTo>
                    <a:lnTo>
                      <a:pt x="0" y="673"/>
                    </a:lnTo>
                    <a:lnTo>
                      <a:pt x="0" y="667"/>
                    </a:lnTo>
                    <a:lnTo>
                      <a:pt x="0" y="661"/>
                    </a:lnTo>
                    <a:lnTo>
                      <a:pt x="0" y="655"/>
                    </a:lnTo>
                    <a:lnTo>
                      <a:pt x="0" y="648"/>
                    </a:lnTo>
                    <a:lnTo>
                      <a:pt x="0" y="641"/>
                    </a:lnTo>
                    <a:lnTo>
                      <a:pt x="0" y="634"/>
                    </a:lnTo>
                    <a:lnTo>
                      <a:pt x="0" y="626"/>
                    </a:lnTo>
                    <a:lnTo>
                      <a:pt x="0" y="619"/>
                    </a:lnTo>
                    <a:lnTo>
                      <a:pt x="0" y="610"/>
                    </a:lnTo>
                    <a:lnTo>
                      <a:pt x="0" y="602"/>
                    </a:lnTo>
                    <a:lnTo>
                      <a:pt x="0" y="594"/>
                    </a:lnTo>
                    <a:lnTo>
                      <a:pt x="0" y="585"/>
                    </a:lnTo>
                    <a:lnTo>
                      <a:pt x="0" y="576"/>
                    </a:lnTo>
                    <a:lnTo>
                      <a:pt x="0" y="567"/>
                    </a:lnTo>
                    <a:lnTo>
                      <a:pt x="0" y="558"/>
                    </a:lnTo>
                    <a:lnTo>
                      <a:pt x="0" y="548"/>
                    </a:lnTo>
                    <a:lnTo>
                      <a:pt x="0" y="539"/>
                    </a:lnTo>
                    <a:lnTo>
                      <a:pt x="0" y="529"/>
                    </a:lnTo>
                    <a:lnTo>
                      <a:pt x="0" y="519"/>
                    </a:lnTo>
                    <a:lnTo>
                      <a:pt x="0" y="509"/>
                    </a:lnTo>
                    <a:lnTo>
                      <a:pt x="0" y="499"/>
                    </a:lnTo>
                    <a:lnTo>
                      <a:pt x="0" y="489"/>
                    </a:lnTo>
                    <a:lnTo>
                      <a:pt x="0" y="478"/>
                    </a:lnTo>
                    <a:lnTo>
                      <a:pt x="0" y="468"/>
                    </a:lnTo>
                    <a:lnTo>
                      <a:pt x="0" y="457"/>
                    </a:lnTo>
                    <a:lnTo>
                      <a:pt x="0" y="446"/>
                    </a:lnTo>
                    <a:lnTo>
                      <a:pt x="0" y="436"/>
                    </a:lnTo>
                    <a:lnTo>
                      <a:pt x="0" y="425"/>
                    </a:lnTo>
                    <a:lnTo>
                      <a:pt x="0" y="414"/>
                    </a:lnTo>
                    <a:lnTo>
                      <a:pt x="0" y="403"/>
                    </a:lnTo>
                    <a:lnTo>
                      <a:pt x="0" y="392"/>
                    </a:lnTo>
                    <a:lnTo>
                      <a:pt x="0" y="381"/>
                    </a:lnTo>
                    <a:lnTo>
                      <a:pt x="0" y="370"/>
                    </a:lnTo>
                    <a:lnTo>
                      <a:pt x="0" y="359"/>
                    </a:lnTo>
                    <a:lnTo>
                      <a:pt x="0" y="348"/>
                    </a:lnTo>
                    <a:lnTo>
                      <a:pt x="0" y="337"/>
                    </a:lnTo>
                    <a:lnTo>
                      <a:pt x="0" y="326"/>
                    </a:lnTo>
                    <a:lnTo>
                      <a:pt x="0" y="315"/>
                    </a:lnTo>
                    <a:lnTo>
                      <a:pt x="0" y="304"/>
                    </a:lnTo>
                    <a:lnTo>
                      <a:pt x="0" y="294"/>
                    </a:lnTo>
                    <a:lnTo>
                      <a:pt x="0" y="283"/>
                    </a:lnTo>
                    <a:lnTo>
                      <a:pt x="0" y="272"/>
                    </a:lnTo>
                    <a:lnTo>
                      <a:pt x="0" y="261"/>
                    </a:lnTo>
                    <a:lnTo>
                      <a:pt x="0" y="251"/>
                    </a:lnTo>
                    <a:lnTo>
                      <a:pt x="0" y="240"/>
                    </a:lnTo>
                    <a:lnTo>
                      <a:pt x="0" y="230"/>
                    </a:lnTo>
                    <a:lnTo>
                      <a:pt x="0" y="220"/>
                    </a:lnTo>
                    <a:lnTo>
                      <a:pt x="0" y="209"/>
                    </a:lnTo>
                    <a:lnTo>
                      <a:pt x="0" y="199"/>
                    </a:lnTo>
                    <a:lnTo>
                      <a:pt x="0" y="189"/>
                    </a:lnTo>
                    <a:lnTo>
                      <a:pt x="0" y="180"/>
                    </a:lnTo>
                    <a:lnTo>
                      <a:pt x="0" y="170"/>
                    </a:lnTo>
                    <a:lnTo>
                      <a:pt x="0" y="161"/>
                    </a:lnTo>
                    <a:lnTo>
                      <a:pt x="0" y="151"/>
                    </a:lnTo>
                    <a:lnTo>
                      <a:pt x="0" y="142"/>
                    </a:lnTo>
                    <a:lnTo>
                      <a:pt x="0" y="133"/>
                    </a:lnTo>
                    <a:lnTo>
                      <a:pt x="0" y="125"/>
                    </a:lnTo>
                    <a:lnTo>
                      <a:pt x="0" y="116"/>
                    </a:lnTo>
                    <a:lnTo>
                      <a:pt x="0" y="108"/>
                    </a:lnTo>
                    <a:lnTo>
                      <a:pt x="0" y="100"/>
                    </a:lnTo>
                    <a:lnTo>
                      <a:pt x="0" y="92"/>
                    </a:lnTo>
                    <a:lnTo>
                      <a:pt x="0" y="85"/>
                    </a:lnTo>
                    <a:lnTo>
                      <a:pt x="0" y="77"/>
                    </a:lnTo>
                    <a:lnTo>
                      <a:pt x="0" y="70"/>
                    </a:lnTo>
                    <a:lnTo>
                      <a:pt x="0" y="64"/>
                    </a:lnTo>
                    <a:lnTo>
                      <a:pt x="0" y="57"/>
                    </a:lnTo>
                    <a:lnTo>
                      <a:pt x="0" y="51"/>
                    </a:lnTo>
                    <a:lnTo>
                      <a:pt x="0" y="45"/>
                    </a:lnTo>
                    <a:lnTo>
                      <a:pt x="0" y="40"/>
                    </a:lnTo>
                    <a:lnTo>
                      <a:pt x="0" y="34"/>
                    </a:lnTo>
                    <a:lnTo>
                      <a:pt x="0" y="29"/>
                    </a:lnTo>
                    <a:lnTo>
                      <a:pt x="0" y="25"/>
                    </a:lnTo>
                    <a:lnTo>
                      <a:pt x="0" y="21"/>
                    </a:lnTo>
                    <a:lnTo>
                      <a:pt x="0" y="17"/>
                    </a:lnTo>
                    <a:lnTo>
                      <a:pt x="0" y="13"/>
                    </a:lnTo>
                    <a:lnTo>
                      <a:pt x="0" y="10"/>
                    </a:lnTo>
                    <a:lnTo>
                      <a:pt x="0" y="7"/>
                    </a:lnTo>
                    <a:lnTo>
                      <a:pt x="0" y="5"/>
                    </a:lnTo>
                    <a:lnTo>
                      <a:pt x="0" y="3"/>
                    </a:lnTo>
                    <a:lnTo>
                      <a:pt x="0" y="2"/>
                    </a:lnTo>
                    <a:lnTo>
                      <a:pt x="0" y="1"/>
                    </a:lnTo>
                    <a:lnTo>
                      <a:pt x="0" y="0"/>
                    </a:lnTo>
                    <a:lnTo>
                      <a:pt x="1" y="0"/>
                    </a:lnTo>
                    <a:lnTo>
                      <a:pt x="2" y="0"/>
                    </a:lnTo>
                    <a:lnTo>
                      <a:pt x="3" y="0"/>
                    </a:lnTo>
                    <a:lnTo>
                      <a:pt x="4" y="0"/>
                    </a:lnTo>
                    <a:lnTo>
                      <a:pt x="5" y="0"/>
                    </a:lnTo>
                    <a:lnTo>
                      <a:pt x="7" y="0"/>
                    </a:lnTo>
                    <a:lnTo>
                      <a:pt x="9" y="0"/>
                    </a:lnTo>
                    <a:lnTo>
                      <a:pt x="11" y="0"/>
                    </a:lnTo>
                    <a:lnTo>
                      <a:pt x="14" y="0"/>
                    </a:lnTo>
                    <a:lnTo>
                      <a:pt x="16" y="0"/>
                    </a:lnTo>
                    <a:lnTo>
                      <a:pt x="19" y="0"/>
                    </a:lnTo>
                    <a:lnTo>
                      <a:pt x="22" y="0"/>
                    </a:lnTo>
                    <a:lnTo>
                      <a:pt x="26" y="0"/>
                    </a:lnTo>
                    <a:lnTo>
                      <a:pt x="29" y="0"/>
                    </a:lnTo>
                    <a:lnTo>
                      <a:pt x="33" y="0"/>
                    </a:lnTo>
                    <a:lnTo>
                      <a:pt x="37" y="0"/>
                    </a:lnTo>
                    <a:lnTo>
                      <a:pt x="42" y="0"/>
                    </a:lnTo>
                    <a:lnTo>
                      <a:pt x="46" y="0"/>
                    </a:lnTo>
                    <a:lnTo>
                      <a:pt x="51" y="0"/>
                    </a:lnTo>
                    <a:lnTo>
                      <a:pt x="56" y="0"/>
                    </a:lnTo>
                    <a:lnTo>
                      <a:pt x="61" y="0"/>
                    </a:lnTo>
                    <a:lnTo>
                      <a:pt x="66" y="0"/>
                    </a:lnTo>
                    <a:lnTo>
                      <a:pt x="71" y="0"/>
                    </a:lnTo>
                    <a:lnTo>
                      <a:pt x="77" y="0"/>
                    </a:lnTo>
                    <a:lnTo>
                      <a:pt x="83" y="0"/>
                    </a:lnTo>
                    <a:lnTo>
                      <a:pt x="89" y="0"/>
                    </a:lnTo>
                    <a:lnTo>
                      <a:pt x="95" y="0"/>
                    </a:lnTo>
                    <a:lnTo>
                      <a:pt x="102" y="0"/>
                    </a:lnTo>
                    <a:lnTo>
                      <a:pt x="108" y="0"/>
                    </a:lnTo>
                    <a:lnTo>
                      <a:pt x="115" y="0"/>
                    </a:lnTo>
                    <a:lnTo>
                      <a:pt x="122" y="0"/>
                    </a:lnTo>
                    <a:lnTo>
                      <a:pt x="129" y="0"/>
                    </a:lnTo>
                    <a:lnTo>
                      <a:pt x="136" y="0"/>
                    </a:lnTo>
                    <a:lnTo>
                      <a:pt x="144" y="0"/>
                    </a:lnTo>
                    <a:lnTo>
                      <a:pt x="151" y="0"/>
                    </a:lnTo>
                    <a:lnTo>
                      <a:pt x="159" y="0"/>
                    </a:lnTo>
                    <a:lnTo>
                      <a:pt x="167" y="0"/>
                    </a:lnTo>
                    <a:lnTo>
                      <a:pt x="175" y="0"/>
                    </a:lnTo>
                    <a:lnTo>
                      <a:pt x="183" y="0"/>
                    </a:lnTo>
                    <a:lnTo>
                      <a:pt x="191" y="0"/>
                    </a:lnTo>
                    <a:lnTo>
                      <a:pt x="199" y="0"/>
                    </a:lnTo>
                    <a:lnTo>
                      <a:pt x="208" y="0"/>
                    </a:lnTo>
                    <a:lnTo>
                      <a:pt x="217" y="0"/>
                    </a:lnTo>
                    <a:lnTo>
                      <a:pt x="225" y="0"/>
                    </a:lnTo>
                    <a:lnTo>
                      <a:pt x="234" y="0"/>
                    </a:lnTo>
                    <a:lnTo>
                      <a:pt x="243" y="0"/>
                    </a:lnTo>
                    <a:lnTo>
                      <a:pt x="252" y="0"/>
                    </a:lnTo>
                    <a:lnTo>
                      <a:pt x="262" y="0"/>
                    </a:lnTo>
                    <a:lnTo>
                      <a:pt x="271" y="0"/>
                    </a:lnTo>
                    <a:lnTo>
                      <a:pt x="280" y="0"/>
                    </a:lnTo>
                    <a:lnTo>
                      <a:pt x="290" y="0"/>
                    </a:lnTo>
                    <a:lnTo>
                      <a:pt x="300" y="0"/>
                    </a:lnTo>
                    <a:lnTo>
                      <a:pt x="309" y="0"/>
                    </a:lnTo>
                    <a:lnTo>
                      <a:pt x="319" y="0"/>
                    </a:lnTo>
                    <a:lnTo>
                      <a:pt x="329" y="0"/>
                    </a:lnTo>
                    <a:lnTo>
                      <a:pt x="339" y="0"/>
                    </a:lnTo>
                    <a:lnTo>
                      <a:pt x="349" y="0"/>
                    </a:lnTo>
                    <a:lnTo>
                      <a:pt x="359" y="0"/>
                    </a:lnTo>
                    <a:lnTo>
                      <a:pt x="369" y="0"/>
                    </a:lnTo>
                    <a:lnTo>
                      <a:pt x="380" y="0"/>
                    </a:lnTo>
                    <a:lnTo>
                      <a:pt x="390" y="0"/>
                    </a:lnTo>
                    <a:lnTo>
                      <a:pt x="400" y="0"/>
                    </a:lnTo>
                    <a:lnTo>
                      <a:pt x="411" y="0"/>
                    </a:lnTo>
                    <a:lnTo>
                      <a:pt x="421" y="0"/>
                    </a:lnTo>
                    <a:lnTo>
                      <a:pt x="432" y="0"/>
                    </a:lnTo>
                    <a:lnTo>
                      <a:pt x="442" y="0"/>
                    </a:lnTo>
                    <a:lnTo>
                      <a:pt x="453" y="0"/>
                    </a:lnTo>
                    <a:lnTo>
                      <a:pt x="464" y="0"/>
                    </a:lnTo>
                    <a:lnTo>
                      <a:pt x="474" y="0"/>
                    </a:lnTo>
                    <a:lnTo>
                      <a:pt x="485" y="0"/>
                    </a:lnTo>
                    <a:lnTo>
                      <a:pt x="496" y="0"/>
                    </a:lnTo>
                    <a:lnTo>
                      <a:pt x="507" y="0"/>
                    </a:lnTo>
                    <a:lnTo>
                      <a:pt x="517" y="0"/>
                    </a:lnTo>
                    <a:lnTo>
                      <a:pt x="528" y="0"/>
                    </a:lnTo>
                    <a:lnTo>
                      <a:pt x="539" y="0"/>
                    </a:lnTo>
                    <a:lnTo>
                      <a:pt x="550" y="0"/>
                    </a:lnTo>
                    <a:lnTo>
                      <a:pt x="561" y="0"/>
                    </a:lnTo>
                    <a:lnTo>
                      <a:pt x="572" y="0"/>
                    </a:lnTo>
                    <a:lnTo>
                      <a:pt x="583" y="0"/>
                    </a:lnTo>
                    <a:lnTo>
                      <a:pt x="594" y="0"/>
                    </a:lnTo>
                    <a:lnTo>
                      <a:pt x="604" y="0"/>
                    </a:lnTo>
                    <a:lnTo>
                      <a:pt x="615" y="0"/>
                    </a:lnTo>
                    <a:lnTo>
                      <a:pt x="626" y="0"/>
                    </a:lnTo>
                    <a:lnTo>
                      <a:pt x="637" y="0"/>
                    </a:lnTo>
                    <a:lnTo>
                      <a:pt x="648" y="0"/>
                    </a:lnTo>
                    <a:lnTo>
                      <a:pt x="659" y="0"/>
                    </a:lnTo>
                    <a:lnTo>
                      <a:pt x="669" y="0"/>
                    </a:lnTo>
                    <a:lnTo>
                      <a:pt x="680" y="0"/>
                    </a:lnTo>
                    <a:lnTo>
                      <a:pt x="691" y="0"/>
                    </a:lnTo>
                    <a:lnTo>
                      <a:pt x="701" y="0"/>
                    </a:lnTo>
                    <a:lnTo>
                      <a:pt x="712" y="0"/>
                    </a:lnTo>
                    <a:lnTo>
                      <a:pt x="723" y="0"/>
                    </a:lnTo>
                    <a:lnTo>
                      <a:pt x="733" y="0"/>
                    </a:lnTo>
                    <a:lnTo>
                      <a:pt x="744" y="0"/>
                    </a:lnTo>
                    <a:lnTo>
                      <a:pt x="754" y="0"/>
                    </a:lnTo>
                    <a:lnTo>
                      <a:pt x="765" y="0"/>
                    </a:lnTo>
                    <a:lnTo>
                      <a:pt x="775" y="0"/>
                    </a:lnTo>
                    <a:lnTo>
                      <a:pt x="785" y="0"/>
                    </a:lnTo>
                    <a:lnTo>
                      <a:pt x="795" y="0"/>
                    </a:lnTo>
                    <a:lnTo>
                      <a:pt x="805" y="0"/>
                    </a:lnTo>
                    <a:lnTo>
                      <a:pt x="816" y="0"/>
                    </a:lnTo>
                    <a:lnTo>
                      <a:pt x="825" y="0"/>
                    </a:lnTo>
                    <a:lnTo>
                      <a:pt x="835" y="0"/>
                    </a:lnTo>
                    <a:lnTo>
                      <a:pt x="845" y="0"/>
                    </a:lnTo>
                    <a:lnTo>
                      <a:pt x="855" y="0"/>
                    </a:lnTo>
                    <a:lnTo>
                      <a:pt x="865" y="0"/>
                    </a:lnTo>
                    <a:lnTo>
                      <a:pt x="874" y="0"/>
                    </a:lnTo>
                    <a:lnTo>
                      <a:pt x="883" y="0"/>
                    </a:lnTo>
                    <a:lnTo>
                      <a:pt x="893" y="0"/>
                    </a:lnTo>
                    <a:lnTo>
                      <a:pt x="902" y="0"/>
                    </a:lnTo>
                    <a:lnTo>
                      <a:pt x="911" y="0"/>
                    </a:lnTo>
                    <a:lnTo>
                      <a:pt x="920" y="0"/>
                    </a:lnTo>
                    <a:lnTo>
                      <a:pt x="929" y="0"/>
                    </a:lnTo>
                    <a:lnTo>
                      <a:pt x="938" y="0"/>
                    </a:lnTo>
                    <a:lnTo>
                      <a:pt x="946" y="0"/>
                    </a:lnTo>
                    <a:lnTo>
                      <a:pt x="955" y="0"/>
                    </a:lnTo>
                    <a:lnTo>
                      <a:pt x="963" y="0"/>
                    </a:lnTo>
                    <a:lnTo>
                      <a:pt x="972" y="0"/>
                    </a:lnTo>
                    <a:lnTo>
                      <a:pt x="980" y="0"/>
                    </a:lnTo>
                    <a:lnTo>
                      <a:pt x="988" y="0"/>
                    </a:lnTo>
                    <a:lnTo>
                      <a:pt x="996" y="0"/>
                    </a:lnTo>
                    <a:lnTo>
                      <a:pt x="1003" y="0"/>
                    </a:lnTo>
                    <a:lnTo>
                      <a:pt x="1011" y="0"/>
                    </a:lnTo>
                    <a:lnTo>
                      <a:pt x="1018" y="0"/>
                    </a:lnTo>
                    <a:lnTo>
                      <a:pt x="1026" y="0"/>
                    </a:lnTo>
                    <a:lnTo>
                      <a:pt x="1033" y="0"/>
                    </a:lnTo>
                    <a:lnTo>
                      <a:pt x="1040" y="0"/>
                    </a:lnTo>
                    <a:lnTo>
                      <a:pt x="1046" y="0"/>
                    </a:lnTo>
                    <a:lnTo>
                      <a:pt x="1053" y="0"/>
                    </a:lnTo>
                    <a:lnTo>
                      <a:pt x="1059" y="0"/>
                    </a:lnTo>
                    <a:lnTo>
                      <a:pt x="1065" y="0"/>
                    </a:lnTo>
                    <a:lnTo>
                      <a:pt x="1071" y="0"/>
                    </a:lnTo>
                    <a:lnTo>
                      <a:pt x="1077" y="0"/>
                    </a:lnTo>
                    <a:lnTo>
                      <a:pt x="1083" y="0"/>
                    </a:lnTo>
                    <a:lnTo>
                      <a:pt x="1089" y="0"/>
                    </a:lnTo>
                    <a:lnTo>
                      <a:pt x="1094" y="0"/>
                    </a:lnTo>
                    <a:lnTo>
                      <a:pt x="1099" y="0"/>
                    </a:lnTo>
                    <a:lnTo>
                      <a:pt x="1104" y="0"/>
                    </a:lnTo>
                    <a:lnTo>
                      <a:pt x="1108" y="0"/>
                    </a:lnTo>
                    <a:lnTo>
                      <a:pt x="1113" y="0"/>
                    </a:lnTo>
                    <a:lnTo>
                      <a:pt x="1117" y="0"/>
                    </a:lnTo>
                    <a:lnTo>
                      <a:pt x="1121" y="0"/>
                    </a:lnTo>
                    <a:lnTo>
                      <a:pt x="1125" y="0"/>
                    </a:lnTo>
                    <a:lnTo>
                      <a:pt x="1129" y="0"/>
                    </a:lnTo>
                    <a:lnTo>
                      <a:pt x="1132" y="0"/>
                    </a:lnTo>
                    <a:lnTo>
                      <a:pt x="1135" y="0"/>
                    </a:lnTo>
                    <a:lnTo>
                      <a:pt x="1138" y="0"/>
                    </a:lnTo>
                    <a:lnTo>
                      <a:pt x="1141" y="0"/>
                    </a:lnTo>
                    <a:lnTo>
                      <a:pt x="1143" y="0"/>
                    </a:lnTo>
                    <a:lnTo>
                      <a:pt x="1145" y="0"/>
                    </a:lnTo>
                    <a:lnTo>
                      <a:pt x="1147" y="0"/>
                    </a:lnTo>
                    <a:lnTo>
                      <a:pt x="1149" y="0"/>
                    </a:lnTo>
                    <a:lnTo>
                      <a:pt x="1151" y="0"/>
                    </a:lnTo>
                    <a:lnTo>
                      <a:pt x="1152" y="0"/>
                    </a:lnTo>
                    <a:lnTo>
                      <a:pt x="1153" y="0"/>
                    </a:lnTo>
                    <a:lnTo>
                      <a:pt x="1154" y="0"/>
                    </a:lnTo>
                  </a:path>
                </a:pathLst>
              </a:custGeom>
              <a:solidFill>
                <a:srgbClr val="B2B2B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07" name="Freeform 7">
                <a:extLst>
                  <a:ext uri="{FF2B5EF4-FFF2-40B4-BE49-F238E27FC236}">
                    <a16:creationId xmlns:a16="http://schemas.microsoft.com/office/drawing/2014/main" id="{ACCC409B-2CB6-4E9E-A563-1B0ED21ECD4A}"/>
                  </a:ext>
                </a:extLst>
              </p:cNvPr>
              <p:cNvSpPr>
                <a:spLocks/>
              </p:cNvSpPr>
              <p:nvPr/>
            </p:nvSpPr>
            <p:spPr bwMode="auto">
              <a:xfrm>
                <a:off x="276" y="3103"/>
                <a:ext cx="1155" cy="720"/>
              </a:xfrm>
              <a:custGeom>
                <a:avLst/>
                <a:gdLst>
                  <a:gd name="T0" fmla="*/ 1154 w 1155"/>
                  <a:gd name="T1" fmla="*/ 13 h 720"/>
                  <a:gd name="T2" fmla="*/ 1154 w 1155"/>
                  <a:gd name="T3" fmla="*/ 57 h 720"/>
                  <a:gd name="T4" fmla="*/ 1154 w 1155"/>
                  <a:gd name="T5" fmla="*/ 125 h 720"/>
                  <a:gd name="T6" fmla="*/ 1154 w 1155"/>
                  <a:gd name="T7" fmla="*/ 209 h 720"/>
                  <a:gd name="T8" fmla="*/ 1154 w 1155"/>
                  <a:gd name="T9" fmla="*/ 304 h 720"/>
                  <a:gd name="T10" fmla="*/ 1154 w 1155"/>
                  <a:gd name="T11" fmla="*/ 403 h 720"/>
                  <a:gd name="T12" fmla="*/ 1154 w 1155"/>
                  <a:gd name="T13" fmla="*/ 499 h 720"/>
                  <a:gd name="T14" fmla="*/ 1154 w 1155"/>
                  <a:gd name="T15" fmla="*/ 585 h 720"/>
                  <a:gd name="T16" fmla="*/ 1154 w 1155"/>
                  <a:gd name="T17" fmla="*/ 655 h 720"/>
                  <a:gd name="T18" fmla="*/ 1154 w 1155"/>
                  <a:gd name="T19" fmla="*/ 702 h 720"/>
                  <a:gd name="T20" fmla="*/ 1154 w 1155"/>
                  <a:gd name="T21" fmla="*/ 719 h 720"/>
                  <a:gd name="T22" fmla="*/ 1145 w 1155"/>
                  <a:gd name="T23" fmla="*/ 719 h 720"/>
                  <a:gd name="T24" fmla="*/ 1117 w 1155"/>
                  <a:gd name="T25" fmla="*/ 719 h 720"/>
                  <a:gd name="T26" fmla="*/ 1071 w 1155"/>
                  <a:gd name="T27" fmla="*/ 719 h 720"/>
                  <a:gd name="T28" fmla="*/ 1011 w 1155"/>
                  <a:gd name="T29" fmla="*/ 719 h 720"/>
                  <a:gd name="T30" fmla="*/ 938 w 1155"/>
                  <a:gd name="T31" fmla="*/ 719 h 720"/>
                  <a:gd name="T32" fmla="*/ 855 w 1155"/>
                  <a:gd name="T33" fmla="*/ 719 h 720"/>
                  <a:gd name="T34" fmla="*/ 765 w 1155"/>
                  <a:gd name="T35" fmla="*/ 719 h 720"/>
                  <a:gd name="T36" fmla="*/ 669 w 1155"/>
                  <a:gd name="T37" fmla="*/ 719 h 720"/>
                  <a:gd name="T38" fmla="*/ 572 w 1155"/>
                  <a:gd name="T39" fmla="*/ 719 h 720"/>
                  <a:gd name="T40" fmla="*/ 474 w 1155"/>
                  <a:gd name="T41" fmla="*/ 719 h 720"/>
                  <a:gd name="T42" fmla="*/ 380 w 1155"/>
                  <a:gd name="T43" fmla="*/ 719 h 720"/>
                  <a:gd name="T44" fmla="*/ 290 w 1155"/>
                  <a:gd name="T45" fmla="*/ 719 h 720"/>
                  <a:gd name="T46" fmla="*/ 208 w 1155"/>
                  <a:gd name="T47" fmla="*/ 719 h 720"/>
                  <a:gd name="T48" fmla="*/ 136 w 1155"/>
                  <a:gd name="T49" fmla="*/ 719 h 720"/>
                  <a:gd name="T50" fmla="*/ 77 w 1155"/>
                  <a:gd name="T51" fmla="*/ 719 h 720"/>
                  <a:gd name="T52" fmla="*/ 33 w 1155"/>
                  <a:gd name="T53" fmla="*/ 719 h 720"/>
                  <a:gd name="T54" fmla="*/ 7 w 1155"/>
                  <a:gd name="T55" fmla="*/ 719 h 720"/>
                  <a:gd name="T56" fmla="*/ 0 w 1155"/>
                  <a:gd name="T57" fmla="*/ 719 h 720"/>
                  <a:gd name="T58" fmla="*/ 0 w 1155"/>
                  <a:gd name="T59" fmla="*/ 698 h 720"/>
                  <a:gd name="T60" fmla="*/ 0 w 1155"/>
                  <a:gd name="T61" fmla="*/ 648 h 720"/>
                  <a:gd name="T62" fmla="*/ 0 w 1155"/>
                  <a:gd name="T63" fmla="*/ 576 h 720"/>
                  <a:gd name="T64" fmla="*/ 0 w 1155"/>
                  <a:gd name="T65" fmla="*/ 489 h 720"/>
                  <a:gd name="T66" fmla="*/ 0 w 1155"/>
                  <a:gd name="T67" fmla="*/ 392 h 720"/>
                  <a:gd name="T68" fmla="*/ 0 w 1155"/>
                  <a:gd name="T69" fmla="*/ 294 h 720"/>
                  <a:gd name="T70" fmla="*/ 0 w 1155"/>
                  <a:gd name="T71" fmla="*/ 199 h 720"/>
                  <a:gd name="T72" fmla="*/ 0 w 1155"/>
                  <a:gd name="T73" fmla="*/ 116 h 720"/>
                  <a:gd name="T74" fmla="*/ 0 w 1155"/>
                  <a:gd name="T75" fmla="*/ 51 h 720"/>
                  <a:gd name="T76" fmla="*/ 0 w 1155"/>
                  <a:gd name="T77" fmla="*/ 10 h 720"/>
                  <a:gd name="T78" fmla="*/ 1 w 1155"/>
                  <a:gd name="T79" fmla="*/ 0 h 720"/>
                  <a:gd name="T80" fmla="*/ 14 w 1155"/>
                  <a:gd name="T81" fmla="*/ 0 h 720"/>
                  <a:gd name="T82" fmla="*/ 46 w 1155"/>
                  <a:gd name="T83" fmla="*/ 0 h 720"/>
                  <a:gd name="T84" fmla="*/ 95 w 1155"/>
                  <a:gd name="T85" fmla="*/ 0 h 720"/>
                  <a:gd name="T86" fmla="*/ 159 w 1155"/>
                  <a:gd name="T87" fmla="*/ 0 h 720"/>
                  <a:gd name="T88" fmla="*/ 234 w 1155"/>
                  <a:gd name="T89" fmla="*/ 0 h 720"/>
                  <a:gd name="T90" fmla="*/ 319 w 1155"/>
                  <a:gd name="T91" fmla="*/ 0 h 720"/>
                  <a:gd name="T92" fmla="*/ 411 w 1155"/>
                  <a:gd name="T93" fmla="*/ 0 h 720"/>
                  <a:gd name="T94" fmla="*/ 507 w 1155"/>
                  <a:gd name="T95" fmla="*/ 0 h 720"/>
                  <a:gd name="T96" fmla="*/ 604 w 1155"/>
                  <a:gd name="T97" fmla="*/ 0 h 720"/>
                  <a:gd name="T98" fmla="*/ 701 w 1155"/>
                  <a:gd name="T99" fmla="*/ 0 h 720"/>
                  <a:gd name="T100" fmla="*/ 795 w 1155"/>
                  <a:gd name="T101" fmla="*/ 0 h 720"/>
                  <a:gd name="T102" fmla="*/ 883 w 1155"/>
                  <a:gd name="T103" fmla="*/ 0 h 720"/>
                  <a:gd name="T104" fmla="*/ 963 w 1155"/>
                  <a:gd name="T105" fmla="*/ 0 h 720"/>
                  <a:gd name="T106" fmla="*/ 1033 w 1155"/>
                  <a:gd name="T107" fmla="*/ 0 h 720"/>
                  <a:gd name="T108" fmla="*/ 1089 w 1155"/>
                  <a:gd name="T109" fmla="*/ 0 h 720"/>
                  <a:gd name="T110" fmla="*/ 1129 w 1155"/>
                  <a:gd name="T111" fmla="*/ 0 h 720"/>
                  <a:gd name="T112" fmla="*/ 1151 w 1155"/>
                  <a:gd name="T113" fmla="*/ 0 h 7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155"/>
                  <a:gd name="T172" fmla="*/ 0 h 720"/>
                  <a:gd name="T173" fmla="*/ 1155 w 1155"/>
                  <a:gd name="T174" fmla="*/ 720 h 72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155" h="720">
                    <a:moveTo>
                      <a:pt x="1154" y="0"/>
                    </a:moveTo>
                    <a:lnTo>
                      <a:pt x="1154" y="0"/>
                    </a:lnTo>
                    <a:lnTo>
                      <a:pt x="1154" y="1"/>
                    </a:lnTo>
                    <a:lnTo>
                      <a:pt x="1154" y="2"/>
                    </a:lnTo>
                    <a:lnTo>
                      <a:pt x="1154" y="3"/>
                    </a:lnTo>
                    <a:lnTo>
                      <a:pt x="1154" y="5"/>
                    </a:lnTo>
                    <a:lnTo>
                      <a:pt x="1154" y="7"/>
                    </a:lnTo>
                    <a:lnTo>
                      <a:pt x="1154" y="10"/>
                    </a:lnTo>
                    <a:lnTo>
                      <a:pt x="1154" y="13"/>
                    </a:lnTo>
                    <a:lnTo>
                      <a:pt x="1154" y="17"/>
                    </a:lnTo>
                    <a:lnTo>
                      <a:pt x="1154" y="21"/>
                    </a:lnTo>
                    <a:lnTo>
                      <a:pt x="1154" y="25"/>
                    </a:lnTo>
                    <a:lnTo>
                      <a:pt x="1154" y="29"/>
                    </a:lnTo>
                    <a:lnTo>
                      <a:pt x="1154" y="34"/>
                    </a:lnTo>
                    <a:lnTo>
                      <a:pt x="1154" y="40"/>
                    </a:lnTo>
                    <a:lnTo>
                      <a:pt x="1154" y="45"/>
                    </a:lnTo>
                    <a:lnTo>
                      <a:pt x="1154" y="51"/>
                    </a:lnTo>
                    <a:lnTo>
                      <a:pt x="1154" y="57"/>
                    </a:lnTo>
                    <a:lnTo>
                      <a:pt x="1154" y="64"/>
                    </a:lnTo>
                    <a:lnTo>
                      <a:pt x="1154" y="70"/>
                    </a:lnTo>
                    <a:lnTo>
                      <a:pt x="1154" y="77"/>
                    </a:lnTo>
                    <a:lnTo>
                      <a:pt x="1154" y="85"/>
                    </a:lnTo>
                    <a:lnTo>
                      <a:pt x="1154" y="92"/>
                    </a:lnTo>
                    <a:lnTo>
                      <a:pt x="1154" y="100"/>
                    </a:lnTo>
                    <a:lnTo>
                      <a:pt x="1154" y="108"/>
                    </a:lnTo>
                    <a:lnTo>
                      <a:pt x="1154" y="116"/>
                    </a:lnTo>
                    <a:lnTo>
                      <a:pt x="1154" y="125"/>
                    </a:lnTo>
                    <a:lnTo>
                      <a:pt x="1154" y="133"/>
                    </a:lnTo>
                    <a:lnTo>
                      <a:pt x="1154" y="142"/>
                    </a:lnTo>
                    <a:lnTo>
                      <a:pt x="1154" y="151"/>
                    </a:lnTo>
                    <a:lnTo>
                      <a:pt x="1154" y="161"/>
                    </a:lnTo>
                    <a:lnTo>
                      <a:pt x="1154" y="170"/>
                    </a:lnTo>
                    <a:lnTo>
                      <a:pt x="1154" y="180"/>
                    </a:lnTo>
                    <a:lnTo>
                      <a:pt x="1154" y="189"/>
                    </a:lnTo>
                    <a:lnTo>
                      <a:pt x="1154" y="199"/>
                    </a:lnTo>
                    <a:lnTo>
                      <a:pt x="1154" y="209"/>
                    </a:lnTo>
                    <a:lnTo>
                      <a:pt x="1154" y="220"/>
                    </a:lnTo>
                    <a:lnTo>
                      <a:pt x="1154" y="230"/>
                    </a:lnTo>
                    <a:lnTo>
                      <a:pt x="1154" y="240"/>
                    </a:lnTo>
                    <a:lnTo>
                      <a:pt x="1154" y="251"/>
                    </a:lnTo>
                    <a:lnTo>
                      <a:pt x="1154" y="261"/>
                    </a:lnTo>
                    <a:lnTo>
                      <a:pt x="1154" y="272"/>
                    </a:lnTo>
                    <a:lnTo>
                      <a:pt x="1154" y="283"/>
                    </a:lnTo>
                    <a:lnTo>
                      <a:pt x="1154" y="294"/>
                    </a:lnTo>
                    <a:lnTo>
                      <a:pt x="1154" y="304"/>
                    </a:lnTo>
                    <a:lnTo>
                      <a:pt x="1154" y="315"/>
                    </a:lnTo>
                    <a:lnTo>
                      <a:pt x="1154" y="326"/>
                    </a:lnTo>
                    <a:lnTo>
                      <a:pt x="1154" y="337"/>
                    </a:lnTo>
                    <a:lnTo>
                      <a:pt x="1154" y="348"/>
                    </a:lnTo>
                    <a:lnTo>
                      <a:pt x="1154" y="359"/>
                    </a:lnTo>
                    <a:lnTo>
                      <a:pt x="1154" y="370"/>
                    </a:lnTo>
                    <a:lnTo>
                      <a:pt x="1154" y="381"/>
                    </a:lnTo>
                    <a:lnTo>
                      <a:pt x="1154" y="392"/>
                    </a:lnTo>
                    <a:lnTo>
                      <a:pt x="1154" y="403"/>
                    </a:lnTo>
                    <a:lnTo>
                      <a:pt x="1154" y="414"/>
                    </a:lnTo>
                    <a:lnTo>
                      <a:pt x="1154" y="425"/>
                    </a:lnTo>
                    <a:lnTo>
                      <a:pt x="1154" y="436"/>
                    </a:lnTo>
                    <a:lnTo>
                      <a:pt x="1154" y="446"/>
                    </a:lnTo>
                    <a:lnTo>
                      <a:pt x="1154" y="457"/>
                    </a:lnTo>
                    <a:lnTo>
                      <a:pt x="1154" y="468"/>
                    </a:lnTo>
                    <a:lnTo>
                      <a:pt x="1154" y="478"/>
                    </a:lnTo>
                    <a:lnTo>
                      <a:pt x="1154" y="489"/>
                    </a:lnTo>
                    <a:lnTo>
                      <a:pt x="1154" y="499"/>
                    </a:lnTo>
                    <a:lnTo>
                      <a:pt x="1154" y="509"/>
                    </a:lnTo>
                    <a:lnTo>
                      <a:pt x="1154" y="519"/>
                    </a:lnTo>
                    <a:lnTo>
                      <a:pt x="1154" y="529"/>
                    </a:lnTo>
                    <a:lnTo>
                      <a:pt x="1154" y="539"/>
                    </a:lnTo>
                    <a:lnTo>
                      <a:pt x="1154" y="548"/>
                    </a:lnTo>
                    <a:lnTo>
                      <a:pt x="1154" y="558"/>
                    </a:lnTo>
                    <a:lnTo>
                      <a:pt x="1154" y="567"/>
                    </a:lnTo>
                    <a:lnTo>
                      <a:pt x="1154" y="576"/>
                    </a:lnTo>
                    <a:lnTo>
                      <a:pt x="1154" y="585"/>
                    </a:lnTo>
                    <a:lnTo>
                      <a:pt x="1154" y="594"/>
                    </a:lnTo>
                    <a:lnTo>
                      <a:pt x="1154" y="602"/>
                    </a:lnTo>
                    <a:lnTo>
                      <a:pt x="1154" y="610"/>
                    </a:lnTo>
                    <a:lnTo>
                      <a:pt x="1154" y="619"/>
                    </a:lnTo>
                    <a:lnTo>
                      <a:pt x="1154" y="626"/>
                    </a:lnTo>
                    <a:lnTo>
                      <a:pt x="1154" y="634"/>
                    </a:lnTo>
                    <a:lnTo>
                      <a:pt x="1154" y="641"/>
                    </a:lnTo>
                    <a:lnTo>
                      <a:pt x="1154" y="648"/>
                    </a:lnTo>
                    <a:lnTo>
                      <a:pt x="1154" y="655"/>
                    </a:lnTo>
                    <a:lnTo>
                      <a:pt x="1154" y="661"/>
                    </a:lnTo>
                    <a:lnTo>
                      <a:pt x="1154" y="667"/>
                    </a:lnTo>
                    <a:lnTo>
                      <a:pt x="1154" y="673"/>
                    </a:lnTo>
                    <a:lnTo>
                      <a:pt x="1154" y="679"/>
                    </a:lnTo>
                    <a:lnTo>
                      <a:pt x="1154" y="684"/>
                    </a:lnTo>
                    <a:lnTo>
                      <a:pt x="1154" y="689"/>
                    </a:lnTo>
                    <a:lnTo>
                      <a:pt x="1154" y="694"/>
                    </a:lnTo>
                    <a:lnTo>
                      <a:pt x="1154" y="698"/>
                    </a:lnTo>
                    <a:lnTo>
                      <a:pt x="1154" y="702"/>
                    </a:lnTo>
                    <a:lnTo>
                      <a:pt x="1154" y="705"/>
                    </a:lnTo>
                    <a:lnTo>
                      <a:pt x="1154" y="708"/>
                    </a:lnTo>
                    <a:lnTo>
                      <a:pt x="1154" y="711"/>
                    </a:lnTo>
                    <a:lnTo>
                      <a:pt x="1154" y="713"/>
                    </a:lnTo>
                    <a:lnTo>
                      <a:pt x="1154" y="715"/>
                    </a:lnTo>
                    <a:lnTo>
                      <a:pt x="1154" y="717"/>
                    </a:lnTo>
                    <a:lnTo>
                      <a:pt x="1154" y="718"/>
                    </a:lnTo>
                    <a:lnTo>
                      <a:pt x="1154" y="719"/>
                    </a:lnTo>
                    <a:lnTo>
                      <a:pt x="1153" y="719"/>
                    </a:lnTo>
                    <a:lnTo>
                      <a:pt x="1152" y="719"/>
                    </a:lnTo>
                    <a:lnTo>
                      <a:pt x="1151" y="719"/>
                    </a:lnTo>
                    <a:lnTo>
                      <a:pt x="1149" y="719"/>
                    </a:lnTo>
                    <a:lnTo>
                      <a:pt x="1147" y="719"/>
                    </a:lnTo>
                    <a:lnTo>
                      <a:pt x="1145" y="719"/>
                    </a:lnTo>
                    <a:lnTo>
                      <a:pt x="1143" y="719"/>
                    </a:lnTo>
                    <a:lnTo>
                      <a:pt x="1141" y="719"/>
                    </a:lnTo>
                    <a:lnTo>
                      <a:pt x="1138" y="719"/>
                    </a:lnTo>
                    <a:lnTo>
                      <a:pt x="1135" y="719"/>
                    </a:lnTo>
                    <a:lnTo>
                      <a:pt x="1132" y="719"/>
                    </a:lnTo>
                    <a:lnTo>
                      <a:pt x="1129" y="719"/>
                    </a:lnTo>
                    <a:lnTo>
                      <a:pt x="1125" y="719"/>
                    </a:lnTo>
                    <a:lnTo>
                      <a:pt x="1121" y="719"/>
                    </a:lnTo>
                    <a:lnTo>
                      <a:pt x="1117" y="719"/>
                    </a:lnTo>
                    <a:lnTo>
                      <a:pt x="1113" y="719"/>
                    </a:lnTo>
                    <a:lnTo>
                      <a:pt x="1108" y="719"/>
                    </a:lnTo>
                    <a:lnTo>
                      <a:pt x="1104" y="719"/>
                    </a:lnTo>
                    <a:lnTo>
                      <a:pt x="1099" y="719"/>
                    </a:lnTo>
                    <a:lnTo>
                      <a:pt x="1094" y="719"/>
                    </a:lnTo>
                    <a:lnTo>
                      <a:pt x="1089" y="719"/>
                    </a:lnTo>
                    <a:lnTo>
                      <a:pt x="1083" y="719"/>
                    </a:lnTo>
                    <a:lnTo>
                      <a:pt x="1077" y="719"/>
                    </a:lnTo>
                    <a:lnTo>
                      <a:pt x="1071" y="719"/>
                    </a:lnTo>
                    <a:lnTo>
                      <a:pt x="1065" y="719"/>
                    </a:lnTo>
                    <a:lnTo>
                      <a:pt x="1059" y="719"/>
                    </a:lnTo>
                    <a:lnTo>
                      <a:pt x="1053" y="719"/>
                    </a:lnTo>
                    <a:lnTo>
                      <a:pt x="1046" y="719"/>
                    </a:lnTo>
                    <a:lnTo>
                      <a:pt x="1040" y="719"/>
                    </a:lnTo>
                    <a:lnTo>
                      <a:pt x="1033" y="719"/>
                    </a:lnTo>
                    <a:lnTo>
                      <a:pt x="1026" y="719"/>
                    </a:lnTo>
                    <a:lnTo>
                      <a:pt x="1018" y="719"/>
                    </a:lnTo>
                    <a:lnTo>
                      <a:pt x="1011" y="719"/>
                    </a:lnTo>
                    <a:lnTo>
                      <a:pt x="1003" y="719"/>
                    </a:lnTo>
                    <a:lnTo>
                      <a:pt x="996" y="719"/>
                    </a:lnTo>
                    <a:lnTo>
                      <a:pt x="988" y="719"/>
                    </a:lnTo>
                    <a:lnTo>
                      <a:pt x="980" y="719"/>
                    </a:lnTo>
                    <a:lnTo>
                      <a:pt x="972" y="719"/>
                    </a:lnTo>
                    <a:lnTo>
                      <a:pt x="963" y="719"/>
                    </a:lnTo>
                    <a:lnTo>
                      <a:pt x="955" y="719"/>
                    </a:lnTo>
                    <a:lnTo>
                      <a:pt x="946" y="719"/>
                    </a:lnTo>
                    <a:lnTo>
                      <a:pt x="938" y="719"/>
                    </a:lnTo>
                    <a:lnTo>
                      <a:pt x="929" y="719"/>
                    </a:lnTo>
                    <a:lnTo>
                      <a:pt x="920" y="719"/>
                    </a:lnTo>
                    <a:lnTo>
                      <a:pt x="911" y="719"/>
                    </a:lnTo>
                    <a:lnTo>
                      <a:pt x="902" y="719"/>
                    </a:lnTo>
                    <a:lnTo>
                      <a:pt x="893" y="719"/>
                    </a:lnTo>
                    <a:lnTo>
                      <a:pt x="883" y="719"/>
                    </a:lnTo>
                    <a:lnTo>
                      <a:pt x="874" y="719"/>
                    </a:lnTo>
                    <a:lnTo>
                      <a:pt x="865" y="719"/>
                    </a:lnTo>
                    <a:lnTo>
                      <a:pt x="855" y="719"/>
                    </a:lnTo>
                    <a:lnTo>
                      <a:pt x="845" y="719"/>
                    </a:lnTo>
                    <a:lnTo>
                      <a:pt x="835" y="719"/>
                    </a:lnTo>
                    <a:lnTo>
                      <a:pt x="825" y="719"/>
                    </a:lnTo>
                    <a:lnTo>
                      <a:pt x="816" y="719"/>
                    </a:lnTo>
                    <a:lnTo>
                      <a:pt x="805" y="719"/>
                    </a:lnTo>
                    <a:lnTo>
                      <a:pt x="795" y="719"/>
                    </a:lnTo>
                    <a:lnTo>
                      <a:pt x="785" y="719"/>
                    </a:lnTo>
                    <a:lnTo>
                      <a:pt x="775" y="719"/>
                    </a:lnTo>
                    <a:lnTo>
                      <a:pt x="765" y="719"/>
                    </a:lnTo>
                    <a:lnTo>
                      <a:pt x="754" y="719"/>
                    </a:lnTo>
                    <a:lnTo>
                      <a:pt x="744" y="719"/>
                    </a:lnTo>
                    <a:lnTo>
                      <a:pt x="733" y="719"/>
                    </a:lnTo>
                    <a:lnTo>
                      <a:pt x="723" y="719"/>
                    </a:lnTo>
                    <a:lnTo>
                      <a:pt x="712" y="719"/>
                    </a:lnTo>
                    <a:lnTo>
                      <a:pt x="701" y="719"/>
                    </a:lnTo>
                    <a:lnTo>
                      <a:pt x="691" y="719"/>
                    </a:lnTo>
                    <a:lnTo>
                      <a:pt x="680" y="719"/>
                    </a:lnTo>
                    <a:lnTo>
                      <a:pt x="669" y="719"/>
                    </a:lnTo>
                    <a:lnTo>
                      <a:pt x="659" y="719"/>
                    </a:lnTo>
                    <a:lnTo>
                      <a:pt x="648" y="719"/>
                    </a:lnTo>
                    <a:lnTo>
                      <a:pt x="637" y="719"/>
                    </a:lnTo>
                    <a:lnTo>
                      <a:pt x="626" y="719"/>
                    </a:lnTo>
                    <a:lnTo>
                      <a:pt x="615" y="719"/>
                    </a:lnTo>
                    <a:lnTo>
                      <a:pt x="604" y="719"/>
                    </a:lnTo>
                    <a:lnTo>
                      <a:pt x="594" y="719"/>
                    </a:lnTo>
                    <a:lnTo>
                      <a:pt x="583" y="719"/>
                    </a:lnTo>
                    <a:lnTo>
                      <a:pt x="572" y="719"/>
                    </a:lnTo>
                    <a:lnTo>
                      <a:pt x="561" y="719"/>
                    </a:lnTo>
                    <a:lnTo>
                      <a:pt x="550" y="719"/>
                    </a:lnTo>
                    <a:lnTo>
                      <a:pt x="539" y="719"/>
                    </a:lnTo>
                    <a:lnTo>
                      <a:pt x="528" y="719"/>
                    </a:lnTo>
                    <a:lnTo>
                      <a:pt x="517" y="719"/>
                    </a:lnTo>
                    <a:lnTo>
                      <a:pt x="507" y="719"/>
                    </a:lnTo>
                    <a:lnTo>
                      <a:pt x="496" y="719"/>
                    </a:lnTo>
                    <a:lnTo>
                      <a:pt x="485" y="719"/>
                    </a:lnTo>
                    <a:lnTo>
                      <a:pt x="474" y="719"/>
                    </a:lnTo>
                    <a:lnTo>
                      <a:pt x="464" y="719"/>
                    </a:lnTo>
                    <a:lnTo>
                      <a:pt x="453" y="719"/>
                    </a:lnTo>
                    <a:lnTo>
                      <a:pt x="442" y="719"/>
                    </a:lnTo>
                    <a:lnTo>
                      <a:pt x="432" y="719"/>
                    </a:lnTo>
                    <a:lnTo>
                      <a:pt x="421" y="719"/>
                    </a:lnTo>
                    <a:lnTo>
                      <a:pt x="411" y="719"/>
                    </a:lnTo>
                    <a:lnTo>
                      <a:pt x="400" y="719"/>
                    </a:lnTo>
                    <a:lnTo>
                      <a:pt x="390" y="719"/>
                    </a:lnTo>
                    <a:lnTo>
                      <a:pt x="380" y="719"/>
                    </a:lnTo>
                    <a:lnTo>
                      <a:pt x="369" y="719"/>
                    </a:lnTo>
                    <a:lnTo>
                      <a:pt x="359" y="719"/>
                    </a:lnTo>
                    <a:lnTo>
                      <a:pt x="349" y="719"/>
                    </a:lnTo>
                    <a:lnTo>
                      <a:pt x="339" y="719"/>
                    </a:lnTo>
                    <a:lnTo>
                      <a:pt x="329" y="719"/>
                    </a:lnTo>
                    <a:lnTo>
                      <a:pt x="319" y="719"/>
                    </a:lnTo>
                    <a:lnTo>
                      <a:pt x="309" y="719"/>
                    </a:lnTo>
                    <a:lnTo>
                      <a:pt x="300" y="719"/>
                    </a:lnTo>
                    <a:lnTo>
                      <a:pt x="290" y="719"/>
                    </a:lnTo>
                    <a:lnTo>
                      <a:pt x="280" y="719"/>
                    </a:lnTo>
                    <a:lnTo>
                      <a:pt x="271" y="719"/>
                    </a:lnTo>
                    <a:lnTo>
                      <a:pt x="262" y="719"/>
                    </a:lnTo>
                    <a:lnTo>
                      <a:pt x="252" y="719"/>
                    </a:lnTo>
                    <a:lnTo>
                      <a:pt x="243" y="719"/>
                    </a:lnTo>
                    <a:lnTo>
                      <a:pt x="234" y="719"/>
                    </a:lnTo>
                    <a:lnTo>
                      <a:pt x="225" y="719"/>
                    </a:lnTo>
                    <a:lnTo>
                      <a:pt x="217" y="719"/>
                    </a:lnTo>
                    <a:lnTo>
                      <a:pt x="208" y="719"/>
                    </a:lnTo>
                    <a:lnTo>
                      <a:pt x="199" y="719"/>
                    </a:lnTo>
                    <a:lnTo>
                      <a:pt x="191" y="719"/>
                    </a:lnTo>
                    <a:lnTo>
                      <a:pt x="183" y="719"/>
                    </a:lnTo>
                    <a:lnTo>
                      <a:pt x="175" y="719"/>
                    </a:lnTo>
                    <a:lnTo>
                      <a:pt x="167" y="719"/>
                    </a:lnTo>
                    <a:lnTo>
                      <a:pt x="159" y="719"/>
                    </a:lnTo>
                    <a:lnTo>
                      <a:pt x="151" y="719"/>
                    </a:lnTo>
                    <a:lnTo>
                      <a:pt x="144" y="719"/>
                    </a:lnTo>
                    <a:lnTo>
                      <a:pt x="136" y="719"/>
                    </a:lnTo>
                    <a:lnTo>
                      <a:pt x="129" y="719"/>
                    </a:lnTo>
                    <a:lnTo>
                      <a:pt x="122" y="719"/>
                    </a:lnTo>
                    <a:lnTo>
                      <a:pt x="115" y="719"/>
                    </a:lnTo>
                    <a:lnTo>
                      <a:pt x="108" y="719"/>
                    </a:lnTo>
                    <a:lnTo>
                      <a:pt x="102" y="719"/>
                    </a:lnTo>
                    <a:lnTo>
                      <a:pt x="95" y="719"/>
                    </a:lnTo>
                    <a:lnTo>
                      <a:pt x="89" y="719"/>
                    </a:lnTo>
                    <a:lnTo>
                      <a:pt x="83" y="719"/>
                    </a:lnTo>
                    <a:lnTo>
                      <a:pt x="77" y="719"/>
                    </a:lnTo>
                    <a:lnTo>
                      <a:pt x="71" y="719"/>
                    </a:lnTo>
                    <a:lnTo>
                      <a:pt x="66" y="719"/>
                    </a:lnTo>
                    <a:lnTo>
                      <a:pt x="61" y="719"/>
                    </a:lnTo>
                    <a:lnTo>
                      <a:pt x="56" y="719"/>
                    </a:lnTo>
                    <a:lnTo>
                      <a:pt x="51" y="719"/>
                    </a:lnTo>
                    <a:lnTo>
                      <a:pt x="46" y="719"/>
                    </a:lnTo>
                    <a:lnTo>
                      <a:pt x="42" y="719"/>
                    </a:lnTo>
                    <a:lnTo>
                      <a:pt x="37" y="719"/>
                    </a:lnTo>
                    <a:lnTo>
                      <a:pt x="33" y="719"/>
                    </a:lnTo>
                    <a:lnTo>
                      <a:pt x="29" y="719"/>
                    </a:lnTo>
                    <a:lnTo>
                      <a:pt x="26" y="719"/>
                    </a:lnTo>
                    <a:lnTo>
                      <a:pt x="22" y="719"/>
                    </a:lnTo>
                    <a:lnTo>
                      <a:pt x="19" y="719"/>
                    </a:lnTo>
                    <a:lnTo>
                      <a:pt x="16" y="719"/>
                    </a:lnTo>
                    <a:lnTo>
                      <a:pt x="14" y="719"/>
                    </a:lnTo>
                    <a:lnTo>
                      <a:pt x="11" y="719"/>
                    </a:lnTo>
                    <a:lnTo>
                      <a:pt x="9" y="719"/>
                    </a:lnTo>
                    <a:lnTo>
                      <a:pt x="7" y="719"/>
                    </a:lnTo>
                    <a:lnTo>
                      <a:pt x="5" y="719"/>
                    </a:lnTo>
                    <a:lnTo>
                      <a:pt x="4" y="719"/>
                    </a:lnTo>
                    <a:lnTo>
                      <a:pt x="3" y="719"/>
                    </a:lnTo>
                    <a:lnTo>
                      <a:pt x="2" y="719"/>
                    </a:lnTo>
                    <a:lnTo>
                      <a:pt x="1" y="719"/>
                    </a:lnTo>
                    <a:lnTo>
                      <a:pt x="0" y="719"/>
                    </a:lnTo>
                    <a:lnTo>
                      <a:pt x="0" y="718"/>
                    </a:lnTo>
                    <a:lnTo>
                      <a:pt x="0" y="717"/>
                    </a:lnTo>
                    <a:lnTo>
                      <a:pt x="0" y="715"/>
                    </a:lnTo>
                    <a:lnTo>
                      <a:pt x="0" y="713"/>
                    </a:lnTo>
                    <a:lnTo>
                      <a:pt x="0" y="711"/>
                    </a:lnTo>
                    <a:lnTo>
                      <a:pt x="0" y="708"/>
                    </a:lnTo>
                    <a:lnTo>
                      <a:pt x="0" y="705"/>
                    </a:lnTo>
                    <a:lnTo>
                      <a:pt x="0" y="702"/>
                    </a:lnTo>
                    <a:lnTo>
                      <a:pt x="0" y="698"/>
                    </a:lnTo>
                    <a:lnTo>
                      <a:pt x="0" y="694"/>
                    </a:lnTo>
                    <a:lnTo>
                      <a:pt x="0" y="689"/>
                    </a:lnTo>
                    <a:lnTo>
                      <a:pt x="0" y="684"/>
                    </a:lnTo>
                    <a:lnTo>
                      <a:pt x="0" y="679"/>
                    </a:lnTo>
                    <a:lnTo>
                      <a:pt x="0" y="673"/>
                    </a:lnTo>
                    <a:lnTo>
                      <a:pt x="0" y="667"/>
                    </a:lnTo>
                    <a:lnTo>
                      <a:pt x="0" y="661"/>
                    </a:lnTo>
                    <a:lnTo>
                      <a:pt x="0" y="655"/>
                    </a:lnTo>
                    <a:lnTo>
                      <a:pt x="0" y="648"/>
                    </a:lnTo>
                    <a:lnTo>
                      <a:pt x="0" y="641"/>
                    </a:lnTo>
                    <a:lnTo>
                      <a:pt x="0" y="634"/>
                    </a:lnTo>
                    <a:lnTo>
                      <a:pt x="0" y="626"/>
                    </a:lnTo>
                    <a:lnTo>
                      <a:pt x="0" y="619"/>
                    </a:lnTo>
                    <a:lnTo>
                      <a:pt x="0" y="610"/>
                    </a:lnTo>
                    <a:lnTo>
                      <a:pt x="0" y="602"/>
                    </a:lnTo>
                    <a:lnTo>
                      <a:pt x="0" y="594"/>
                    </a:lnTo>
                    <a:lnTo>
                      <a:pt x="0" y="585"/>
                    </a:lnTo>
                    <a:lnTo>
                      <a:pt x="0" y="576"/>
                    </a:lnTo>
                    <a:lnTo>
                      <a:pt x="0" y="567"/>
                    </a:lnTo>
                    <a:lnTo>
                      <a:pt x="0" y="558"/>
                    </a:lnTo>
                    <a:lnTo>
                      <a:pt x="0" y="548"/>
                    </a:lnTo>
                    <a:lnTo>
                      <a:pt x="0" y="539"/>
                    </a:lnTo>
                    <a:lnTo>
                      <a:pt x="0" y="529"/>
                    </a:lnTo>
                    <a:lnTo>
                      <a:pt x="0" y="519"/>
                    </a:lnTo>
                    <a:lnTo>
                      <a:pt x="0" y="509"/>
                    </a:lnTo>
                    <a:lnTo>
                      <a:pt x="0" y="499"/>
                    </a:lnTo>
                    <a:lnTo>
                      <a:pt x="0" y="489"/>
                    </a:lnTo>
                    <a:lnTo>
                      <a:pt x="0" y="478"/>
                    </a:lnTo>
                    <a:lnTo>
                      <a:pt x="0" y="468"/>
                    </a:lnTo>
                    <a:lnTo>
                      <a:pt x="0" y="457"/>
                    </a:lnTo>
                    <a:lnTo>
                      <a:pt x="0" y="446"/>
                    </a:lnTo>
                    <a:lnTo>
                      <a:pt x="0" y="436"/>
                    </a:lnTo>
                    <a:lnTo>
                      <a:pt x="0" y="425"/>
                    </a:lnTo>
                    <a:lnTo>
                      <a:pt x="0" y="414"/>
                    </a:lnTo>
                    <a:lnTo>
                      <a:pt x="0" y="403"/>
                    </a:lnTo>
                    <a:lnTo>
                      <a:pt x="0" y="392"/>
                    </a:lnTo>
                    <a:lnTo>
                      <a:pt x="0" y="381"/>
                    </a:lnTo>
                    <a:lnTo>
                      <a:pt x="0" y="370"/>
                    </a:lnTo>
                    <a:lnTo>
                      <a:pt x="0" y="359"/>
                    </a:lnTo>
                    <a:lnTo>
                      <a:pt x="0" y="348"/>
                    </a:lnTo>
                    <a:lnTo>
                      <a:pt x="0" y="337"/>
                    </a:lnTo>
                    <a:lnTo>
                      <a:pt x="0" y="326"/>
                    </a:lnTo>
                    <a:lnTo>
                      <a:pt x="0" y="315"/>
                    </a:lnTo>
                    <a:lnTo>
                      <a:pt x="0" y="304"/>
                    </a:lnTo>
                    <a:lnTo>
                      <a:pt x="0" y="294"/>
                    </a:lnTo>
                    <a:lnTo>
                      <a:pt x="0" y="283"/>
                    </a:lnTo>
                    <a:lnTo>
                      <a:pt x="0" y="272"/>
                    </a:lnTo>
                    <a:lnTo>
                      <a:pt x="0" y="261"/>
                    </a:lnTo>
                    <a:lnTo>
                      <a:pt x="0" y="251"/>
                    </a:lnTo>
                    <a:lnTo>
                      <a:pt x="0" y="240"/>
                    </a:lnTo>
                    <a:lnTo>
                      <a:pt x="0" y="230"/>
                    </a:lnTo>
                    <a:lnTo>
                      <a:pt x="0" y="220"/>
                    </a:lnTo>
                    <a:lnTo>
                      <a:pt x="0" y="209"/>
                    </a:lnTo>
                    <a:lnTo>
                      <a:pt x="0" y="199"/>
                    </a:lnTo>
                    <a:lnTo>
                      <a:pt x="0" y="189"/>
                    </a:lnTo>
                    <a:lnTo>
                      <a:pt x="0" y="180"/>
                    </a:lnTo>
                    <a:lnTo>
                      <a:pt x="0" y="170"/>
                    </a:lnTo>
                    <a:lnTo>
                      <a:pt x="0" y="161"/>
                    </a:lnTo>
                    <a:lnTo>
                      <a:pt x="0" y="151"/>
                    </a:lnTo>
                    <a:lnTo>
                      <a:pt x="0" y="142"/>
                    </a:lnTo>
                    <a:lnTo>
                      <a:pt x="0" y="133"/>
                    </a:lnTo>
                    <a:lnTo>
                      <a:pt x="0" y="125"/>
                    </a:lnTo>
                    <a:lnTo>
                      <a:pt x="0" y="116"/>
                    </a:lnTo>
                    <a:lnTo>
                      <a:pt x="0" y="108"/>
                    </a:lnTo>
                    <a:lnTo>
                      <a:pt x="0" y="100"/>
                    </a:lnTo>
                    <a:lnTo>
                      <a:pt x="0" y="92"/>
                    </a:lnTo>
                    <a:lnTo>
                      <a:pt x="0" y="85"/>
                    </a:lnTo>
                    <a:lnTo>
                      <a:pt x="0" y="77"/>
                    </a:lnTo>
                    <a:lnTo>
                      <a:pt x="0" y="70"/>
                    </a:lnTo>
                    <a:lnTo>
                      <a:pt x="0" y="64"/>
                    </a:lnTo>
                    <a:lnTo>
                      <a:pt x="0" y="57"/>
                    </a:lnTo>
                    <a:lnTo>
                      <a:pt x="0" y="51"/>
                    </a:lnTo>
                    <a:lnTo>
                      <a:pt x="0" y="45"/>
                    </a:lnTo>
                    <a:lnTo>
                      <a:pt x="0" y="40"/>
                    </a:lnTo>
                    <a:lnTo>
                      <a:pt x="0" y="34"/>
                    </a:lnTo>
                    <a:lnTo>
                      <a:pt x="0" y="29"/>
                    </a:lnTo>
                    <a:lnTo>
                      <a:pt x="0" y="25"/>
                    </a:lnTo>
                    <a:lnTo>
                      <a:pt x="0" y="21"/>
                    </a:lnTo>
                    <a:lnTo>
                      <a:pt x="0" y="17"/>
                    </a:lnTo>
                    <a:lnTo>
                      <a:pt x="0" y="13"/>
                    </a:lnTo>
                    <a:lnTo>
                      <a:pt x="0" y="10"/>
                    </a:lnTo>
                    <a:lnTo>
                      <a:pt x="0" y="7"/>
                    </a:lnTo>
                    <a:lnTo>
                      <a:pt x="0" y="5"/>
                    </a:lnTo>
                    <a:lnTo>
                      <a:pt x="0" y="3"/>
                    </a:lnTo>
                    <a:lnTo>
                      <a:pt x="0" y="2"/>
                    </a:lnTo>
                    <a:lnTo>
                      <a:pt x="0" y="1"/>
                    </a:lnTo>
                    <a:lnTo>
                      <a:pt x="0" y="0"/>
                    </a:lnTo>
                    <a:lnTo>
                      <a:pt x="1" y="0"/>
                    </a:lnTo>
                    <a:lnTo>
                      <a:pt x="2" y="0"/>
                    </a:lnTo>
                    <a:lnTo>
                      <a:pt x="3" y="0"/>
                    </a:lnTo>
                    <a:lnTo>
                      <a:pt x="4" y="0"/>
                    </a:lnTo>
                    <a:lnTo>
                      <a:pt x="5" y="0"/>
                    </a:lnTo>
                    <a:lnTo>
                      <a:pt x="7" y="0"/>
                    </a:lnTo>
                    <a:lnTo>
                      <a:pt x="9" y="0"/>
                    </a:lnTo>
                    <a:lnTo>
                      <a:pt x="11" y="0"/>
                    </a:lnTo>
                    <a:lnTo>
                      <a:pt x="14" y="0"/>
                    </a:lnTo>
                    <a:lnTo>
                      <a:pt x="16" y="0"/>
                    </a:lnTo>
                    <a:lnTo>
                      <a:pt x="19" y="0"/>
                    </a:lnTo>
                    <a:lnTo>
                      <a:pt x="22" y="0"/>
                    </a:lnTo>
                    <a:lnTo>
                      <a:pt x="26" y="0"/>
                    </a:lnTo>
                    <a:lnTo>
                      <a:pt x="29" y="0"/>
                    </a:lnTo>
                    <a:lnTo>
                      <a:pt x="33" y="0"/>
                    </a:lnTo>
                    <a:lnTo>
                      <a:pt x="37" y="0"/>
                    </a:lnTo>
                    <a:lnTo>
                      <a:pt x="42" y="0"/>
                    </a:lnTo>
                    <a:lnTo>
                      <a:pt x="46" y="0"/>
                    </a:lnTo>
                    <a:lnTo>
                      <a:pt x="51" y="0"/>
                    </a:lnTo>
                    <a:lnTo>
                      <a:pt x="56" y="0"/>
                    </a:lnTo>
                    <a:lnTo>
                      <a:pt x="61" y="0"/>
                    </a:lnTo>
                    <a:lnTo>
                      <a:pt x="66" y="0"/>
                    </a:lnTo>
                    <a:lnTo>
                      <a:pt x="71" y="0"/>
                    </a:lnTo>
                    <a:lnTo>
                      <a:pt x="77" y="0"/>
                    </a:lnTo>
                    <a:lnTo>
                      <a:pt x="83" y="0"/>
                    </a:lnTo>
                    <a:lnTo>
                      <a:pt x="89" y="0"/>
                    </a:lnTo>
                    <a:lnTo>
                      <a:pt x="95" y="0"/>
                    </a:lnTo>
                    <a:lnTo>
                      <a:pt x="102" y="0"/>
                    </a:lnTo>
                    <a:lnTo>
                      <a:pt x="108" y="0"/>
                    </a:lnTo>
                    <a:lnTo>
                      <a:pt x="115" y="0"/>
                    </a:lnTo>
                    <a:lnTo>
                      <a:pt x="122" y="0"/>
                    </a:lnTo>
                    <a:lnTo>
                      <a:pt x="129" y="0"/>
                    </a:lnTo>
                    <a:lnTo>
                      <a:pt x="136" y="0"/>
                    </a:lnTo>
                    <a:lnTo>
                      <a:pt x="144" y="0"/>
                    </a:lnTo>
                    <a:lnTo>
                      <a:pt x="151" y="0"/>
                    </a:lnTo>
                    <a:lnTo>
                      <a:pt x="159" y="0"/>
                    </a:lnTo>
                    <a:lnTo>
                      <a:pt x="167" y="0"/>
                    </a:lnTo>
                    <a:lnTo>
                      <a:pt x="175" y="0"/>
                    </a:lnTo>
                    <a:lnTo>
                      <a:pt x="183" y="0"/>
                    </a:lnTo>
                    <a:lnTo>
                      <a:pt x="191" y="0"/>
                    </a:lnTo>
                    <a:lnTo>
                      <a:pt x="199" y="0"/>
                    </a:lnTo>
                    <a:lnTo>
                      <a:pt x="208" y="0"/>
                    </a:lnTo>
                    <a:lnTo>
                      <a:pt x="217" y="0"/>
                    </a:lnTo>
                    <a:lnTo>
                      <a:pt x="225" y="0"/>
                    </a:lnTo>
                    <a:lnTo>
                      <a:pt x="234" y="0"/>
                    </a:lnTo>
                    <a:lnTo>
                      <a:pt x="243" y="0"/>
                    </a:lnTo>
                    <a:lnTo>
                      <a:pt x="252" y="0"/>
                    </a:lnTo>
                    <a:lnTo>
                      <a:pt x="262" y="0"/>
                    </a:lnTo>
                    <a:lnTo>
                      <a:pt x="271" y="0"/>
                    </a:lnTo>
                    <a:lnTo>
                      <a:pt x="280" y="0"/>
                    </a:lnTo>
                    <a:lnTo>
                      <a:pt x="290" y="0"/>
                    </a:lnTo>
                    <a:lnTo>
                      <a:pt x="300" y="0"/>
                    </a:lnTo>
                    <a:lnTo>
                      <a:pt x="309" y="0"/>
                    </a:lnTo>
                    <a:lnTo>
                      <a:pt x="319" y="0"/>
                    </a:lnTo>
                    <a:lnTo>
                      <a:pt x="329" y="0"/>
                    </a:lnTo>
                    <a:lnTo>
                      <a:pt x="339" y="0"/>
                    </a:lnTo>
                    <a:lnTo>
                      <a:pt x="349" y="0"/>
                    </a:lnTo>
                    <a:lnTo>
                      <a:pt x="359" y="0"/>
                    </a:lnTo>
                    <a:lnTo>
                      <a:pt x="369" y="0"/>
                    </a:lnTo>
                    <a:lnTo>
                      <a:pt x="380" y="0"/>
                    </a:lnTo>
                    <a:lnTo>
                      <a:pt x="390" y="0"/>
                    </a:lnTo>
                    <a:lnTo>
                      <a:pt x="400" y="0"/>
                    </a:lnTo>
                    <a:lnTo>
                      <a:pt x="411" y="0"/>
                    </a:lnTo>
                    <a:lnTo>
                      <a:pt x="421" y="0"/>
                    </a:lnTo>
                    <a:lnTo>
                      <a:pt x="432" y="0"/>
                    </a:lnTo>
                    <a:lnTo>
                      <a:pt x="442" y="0"/>
                    </a:lnTo>
                    <a:lnTo>
                      <a:pt x="453" y="0"/>
                    </a:lnTo>
                    <a:lnTo>
                      <a:pt x="464" y="0"/>
                    </a:lnTo>
                    <a:lnTo>
                      <a:pt x="474" y="0"/>
                    </a:lnTo>
                    <a:lnTo>
                      <a:pt x="485" y="0"/>
                    </a:lnTo>
                    <a:lnTo>
                      <a:pt x="496" y="0"/>
                    </a:lnTo>
                    <a:lnTo>
                      <a:pt x="507" y="0"/>
                    </a:lnTo>
                    <a:lnTo>
                      <a:pt x="517" y="0"/>
                    </a:lnTo>
                    <a:lnTo>
                      <a:pt x="528" y="0"/>
                    </a:lnTo>
                    <a:lnTo>
                      <a:pt x="539" y="0"/>
                    </a:lnTo>
                    <a:lnTo>
                      <a:pt x="550" y="0"/>
                    </a:lnTo>
                    <a:lnTo>
                      <a:pt x="561" y="0"/>
                    </a:lnTo>
                    <a:lnTo>
                      <a:pt x="572" y="0"/>
                    </a:lnTo>
                    <a:lnTo>
                      <a:pt x="583" y="0"/>
                    </a:lnTo>
                    <a:lnTo>
                      <a:pt x="594" y="0"/>
                    </a:lnTo>
                    <a:lnTo>
                      <a:pt x="604" y="0"/>
                    </a:lnTo>
                    <a:lnTo>
                      <a:pt x="615" y="0"/>
                    </a:lnTo>
                    <a:lnTo>
                      <a:pt x="626" y="0"/>
                    </a:lnTo>
                    <a:lnTo>
                      <a:pt x="637" y="0"/>
                    </a:lnTo>
                    <a:lnTo>
                      <a:pt x="648" y="0"/>
                    </a:lnTo>
                    <a:lnTo>
                      <a:pt x="659" y="0"/>
                    </a:lnTo>
                    <a:lnTo>
                      <a:pt x="669" y="0"/>
                    </a:lnTo>
                    <a:lnTo>
                      <a:pt x="680" y="0"/>
                    </a:lnTo>
                    <a:lnTo>
                      <a:pt x="691" y="0"/>
                    </a:lnTo>
                    <a:lnTo>
                      <a:pt x="701" y="0"/>
                    </a:lnTo>
                    <a:lnTo>
                      <a:pt x="712" y="0"/>
                    </a:lnTo>
                    <a:lnTo>
                      <a:pt x="723" y="0"/>
                    </a:lnTo>
                    <a:lnTo>
                      <a:pt x="733" y="0"/>
                    </a:lnTo>
                    <a:lnTo>
                      <a:pt x="744" y="0"/>
                    </a:lnTo>
                    <a:lnTo>
                      <a:pt x="754" y="0"/>
                    </a:lnTo>
                    <a:lnTo>
                      <a:pt x="765" y="0"/>
                    </a:lnTo>
                    <a:lnTo>
                      <a:pt x="775" y="0"/>
                    </a:lnTo>
                    <a:lnTo>
                      <a:pt x="785" y="0"/>
                    </a:lnTo>
                    <a:lnTo>
                      <a:pt x="795" y="0"/>
                    </a:lnTo>
                    <a:lnTo>
                      <a:pt x="805" y="0"/>
                    </a:lnTo>
                    <a:lnTo>
                      <a:pt x="816" y="0"/>
                    </a:lnTo>
                    <a:lnTo>
                      <a:pt x="825" y="0"/>
                    </a:lnTo>
                    <a:lnTo>
                      <a:pt x="835" y="0"/>
                    </a:lnTo>
                    <a:lnTo>
                      <a:pt x="845" y="0"/>
                    </a:lnTo>
                    <a:lnTo>
                      <a:pt x="855" y="0"/>
                    </a:lnTo>
                    <a:lnTo>
                      <a:pt x="865" y="0"/>
                    </a:lnTo>
                    <a:lnTo>
                      <a:pt x="874" y="0"/>
                    </a:lnTo>
                    <a:lnTo>
                      <a:pt x="883" y="0"/>
                    </a:lnTo>
                    <a:lnTo>
                      <a:pt x="893" y="0"/>
                    </a:lnTo>
                    <a:lnTo>
                      <a:pt x="902" y="0"/>
                    </a:lnTo>
                    <a:lnTo>
                      <a:pt x="911" y="0"/>
                    </a:lnTo>
                    <a:lnTo>
                      <a:pt x="920" y="0"/>
                    </a:lnTo>
                    <a:lnTo>
                      <a:pt x="929" y="0"/>
                    </a:lnTo>
                    <a:lnTo>
                      <a:pt x="938" y="0"/>
                    </a:lnTo>
                    <a:lnTo>
                      <a:pt x="946" y="0"/>
                    </a:lnTo>
                    <a:lnTo>
                      <a:pt x="955" y="0"/>
                    </a:lnTo>
                    <a:lnTo>
                      <a:pt x="963" y="0"/>
                    </a:lnTo>
                    <a:lnTo>
                      <a:pt x="972" y="0"/>
                    </a:lnTo>
                    <a:lnTo>
                      <a:pt x="980" y="0"/>
                    </a:lnTo>
                    <a:lnTo>
                      <a:pt x="988" y="0"/>
                    </a:lnTo>
                    <a:lnTo>
                      <a:pt x="996" y="0"/>
                    </a:lnTo>
                    <a:lnTo>
                      <a:pt x="1003" y="0"/>
                    </a:lnTo>
                    <a:lnTo>
                      <a:pt x="1011" y="0"/>
                    </a:lnTo>
                    <a:lnTo>
                      <a:pt x="1018" y="0"/>
                    </a:lnTo>
                    <a:lnTo>
                      <a:pt x="1026" y="0"/>
                    </a:lnTo>
                    <a:lnTo>
                      <a:pt x="1033" y="0"/>
                    </a:lnTo>
                    <a:lnTo>
                      <a:pt x="1040" y="0"/>
                    </a:lnTo>
                    <a:lnTo>
                      <a:pt x="1046" y="0"/>
                    </a:lnTo>
                    <a:lnTo>
                      <a:pt x="1053" y="0"/>
                    </a:lnTo>
                    <a:lnTo>
                      <a:pt x="1059" y="0"/>
                    </a:lnTo>
                    <a:lnTo>
                      <a:pt x="1065" y="0"/>
                    </a:lnTo>
                    <a:lnTo>
                      <a:pt x="1071" y="0"/>
                    </a:lnTo>
                    <a:lnTo>
                      <a:pt x="1077" y="0"/>
                    </a:lnTo>
                    <a:lnTo>
                      <a:pt x="1083" y="0"/>
                    </a:lnTo>
                    <a:lnTo>
                      <a:pt x="1089" y="0"/>
                    </a:lnTo>
                    <a:lnTo>
                      <a:pt x="1094" y="0"/>
                    </a:lnTo>
                    <a:lnTo>
                      <a:pt x="1099" y="0"/>
                    </a:lnTo>
                    <a:lnTo>
                      <a:pt x="1104" y="0"/>
                    </a:lnTo>
                    <a:lnTo>
                      <a:pt x="1108" y="0"/>
                    </a:lnTo>
                    <a:lnTo>
                      <a:pt x="1113" y="0"/>
                    </a:lnTo>
                    <a:lnTo>
                      <a:pt x="1117" y="0"/>
                    </a:lnTo>
                    <a:lnTo>
                      <a:pt x="1121" y="0"/>
                    </a:lnTo>
                    <a:lnTo>
                      <a:pt x="1125" y="0"/>
                    </a:lnTo>
                    <a:lnTo>
                      <a:pt x="1129" y="0"/>
                    </a:lnTo>
                    <a:lnTo>
                      <a:pt x="1132" y="0"/>
                    </a:lnTo>
                    <a:lnTo>
                      <a:pt x="1135" y="0"/>
                    </a:lnTo>
                    <a:lnTo>
                      <a:pt x="1138" y="0"/>
                    </a:lnTo>
                    <a:lnTo>
                      <a:pt x="1141" y="0"/>
                    </a:lnTo>
                    <a:lnTo>
                      <a:pt x="1143" y="0"/>
                    </a:lnTo>
                    <a:lnTo>
                      <a:pt x="1145" y="0"/>
                    </a:lnTo>
                    <a:lnTo>
                      <a:pt x="1147" y="0"/>
                    </a:lnTo>
                    <a:lnTo>
                      <a:pt x="1149" y="0"/>
                    </a:lnTo>
                    <a:lnTo>
                      <a:pt x="1151" y="0"/>
                    </a:lnTo>
                    <a:lnTo>
                      <a:pt x="1152" y="0"/>
                    </a:lnTo>
                    <a:lnTo>
                      <a:pt x="1153" y="0"/>
                    </a:lnTo>
                    <a:lnTo>
                      <a:pt x="1154" y="0"/>
                    </a:lnTo>
                  </a:path>
                </a:pathLst>
              </a:custGeom>
              <a:noFill/>
              <a:ln w="12700" cap="rnd" cmpd="sng">
                <a:solidFill>
                  <a:srgbClr val="7F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08" name="Freeform 8">
                <a:extLst>
                  <a:ext uri="{FF2B5EF4-FFF2-40B4-BE49-F238E27FC236}">
                    <a16:creationId xmlns:a16="http://schemas.microsoft.com/office/drawing/2014/main" id="{AEEAA944-AE84-4068-A52B-D2E280B27E2E}"/>
                  </a:ext>
                </a:extLst>
              </p:cNvPr>
              <p:cNvSpPr>
                <a:spLocks/>
              </p:cNvSpPr>
              <p:nvPr/>
            </p:nvSpPr>
            <p:spPr bwMode="auto">
              <a:xfrm>
                <a:off x="244" y="3055"/>
                <a:ext cx="1221" cy="47"/>
              </a:xfrm>
              <a:custGeom>
                <a:avLst/>
                <a:gdLst>
                  <a:gd name="T0" fmla="*/ 1220 w 1221"/>
                  <a:gd name="T1" fmla="*/ 46 h 47"/>
                  <a:gd name="T2" fmla="*/ 1217 w 1221"/>
                  <a:gd name="T3" fmla="*/ 46 h 47"/>
                  <a:gd name="T4" fmla="*/ 1205 w 1221"/>
                  <a:gd name="T5" fmla="*/ 46 h 47"/>
                  <a:gd name="T6" fmla="*/ 1184 w 1221"/>
                  <a:gd name="T7" fmla="*/ 46 h 47"/>
                  <a:gd name="T8" fmla="*/ 1156 w 1221"/>
                  <a:gd name="T9" fmla="*/ 46 h 47"/>
                  <a:gd name="T10" fmla="*/ 1121 w 1221"/>
                  <a:gd name="T11" fmla="*/ 46 h 47"/>
                  <a:gd name="T12" fmla="*/ 1079 w 1221"/>
                  <a:gd name="T13" fmla="*/ 46 h 47"/>
                  <a:gd name="T14" fmla="*/ 1033 w 1221"/>
                  <a:gd name="T15" fmla="*/ 46 h 47"/>
                  <a:gd name="T16" fmla="*/ 981 w 1221"/>
                  <a:gd name="T17" fmla="*/ 46 h 47"/>
                  <a:gd name="T18" fmla="*/ 925 w 1221"/>
                  <a:gd name="T19" fmla="*/ 46 h 47"/>
                  <a:gd name="T20" fmla="*/ 866 w 1221"/>
                  <a:gd name="T21" fmla="*/ 46 h 47"/>
                  <a:gd name="T22" fmla="*/ 804 w 1221"/>
                  <a:gd name="T23" fmla="*/ 46 h 47"/>
                  <a:gd name="T24" fmla="*/ 741 w 1221"/>
                  <a:gd name="T25" fmla="*/ 46 h 47"/>
                  <a:gd name="T26" fmla="*/ 676 w 1221"/>
                  <a:gd name="T27" fmla="*/ 46 h 47"/>
                  <a:gd name="T28" fmla="*/ 610 w 1221"/>
                  <a:gd name="T29" fmla="*/ 46 h 47"/>
                  <a:gd name="T30" fmla="*/ 545 w 1221"/>
                  <a:gd name="T31" fmla="*/ 46 h 47"/>
                  <a:gd name="T32" fmla="*/ 481 w 1221"/>
                  <a:gd name="T33" fmla="*/ 46 h 47"/>
                  <a:gd name="T34" fmla="*/ 418 w 1221"/>
                  <a:gd name="T35" fmla="*/ 46 h 47"/>
                  <a:gd name="T36" fmla="*/ 357 w 1221"/>
                  <a:gd name="T37" fmla="*/ 46 h 47"/>
                  <a:gd name="T38" fmla="*/ 300 w 1221"/>
                  <a:gd name="T39" fmla="*/ 46 h 47"/>
                  <a:gd name="T40" fmla="*/ 246 w 1221"/>
                  <a:gd name="T41" fmla="*/ 46 h 47"/>
                  <a:gd name="T42" fmla="*/ 197 w 1221"/>
                  <a:gd name="T43" fmla="*/ 46 h 47"/>
                  <a:gd name="T44" fmla="*/ 153 w 1221"/>
                  <a:gd name="T45" fmla="*/ 46 h 47"/>
                  <a:gd name="T46" fmla="*/ 114 w 1221"/>
                  <a:gd name="T47" fmla="*/ 46 h 47"/>
                  <a:gd name="T48" fmla="*/ 83 w 1221"/>
                  <a:gd name="T49" fmla="*/ 46 h 47"/>
                  <a:gd name="T50" fmla="*/ 58 w 1221"/>
                  <a:gd name="T51" fmla="*/ 46 h 47"/>
                  <a:gd name="T52" fmla="*/ 42 w 1221"/>
                  <a:gd name="T53" fmla="*/ 46 h 47"/>
                  <a:gd name="T54" fmla="*/ 34 w 1221"/>
                  <a:gd name="T55" fmla="*/ 46 h 47"/>
                  <a:gd name="T56" fmla="*/ 17 w 1221"/>
                  <a:gd name="T57" fmla="*/ 23 h 47"/>
                  <a:gd name="T58" fmla="*/ 1 w 1221"/>
                  <a:gd name="T59" fmla="*/ 0 h 47"/>
                  <a:gd name="T60" fmla="*/ 8 w 1221"/>
                  <a:gd name="T61" fmla="*/ 0 h 47"/>
                  <a:gd name="T62" fmla="*/ 24 w 1221"/>
                  <a:gd name="T63" fmla="*/ 0 h 47"/>
                  <a:gd name="T64" fmla="*/ 48 w 1221"/>
                  <a:gd name="T65" fmla="*/ 0 h 47"/>
                  <a:gd name="T66" fmla="*/ 79 w 1221"/>
                  <a:gd name="T67" fmla="*/ 0 h 47"/>
                  <a:gd name="T68" fmla="*/ 116 w 1221"/>
                  <a:gd name="T69" fmla="*/ 0 h 47"/>
                  <a:gd name="T70" fmla="*/ 159 w 1221"/>
                  <a:gd name="T71" fmla="*/ 0 h 47"/>
                  <a:gd name="T72" fmla="*/ 208 w 1221"/>
                  <a:gd name="T73" fmla="*/ 0 h 47"/>
                  <a:gd name="T74" fmla="*/ 260 w 1221"/>
                  <a:gd name="T75" fmla="*/ 0 h 47"/>
                  <a:gd name="T76" fmla="*/ 317 w 1221"/>
                  <a:gd name="T77" fmla="*/ 0 h 47"/>
                  <a:gd name="T78" fmla="*/ 376 w 1221"/>
                  <a:gd name="T79" fmla="*/ 0 h 47"/>
                  <a:gd name="T80" fmla="*/ 438 w 1221"/>
                  <a:gd name="T81" fmla="*/ 0 h 47"/>
                  <a:gd name="T82" fmla="*/ 502 w 1221"/>
                  <a:gd name="T83" fmla="*/ 0 h 47"/>
                  <a:gd name="T84" fmla="*/ 567 w 1221"/>
                  <a:gd name="T85" fmla="*/ 0 h 47"/>
                  <a:gd name="T86" fmla="*/ 632 w 1221"/>
                  <a:gd name="T87" fmla="*/ 0 h 47"/>
                  <a:gd name="T88" fmla="*/ 697 w 1221"/>
                  <a:gd name="T89" fmla="*/ 0 h 47"/>
                  <a:gd name="T90" fmla="*/ 761 w 1221"/>
                  <a:gd name="T91" fmla="*/ 0 h 47"/>
                  <a:gd name="T92" fmla="*/ 824 w 1221"/>
                  <a:gd name="T93" fmla="*/ 0 h 47"/>
                  <a:gd name="T94" fmla="*/ 884 w 1221"/>
                  <a:gd name="T95" fmla="*/ 0 h 47"/>
                  <a:gd name="T96" fmla="*/ 942 w 1221"/>
                  <a:gd name="T97" fmla="*/ 0 h 47"/>
                  <a:gd name="T98" fmla="*/ 996 w 1221"/>
                  <a:gd name="T99" fmla="*/ 0 h 47"/>
                  <a:gd name="T100" fmla="*/ 1046 w 1221"/>
                  <a:gd name="T101" fmla="*/ 0 h 47"/>
                  <a:gd name="T102" fmla="*/ 1090 w 1221"/>
                  <a:gd name="T103" fmla="*/ 0 h 47"/>
                  <a:gd name="T104" fmla="*/ 1130 w 1221"/>
                  <a:gd name="T105" fmla="*/ 0 h 47"/>
                  <a:gd name="T106" fmla="*/ 1163 w 1221"/>
                  <a:gd name="T107" fmla="*/ 0 h 47"/>
                  <a:gd name="T108" fmla="*/ 1189 w 1221"/>
                  <a:gd name="T109" fmla="*/ 0 h 47"/>
                  <a:gd name="T110" fmla="*/ 1208 w 1221"/>
                  <a:gd name="T111" fmla="*/ 0 h 47"/>
                  <a:gd name="T112" fmla="*/ 1218 w 1221"/>
                  <a:gd name="T113" fmla="*/ 0 h 47"/>
                  <a:gd name="T114" fmla="*/ 1220 w 1221"/>
                  <a:gd name="T115" fmla="*/ 0 h 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21"/>
                  <a:gd name="T175" fmla="*/ 0 h 47"/>
                  <a:gd name="T176" fmla="*/ 1221 w 1221"/>
                  <a:gd name="T177" fmla="*/ 47 h 4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21" h="47">
                    <a:moveTo>
                      <a:pt x="1220" y="0"/>
                    </a:moveTo>
                    <a:lnTo>
                      <a:pt x="1220" y="5"/>
                    </a:lnTo>
                    <a:lnTo>
                      <a:pt x="1220" y="16"/>
                    </a:lnTo>
                    <a:lnTo>
                      <a:pt x="1220" y="30"/>
                    </a:lnTo>
                    <a:lnTo>
                      <a:pt x="1220" y="41"/>
                    </a:lnTo>
                    <a:lnTo>
                      <a:pt x="1220" y="46"/>
                    </a:lnTo>
                    <a:lnTo>
                      <a:pt x="1219" y="46"/>
                    </a:lnTo>
                    <a:lnTo>
                      <a:pt x="1218" y="46"/>
                    </a:lnTo>
                    <a:lnTo>
                      <a:pt x="1217" y="46"/>
                    </a:lnTo>
                    <a:lnTo>
                      <a:pt x="1215" y="46"/>
                    </a:lnTo>
                    <a:lnTo>
                      <a:pt x="1214" y="46"/>
                    </a:lnTo>
                    <a:lnTo>
                      <a:pt x="1212" y="46"/>
                    </a:lnTo>
                    <a:lnTo>
                      <a:pt x="1210" y="46"/>
                    </a:lnTo>
                    <a:lnTo>
                      <a:pt x="1207" y="46"/>
                    </a:lnTo>
                    <a:lnTo>
                      <a:pt x="1205" y="46"/>
                    </a:lnTo>
                    <a:lnTo>
                      <a:pt x="1202" y="46"/>
                    </a:lnTo>
                    <a:lnTo>
                      <a:pt x="1199" y="46"/>
                    </a:lnTo>
                    <a:lnTo>
                      <a:pt x="1195" y="46"/>
                    </a:lnTo>
                    <a:lnTo>
                      <a:pt x="1192" y="46"/>
                    </a:lnTo>
                    <a:lnTo>
                      <a:pt x="1188" y="46"/>
                    </a:lnTo>
                    <a:lnTo>
                      <a:pt x="1184" y="46"/>
                    </a:lnTo>
                    <a:lnTo>
                      <a:pt x="1180" y="46"/>
                    </a:lnTo>
                    <a:lnTo>
                      <a:pt x="1175" y="46"/>
                    </a:lnTo>
                    <a:lnTo>
                      <a:pt x="1171" y="46"/>
                    </a:lnTo>
                    <a:lnTo>
                      <a:pt x="1166" y="46"/>
                    </a:lnTo>
                    <a:lnTo>
                      <a:pt x="1161" y="46"/>
                    </a:lnTo>
                    <a:lnTo>
                      <a:pt x="1156" y="46"/>
                    </a:lnTo>
                    <a:lnTo>
                      <a:pt x="1150" y="46"/>
                    </a:lnTo>
                    <a:lnTo>
                      <a:pt x="1145" y="46"/>
                    </a:lnTo>
                    <a:lnTo>
                      <a:pt x="1139" y="46"/>
                    </a:lnTo>
                    <a:lnTo>
                      <a:pt x="1133" y="46"/>
                    </a:lnTo>
                    <a:lnTo>
                      <a:pt x="1127" y="46"/>
                    </a:lnTo>
                    <a:lnTo>
                      <a:pt x="1121" y="46"/>
                    </a:lnTo>
                    <a:lnTo>
                      <a:pt x="1114" y="46"/>
                    </a:lnTo>
                    <a:lnTo>
                      <a:pt x="1108" y="46"/>
                    </a:lnTo>
                    <a:lnTo>
                      <a:pt x="1101" y="46"/>
                    </a:lnTo>
                    <a:lnTo>
                      <a:pt x="1094" y="46"/>
                    </a:lnTo>
                    <a:lnTo>
                      <a:pt x="1087" y="46"/>
                    </a:lnTo>
                    <a:lnTo>
                      <a:pt x="1079" y="46"/>
                    </a:lnTo>
                    <a:lnTo>
                      <a:pt x="1072" y="46"/>
                    </a:lnTo>
                    <a:lnTo>
                      <a:pt x="1064" y="46"/>
                    </a:lnTo>
                    <a:lnTo>
                      <a:pt x="1057" y="46"/>
                    </a:lnTo>
                    <a:lnTo>
                      <a:pt x="1049" y="46"/>
                    </a:lnTo>
                    <a:lnTo>
                      <a:pt x="1041" y="46"/>
                    </a:lnTo>
                    <a:lnTo>
                      <a:pt x="1033" y="46"/>
                    </a:lnTo>
                    <a:lnTo>
                      <a:pt x="1024" y="46"/>
                    </a:lnTo>
                    <a:lnTo>
                      <a:pt x="1016" y="46"/>
                    </a:lnTo>
                    <a:lnTo>
                      <a:pt x="1007" y="46"/>
                    </a:lnTo>
                    <a:lnTo>
                      <a:pt x="999" y="46"/>
                    </a:lnTo>
                    <a:lnTo>
                      <a:pt x="990" y="46"/>
                    </a:lnTo>
                    <a:lnTo>
                      <a:pt x="981" y="46"/>
                    </a:lnTo>
                    <a:lnTo>
                      <a:pt x="972" y="46"/>
                    </a:lnTo>
                    <a:lnTo>
                      <a:pt x="963" y="46"/>
                    </a:lnTo>
                    <a:lnTo>
                      <a:pt x="954" y="46"/>
                    </a:lnTo>
                    <a:lnTo>
                      <a:pt x="944" y="46"/>
                    </a:lnTo>
                    <a:lnTo>
                      <a:pt x="935" y="46"/>
                    </a:lnTo>
                    <a:lnTo>
                      <a:pt x="925" y="46"/>
                    </a:lnTo>
                    <a:lnTo>
                      <a:pt x="916" y="46"/>
                    </a:lnTo>
                    <a:lnTo>
                      <a:pt x="906" y="46"/>
                    </a:lnTo>
                    <a:lnTo>
                      <a:pt x="896" y="46"/>
                    </a:lnTo>
                    <a:lnTo>
                      <a:pt x="886" y="46"/>
                    </a:lnTo>
                    <a:lnTo>
                      <a:pt x="876" y="46"/>
                    </a:lnTo>
                    <a:lnTo>
                      <a:pt x="866" y="46"/>
                    </a:lnTo>
                    <a:lnTo>
                      <a:pt x="856" y="46"/>
                    </a:lnTo>
                    <a:lnTo>
                      <a:pt x="846" y="46"/>
                    </a:lnTo>
                    <a:lnTo>
                      <a:pt x="836" y="46"/>
                    </a:lnTo>
                    <a:lnTo>
                      <a:pt x="825" y="46"/>
                    </a:lnTo>
                    <a:lnTo>
                      <a:pt x="815" y="46"/>
                    </a:lnTo>
                    <a:lnTo>
                      <a:pt x="804" y="46"/>
                    </a:lnTo>
                    <a:lnTo>
                      <a:pt x="794" y="46"/>
                    </a:lnTo>
                    <a:lnTo>
                      <a:pt x="783" y="46"/>
                    </a:lnTo>
                    <a:lnTo>
                      <a:pt x="773" y="46"/>
                    </a:lnTo>
                    <a:lnTo>
                      <a:pt x="762" y="46"/>
                    </a:lnTo>
                    <a:lnTo>
                      <a:pt x="751" y="46"/>
                    </a:lnTo>
                    <a:lnTo>
                      <a:pt x="741" y="46"/>
                    </a:lnTo>
                    <a:lnTo>
                      <a:pt x="730" y="46"/>
                    </a:lnTo>
                    <a:lnTo>
                      <a:pt x="719" y="46"/>
                    </a:lnTo>
                    <a:lnTo>
                      <a:pt x="708" y="46"/>
                    </a:lnTo>
                    <a:lnTo>
                      <a:pt x="698" y="46"/>
                    </a:lnTo>
                    <a:lnTo>
                      <a:pt x="687" y="46"/>
                    </a:lnTo>
                    <a:lnTo>
                      <a:pt x="676" y="46"/>
                    </a:lnTo>
                    <a:lnTo>
                      <a:pt x="665" y="46"/>
                    </a:lnTo>
                    <a:lnTo>
                      <a:pt x="654" y="46"/>
                    </a:lnTo>
                    <a:lnTo>
                      <a:pt x="643" y="46"/>
                    </a:lnTo>
                    <a:lnTo>
                      <a:pt x="632" y="46"/>
                    </a:lnTo>
                    <a:lnTo>
                      <a:pt x="621" y="46"/>
                    </a:lnTo>
                    <a:lnTo>
                      <a:pt x="610" y="46"/>
                    </a:lnTo>
                    <a:lnTo>
                      <a:pt x="599" y="46"/>
                    </a:lnTo>
                    <a:lnTo>
                      <a:pt x="589" y="46"/>
                    </a:lnTo>
                    <a:lnTo>
                      <a:pt x="578" y="46"/>
                    </a:lnTo>
                    <a:lnTo>
                      <a:pt x="567" y="46"/>
                    </a:lnTo>
                    <a:lnTo>
                      <a:pt x="556" y="46"/>
                    </a:lnTo>
                    <a:lnTo>
                      <a:pt x="545" y="46"/>
                    </a:lnTo>
                    <a:lnTo>
                      <a:pt x="534" y="46"/>
                    </a:lnTo>
                    <a:lnTo>
                      <a:pt x="523" y="46"/>
                    </a:lnTo>
                    <a:lnTo>
                      <a:pt x="513" y="46"/>
                    </a:lnTo>
                    <a:lnTo>
                      <a:pt x="502" y="46"/>
                    </a:lnTo>
                    <a:lnTo>
                      <a:pt x="491" y="46"/>
                    </a:lnTo>
                    <a:lnTo>
                      <a:pt x="481" y="46"/>
                    </a:lnTo>
                    <a:lnTo>
                      <a:pt x="470" y="46"/>
                    </a:lnTo>
                    <a:lnTo>
                      <a:pt x="460" y="46"/>
                    </a:lnTo>
                    <a:lnTo>
                      <a:pt x="449" y="46"/>
                    </a:lnTo>
                    <a:lnTo>
                      <a:pt x="439" y="46"/>
                    </a:lnTo>
                    <a:lnTo>
                      <a:pt x="428" y="46"/>
                    </a:lnTo>
                    <a:lnTo>
                      <a:pt x="418" y="46"/>
                    </a:lnTo>
                    <a:lnTo>
                      <a:pt x="408" y="46"/>
                    </a:lnTo>
                    <a:lnTo>
                      <a:pt x="397" y="46"/>
                    </a:lnTo>
                    <a:lnTo>
                      <a:pt x="387" y="46"/>
                    </a:lnTo>
                    <a:lnTo>
                      <a:pt x="377" y="46"/>
                    </a:lnTo>
                    <a:lnTo>
                      <a:pt x="367" y="46"/>
                    </a:lnTo>
                    <a:lnTo>
                      <a:pt x="357" y="46"/>
                    </a:lnTo>
                    <a:lnTo>
                      <a:pt x="348" y="46"/>
                    </a:lnTo>
                    <a:lnTo>
                      <a:pt x="338" y="46"/>
                    </a:lnTo>
                    <a:lnTo>
                      <a:pt x="328" y="46"/>
                    </a:lnTo>
                    <a:lnTo>
                      <a:pt x="319" y="46"/>
                    </a:lnTo>
                    <a:lnTo>
                      <a:pt x="309" y="46"/>
                    </a:lnTo>
                    <a:lnTo>
                      <a:pt x="300" y="46"/>
                    </a:lnTo>
                    <a:lnTo>
                      <a:pt x="291" y="46"/>
                    </a:lnTo>
                    <a:lnTo>
                      <a:pt x="282" y="46"/>
                    </a:lnTo>
                    <a:lnTo>
                      <a:pt x="273" y="46"/>
                    </a:lnTo>
                    <a:lnTo>
                      <a:pt x="264" y="46"/>
                    </a:lnTo>
                    <a:lnTo>
                      <a:pt x="255" y="46"/>
                    </a:lnTo>
                    <a:lnTo>
                      <a:pt x="246" y="46"/>
                    </a:lnTo>
                    <a:lnTo>
                      <a:pt x="238" y="46"/>
                    </a:lnTo>
                    <a:lnTo>
                      <a:pt x="229" y="46"/>
                    </a:lnTo>
                    <a:lnTo>
                      <a:pt x="221" y="46"/>
                    </a:lnTo>
                    <a:lnTo>
                      <a:pt x="213" y="46"/>
                    </a:lnTo>
                    <a:lnTo>
                      <a:pt x="205" y="46"/>
                    </a:lnTo>
                    <a:lnTo>
                      <a:pt x="197" y="46"/>
                    </a:lnTo>
                    <a:lnTo>
                      <a:pt x="189" y="46"/>
                    </a:lnTo>
                    <a:lnTo>
                      <a:pt x="182" y="46"/>
                    </a:lnTo>
                    <a:lnTo>
                      <a:pt x="174" y="46"/>
                    </a:lnTo>
                    <a:lnTo>
                      <a:pt x="167" y="46"/>
                    </a:lnTo>
                    <a:lnTo>
                      <a:pt x="160" y="46"/>
                    </a:lnTo>
                    <a:lnTo>
                      <a:pt x="153" y="46"/>
                    </a:lnTo>
                    <a:lnTo>
                      <a:pt x="146" y="46"/>
                    </a:lnTo>
                    <a:lnTo>
                      <a:pt x="139" y="46"/>
                    </a:lnTo>
                    <a:lnTo>
                      <a:pt x="133" y="46"/>
                    </a:lnTo>
                    <a:lnTo>
                      <a:pt x="126" y="46"/>
                    </a:lnTo>
                    <a:lnTo>
                      <a:pt x="120" y="46"/>
                    </a:lnTo>
                    <a:lnTo>
                      <a:pt x="114" y="46"/>
                    </a:lnTo>
                    <a:lnTo>
                      <a:pt x="109" y="46"/>
                    </a:lnTo>
                    <a:lnTo>
                      <a:pt x="103" y="46"/>
                    </a:lnTo>
                    <a:lnTo>
                      <a:pt x="98" y="46"/>
                    </a:lnTo>
                    <a:lnTo>
                      <a:pt x="92" y="46"/>
                    </a:lnTo>
                    <a:lnTo>
                      <a:pt x="87" y="46"/>
                    </a:lnTo>
                    <a:lnTo>
                      <a:pt x="83" y="46"/>
                    </a:lnTo>
                    <a:lnTo>
                      <a:pt x="78" y="46"/>
                    </a:lnTo>
                    <a:lnTo>
                      <a:pt x="74" y="46"/>
                    </a:lnTo>
                    <a:lnTo>
                      <a:pt x="69" y="46"/>
                    </a:lnTo>
                    <a:lnTo>
                      <a:pt x="66" y="46"/>
                    </a:lnTo>
                    <a:lnTo>
                      <a:pt x="62" y="46"/>
                    </a:lnTo>
                    <a:lnTo>
                      <a:pt x="58" y="46"/>
                    </a:lnTo>
                    <a:lnTo>
                      <a:pt x="55" y="46"/>
                    </a:lnTo>
                    <a:lnTo>
                      <a:pt x="52" y="46"/>
                    </a:lnTo>
                    <a:lnTo>
                      <a:pt x="49" y="46"/>
                    </a:lnTo>
                    <a:lnTo>
                      <a:pt x="46" y="46"/>
                    </a:lnTo>
                    <a:lnTo>
                      <a:pt x="44" y="46"/>
                    </a:lnTo>
                    <a:lnTo>
                      <a:pt x="42" y="46"/>
                    </a:lnTo>
                    <a:lnTo>
                      <a:pt x="40" y="46"/>
                    </a:lnTo>
                    <a:lnTo>
                      <a:pt x="38" y="46"/>
                    </a:lnTo>
                    <a:lnTo>
                      <a:pt x="37" y="46"/>
                    </a:lnTo>
                    <a:lnTo>
                      <a:pt x="36" y="46"/>
                    </a:lnTo>
                    <a:lnTo>
                      <a:pt x="35" y="46"/>
                    </a:lnTo>
                    <a:lnTo>
                      <a:pt x="34" y="46"/>
                    </a:lnTo>
                    <a:lnTo>
                      <a:pt x="33" y="46"/>
                    </a:lnTo>
                    <a:lnTo>
                      <a:pt x="31" y="43"/>
                    </a:lnTo>
                    <a:lnTo>
                      <a:pt x="25" y="34"/>
                    </a:lnTo>
                    <a:lnTo>
                      <a:pt x="17" y="23"/>
                    </a:lnTo>
                    <a:lnTo>
                      <a:pt x="9" y="12"/>
                    </a:lnTo>
                    <a:lnTo>
                      <a:pt x="3" y="3"/>
                    </a:lnTo>
                    <a:lnTo>
                      <a:pt x="0" y="0"/>
                    </a:lnTo>
                    <a:lnTo>
                      <a:pt x="1" y="0"/>
                    </a:lnTo>
                    <a:lnTo>
                      <a:pt x="2" y="0"/>
                    </a:lnTo>
                    <a:lnTo>
                      <a:pt x="4" y="0"/>
                    </a:lnTo>
                    <a:lnTo>
                      <a:pt x="5" y="0"/>
                    </a:lnTo>
                    <a:lnTo>
                      <a:pt x="7" y="0"/>
                    </a:lnTo>
                    <a:lnTo>
                      <a:pt x="8" y="0"/>
                    </a:lnTo>
                    <a:lnTo>
                      <a:pt x="10" y="0"/>
                    </a:lnTo>
                    <a:lnTo>
                      <a:pt x="13" y="0"/>
                    </a:lnTo>
                    <a:lnTo>
                      <a:pt x="15" y="0"/>
                    </a:lnTo>
                    <a:lnTo>
                      <a:pt x="18" y="0"/>
                    </a:lnTo>
                    <a:lnTo>
                      <a:pt x="21" y="0"/>
                    </a:lnTo>
                    <a:lnTo>
                      <a:pt x="24" y="0"/>
                    </a:lnTo>
                    <a:lnTo>
                      <a:pt x="28" y="0"/>
                    </a:lnTo>
                    <a:lnTo>
                      <a:pt x="31" y="0"/>
                    </a:lnTo>
                    <a:lnTo>
                      <a:pt x="35" y="0"/>
                    </a:lnTo>
                    <a:lnTo>
                      <a:pt x="39" y="0"/>
                    </a:lnTo>
                    <a:lnTo>
                      <a:pt x="44" y="0"/>
                    </a:lnTo>
                    <a:lnTo>
                      <a:pt x="48" y="0"/>
                    </a:lnTo>
                    <a:lnTo>
                      <a:pt x="53" y="0"/>
                    </a:lnTo>
                    <a:lnTo>
                      <a:pt x="58" y="0"/>
                    </a:lnTo>
                    <a:lnTo>
                      <a:pt x="63" y="0"/>
                    </a:lnTo>
                    <a:lnTo>
                      <a:pt x="68" y="0"/>
                    </a:lnTo>
                    <a:lnTo>
                      <a:pt x="73" y="0"/>
                    </a:lnTo>
                    <a:lnTo>
                      <a:pt x="79" y="0"/>
                    </a:lnTo>
                    <a:lnTo>
                      <a:pt x="85" y="0"/>
                    </a:lnTo>
                    <a:lnTo>
                      <a:pt x="91" y="0"/>
                    </a:lnTo>
                    <a:lnTo>
                      <a:pt x="97" y="0"/>
                    </a:lnTo>
                    <a:lnTo>
                      <a:pt x="103" y="0"/>
                    </a:lnTo>
                    <a:lnTo>
                      <a:pt x="110" y="0"/>
                    </a:lnTo>
                    <a:lnTo>
                      <a:pt x="116" y="0"/>
                    </a:lnTo>
                    <a:lnTo>
                      <a:pt x="123" y="0"/>
                    </a:lnTo>
                    <a:lnTo>
                      <a:pt x="130" y="0"/>
                    </a:lnTo>
                    <a:lnTo>
                      <a:pt x="137" y="0"/>
                    </a:lnTo>
                    <a:lnTo>
                      <a:pt x="144" y="0"/>
                    </a:lnTo>
                    <a:lnTo>
                      <a:pt x="152" y="0"/>
                    </a:lnTo>
                    <a:lnTo>
                      <a:pt x="159" y="0"/>
                    </a:lnTo>
                    <a:lnTo>
                      <a:pt x="167" y="0"/>
                    </a:lnTo>
                    <a:lnTo>
                      <a:pt x="175" y="0"/>
                    </a:lnTo>
                    <a:lnTo>
                      <a:pt x="183" y="0"/>
                    </a:lnTo>
                    <a:lnTo>
                      <a:pt x="191" y="0"/>
                    </a:lnTo>
                    <a:lnTo>
                      <a:pt x="199" y="0"/>
                    </a:lnTo>
                    <a:lnTo>
                      <a:pt x="208" y="0"/>
                    </a:lnTo>
                    <a:lnTo>
                      <a:pt x="216" y="0"/>
                    </a:lnTo>
                    <a:lnTo>
                      <a:pt x="225" y="0"/>
                    </a:lnTo>
                    <a:lnTo>
                      <a:pt x="233" y="0"/>
                    </a:lnTo>
                    <a:lnTo>
                      <a:pt x="242" y="0"/>
                    </a:lnTo>
                    <a:lnTo>
                      <a:pt x="251" y="0"/>
                    </a:lnTo>
                    <a:lnTo>
                      <a:pt x="260" y="0"/>
                    </a:lnTo>
                    <a:lnTo>
                      <a:pt x="269" y="0"/>
                    </a:lnTo>
                    <a:lnTo>
                      <a:pt x="279" y="0"/>
                    </a:lnTo>
                    <a:lnTo>
                      <a:pt x="288" y="0"/>
                    </a:lnTo>
                    <a:lnTo>
                      <a:pt x="297" y="0"/>
                    </a:lnTo>
                    <a:lnTo>
                      <a:pt x="307" y="0"/>
                    </a:lnTo>
                    <a:lnTo>
                      <a:pt x="317" y="0"/>
                    </a:lnTo>
                    <a:lnTo>
                      <a:pt x="326" y="0"/>
                    </a:lnTo>
                    <a:lnTo>
                      <a:pt x="336" y="0"/>
                    </a:lnTo>
                    <a:lnTo>
                      <a:pt x="346" y="0"/>
                    </a:lnTo>
                    <a:lnTo>
                      <a:pt x="356" y="0"/>
                    </a:lnTo>
                    <a:lnTo>
                      <a:pt x="366" y="0"/>
                    </a:lnTo>
                    <a:lnTo>
                      <a:pt x="376" y="0"/>
                    </a:lnTo>
                    <a:lnTo>
                      <a:pt x="386" y="0"/>
                    </a:lnTo>
                    <a:lnTo>
                      <a:pt x="396" y="0"/>
                    </a:lnTo>
                    <a:lnTo>
                      <a:pt x="407" y="0"/>
                    </a:lnTo>
                    <a:lnTo>
                      <a:pt x="417" y="0"/>
                    </a:lnTo>
                    <a:lnTo>
                      <a:pt x="428" y="0"/>
                    </a:lnTo>
                    <a:lnTo>
                      <a:pt x="438" y="0"/>
                    </a:lnTo>
                    <a:lnTo>
                      <a:pt x="449" y="0"/>
                    </a:lnTo>
                    <a:lnTo>
                      <a:pt x="459" y="0"/>
                    </a:lnTo>
                    <a:lnTo>
                      <a:pt x="470" y="0"/>
                    </a:lnTo>
                    <a:lnTo>
                      <a:pt x="480" y="0"/>
                    </a:lnTo>
                    <a:lnTo>
                      <a:pt x="491" y="0"/>
                    </a:lnTo>
                    <a:lnTo>
                      <a:pt x="502" y="0"/>
                    </a:lnTo>
                    <a:lnTo>
                      <a:pt x="513" y="0"/>
                    </a:lnTo>
                    <a:lnTo>
                      <a:pt x="523" y="0"/>
                    </a:lnTo>
                    <a:lnTo>
                      <a:pt x="534" y="0"/>
                    </a:lnTo>
                    <a:lnTo>
                      <a:pt x="545" y="0"/>
                    </a:lnTo>
                    <a:lnTo>
                      <a:pt x="556" y="0"/>
                    </a:lnTo>
                    <a:lnTo>
                      <a:pt x="567" y="0"/>
                    </a:lnTo>
                    <a:lnTo>
                      <a:pt x="578" y="0"/>
                    </a:lnTo>
                    <a:lnTo>
                      <a:pt x="588" y="0"/>
                    </a:lnTo>
                    <a:lnTo>
                      <a:pt x="599" y="0"/>
                    </a:lnTo>
                    <a:lnTo>
                      <a:pt x="610" y="0"/>
                    </a:lnTo>
                    <a:lnTo>
                      <a:pt x="621" y="0"/>
                    </a:lnTo>
                    <a:lnTo>
                      <a:pt x="632" y="0"/>
                    </a:lnTo>
                    <a:lnTo>
                      <a:pt x="643" y="0"/>
                    </a:lnTo>
                    <a:lnTo>
                      <a:pt x="654" y="0"/>
                    </a:lnTo>
                    <a:lnTo>
                      <a:pt x="665" y="0"/>
                    </a:lnTo>
                    <a:lnTo>
                      <a:pt x="675" y="0"/>
                    </a:lnTo>
                    <a:lnTo>
                      <a:pt x="686" y="0"/>
                    </a:lnTo>
                    <a:lnTo>
                      <a:pt x="697" y="0"/>
                    </a:lnTo>
                    <a:lnTo>
                      <a:pt x="708" y="0"/>
                    </a:lnTo>
                    <a:lnTo>
                      <a:pt x="719" y="0"/>
                    </a:lnTo>
                    <a:lnTo>
                      <a:pt x="729" y="0"/>
                    </a:lnTo>
                    <a:lnTo>
                      <a:pt x="740" y="0"/>
                    </a:lnTo>
                    <a:lnTo>
                      <a:pt x="751" y="0"/>
                    </a:lnTo>
                    <a:lnTo>
                      <a:pt x="761" y="0"/>
                    </a:lnTo>
                    <a:lnTo>
                      <a:pt x="772" y="0"/>
                    </a:lnTo>
                    <a:lnTo>
                      <a:pt x="782" y="0"/>
                    </a:lnTo>
                    <a:lnTo>
                      <a:pt x="793" y="0"/>
                    </a:lnTo>
                    <a:lnTo>
                      <a:pt x="803" y="0"/>
                    </a:lnTo>
                    <a:lnTo>
                      <a:pt x="814" y="0"/>
                    </a:lnTo>
                    <a:lnTo>
                      <a:pt x="824" y="0"/>
                    </a:lnTo>
                    <a:lnTo>
                      <a:pt x="834" y="0"/>
                    </a:lnTo>
                    <a:lnTo>
                      <a:pt x="844" y="0"/>
                    </a:lnTo>
                    <a:lnTo>
                      <a:pt x="854" y="0"/>
                    </a:lnTo>
                    <a:lnTo>
                      <a:pt x="864" y="0"/>
                    </a:lnTo>
                    <a:lnTo>
                      <a:pt x="874" y="0"/>
                    </a:lnTo>
                    <a:lnTo>
                      <a:pt x="884" y="0"/>
                    </a:lnTo>
                    <a:lnTo>
                      <a:pt x="894" y="0"/>
                    </a:lnTo>
                    <a:lnTo>
                      <a:pt x="904" y="0"/>
                    </a:lnTo>
                    <a:lnTo>
                      <a:pt x="913" y="0"/>
                    </a:lnTo>
                    <a:lnTo>
                      <a:pt x="923" y="0"/>
                    </a:lnTo>
                    <a:lnTo>
                      <a:pt x="932" y="0"/>
                    </a:lnTo>
                    <a:lnTo>
                      <a:pt x="942" y="0"/>
                    </a:lnTo>
                    <a:lnTo>
                      <a:pt x="951" y="0"/>
                    </a:lnTo>
                    <a:lnTo>
                      <a:pt x="960" y="0"/>
                    </a:lnTo>
                    <a:lnTo>
                      <a:pt x="969" y="0"/>
                    </a:lnTo>
                    <a:lnTo>
                      <a:pt x="978" y="0"/>
                    </a:lnTo>
                    <a:lnTo>
                      <a:pt x="987" y="0"/>
                    </a:lnTo>
                    <a:lnTo>
                      <a:pt x="996" y="0"/>
                    </a:lnTo>
                    <a:lnTo>
                      <a:pt x="1004" y="0"/>
                    </a:lnTo>
                    <a:lnTo>
                      <a:pt x="1013" y="0"/>
                    </a:lnTo>
                    <a:lnTo>
                      <a:pt x="1021" y="0"/>
                    </a:lnTo>
                    <a:lnTo>
                      <a:pt x="1029" y="0"/>
                    </a:lnTo>
                    <a:lnTo>
                      <a:pt x="1038" y="0"/>
                    </a:lnTo>
                    <a:lnTo>
                      <a:pt x="1046" y="0"/>
                    </a:lnTo>
                    <a:lnTo>
                      <a:pt x="1053" y="0"/>
                    </a:lnTo>
                    <a:lnTo>
                      <a:pt x="1061" y="0"/>
                    </a:lnTo>
                    <a:lnTo>
                      <a:pt x="1069" y="0"/>
                    </a:lnTo>
                    <a:lnTo>
                      <a:pt x="1076" y="0"/>
                    </a:lnTo>
                    <a:lnTo>
                      <a:pt x="1083" y="0"/>
                    </a:lnTo>
                    <a:lnTo>
                      <a:pt x="1090" y="0"/>
                    </a:lnTo>
                    <a:lnTo>
                      <a:pt x="1097" y="0"/>
                    </a:lnTo>
                    <a:lnTo>
                      <a:pt x="1104" y="0"/>
                    </a:lnTo>
                    <a:lnTo>
                      <a:pt x="1111" y="0"/>
                    </a:lnTo>
                    <a:lnTo>
                      <a:pt x="1117" y="0"/>
                    </a:lnTo>
                    <a:lnTo>
                      <a:pt x="1124" y="0"/>
                    </a:lnTo>
                    <a:lnTo>
                      <a:pt x="1130" y="0"/>
                    </a:lnTo>
                    <a:lnTo>
                      <a:pt x="1136" y="0"/>
                    </a:lnTo>
                    <a:lnTo>
                      <a:pt x="1141" y="0"/>
                    </a:lnTo>
                    <a:lnTo>
                      <a:pt x="1147" y="0"/>
                    </a:lnTo>
                    <a:lnTo>
                      <a:pt x="1152" y="0"/>
                    </a:lnTo>
                    <a:lnTo>
                      <a:pt x="1158" y="0"/>
                    </a:lnTo>
                    <a:lnTo>
                      <a:pt x="1163" y="0"/>
                    </a:lnTo>
                    <a:lnTo>
                      <a:pt x="1168" y="0"/>
                    </a:lnTo>
                    <a:lnTo>
                      <a:pt x="1172" y="0"/>
                    </a:lnTo>
                    <a:lnTo>
                      <a:pt x="1177" y="0"/>
                    </a:lnTo>
                    <a:lnTo>
                      <a:pt x="1181" y="0"/>
                    </a:lnTo>
                    <a:lnTo>
                      <a:pt x="1185" y="0"/>
                    </a:lnTo>
                    <a:lnTo>
                      <a:pt x="1189" y="0"/>
                    </a:lnTo>
                    <a:lnTo>
                      <a:pt x="1193" y="0"/>
                    </a:lnTo>
                    <a:lnTo>
                      <a:pt x="1196" y="0"/>
                    </a:lnTo>
                    <a:lnTo>
                      <a:pt x="1199" y="0"/>
                    </a:lnTo>
                    <a:lnTo>
                      <a:pt x="1202" y="0"/>
                    </a:lnTo>
                    <a:lnTo>
                      <a:pt x="1205" y="0"/>
                    </a:lnTo>
                    <a:lnTo>
                      <a:pt x="1208" y="0"/>
                    </a:lnTo>
                    <a:lnTo>
                      <a:pt x="1210" y="0"/>
                    </a:lnTo>
                    <a:lnTo>
                      <a:pt x="1212" y="0"/>
                    </a:lnTo>
                    <a:lnTo>
                      <a:pt x="1214" y="0"/>
                    </a:lnTo>
                    <a:lnTo>
                      <a:pt x="1215" y="0"/>
                    </a:lnTo>
                    <a:lnTo>
                      <a:pt x="1217" y="0"/>
                    </a:lnTo>
                    <a:lnTo>
                      <a:pt x="1218" y="0"/>
                    </a:lnTo>
                    <a:lnTo>
                      <a:pt x="1219" y="0"/>
                    </a:lnTo>
                    <a:lnTo>
                      <a:pt x="1220" y="0"/>
                    </a:lnTo>
                  </a:path>
                </a:pathLst>
              </a:custGeom>
              <a:solidFill>
                <a:srgbClr val="404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09" name="Freeform 9">
                <a:extLst>
                  <a:ext uri="{FF2B5EF4-FFF2-40B4-BE49-F238E27FC236}">
                    <a16:creationId xmlns:a16="http://schemas.microsoft.com/office/drawing/2014/main" id="{A3C84949-2B72-4D86-A8F9-CC83211ED520}"/>
                  </a:ext>
                </a:extLst>
              </p:cNvPr>
              <p:cNvSpPr>
                <a:spLocks/>
              </p:cNvSpPr>
              <p:nvPr/>
            </p:nvSpPr>
            <p:spPr bwMode="auto">
              <a:xfrm>
                <a:off x="217" y="3022"/>
                <a:ext cx="1264" cy="34"/>
              </a:xfrm>
              <a:custGeom>
                <a:avLst/>
                <a:gdLst>
                  <a:gd name="T0" fmla="*/ 1263 w 1264"/>
                  <a:gd name="T1" fmla="*/ 33 h 34"/>
                  <a:gd name="T2" fmla="*/ 1257 w 1264"/>
                  <a:gd name="T3" fmla="*/ 33 h 34"/>
                  <a:gd name="T4" fmla="*/ 1243 w 1264"/>
                  <a:gd name="T5" fmla="*/ 33 h 34"/>
                  <a:gd name="T6" fmla="*/ 1221 w 1264"/>
                  <a:gd name="T7" fmla="*/ 33 h 34"/>
                  <a:gd name="T8" fmla="*/ 1193 w 1264"/>
                  <a:gd name="T9" fmla="*/ 33 h 34"/>
                  <a:gd name="T10" fmla="*/ 1157 w 1264"/>
                  <a:gd name="T11" fmla="*/ 33 h 34"/>
                  <a:gd name="T12" fmla="*/ 1116 w 1264"/>
                  <a:gd name="T13" fmla="*/ 33 h 34"/>
                  <a:gd name="T14" fmla="*/ 1070 w 1264"/>
                  <a:gd name="T15" fmla="*/ 33 h 34"/>
                  <a:gd name="T16" fmla="*/ 1019 w 1264"/>
                  <a:gd name="T17" fmla="*/ 33 h 34"/>
                  <a:gd name="T18" fmla="*/ 965 w 1264"/>
                  <a:gd name="T19" fmla="*/ 33 h 34"/>
                  <a:gd name="T20" fmla="*/ 907 w 1264"/>
                  <a:gd name="T21" fmla="*/ 33 h 34"/>
                  <a:gd name="T22" fmla="*/ 846 w 1264"/>
                  <a:gd name="T23" fmla="*/ 33 h 34"/>
                  <a:gd name="T24" fmla="*/ 783 w 1264"/>
                  <a:gd name="T25" fmla="*/ 33 h 34"/>
                  <a:gd name="T26" fmla="*/ 719 w 1264"/>
                  <a:gd name="T27" fmla="*/ 33 h 34"/>
                  <a:gd name="T28" fmla="*/ 654 w 1264"/>
                  <a:gd name="T29" fmla="*/ 33 h 34"/>
                  <a:gd name="T30" fmla="*/ 588 w 1264"/>
                  <a:gd name="T31" fmla="*/ 33 h 34"/>
                  <a:gd name="T32" fmla="*/ 524 w 1264"/>
                  <a:gd name="T33" fmla="*/ 33 h 34"/>
                  <a:gd name="T34" fmla="*/ 460 w 1264"/>
                  <a:gd name="T35" fmla="*/ 33 h 34"/>
                  <a:gd name="T36" fmla="*/ 397 w 1264"/>
                  <a:gd name="T37" fmla="*/ 33 h 34"/>
                  <a:gd name="T38" fmla="*/ 338 w 1264"/>
                  <a:gd name="T39" fmla="*/ 33 h 34"/>
                  <a:gd name="T40" fmla="*/ 281 w 1264"/>
                  <a:gd name="T41" fmla="*/ 33 h 34"/>
                  <a:gd name="T42" fmla="*/ 227 w 1264"/>
                  <a:gd name="T43" fmla="*/ 33 h 34"/>
                  <a:gd name="T44" fmla="*/ 178 w 1264"/>
                  <a:gd name="T45" fmla="*/ 33 h 34"/>
                  <a:gd name="T46" fmla="*/ 133 w 1264"/>
                  <a:gd name="T47" fmla="*/ 33 h 34"/>
                  <a:gd name="T48" fmla="*/ 94 w 1264"/>
                  <a:gd name="T49" fmla="*/ 33 h 34"/>
                  <a:gd name="T50" fmla="*/ 61 w 1264"/>
                  <a:gd name="T51" fmla="*/ 33 h 34"/>
                  <a:gd name="T52" fmla="*/ 34 w 1264"/>
                  <a:gd name="T53" fmla="*/ 33 h 34"/>
                  <a:gd name="T54" fmla="*/ 15 w 1264"/>
                  <a:gd name="T55" fmla="*/ 33 h 34"/>
                  <a:gd name="T56" fmla="*/ 4 w 1264"/>
                  <a:gd name="T57" fmla="*/ 33 h 34"/>
                  <a:gd name="T58" fmla="*/ 0 w 1264"/>
                  <a:gd name="T59" fmla="*/ 33 h 34"/>
                  <a:gd name="T60" fmla="*/ 1 w 1264"/>
                  <a:gd name="T61" fmla="*/ 0 h 34"/>
                  <a:gd name="T62" fmla="*/ 8 w 1264"/>
                  <a:gd name="T63" fmla="*/ 0 h 34"/>
                  <a:gd name="T64" fmla="*/ 24 w 1264"/>
                  <a:gd name="T65" fmla="*/ 0 h 34"/>
                  <a:gd name="T66" fmla="*/ 47 w 1264"/>
                  <a:gd name="T67" fmla="*/ 0 h 34"/>
                  <a:gd name="T68" fmla="*/ 77 w 1264"/>
                  <a:gd name="T69" fmla="*/ 0 h 34"/>
                  <a:gd name="T70" fmla="*/ 113 w 1264"/>
                  <a:gd name="T71" fmla="*/ 0 h 34"/>
                  <a:gd name="T72" fmla="*/ 155 w 1264"/>
                  <a:gd name="T73" fmla="*/ 0 h 34"/>
                  <a:gd name="T74" fmla="*/ 202 w 1264"/>
                  <a:gd name="T75" fmla="*/ 0 h 34"/>
                  <a:gd name="T76" fmla="*/ 253 w 1264"/>
                  <a:gd name="T77" fmla="*/ 0 h 34"/>
                  <a:gd name="T78" fmla="*/ 309 w 1264"/>
                  <a:gd name="T79" fmla="*/ 0 h 34"/>
                  <a:gd name="T80" fmla="*/ 367 w 1264"/>
                  <a:gd name="T81" fmla="*/ 0 h 34"/>
                  <a:gd name="T82" fmla="*/ 428 w 1264"/>
                  <a:gd name="T83" fmla="*/ 0 h 34"/>
                  <a:gd name="T84" fmla="*/ 491 w 1264"/>
                  <a:gd name="T85" fmla="*/ 0 h 34"/>
                  <a:gd name="T86" fmla="*/ 556 w 1264"/>
                  <a:gd name="T87" fmla="*/ 0 h 34"/>
                  <a:gd name="T88" fmla="*/ 621 w 1264"/>
                  <a:gd name="T89" fmla="*/ 0 h 34"/>
                  <a:gd name="T90" fmla="*/ 686 w 1264"/>
                  <a:gd name="T91" fmla="*/ 0 h 34"/>
                  <a:gd name="T92" fmla="*/ 751 w 1264"/>
                  <a:gd name="T93" fmla="*/ 0 h 34"/>
                  <a:gd name="T94" fmla="*/ 815 w 1264"/>
                  <a:gd name="T95" fmla="*/ 0 h 34"/>
                  <a:gd name="T96" fmla="*/ 876 w 1264"/>
                  <a:gd name="T97" fmla="*/ 0 h 34"/>
                  <a:gd name="T98" fmla="*/ 936 w 1264"/>
                  <a:gd name="T99" fmla="*/ 0 h 34"/>
                  <a:gd name="T100" fmla="*/ 992 w 1264"/>
                  <a:gd name="T101" fmla="*/ 0 h 34"/>
                  <a:gd name="T102" fmla="*/ 1045 w 1264"/>
                  <a:gd name="T103" fmla="*/ 0 h 34"/>
                  <a:gd name="T104" fmla="*/ 1094 w 1264"/>
                  <a:gd name="T105" fmla="*/ 0 h 34"/>
                  <a:gd name="T106" fmla="*/ 1138 w 1264"/>
                  <a:gd name="T107" fmla="*/ 0 h 34"/>
                  <a:gd name="T108" fmla="*/ 1176 w 1264"/>
                  <a:gd name="T109" fmla="*/ 0 h 34"/>
                  <a:gd name="T110" fmla="*/ 1208 w 1264"/>
                  <a:gd name="T111" fmla="*/ 0 h 34"/>
                  <a:gd name="T112" fmla="*/ 1233 w 1264"/>
                  <a:gd name="T113" fmla="*/ 0 h 34"/>
                  <a:gd name="T114" fmla="*/ 1251 w 1264"/>
                  <a:gd name="T115" fmla="*/ 0 h 34"/>
                  <a:gd name="T116" fmla="*/ 1261 w 1264"/>
                  <a:gd name="T117" fmla="*/ 0 h 34"/>
                  <a:gd name="T118" fmla="*/ 1263 w 1264"/>
                  <a:gd name="T119" fmla="*/ 0 h 3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64"/>
                  <a:gd name="T181" fmla="*/ 0 h 34"/>
                  <a:gd name="T182" fmla="*/ 1264 w 1264"/>
                  <a:gd name="T183" fmla="*/ 34 h 3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64" h="34">
                    <a:moveTo>
                      <a:pt x="1263" y="0"/>
                    </a:moveTo>
                    <a:lnTo>
                      <a:pt x="1263" y="9"/>
                    </a:lnTo>
                    <a:lnTo>
                      <a:pt x="1263" y="24"/>
                    </a:lnTo>
                    <a:lnTo>
                      <a:pt x="1263" y="33"/>
                    </a:lnTo>
                    <a:lnTo>
                      <a:pt x="1262" y="33"/>
                    </a:lnTo>
                    <a:lnTo>
                      <a:pt x="1261" y="33"/>
                    </a:lnTo>
                    <a:lnTo>
                      <a:pt x="1260" y="33"/>
                    </a:lnTo>
                    <a:lnTo>
                      <a:pt x="1259" y="33"/>
                    </a:lnTo>
                    <a:lnTo>
                      <a:pt x="1257" y="33"/>
                    </a:lnTo>
                    <a:lnTo>
                      <a:pt x="1256" y="33"/>
                    </a:lnTo>
                    <a:lnTo>
                      <a:pt x="1254" y="33"/>
                    </a:lnTo>
                    <a:lnTo>
                      <a:pt x="1251" y="33"/>
                    </a:lnTo>
                    <a:lnTo>
                      <a:pt x="1249" y="33"/>
                    </a:lnTo>
                    <a:lnTo>
                      <a:pt x="1246" y="33"/>
                    </a:lnTo>
                    <a:lnTo>
                      <a:pt x="1243" y="33"/>
                    </a:lnTo>
                    <a:lnTo>
                      <a:pt x="1240" y="33"/>
                    </a:lnTo>
                    <a:lnTo>
                      <a:pt x="1237" y="33"/>
                    </a:lnTo>
                    <a:lnTo>
                      <a:pt x="1233" y="33"/>
                    </a:lnTo>
                    <a:lnTo>
                      <a:pt x="1230" y="33"/>
                    </a:lnTo>
                    <a:lnTo>
                      <a:pt x="1226" y="33"/>
                    </a:lnTo>
                    <a:lnTo>
                      <a:pt x="1221" y="33"/>
                    </a:lnTo>
                    <a:lnTo>
                      <a:pt x="1217" y="33"/>
                    </a:lnTo>
                    <a:lnTo>
                      <a:pt x="1213" y="33"/>
                    </a:lnTo>
                    <a:lnTo>
                      <a:pt x="1208" y="33"/>
                    </a:lnTo>
                    <a:lnTo>
                      <a:pt x="1203" y="33"/>
                    </a:lnTo>
                    <a:lnTo>
                      <a:pt x="1198" y="33"/>
                    </a:lnTo>
                    <a:lnTo>
                      <a:pt x="1193" y="33"/>
                    </a:lnTo>
                    <a:lnTo>
                      <a:pt x="1187" y="33"/>
                    </a:lnTo>
                    <a:lnTo>
                      <a:pt x="1182" y="33"/>
                    </a:lnTo>
                    <a:lnTo>
                      <a:pt x="1176" y="33"/>
                    </a:lnTo>
                    <a:lnTo>
                      <a:pt x="1170" y="33"/>
                    </a:lnTo>
                    <a:lnTo>
                      <a:pt x="1164" y="33"/>
                    </a:lnTo>
                    <a:lnTo>
                      <a:pt x="1157" y="33"/>
                    </a:lnTo>
                    <a:lnTo>
                      <a:pt x="1151" y="33"/>
                    </a:lnTo>
                    <a:lnTo>
                      <a:pt x="1144" y="33"/>
                    </a:lnTo>
                    <a:lnTo>
                      <a:pt x="1138" y="33"/>
                    </a:lnTo>
                    <a:lnTo>
                      <a:pt x="1131" y="33"/>
                    </a:lnTo>
                    <a:lnTo>
                      <a:pt x="1124" y="33"/>
                    </a:lnTo>
                    <a:lnTo>
                      <a:pt x="1116" y="33"/>
                    </a:lnTo>
                    <a:lnTo>
                      <a:pt x="1109" y="33"/>
                    </a:lnTo>
                    <a:lnTo>
                      <a:pt x="1101" y="33"/>
                    </a:lnTo>
                    <a:lnTo>
                      <a:pt x="1094" y="33"/>
                    </a:lnTo>
                    <a:lnTo>
                      <a:pt x="1086" y="33"/>
                    </a:lnTo>
                    <a:lnTo>
                      <a:pt x="1078" y="33"/>
                    </a:lnTo>
                    <a:lnTo>
                      <a:pt x="1070" y="33"/>
                    </a:lnTo>
                    <a:lnTo>
                      <a:pt x="1062" y="33"/>
                    </a:lnTo>
                    <a:lnTo>
                      <a:pt x="1054" y="33"/>
                    </a:lnTo>
                    <a:lnTo>
                      <a:pt x="1045" y="33"/>
                    </a:lnTo>
                    <a:lnTo>
                      <a:pt x="1037" y="33"/>
                    </a:lnTo>
                    <a:lnTo>
                      <a:pt x="1028" y="33"/>
                    </a:lnTo>
                    <a:lnTo>
                      <a:pt x="1019" y="33"/>
                    </a:lnTo>
                    <a:lnTo>
                      <a:pt x="1010" y="33"/>
                    </a:lnTo>
                    <a:lnTo>
                      <a:pt x="1001" y="33"/>
                    </a:lnTo>
                    <a:lnTo>
                      <a:pt x="992" y="33"/>
                    </a:lnTo>
                    <a:lnTo>
                      <a:pt x="983" y="33"/>
                    </a:lnTo>
                    <a:lnTo>
                      <a:pt x="974" y="33"/>
                    </a:lnTo>
                    <a:lnTo>
                      <a:pt x="965" y="33"/>
                    </a:lnTo>
                    <a:lnTo>
                      <a:pt x="955" y="33"/>
                    </a:lnTo>
                    <a:lnTo>
                      <a:pt x="946" y="33"/>
                    </a:lnTo>
                    <a:lnTo>
                      <a:pt x="936" y="33"/>
                    </a:lnTo>
                    <a:lnTo>
                      <a:pt x="926" y="33"/>
                    </a:lnTo>
                    <a:lnTo>
                      <a:pt x="916" y="33"/>
                    </a:lnTo>
                    <a:lnTo>
                      <a:pt x="907" y="33"/>
                    </a:lnTo>
                    <a:lnTo>
                      <a:pt x="897" y="33"/>
                    </a:lnTo>
                    <a:lnTo>
                      <a:pt x="887" y="33"/>
                    </a:lnTo>
                    <a:lnTo>
                      <a:pt x="876" y="33"/>
                    </a:lnTo>
                    <a:lnTo>
                      <a:pt x="866" y="33"/>
                    </a:lnTo>
                    <a:lnTo>
                      <a:pt x="856" y="33"/>
                    </a:lnTo>
                    <a:lnTo>
                      <a:pt x="846" y="33"/>
                    </a:lnTo>
                    <a:lnTo>
                      <a:pt x="835" y="33"/>
                    </a:lnTo>
                    <a:lnTo>
                      <a:pt x="825" y="33"/>
                    </a:lnTo>
                    <a:lnTo>
                      <a:pt x="815" y="33"/>
                    </a:lnTo>
                    <a:lnTo>
                      <a:pt x="804" y="33"/>
                    </a:lnTo>
                    <a:lnTo>
                      <a:pt x="794" y="33"/>
                    </a:lnTo>
                    <a:lnTo>
                      <a:pt x="783" y="33"/>
                    </a:lnTo>
                    <a:lnTo>
                      <a:pt x="772" y="33"/>
                    </a:lnTo>
                    <a:lnTo>
                      <a:pt x="762" y="33"/>
                    </a:lnTo>
                    <a:lnTo>
                      <a:pt x="751" y="33"/>
                    </a:lnTo>
                    <a:lnTo>
                      <a:pt x="740" y="33"/>
                    </a:lnTo>
                    <a:lnTo>
                      <a:pt x="730" y="33"/>
                    </a:lnTo>
                    <a:lnTo>
                      <a:pt x="719" y="33"/>
                    </a:lnTo>
                    <a:lnTo>
                      <a:pt x="708" y="33"/>
                    </a:lnTo>
                    <a:lnTo>
                      <a:pt x="697" y="33"/>
                    </a:lnTo>
                    <a:lnTo>
                      <a:pt x="686" y="33"/>
                    </a:lnTo>
                    <a:lnTo>
                      <a:pt x="675" y="33"/>
                    </a:lnTo>
                    <a:lnTo>
                      <a:pt x="665" y="33"/>
                    </a:lnTo>
                    <a:lnTo>
                      <a:pt x="654" y="33"/>
                    </a:lnTo>
                    <a:lnTo>
                      <a:pt x="643" y="33"/>
                    </a:lnTo>
                    <a:lnTo>
                      <a:pt x="632" y="33"/>
                    </a:lnTo>
                    <a:lnTo>
                      <a:pt x="621" y="33"/>
                    </a:lnTo>
                    <a:lnTo>
                      <a:pt x="610" y="33"/>
                    </a:lnTo>
                    <a:lnTo>
                      <a:pt x="599" y="33"/>
                    </a:lnTo>
                    <a:lnTo>
                      <a:pt x="588" y="33"/>
                    </a:lnTo>
                    <a:lnTo>
                      <a:pt x="578" y="33"/>
                    </a:lnTo>
                    <a:lnTo>
                      <a:pt x="567" y="33"/>
                    </a:lnTo>
                    <a:lnTo>
                      <a:pt x="556" y="33"/>
                    </a:lnTo>
                    <a:lnTo>
                      <a:pt x="545" y="33"/>
                    </a:lnTo>
                    <a:lnTo>
                      <a:pt x="534" y="33"/>
                    </a:lnTo>
                    <a:lnTo>
                      <a:pt x="524" y="33"/>
                    </a:lnTo>
                    <a:lnTo>
                      <a:pt x="513" y="33"/>
                    </a:lnTo>
                    <a:lnTo>
                      <a:pt x="502" y="33"/>
                    </a:lnTo>
                    <a:lnTo>
                      <a:pt x="491" y="33"/>
                    </a:lnTo>
                    <a:lnTo>
                      <a:pt x="481" y="33"/>
                    </a:lnTo>
                    <a:lnTo>
                      <a:pt x="470" y="33"/>
                    </a:lnTo>
                    <a:lnTo>
                      <a:pt x="460" y="33"/>
                    </a:lnTo>
                    <a:lnTo>
                      <a:pt x="449" y="33"/>
                    </a:lnTo>
                    <a:lnTo>
                      <a:pt x="439" y="33"/>
                    </a:lnTo>
                    <a:lnTo>
                      <a:pt x="428" y="33"/>
                    </a:lnTo>
                    <a:lnTo>
                      <a:pt x="418" y="33"/>
                    </a:lnTo>
                    <a:lnTo>
                      <a:pt x="408" y="33"/>
                    </a:lnTo>
                    <a:lnTo>
                      <a:pt x="397" y="33"/>
                    </a:lnTo>
                    <a:lnTo>
                      <a:pt x="387" y="33"/>
                    </a:lnTo>
                    <a:lnTo>
                      <a:pt x="377" y="33"/>
                    </a:lnTo>
                    <a:lnTo>
                      <a:pt x="367" y="33"/>
                    </a:lnTo>
                    <a:lnTo>
                      <a:pt x="357" y="33"/>
                    </a:lnTo>
                    <a:lnTo>
                      <a:pt x="347" y="33"/>
                    </a:lnTo>
                    <a:lnTo>
                      <a:pt x="338" y="33"/>
                    </a:lnTo>
                    <a:lnTo>
                      <a:pt x="328" y="33"/>
                    </a:lnTo>
                    <a:lnTo>
                      <a:pt x="318" y="33"/>
                    </a:lnTo>
                    <a:lnTo>
                      <a:pt x="309" y="33"/>
                    </a:lnTo>
                    <a:lnTo>
                      <a:pt x="299" y="33"/>
                    </a:lnTo>
                    <a:lnTo>
                      <a:pt x="290" y="33"/>
                    </a:lnTo>
                    <a:lnTo>
                      <a:pt x="281" y="33"/>
                    </a:lnTo>
                    <a:lnTo>
                      <a:pt x="271" y="33"/>
                    </a:lnTo>
                    <a:lnTo>
                      <a:pt x="262" y="33"/>
                    </a:lnTo>
                    <a:lnTo>
                      <a:pt x="253" y="33"/>
                    </a:lnTo>
                    <a:lnTo>
                      <a:pt x="245" y="33"/>
                    </a:lnTo>
                    <a:lnTo>
                      <a:pt x="236" y="33"/>
                    </a:lnTo>
                    <a:lnTo>
                      <a:pt x="227" y="33"/>
                    </a:lnTo>
                    <a:lnTo>
                      <a:pt x="219" y="33"/>
                    </a:lnTo>
                    <a:lnTo>
                      <a:pt x="210" y="33"/>
                    </a:lnTo>
                    <a:lnTo>
                      <a:pt x="202" y="33"/>
                    </a:lnTo>
                    <a:lnTo>
                      <a:pt x="194" y="33"/>
                    </a:lnTo>
                    <a:lnTo>
                      <a:pt x="186" y="33"/>
                    </a:lnTo>
                    <a:lnTo>
                      <a:pt x="178" y="33"/>
                    </a:lnTo>
                    <a:lnTo>
                      <a:pt x="170" y="33"/>
                    </a:lnTo>
                    <a:lnTo>
                      <a:pt x="162" y="33"/>
                    </a:lnTo>
                    <a:lnTo>
                      <a:pt x="155" y="33"/>
                    </a:lnTo>
                    <a:lnTo>
                      <a:pt x="147" y="33"/>
                    </a:lnTo>
                    <a:lnTo>
                      <a:pt x="140" y="33"/>
                    </a:lnTo>
                    <a:lnTo>
                      <a:pt x="133" y="33"/>
                    </a:lnTo>
                    <a:lnTo>
                      <a:pt x="126" y="33"/>
                    </a:lnTo>
                    <a:lnTo>
                      <a:pt x="120" y="33"/>
                    </a:lnTo>
                    <a:lnTo>
                      <a:pt x="113" y="33"/>
                    </a:lnTo>
                    <a:lnTo>
                      <a:pt x="106" y="33"/>
                    </a:lnTo>
                    <a:lnTo>
                      <a:pt x="100" y="33"/>
                    </a:lnTo>
                    <a:lnTo>
                      <a:pt x="94" y="33"/>
                    </a:lnTo>
                    <a:lnTo>
                      <a:pt x="88" y="33"/>
                    </a:lnTo>
                    <a:lnTo>
                      <a:pt x="82" y="33"/>
                    </a:lnTo>
                    <a:lnTo>
                      <a:pt x="77" y="33"/>
                    </a:lnTo>
                    <a:lnTo>
                      <a:pt x="71" y="33"/>
                    </a:lnTo>
                    <a:lnTo>
                      <a:pt x="66" y="33"/>
                    </a:lnTo>
                    <a:lnTo>
                      <a:pt x="61" y="33"/>
                    </a:lnTo>
                    <a:lnTo>
                      <a:pt x="56" y="33"/>
                    </a:lnTo>
                    <a:lnTo>
                      <a:pt x="51" y="33"/>
                    </a:lnTo>
                    <a:lnTo>
                      <a:pt x="47" y="33"/>
                    </a:lnTo>
                    <a:lnTo>
                      <a:pt x="42" y="33"/>
                    </a:lnTo>
                    <a:lnTo>
                      <a:pt x="38" y="33"/>
                    </a:lnTo>
                    <a:lnTo>
                      <a:pt x="34" y="33"/>
                    </a:lnTo>
                    <a:lnTo>
                      <a:pt x="31" y="33"/>
                    </a:lnTo>
                    <a:lnTo>
                      <a:pt x="27" y="33"/>
                    </a:lnTo>
                    <a:lnTo>
                      <a:pt x="24" y="33"/>
                    </a:lnTo>
                    <a:lnTo>
                      <a:pt x="21" y="33"/>
                    </a:lnTo>
                    <a:lnTo>
                      <a:pt x="18" y="33"/>
                    </a:lnTo>
                    <a:lnTo>
                      <a:pt x="15" y="33"/>
                    </a:lnTo>
                    <a:lnTo>
                      <a:pt x="12" y="33"/>
                    </a:lnTo>
                    <a:lnTo>
                      <a:pt x="10" y="33"/>
                    </a:lnTo>
                    <a:lnTo>
                      <a:pt x="8" y="33"/>
                    </a:lnTo>
                    <a:lnTo>
                      <a:pt x="6" y="33"/>
                    </a:lnTo>
                    <a:lnTo>
                      <a:pt x="5" y="33"/>
                    </a:lnTo>
                    <a:lnTo>
                      <a:pt x="4" y="33"/>
                    </a:lnTo>
                    <a:lnTo>
                      <a:pt x="2" y="33"/>
                    </a:lnTo>
                    <a:lnTo>
                      <a:pt x="1" y="33"/>
                    </a:lnTo>
                    <a:lnTo>
                      <a:pt x="0" y="33"/>
                    </a:lnTo>
                    <a:lnTo>
                      <a:pt x="0" y="24"/>
                    </a:lnTo>
                    <a:lnTo>
                      <a:pt x="0" y="9"/>
                    </a:lnTo>
                    <a:lnTo>
                      <a:pt x="0" y="0"/>
                    </a:lnTo>
                    <a:lnTo>
                      <a:pt x="1" y="0"/>
                    </a:lnTo>
                    <a:lnTo>
                      <a:pt x="2" y="0"/>
                    </a:lnTo>
                    <a:lnTo>
                      <a:pt x="4" y="0"/>
                    </a:lnTo>
                    <a:lnTo>
                      <a:pt x="5" y="0"/>
                    </a:lnTo>
                    <a:lnTo>
                      <a:pt x="6" y="0"/>
                    </a:lnTo>
                    <a:lnTo>
                      <a:pt x="8" y="0"/>
                    </a:lnTo>
                    <a:lnTo>
                      <a:pt x="10" y="0"/>
                    </a:lnTo>
                    <a:lnTo>
                      <a:pt x="12" y="0"/>
                    </a:lnTo>
                    <a:lnTo>
                      <a:pt x="15" y="0"/>
                    </a:lnTo>
                    <a:lnTo>
                      <a:pt x="18" y="0"/>
                    </a:lnTo>
                    <a:lnTo>
                      <a:pt x="21" y="0"/>
                    </a:lnTo>
                    <a:lnTo>
                      <a:pt x="24" y="0"/>
                    </a:lnTo>
                    <a:lnTo>
                      <a:pt x="27" y="0"/>
                    </a:lnTo>
                    <a:lnTo>
                      <a:pt x="31" y="0"/>
                    </a:lnTo>
                    <a:lnTo>
                      <a:pt x="34" y="0"/>
                    </a:lnTo>
                    <a:lnTo>
                      <a:pt x="38" y="0"/>
                    </a:lnTo>
                    <a:lnTo>
                      <a:pt x="42" y="0"/>
                    </a:lnTo>
                    <a:lnTo>
                      <a:pt x="47" y="0"/>
                    </a:lnTo>
                    <a:lnTo>
                      <a:pt x="51" y="0"/>
                    </a:lnTo>
                    <a:lnTo>
                      <a:pt x="56" y="0"/>
                    </a:lnTo>
                    <a:lnTo>
                      <a:pt x="61" y="0"/>
                    </a:lnTo>
                    <a:lnTo>
                      <a:pt x="66" y="0"/>
                    </a:lnTo>
                    <a:lnTo>
                      <a:pt x="71" y="0"/>
                    </a:lnTo>
                    <a:lnTo>
                      <a:pt x="77" y="0"/>
                    </a:lnTo>
                    <a:lnTo>
                      <a:pt x="82" y="0"/>
                    </a:lnTo>
                    <a:lnTo>
                      <a:pt x="88" y="0"/>
                    </a:lnTo>
                    <a:lnTo>
                      <a:pt x="94" y="0"/>
                    </a:lnTo>
                    <a:lnTo>
                      <a:pt x="100" y="0"/>
                    </a:lnTo>
                    <a:lnTo>
                      <a:pt x="106" y="0"/>
                    </a:lnTo>
                    <a:lnTo>
                      <a:pt x="113" y="0"/>
                    </a:lnTo>
                    <a:lnTo>
                      <a:pt x="120" y="0"/>
                    </a:lnTo>
                    <a:lnTo>
                      <a:pt x="126" y="0"/>
                    </a:lnTo>
                    <a:lnTo>
                      <a:pt x="133" y="0"/>
                    </a:lnTo>
                    <a:lnTo>
                      <a:pt x="140" y="0"/>
                    </a:lnTo>
                    <a:lnTo>
                      <a:pt x="147" y="0"/>
                    </a:lnTo>
                    <a:lnTo>
                      <a:pt x="155" y="0"/>
                    </a:lnTo>
                    <a:lnTo>
                      <a:pt x="162" y="0"/>
                    </a:lnTo>
                    <a:lnTo>
                      <a:pt x="170" y="0"/>
                    </a:lnTo>
                    <a:lnTo>
                      <a:pt x="178" y="0"/>
                    </a:lnTo>
                    <a:lnTo>
                      <a:pt x="186" y="0"/>
                    </a:lnTo>
                    <a:lnTo>
                      <a:pt x="194" y="0"/>
                    </a:lnTo>
                    <a:lnTo>
                      <a:pt x="202" y="0"/>
                    </a:lnTo>
                    <a:lnTo>
                      <a:pt x="210" y="0"/>
                    </a:lnTo>
                    <a:lnTo>
                      <a:pt x="219" y="0"/>
                    </a:lnTo>
                    <a:lnTo>
                      <a:pt x="227" y="0"/>
                    </a:lnTo>
                    <a:lnTo>
                      <a:pt x="236" y="0"/>
                    </a:lnTo>
                    <a:lnTo>
                      <a:pt x="245" y="0"/>
                    </a:lnTo>
                    <a:lnTo>
                      <a:pt x="253" y="0"/>
                    </a:lnTo>
                    <a:lnTo>
                      <a:pt x="262" y="0"/>
                    </a:lnTo>
                    <a:lnTo>
                      <a:pt x="271" y="0"/>
                    </a:lnTo>
                    <a:lnTo>
                      <a:pt x="281" y="0"/>
                    </a:lnTo>
                    <a:lnTo>
                      <a:pt x="290" y="0"/>
                    </a:lnTo>
                    <a:lnTo>
                      <a:pt x="299" y="0"/>
                    </a:lnTo>
                    <a:lnTo>
                      <a:pt x="309" y="0"/>
                    </a:lnTo>
                    <a:lnTo>
                      <a:pt x="318" y="0"/>
                    </a:lnTo>
                    <a:lnTo>
                      <a:pt x="328" y="0"/>
                    </a:lnTo>
                    <a:lnTo>
                      <a:pt x="338" y="0"/>
                    </a:lnTo>
                    <a:lnTo>
                      <a:pt x="347" y="0"/>
                    </a:lnTo>
                    <a:lnTo>
                      <a:pt x="357" y="0"/>
                    </a:lnTo>
                    <a:lnTo>
                      <a:pt x="367" y="0"/>
                    </a:lnTo>
                    <a:lnTo>
                      <a:pt x="377" y="0"/>
                    </a:lnTo>
                    <a:lnTo>
                      <a:pt x="387" y="0"/>
                    </a:lnTo>
                    <a:lnTo>
                      <a:pt x="397" y="0"/>
                    </a:lnTo>
                    <a:lnTo>
                      <a:pt x="408" y="0"/>
                    </a:lnTo>
                    <a:lnTo>
                      <a:pt x="418" y="0"/>
                    </a:lnTo>
                    <a:lnTo>
                      <a:pt x="428" y="0"/>
                    </a:lnTo>
                    <a:lnTo>
                      <a:pt x="439" y="0"/>
                    </a:lnTo>
                    <a:lnTo>
                      <a:pt x="449" y="0"/>
                    </a:lnTo>
                    <a:lnTo>
                      <a:pt x="460" y="0"/>
                    </a:lnTo>
                    <a:lnTo>
                      <a:pt x="470" y="0"/>
                    </a:lnTo>
                    <a:lnTo>
                      <a:pt x="481" y="0"/>
                    </a:lnTo>
                    <a:lnTo>
                      <a:pt x="491" y="0"/>
                    </a:lnTo>
                    <a:lnTo>
                      <a:pt x="502" y="0"/>
                    </a:lnTo>
                    <a:lnTo>
                      <a:pt x="513" y="0"/>
                    </a:lnTo>
                    <a:lnTo>
                      <a:pt x="524" y="0"/>
                    </a:lnTo>
                    <a:lnTo>
                      <a:pt x="534" y="0"/>
                    </a:lnTo>
                    <a:lnTo>
                      <a:pt x="545" y="0"/>
                    </a:lnTo>
                    <a:lnTo>
                      <a:pt x="556" y="0"/>
                    </a:lnTo>
                    <a:lnTo>
                      <a:pt x="567" y="0"/>
                    </a:lnTo>
                    <a:lnTo>
                      <a:pt x="578" y="0"/>
                    </a:lnTo>
                    <a:lnTo>
                      <a:pt x="588" y="0"/>
                    </a:lnTo>
                    <a:lnTo>
                      <a:pt x="599" y="0"/>
                    </a:lnTo>
                    <a:lnTo>
                      <a:pt x="610" y="0"/>
                    </a:lnTo>
                    <a:lnTo>
                      <a:pt x="621" y="0"/>
                    </a:lnTo>
                    <a:lnTo>
                      <a:pt x="632" y="0"/>
                    </a:lnTo>
                    <a:lnTo>
                      <a:pt x="643" y="0"/>
                    </a:lnTo>
                    <a:lnTo>
                      <a:pt x="654" y="0"/>
                    </a:lnTo>
                    <a:lnTo>
                      <a:pt x="665" y="0"/>
                    </a:lnTo>
                    <a:lnTo>
                      <a:pt x="675" y="0"/>
                    </a:lnTo>
                    <a:lnTo>
                      <a:pt x="686" y="0"/>
                    </a:lnTo>
                    <a:lnTo>
                      <a:pt x="697" y="0"/>
                    </a:lnTo>
                    <a:lnTo>
                      <a:pt x="708" y="0"/>
                    </a:lnTo>
                    <a:lnTo>
                      <a:pt x="719" y="0"/>
                    </a:lnTo>
                    <a:lnTo>
                      <a:pt x="730" y="0"/>
                    </a:lnTo>
                    <a:lnTo>
                      <a:pt x="740" y="0"/>
                    </a:lnTo>
                    <a:lnTo>
                      <a:pt x="751" y="0"/>
                    </a:lnTo>
                    <a:lnTo>
                      <a:pt x="762" y="0"/>
                    </a:lnTo>
                    <a:lnTo>
                      <a:pt x="772" y="0"/>
                    </a:lnTo>
                    <a:lnTo>
                      <a:pt x="783" y="0"/>
                    </a:lnTo>
                    <a:lnTo>
                      <a:pt x="794" y="0"/>
                    </a:lnTo>
                    <a:lnTo>
                      <a:pt x="804" y="0"/>
                    </a:lnTo>
                    <a:lnTo>
                      <a:pt x="815" y="0"/>
                    </a:lnTo>
                    <a:lnTo>
                      <a:pt x="825" y="0"/>
                    </a:lnTo>
                    <a:lnTo>
                      <a:pt x="835" y="0"/>
                    </a:lnTo>
                    <a:lnTo>
                      <a:pt x="846" y="0"/>
                    </a:lnTo>
                    <a:lnTo>
                      <a:pt x="856" y="0"/>
                    </a:lnTo>
                    <a:lnTo>
                      <a:pt x="866" y="0"/>
                    </a:lnTo>
                    <a:lnTo>
                      <a:pt x="876" y="0"/>
                    </a:lnTo>
                    <a:lnTo>
                      <a:pt x="887" y="0"/>
                    </a:lnTo>
                    <a:lnTo>
                      <a:pt x="897" y="0"/>
                    </a:lnTo>
                    <a:lnTo>
                      <a:pt x="907" y="0"/>
                    </a:lnTo>
                    <a:lnTo>
                      <a:pt x="916" y="0"/>
                    </a:lnTo>
                    <a:lnTo>
                      <a:pt x="926" y="0"/>
                    </a:lnTo>
                    <a:lnTo>
                      <a:pt x="936" y="0"/>
                    </a:lnTo>
                    <a:lnTo>
                      <a:pt x="946" y="0"/>
                    </a:lnTo>
                    <a:lnTo>
                      <a:pt x="955" y="0"/>
                    </a:lnTo>
                    <a:lnTo>
                      <a:pt x="965" y="0"/>
                    </a:lnTo>
                    <a:lnTo>
                      <a:pt x="974" y="0"/>
                    </a:lnTo>
                    <a:lnTo>
                      <a:pt x="983" y="0"/>
                    </a:lnTo>
                    <a:lnTo>
                      <a:pt x="992" y="0"/>
                    </a:lnTo>
                    <a:lnTo>
                      <a:pt x="1001" y="0"/>
                    </a:lnTo>
                    <a:lnTo>
                      <a:pt x="1010" y="0"/>
                    </a:lnTo>
                    <a:lnTo>
                      <a:pt x="1019" y="0"/>
                    </a:lnTo>
                    <a:lnTo>
                      <a:pt x="1028" y="0"/>
                    </a:lnTo>
                    <a:lnTo>
                      <a:pt x="1037" y="0"/>
                    </a:lnTo>
                    <a:lnTo>
                      <a:pt x="1045" y="0"/>
                    </a:lnTo>
                    <a:lnTo>
                      <a:pt x="1054" y="0"/>
                    </a:lnTo>
                    <a:lnTo>
                      <a:pt x="1062" y="0"/>
                    </a:lnTo>
                    <a:lnTo>
                      <a:pt x="1070" y="0"/>
                    </a:lnTo>
                    <a:lnTo>
                      <a:pt x="1078" y="0"/>
                    </a:lnTo>
                    <a:lnTo>
                      <a:pt x="1086" y="0"/>
                    </a:lnTo>
                    <a:lnTo>
                      <a:pt x="1094" y="0"/>
                    </a:lnTo>
                    <a:lnTo>
                      <a:pt x="1101" y="0"/>
                    </a:lnTo>
                    <a:lnTo>
                      <a:pt x="1109" y="0"/>
                    </a:lnTo>
                    <a:lnTo>
                      <a:pt x="1116" y="0"/>
                    </a:lnTo>
                    <a:lnTo>
                      <a:pt x="1124" y="0"/>
                    </a:lnTo>
                    <a:lnTo>
                      <a:pt x="1131" y="0"/>
                    </a:lnTo>
                    <a:lnTo>
                      <a:pt x="1138" y="0"/>
                    </a:lnTo>
                    <a:lnTo>
                      <a:pt x="1144" y="0"/>
                    </a:lnTo>
                    <a:lnTo>
                      <a:pt x="1151" y="0"/>
                    </a:lnTo>
                    <a:lnTo>
                      <a:pt x="1157" y="0"/>
                    </a:lnTo>
                    <a:lnTo>
                      <a:pt x="1164" y="0"/>
                    </a:lnTo>
                    <a:lnTo>
                      <a:pt x="1170" y="0"/>
                    </a:lnTo>
                    <a:lnTo>
                      <a:pt x="1176" y="0"/>
                    </a:lnTo>
                    <a:lnTo>
                      <a:pt x="1182" y="0"/>
                    </a:lnTo>
                    <a:lnTo>
                      <a:pt x="1187" y="0"/>
                    </a:lnTo>
                    <a:lnTo>
                      <a:pt x="1193" y="0"/>
                    </a:lnTo>
                    <a:lnTo>
                      <a:pt x="1198" y="0"/>
                    </a:lnTo>
                    <a:lnTo>
                      <a:pt x="1203" y="0"/>
                    </a:lnTo>
                    <a:lnTo>
                      <a:pt x="1208" y="0"/>
                    </a:lnTo>
                    <a:lnTo>
                      <a:pt x="1213" y="0"/>
                    </a:lnTo>
                    <a:lnTo>
                      <a:pt x="1217" y="0"/>
                    </a:lnTo>
                    <a:lnTo>
                      <a:pt x="1221" y="0"/>
                    </a:lnTo>
                    <a:lnTo>
                      <a:pt x="1226" y="0"/>
                    </a:lnTo>
                    <a:lnTo>
                      <a:pt x="1230" y="0"/>
                    </a:lnTo>
                    <a:lnTo>
                      <a:pt x="1233" y="0"/>
                    </a:lnTo>
                    <a:lnTo>
                      <a:pt x="1237" y="0"/>
                    </a:lnTo>
                    <a:lnTo>
                      <a:pt x="1240" y="0"/>
                    </a:lnTo>
                    <a:lnTo>
                      <a:pt x="1243" y="0"/>
                    </a:lnTo>
                    <a:lnTo>
                      <a:pt x="1246" y="0"/>
                    </a:lnTo>
                    <a:lnTo>
                      <a:pt x="1249" y="0"/>
                    </a:lnTo>
                    <a:lnTo>
                      <a:pt x="1251" y="0"/>
                    </a:lnTo>
                    <a:lnTo>
                      <a:pt x="1254" y="0"/>
                    </a:lnTo>
                    <a:lnTo>
                      <a:pt x="1256" y="0"/>
                    </a:lnTo>
                    <a:lnTo>
                      <a:pt x="1257" y="0"/>
                    </a:lnTo>
                    <a:lnTo>
                      <a:pt x="1259" y="0"/>
                    </a:lnTo>
                    <a:lnTo>
                      <a:pt x="1260" y="0"/>
                    </a:lnTo>
                    <a:lnTo>
                      <a:pt x="1261" y="0"/>
                    </a:lnTo>
                    <a:lnTo>
                      <a:pt x="1262" y="0"/>
                    </a:lnTo>
                    <a:lnTo>
                      <a:pt x="1263"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10" name="Freeform 10">
                <a:extLst>
                  <a:ext uri="{FF2B5EF4-FFF2-40B4-BE49-F238E27FC236}">
                    <a16:creationId xmlns:a16="http://schemas.microsoft.com/office/drawing/2014/main" id="{EEB64BAE-1B64-4DEE-8718-5CA6A5A8737F}"/>
                  </a:ext>
                </a:extLst>
              </p:cNvPr>
              <p:cNvSpPr>
                <a:spLocks/>
              </p:cNvSpPr>
              <p:nvPr/>
            </p:nvSpPr>
            <p:spPr bwMode="auto">
              <a:xfrm>
                <a:off x="217" y="3022"/>
                <a:ext cx="1264" cy="34"/>
              </a:xfrm>
              <a:custGeom>
                <a:avLst/>
                <a:gdLst>
                  <a:gd name="T0" fmla="*/ 1263 w 1264"/>
                  <a:gd name="T1" fmla="*/ 33 h 34"/>
                  <a:gd name="T2" fmla="*/ 1257 w 1264"/>
                  <a:gd name="T3" fmla="*/ 33 h 34"/>
                  <a:gd name="T4" fmla="*/ 1243 w 1264"/>
                  <a:gd name="T5" fmla="*/ 33 h 34"/>
                  <a:gd name="T6" fmla="*/ 1221 w 1264"/>
                  <a:gd name="T7" fmla="*/ 33 h 34"/>
                  <a:gd name="T8" fmla="*/ 1193 w 1264"/>
                  <a:gd name="T9" fmla="*/ 33 h 34"/>
                  <a:gd name="T10" fmla="*/ 1157 w 1264"/>
                  <a:gd name="T11" fmla="*/ 33 h 34"/>
                  <a:gd name="T12" fmla="*/ 1116 w 1264"/>
                  <a:gd name="T13" fmla="*/ 33 h 34"/>
                  <a:gd name="T14" fmla="*/ 1070 w 1264"/>
                  <a:gd name="T15" fmla="*/ 33 h 34"/>
                  <a:gd name="T16" fmla="*/ 1019 w 1264"/>
                  <a:gd name="T17" fmla="*/ 33 h 34"/>
                  <a:gd name="T18" fmla="*/ 965 w 1264"/>
                  <a:gd name="T19" fmla="*/ 33 h 34"/>
                  <a:gd name="T20" fmla="*/ 907 w 1264"/>
                  <a:gd name="T21" fmla="*/ 33 h 34"/>
                  <a:gd name="T22" fmla="*/ 846 w 1264"/>
                  <a:gd name="T23" fmla="*/ 33 h 34"/>
                  <a:gd name="T24" fmla="*/ 783 w 1264"/>
                  <a:gd name="T25" fmla="*/ 33 h 34"/>
                  <a:gd name="T26" fmla="*/ 719 w 1264"/>
                  <a:gd name="T27" fmla="*/ 33 h 34"/>
                  <a:gd name="T28" fmla="*/ 654 w 1264"/>
                  <a:gd name="T29" fmla="*/ 33 h 34"/>
                  <a:gd name="T30" fmla="*/ 588 w 1264"/>
                  <a:gd name="T31" fmla="*/ 33 h 34"/>
                  <a:gd name="T32" fmla="*/ 524 w 1264"/>
                  <a:gd name="T33" fmla="*/ 33 h 34"/>
                  <a:gd name="T34" fmla="*/ 460 w 1264"/>
                  <a:gd name="T35" fmla="*/ 33 h 34"/>
                  <a:gd name="T36" fmla="*/ 397 w 1264"/>
                  <a:gd name="T37" fmla="*/ 33 h 34"/>
                  <a:gd name="T38" fmla="*/ 338 w 1264"/>
                  <a:gd name="T39" fmla="*/ 33 h 34"/>
                  <a:gd name="T40" fmla="*/ 281 w 1264"/>
                  <a:gd name="T41" fmla="*/ 33 h 34"/>
                  <a:gd name="T42" fmla="*/ 227 w 1264"/>
                  <a:gd name="T43" fmla="*/ 33 h 34"/>
                  <a:gd name="T44" fmla="*/ 178 w 1264"/>
                  <a:gd name="T45" fmla="*/ 33 h 34"/>
                  <a:gd name="T46" fmla="*/ 133 w 1264"/>
                  <a:gd name="T47" fmla="*/ 33 h 34"/>
                  <a:gd name="T48" fmla="*/ 94 w 1264"/>
                  <a:gd name="T49" fmla="*/ 33 h 34"/>
                  <a:gd name="T50" fmla="*/ 61 w 1264"/>
                  <a:gd name="T51" fmla="*/ 33 h 34"/>
                  <a:gd name="T52" fmla="*/ 34 w 1264"/>
                  <a:gd name="T53" fmla="*/ 33 h 34"/>
                  <a:gd name="T54" fmla="*/ 15 w 1264"/>
                  <a:gd name="T55" fmla="*/ 33 h 34"/>
                  <a:gd name="T56" fmla="*/ 4 w 1264"/>
                  <a:gd name="T57" fmla="*/ 33 h 34"/>
                  <a:gd name="T58" fmla="*/ 0 w 1264"/>
                  <a:gd name="T59" fmla="*/ 33 h 34"/>
                  <a:gd name="T60" fmla="*/ 1 w 1264"/>
                  <a:gd name="T61" fmla="*/ 0 h 34"/>
                  <a:gd name="T62" fmla="*/ 8 w 1264"/>
                  <a:gd name="T63" fmla="*/ 0 h 34"/>
                  <a:gd name="T64" fmla="*/ 24 w 1264"/>
                  <a:gd name="T65" fmla="*/ 0 h 34"/>
                  <a:gd name="T66" fmla="*/ 47 w 1264"/>
                  <a:gd name="T67" fmla="*/ 0 h 34"/>
                  <a:gd name="T68" fmla="*/ 77 w 1264"/>
                  <a:gd name="T69" fmla="*/ 0 h 34"/>
                  <a:gd name="T70" fmla="*/ 113 w 1264"/>
                  <a:gd name="T71" fmla="*/ 0 h 34"/>
                  <a:gd name="T72" fmla="*/ 155 w 1264"/>
                  <a:gd name="T73" fmla="*/ 0 h 34"/>
                  <a:gd name="T74" fmla="*/ 202 w 1264"/>
                  <a:gd name="T75" fmla="*/ 0 h 34"/>
                  <a:gd name="T76" fmla="*/ 253 w 1264"/>
                  <a:gd name="T77" fmla="*/ 0 h 34"/>
                  <a:gd name="T78" fmla="*/ 309 w 1264"/>
                  <a:gd name="T79" fmla="*/ 0 h 34"/>
                  <a:gd name="T80" fmla="*/ 367 w 1264"/>
                  <a:gd name="T81" fmla="*/ 0 h 34"/>
                  <a:gd name="T82" fmla="*/ 428 w 1264"/>
                  <a:gd name="T83" fmla="*/ 0 h 34"/>
                  <a:gd name="T84" fmla="*/ 491 w 1264"/>
                  <a:gd name="T85" fmla="*/ 0 h 34"/>
                  <a:gd name="T86" fmla="*/ 556 w 1264"/>
                  <a:gd name="T87" fmla="*/ 0 h 34"/>
                  <a:gd name="T88" fmla="*/ 621 w 1264"/>
                  <a:gd name="T89" fmla="*/ 0 h 34"/>
                  <a:gd name="T90" fmla="*/ 686 w 1264"/>
                  <a:gd name="T91" fmla="*/ 0 h 34"/>
                  <a:gd name="T92" fmla="*/ 751 w 1264"/>
                  <a:gd name="T93" fmla="*/ 0 h 34"/>
                  <a:gd name="T94" fmla="*/ 815 w 1264"/>
                  <a:gd name="T95" fmla="*/ 0 h 34"/>
                  <a:gd name="T96" fmla="*/ 876 w 1264"/>
                  <a:gd name="T97" fmla="*/ 0 h 34"/>
                  <a:gd name="T98" fmla="*/ 936 w 1264"/>
                  <a:gd name="T99" fmla="*/ 0 h 34"/>
                  <a:gd name="T100" fmla="*/ 992 w 1264"/>
                  <a:gd name="T101" fmla="*/ 0 h 34"/>
                  <a:gd name="T102" fmla="*/ 1045 w 1264"/>
                  <a:gd name="T103" fmla="*/ 0 h 34"/>
                  <a:gd name="T104" fmla="*/ 1094 w 1264"/>
                  <a:gd name="T105" fmla="*/ 0 h 34"/>
                  <a:gd name="T106" fmla="*/ 1138 w 1264"/>
                  <a:gd name="T107" fmla="*/ 0 h 34"/>
                  <a:gd name="T108" fmla="*/ 1176 w 1264"/>
                  <a:gd name="T109" fmla="*/ 0 h 34"/>
                  <a:gd name="T110" fmla="*/ 1208 w 1264"/>
                  <a:gd name="T111" fmla="*/ 0 h 34"/>
                  <a:gd name="T112" fmla="*/ 1233 w 1264"/>
                  <a:gd name="T113" fmla="*/ 0 h 34"/>
                  <a:gd name="T114" fmla="*/ 1251 w 1264"/>
                  <a:gd name="T115" fmla="*/ 0 h 34"/>
                  <a:gd name="T116" fmla="*/ 1261 w 1264"/>
                  <a:gd name="T117" fmla="*/ 0 h 34"/>
                  <a:gd name="T118" fmla="*/ 1263 w 1264"/>
                  <a:gd name="T119" fmla="*/ 0 h 3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64"/>
                  <a:gd name="T181" fmla="*/ 0 h 34"/>
                  <a:gd name="T182" fmla="*/ 1264 w 1264"/>
                  <a:gd name="T183" fmla="*/ 34 h 3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64" h="34">
                    <a:moveTo>
                      <a:pt x="1263" y="0"/>
                    </a:moveTo>
                    <a:lnTo>
                      <a:pt x="1263" y="9"/>
                    </a:lnTo>
                    <a:lnTo>
                      <a:pt x="1263" y="24"/>
                    </a:lnTo>
                    <a:lnTo>
                      <a:pt x="1263" y="33"/>
                    </a:lnTo>
                    <a:lnTo>
                      <a:pt x="1262" y="33"/>
                    </a:lnTo>
                    <a:lnTo>
                      <a:pt x="1261" y="33"/>
                    </a:lnTo>
                    <a:lnTo>
                      <a:pt x="1260" y="33"/>
                    </a:lnTo>
                    <a:lnTo>
                      <a:pt x="1259" y="33"/>
                    </a:lnTo>
                    <a:lnTo>
                      <a:pt x="1257" y="33"/>
                    </a:lnTo>
                    <a:lnTo>
                      <a:pt x="1256" y="33"/>
                    </a:lnTo>
                    <a:lnTo>
                      <a:pt x="1254" y="33"/>
                    </a:lnTo>
                    <a:lnTo>
                      <a:pt x="1251" y="33"/>
                    </a:lnTo>
                    <a:lnTo>
                      <a:pt x="1249" y="33"/>
                    </a:lnTo>
                    <a:lnTo>
                      <a:pt x="1246" y="33"/>
                    </a:lnTo>
                    <a:lnTo>
                      <a:pt x="1243" y="33"/>
                    </a:lnTo>
                    <a:lnTo>
                      <a:pt x="1240" y="33"/>
                    </a:lnTo>
                    <a:lnTo>
                      <a:pt x="1237" y="33"/>
                    </a:lnTo>
                    <a:lnTo>
                      <a:pt x="1233" y="33"/>
                    </a:lnTo>
                    <a:lnTo>
                      <a:pt x="1230" y="33"/>
                    </a:lnTo>
                    <a:lnTo>
                      <a:pt x="1226" y="33"/>
                    </a:lnTo>
                    <a:lnTo>
                      <a:pt x="1221" y="33"/>
                    </a:lnTo>
                    <a:lnTo>
                      <a:pt x="1217" y="33"/>
                    </a:lnTo>
                    <a:lnTo>
                      <a:pt x="1213" y="33"/>
                    </a:lnTo>
                    <a:lnTo>
                      <a:pt x="1208" y="33"/>
                    </a:lnTo>
                    <a:lnTo>
                      <a:pt x="1203" y="33"/>
                    </a:lnTo>
                    <a:lnTo>
                      <a:pt x="1198" y="33"/>
                    </a:lnTo>
                    <a:lnTo>
                      <a:pt x="1193" y="33"/>
                    </a:lnTo>
                    <a:lnTo>
                      <a:pt x="1187" y="33"/>
                    </a:lnTo>
                    <a:lnTo>
                      <a:pt x="1182" y="33"/>
                    </a:lnTo>
                    <a:lnTo>
                      <a:pt x="1176" y="33"/>
                    </a:lnTo>
                    <a:lnTo>
                      <a:pt x="1170" y="33"/>
                    </a:lnTo>
                    <a:lnTo>
                      <a:pt x="1164" y="33"/>
                    </a:lnTo>
                    <a:lnTo>
                      <a:pt x="1157" y="33"/>
                    </a:lnTo>
                    <a:lnTo>
                      <a:pt x="1151" y="33"/>
                    </a:lnTo>
                    <a:lnTo>
                      <a:pt x="1144" y="33"/>
                    </a:lnTo>
                    <a:lnTo>
                      <a:pt x="1138" y="33"/>
                    </a:lnTo>
                    <a:lnTo>
                      <a:pt x="1131" y="33"/>
                    </a:lnTo>
                    <a:lnTo>
                      <a:pt x="1124" y="33"/>
                    </a:lnTo>
                    <a:lnTo>
                      <a:pt x="1116" y="33"/>
                    </a:lnTo>
                    <a:lnTo>
                      <a:pt x="1109" y="33"/>
                    </a:lnTo>
                    <a:lnTo>
                      <a:pt x="1101" y="33"/>
                    </a:lnTo>
                    <a:lnTo>
                      <a:pt x="1094" y="33"/>
                    </a:lnTo>
                    <a:lnTo>
                      <a:pt x="1086" y="33"/>
                    </a:lnTo>
                    <a:lnTo>
                      <a:pt x="1078" y="33"/>
                    </a:lnTo>
                    <a:lnTo>
                      <a:pt x="1070" y="33"/>
                    </a:lnTo>
                    <a:lnTo>
                      <a:pt x="1062" y="33"/>
                    </a:lnTo>
                    <a:lnTo>
                      <a:pt x="1054" y="33"/>
                    </a:lnTo>
                    <a:lnTo>
                      <a:pt x="1045" y="33"/>
                    </a:lnTo>
                    <a:lnTo>
                      <a:pt x="1037" y="33"/>
                    </a:lnTo>
                    <a:lnTo>
                      <a:pt x="1028" y="33"/>
                    </a:lnTo>
                    <a:lnTo>
                      <a:pt x="1019" y="33"/>
                    </a:lnTo>
                    <a:lnTo>
                      <a:pt x="1010" y="33"/>
                    </a:lnTo>
                    <a:lnTo>
                      <a:pt x="1001" y="33"/>
                    </a:lnTo>
                    <a:lnTo>
                      <a:pt x="992" y="33"/>
                    </a:lnTo>
                    <a:lnTo>
                      <a:pt x="983" y="33"/>
                    </a:lnTo>
                    <a:lnTo>
                      <a:pt x="974" y="33"/>
                    </a:lnTo>
                    <a:lnTo>
                      <a:pt x="965" y="33"/>
                    </a:lnTo>
                    <a:lnTo>
                      <a:pt x="955" y="33"/>
                    </a:lnTo>
                    <a:lnTo>
                      <a:pt x="946" y="33"/>
                    </a:lnTo>
                    <a:lnTo>
                      <a:pt x="936" y="33"/>
                    </a:lnTo>
                    <a:lnTo>
                      <a:pt x="926" y="33"/>
                    </a:lnTo>
                    <a:lnTo>
                      <a:pt x="916" y="33"/>
                    </a:lnTo>
                    <a:lnTo>
                      <a:pt x="907" y="33"/>
                    </a:lnTo>
                    <a:lnTo>
                      <a:pt x="897" y="33"/>
                    </a:lnTo>
                    <a:lnTo>
                      <a:pt x="887" y="33"/>
                    </a:lnTo>
                    <a:lnTo>
                      <a:pt x="876" y="33"/>
                    </a:lnTo>
                    <a:lnTo>
                      <a:pt x="866" y="33"/>
                    </a:lnTo>
                    <a:lnTo>
                      <a:pt x="856" y="33"/>
                    </a:lnTo>
                    <a:lnTo>
                      <a:pt x="846" y="33"/>
                    </a:lnTo>
                    <a:lnTo>
                      <a:pt x="835" y="33"/>
                    </a:lnTo>
                    <a:lnTo>
                      <a:pt x="825" y="33"/>
                    </a:lnTo>
                    <a:lnTo>
                      <a:pt x="815" y="33"/>
                    </a:lnTo>
                    <a:lnTo>
                      <a:pt x="804" y="33"/>
                    </a:lnTo>
                    <a:lnTo>
                      <a:pt x="794" y="33"/>
                    </a:lnTo>
                    <a:lnTo>
                      <a:pt x="783" y="33"/>
                    </a:lnTo>
                    <a:lnTo>
                      <a:pt x="772" y="33"/>
                    </a:lnTo>
                    <a:lnTo>
                      <a:pt x="762" y="33"/>
                    </a:lnTo>
                    <a:lnTo>
                      <a:pt x="751" y="33"/>
                    </a:lnTo>
                    <a:lnTo>
                      <a:pt x="740" y="33"/>
                    </a:lnTo>
                    <a:lnTo>
                      <a:pt x="730" y="33"/>
                    </a:lnTo>
                    <a:lnTo>
                      <a:pt x="719" y="33"/>
                    </a:lnTo>
                    <a:lnTo>
                      <a:pt x="708" y="33"/>
                    </a:lnTo>
                    <a:lnTo>
                      <a:pt x="697" y="33"/>
                    </a:lnTo>
                    <a:lnTo>
                      <a:pt x="686" y="33"/>
                    </a:lnTo>
                    <a:lnTo>
                      <a:pt x="675" y="33"/>
                    </a:lnTo>
                    <a:lnTo>
                      <a:pt x="665" y="33"/>
                    </a:lnTo>
                    <a:lnTo>
                      <a:pt x="654" y="33"/>
                    </a:lnTo>
                    <a:lnTo>
                      <a:pt x="643" y="33"/>
                    </a:lnTo>
                    <a:lnTo>
                      <a:pt x="632" y="33"/>
                    </a:lnTo>
                    <a:lnTo>
                      <a:pt x="621" y="33"/>
                    </a:lnTo>
                    <a:lnTo>
                      <a:pt x="610" y="33"/>
                    </a:lnTo>
                    <a:lnTo>
                      <a:pt x="599" y="33"/>
                    </a:lnTo>
                    <a:lnTo>
                      <a:pt x="588" y="33"/>
                    </a:lnTo>
                    <a:lnTo>
                      <a:pt x="578" y="33"/>
                    </a:lnTo>
                    <a:lnTo>
                      <a:pt x="567" y="33"/>
                    </a:lnTo>
                    <a:lnTo>
                      <a:pt x="556" y="33"/>
                    </a:lnTo>
                    <a:lnTo>
                      <a:pt x="545" y="33"/>
                    </a:lnTo>
                    <a:lnTo>
                      <a:pt x="534" y="33"/>
                    </a:lnTo>
                    <a:lnTo>
                      <a:pt x="524" y="33"/>
                    </a:lnTo>
                    <a:lnTo>
                      <a:pt x="513" y="33"/>
                    </a:lnTo>
                    <a:lnTo>
                      <a:pt x="502" y="33"/>
                    </a:lnTo>
                    <a:lnTo>
                      <a:pt x="491" y="33"/>
                    </a:lnTo>
                    <a:lnTo>
                      <a:pt x="481" y="33"/>
                    </a:lnTo>
                    <a:lnTo>
                      <a:pt x="470" y="33"/>
                    </a:lnTo>
                    <a:lnTo>
                      <a:pt x="460" y="33"/>
                    </a:lnTo>
                    <a:lnTo>
                      <a:pt x="449" y="33"/>
                    </a:lnTo>
                    <a:lnTo>
                      <a:pt x="439" y="33"/>
                    </a:lnTo>
                    <a:lnTo>
                      <a:pt x="428" y="33"/>
                    </a:lnTo>
                    <a:lnTo>
                      <a:pt x="418" y="33"/>
                    </a:lnTo>
                    <a:lnTo>
                      <a:pt x="408" y="33"/>
                    </a:lnTo>
                    <a:lnTo>
                      <a:pt x="397" y="33"/>
                    </a:lnTo>
                    <a:lnTo>
                      <a:pt x="387" y="33"/>
                    </a:lnTo>
                    <a:lnTo>
                      <a:pt x="377" y="33"/>
                    </a:lnTo>
                    <a:lnTo>
                      <a:pt x="367" y="33"/>
                    </a:lnTo>
                    <a:lnTo>
                      <a:pt x="357" y="33"/>
                    </a:lnTo>
                    <a:lnTo>
                      <a:pt x="347" y="33"/>
                    </a:lnTo>
                    <a:lnTo>
                      <a:pt x="338" y="33"/>
                    </a:lnTo>
                    <a:lnTo>
                      <a:pt x="328" y="33"/>
                    </a:lnTo>
                    <a:lnTo>
                      <a:pt x="318" y="33"/>
                    </a:lnTo>
                    <a:lnTo>
                      <a:pt x="309" y="33"/>
                    </a:lnTo>
                    <a:lnTo>
                      <a:pt x="299" y="33"/>
                    </a:lnTo>
                    <a:lnTo>
                      <a:pt x="290" y="33"/>
                    </a:lnTo>
                    <a:lnTo>
                      <a:pt x="281" y="33"/>
                    </a:lnTo>
                    <a:lnTo>
                      <a:pt x="271" y="33"/>
                    </a:lnTo>
                    <a:lnTo>
                      <a:pt x="262" y="33"/>
                    </a:lnTo>
                    <a:lnTo>
                      <a:pt x="253" y="33"/>
                    </a:lnTo>
                    <a:lnTo>
                      <a:pt x="245" y="33"/>
                    </a:lnTo>
                    <a:lnTo>
                      <a:pt x="236" y="33"/>
                    </a:lnTo>
                    <a:lnTo>
                      <a:pt x="227" y="33"/>
                    </a:lnTo>
                    <a:lnTo>
                      <a:pt x="219" y="33"/>
                    </a:lnTo>
                    <a:lnTo>
                      <a:pt x="210" y="33"/>
                    </a:lnTo>
                    <a:lnTo>
                      <a:pt x="202" y="33"/>
                    </a:lnTo>
                    <a:lnTo>
                      <a:pt x="194" y="33"/>
                    </a:lnTo>
                    <a:lnTo>
                      <a:pt x="186" y="33"/>
                    </a:lnTo>
                    <a:lnTo>
                      <a:pt x="178" y="33"/>
                    </a:lnTo>
                    <a:lnTo>
                      <a:pt x="170" y="33"/>
                    </a:lnTo>
                    <a:lnTo>
                      <a:pt x="162" y="33"/>
                    </a:lnTo>
                    <a:lnTo>
                      <a:pt x="155" y="33"/>
                    </a:lnTo>
                    <a:lnTo>
                      <a:pt x="147" y="33"/>
                    </a:lnTo>
                    <a:lnTo>
                      <a:pt x="140" y="33"/>
                    </a:lnTo>
                    <a:lnTo>
                      <a:pt x="133" y="33"/>
                    </a:lnTo>
                    <a:lnTo>
                      <a:pt x="126" y="33"/>
                    </a:lnTo>
                    <a:lnTo>
                      <a:pt x="120" y="33"/>
                    </a:lnTo>
                    <a:lnTo>
                      <a:pt x="113" y="33"/>
                    </a:lnTo>
                    <a:lnTo>
                      <a:pt x="106" y="33"/>
                    </a:lnTo>
                    <a:lnTo>
                      <a:pt x="100" y="33"/>
                    </a:lnTo>
                    <a:lnTo>
                      <a:pt x="94" y="33"/>
                    </a:lnTo>
                    <a:lnTo>
                      <a:pt x="88" y="33"/>
                    </a:lnTo>
                    <a:lnTo>
                      <a:pt x="82" y="33"/>
                    </a:lnTo>
                    <a:lnTo>
                      <a:pt x="77" y="33"/>
                    </a:lnTo>
                    <a:lnTo>
                      <a:pt x="71" y="33"/>
                    </a:lnTo>
                    <a:lnTo>
                      <a:pt x="66" y="33"/>
                    </a:lnTo>
                    <a:lnTo>
                      <a:pt x="61" y="33"/>
                    </a:lnTo>
                    <a:lnTo>
                      <a:pt x="56" y="33"/>
                    </a:lnTo>
                    <a:lnTo>
                      <a:pt x="51" y="33"/>
                    </a:lnTo>
                    <a:lnTo>
                      <a:pt x="47" y="33"/>
                    </a:lnTo>
                    <a:lnTo>
                      <a:pt x="42" y="33"/>
                    </a:lnTo>
                    <a:lnTo>
                      <a:pt x="38" y="33"/>
                    </a:lnTo>
                    <a:lnTo>
                      <a:pt x="34" y="33"/>
                    </a:lnTo>
                    <a:lnTo>
                      <a:pt x="31" y="33"/>
                    </a:lnTo>
                    <a:lnTo>
                      <a:pt x="27" y="33"/>
                    </a:lnTo>
                    <a:lnTo>
                      <a:pt x="24" y="33"/>
                    </a:lnTo>
                    <a:lnTo>
                      <a:pt x="21" y="33"/>
                    </a:lnTo>
                    <a:lnTo>
                      <a:pt x="18" y="33"/>
                    </a:lnTo>
                    <a:lnTo>
                      <a:pt x="15" y="33"/>
                    </a:lnTo>
                    <a:lnTo>
                      <a:pt x="12" y="33"/>
                    </a:lnTo>
                    <a:lnTo>
                      <a:pt x="10" y="33"/>
                    </a:lnTo>
                    <a:lnTo>
                      <a:pt x="8" y="33"/>
                    </a:lnTo>
                    <a:lnTo>
                      <a:pt x="6" y="33"/>
                    </a:lnTo>
                    <a:lnTo>
                      <a:pt x="5" y="33"/>
                    </a:lnTo>
                    <a:lnTo>
                      <a:pt x="4" y="33"/>
                    </a:lnTo>
                    <a:lnTo>
                      <a:pt x="2" y="33"/>
                    </a:lnTo>
                    <a:lnTo>
                      <a:pt x="1" y="33"/>
                    </a:lnTo>
                    <a:lnTo>
                      <a:pt x="0" y="33"/>
                    </a:lnTo>
                    <a:lnTo>
                      <a:pt x="0" y="24"/>
                    </a:lnTo>
                    <a:lnTo>
                      <a:pt x="0" y="9"/>
                    </a:lnTo>
                    <a:lnTo>
                      <a:pt x="0" y="0"/>
                    </a:lnTo>
                    <a:lnTo>
                      <a:pt x="1" y="0"/>
                    </a:lnTo>
                    <a:lnTo>
                      <a:pt x="2" y="0"/>
                    </a:lnTo>
                    <a:lnTo>
                      <a:pt x="4" y="0"/>
                    </a:lnTo>
                    <a:lnTo>
                      <a:pt x="5" y="0"/>
                    </a:lnTo>
                    <a:lnTo>
                      <a:pt x="6" y="0"/>
                    </a:lnTo>
                    <a:lnTo>
                      <a:pt x="8" y="0"/>
                    </a:lnTo>
                    <a:lnTo>
                      <a:pt x="10" y="0"/>
                    </a:lnTo>
                    <a:lnTo>
                      <a:pt x="12" y="0"/>
                    </a:lnTo>
                    <a:lnTo>
                      <a:pt x="15" y="0"/>
                    </a:lnTo>
                    <a:lnTo>
                      <a:pt x="18" y="0"/>
                    </a:lnTo>
                    <a:lnTo>
                      <a:pt x="21" y="0"/>
                    </a:lnTo>
                    <a:lnTo>
                      <a:pt x="24" y="0"/>
                    </a:lnTo>
                    <a:lnTo>
                      <a:pt x="27" y="0"/>
                    </a:lnTo>
                    <a:lnTo>
                      <a:pt x="31" y="0"/>
                    </a:lnTo>
                    <a:lnTo>
                      <a:pt x="34" y="0"/>
                    </a:lnTo>
                    <a:lnTo>
                      <a:pt x="38" y="0"/>
                    </a:lnTo>
                    <a:lnTo>
                      <a:pt x="42" y="0"/>
                    </a:lnTo>
                    <a:lnTo>
                      <a:pt x="47" y="0"/>
                    </a:lnTo>
                    <a:lnTo>
                      <a:pt x="51" y="0"/>
                    </a:lnTo>
                    <a:lnTo>
                      <a:pt x="56" y="0"/>
                    </a:lnTo>
                    <a:lnTo>
                      <a:pt x="61" y="0"/>
                    </a:lnTo>
                    <a:lnTo>
                      <a:pt x="66" y="0"/>
                    </a:lnTo>
                    <a:lnTo>
                      <a:pt x="71" y="0"/>
                    </a:lnTo>
                    <a:lnTo>
                      <a:pt x="77" y="0"/>
                    </a:lnTo>
                    <a:lnTo>
                      <a:pt x="82" y="0"/>
                    </a:lnTo>
                    <a:lnTo>
                      <a:pt x="88" y="0"/>
                    </a:lnTo>
                    <a:lnTo>
                      <a:pt x="94" y="0"/>
                    </a:lnTo>
                    <a:lnTo>
                      <a:pt x="100" y="0"/>
                    </a:lnTo>
                    <a:lnTo>
                      <a:pt x="106" y="0"/>
                    </a:lnTo>
                    <a:lnTo>
                      <a:pt x="113" y="0"/>
                    </a:lnTo>
                    <a:lnTo>
                      <a:pt x="120" y="0"/>
                    </a:lnTo>
                    <a:lnTo>
                      <a:pt x="126" y="0"/>
                    </a:lnTo>
                    <a:lnTo>
                      <a:pt x="133" y="0"/>
                    </a:lnTo>
                    <a:lnTo>
                      <a:pt x="140" y="0"/>
                    </a:lnTo>
                    <a:lnTo>
                      <a:pt x="147" y="0"/>
                    </a:lnTo>
                    <a:lnTo>
                      <a:pt x="155" y="0"/>
                    </a:lnTo>
                    <a:lnTo>
                      <a:pt x="162" y="0"/>
                    </a:lnTo>
                    <a:lnTo>
                      <a:pt x="170" y="0"/>
                    </a:lnTo>
                    <a:lnTo>
                      <a:pt x="178" y="0"/>
                    </a:lnTo>
                    <a:lnTo>
                      <a:pt x="186" y="0"/>
                    </a:lnTo>
                    <a:lnTo>
                      <a:pt x="194" y="0"/>
                    </a:lnTo>
                    <a:lnTo>
                      <a:pt x="202" y="0"/>
                    </a:lnTo>
                    <a:lnTo>
                      <a:pt x="210" y="0"/>
                    </a:lnTo>
                    <a:lnTo>
                      <a:pt x="219" y="0"/>
                    </a:lnTo>
                    <a:lnTo>
                      <a:pt x="227" y="0"/>
                    </a:lnTo>
                    <a:lnTo>
                      <a:pt x="236" y="0"/>
                    </a:lnTo>
                    <a:lnTo>
                      <a:pt x="245" y="0"/>
                    </a:lnTo>
                    <a:lnTo>
                      <a:pt x="253" y="0"/>
                    </a:lnTo>
                    <a:lnTo>
                      <a:pt x="262" y="0"/>
                    </a:lnTo>
                    <a:lnTo>
                      <a:pt x="271" y="0"/>
                    </a:lnTo>
                    <a:lnTo>
                      <a:pt x="281" y="0"/>
                    </a:lnTo>
                    <a:lnTo>
                      <a:pt x="290" y="0"/>
                    </a:lnTo>
                    <a:lnTo>
                      <a:pt x="299" y="0"/>
                    </a:lnTo>
                    <a:lnTo>
                      <a:pt x="309" y="0"/>
                    </a:lnTo>
                    <a:lnTo>
                      <a:pt x="318" y="0"/>
                    </a:lnTo>
                    <a:lnTo>
                      <a:pt x="328" y="0"/>
                    </a:lnTo>
                    <a:lnTo>
                      <a:pt x="338" y="0"/>
                    </a:lnTo>
                    <a:lnTo>
                      <a:pt x="347" y="0"/>
                    </a:lnTo>
                    <a:lnTo>
                      <a:pt x="357" y="0"/>
                    </a:lnTo>
                    <a:lnTo>
                      <a:pt x="367" y="0"/>
                    </a:lnTo>
                    <a:lnTo>
                      <a:pt x="377" y="0"/>
                    </a:lnTo>
                    <a:lnTo>
                      <a:pt x="387" y="0"/>
                    </a:lnTo>
                    <a:lnTo>
                      <a:pt x="397" y="0"/>
                    </a:lnTo>
                    <a:lnTo>
                      <a:pt x="408" y="0"/>
                    </a:lnTo>
                    <a:lnTo>
                      <a:pt x="418" y="0"/>
                    </a:lnTo>
                    <a:lnTo>
                      <a:pt x="428" y="0"/>
                    </a:lnTo>
                    <a:lnTo>
                      <a:pt x="439" y="0"/>
                    </a:lnTo>
                    <a:lnTo>
                      <a:pt x="449" y="0"/>
                    </a:lnTo>
                    <a:lnTo>
                      <a:pt x="460" y="0"/>
                    </a:lnTo>
                    <a:lnTo>
                      <a:pt x="470" y="0"/>
                    </a:lnTo>
                    <a:lnTo>
                      <a:pt x="481" y="0"/>
                    </a:lnTo>
                    <a:lnTo>
                      <a:pt x="491" y="0"/>
                    </a:lnTo>
                    <a:lnTo>
                      <a:pt x="502" y="0"/>
                    </a:lnTo>
                    <a:lnTo>
                      <a:pt x="513" y="0"/>
                    </a:lnTo>
                    <a:lnTo>
                      <a:pt x="524" y="0"/>
                    </a:lnTo>
                    <a:lnTo>
                      <a:pt x="534" y="0"/>
                    </a:lnTo>
                    <a:lnTo>
                      <a:pt x="545" y="0"/>
                    </a:lnTo>
                    <a:lnTo>
                      <a:pt x="556" y="0"/>
                    </a:lnTo>
                    <a:lnTo>
                      <a:pt x="567" y="0"/>
                    </a:lnTo>
                    <a:lnTo>
                      <a:pt x="578" y="0"/>
                    </a:lnTo>
                    <a:lnTo>
                      <a:pt x="588" y="0"/>
                    </a:lnTo>
                    <a:lnTo>
                      <a:pt x="599" y="0"/>
                    </a:lnTo>
                    <a:lnTo>
                      <a:pt x="610" y="0"/>
                    </a:lnTo>
                    <a:lnTo>
                      <a:pt x="621" y="0"/>
                    </a:lnTo>
                    <a:lnTo>
                      <a:pt x="632" y="0"/>
                    </a:lnTo>
                    <a:lnTo>
                      <a:pt x="643" y="0"/>
                    </a:lnTo>
                    <a:lnTo>
                      <a:pt x="654" y="0"/>
                    </a:lnTo>
                    <a:lnTo>
                      <a:pt x="665" y="0"/>
                    </a:lnTo>
                    <a:lnTo>
                      <a:pt x="675" y="0"/>
                    </a:lnTo>
                    <a:lnTo>
                      <a:pt x="686" y="0"/>
                    </a:lnTo>
                    <a:lnTo>
                      <a:pt x="697" y="0"/>
                    </a:lnTo>
                    <a:lnTo>
                      <a:pt x="708" y="0"/>
                    </a:lnTo>
                    <a:lnTo>
                      <a:pt x="719" y="0"/>
                    </a:lnTo>
                    <a:lnTo>
                      <a:pt x="730" y="0"/>
                    </a:lnTo>
                    <a:lnTo>
                      <a:pt x="740" y="0"/>
                    </a:lnTo>
                    <a:lnTo>
                      <a:pt x="751" y="0"/>
                    </a:lnTo>
                    <a:lnTo>
                      <a:pt x="762" y="0"/>
                    </a:lnTo>
                    <a:lnTo>
                      <a:pt x="772" y="0"/>
                    </a:lnTo>
                    <a:lnTo>
                      <a:pt x="783" y="0"/>
                    </a:lnTo>
                    <a:lnTo>
                      <a:pt x="794" y="0"/>
                    </a:lnTo>
                    <a:lnTo>
                      <a:pt x="804" y="0"/>
                    </a:lnTo>
                    <a:lnTo>
                      <a:pt x="815" y="0"/>
                    </a:lnTo>
                    <a:lnTo>
                      <a:pt x="825" y="0"/>
                    </a:lnTo>
                    <a:lnTo>
                      <a:pt x="835" y="0"/>
                    </a:lnTo>
                    <a:lnTo>
                      <a:pt x="846" y="0"/>
                    </a:lnTo>
                    <a:lnTo>
                      <a:pt x="856" y="0"/>
                    </a:lnTo>
                    <a:lnTo>
                      <a:pt x="866" y="0"/>
                    </a:lnTo>
                    <a:lnTo>
                      <a:pt x="876" y="0"/>
                    </a:lnTo>
                    <a:lnTo>
                      <a:pt x="887" y="0"/>
                    </a:lnTo>
                    <a:lnTo>
                      <a:pt x="897" y="0"/>
                    </a:lnTo>
                    <a:lnTo>
                      <a:pt x="907" y="0"/>
                    </a:lnTo>
                    <a:lnTo>
                      <a:pt x="916" y="0"/>
                    </a:lnTo>
                    <a:lnTo>
                      <a:pt x="926" y="0"/>
                    </a:lnTo>
                    <a:lnTo>
                      <a:pt x="936" y="0"/>
                    </a:lnTo>
                    <a:lnTo>
                      <a:pt x="946" y="0"/>
                    </a:lnTo>
                    <a:lnTo>
                      <a:pt x="955" y="0"/>
                    </a:lnTo>
                    <a:lnTo>
                      <a:pt x="965" y="0"/>
                    </a:lnTo>
                    <a:lnTo>
                      <a:pt x="974" y="0"/>
                    </a:lnTo>
                    <a:lnTo>
                      <a:pt x="983" y="0"/>
                    </a:lnTo>
                    <a:lnTo>
                      <a:pt x="992" y="0"/>
                    </a:lnTo>
                    <a:lnTo>
                      <a:pt x="1001" y="0"/>
                    </a:lnTo>
                    <a:lnTo>
                      <a:pt x="1010" y="0"/>
                    </a:lnTo>
                    <a:lnTo>
                      <a:pt x="1019" y="0"/>
                    </a:lnTo>
                    <a:lnTo>
                      <a:pt x="1028" y="0"/>
                    </a:lnTo>
                    <a:lnTo>
                      <a:pt x="1037" y="0"/>
                    </a:lnTo>
                    <a:lnTo>
                      <a:pt x="1045" y="0"/>
                    </a:lnTo>
                    <a:lnTo>
                      <a:pt x="1054" y="0"/>
                    </a:lnTo>
                    <a:lnTo>
                      <a:pt x="1062" y="0"/>
                    </a:lnTo>
                    <a:lnTo>
                      <a:pt x="1070" y="0"/>
                    </a:lnTo>
                    <a:lnTo>
                      <a:pt x="1078" y="0"/>
                    </a:lnTo>
                    <a:lnTo>
                      <a:pt x="1086" y="0"/>
                    </a:lnTo>
                    <a:lnTo>
                      <a:pt x="1094" y="0"/>
                    </a:lnTo>
                    <a:lnTo>
                      <a:pt x="1101" y="0"/>
                    </a:lnTo>
                    <a:lnTo>
                      <a:pt x="1109" y="0"/>
                    </a:lnTo>
                    <a:lnTo>
                      <a:pt x="1116" y="0"/>
                    </a:lnTo>
                    <a:lnTo>
                      <a:pt x="1124" y="0"/>
                    </a:lnTo>
                    <a:lnTo>
                      <a:pt x="1131" y="0"/>
                    </a:lnTo>
                    <a:lnTo>
                      <a:pt x="1138" y="0"/>
                    </a:lnTo>
                    <a:lnTo>
                      <a:pt x="1144" y="0"/>
                    </a:lnTo>
                    <a:lnTo>
                      <a:pt x="1151" y="0"/>
                    </a:lnTo>
                    <a:lnTo>
                      <a:pt x="1157" y="0"/>
                    </a:lnTo>
                    <a:lnTo>
                      <a:pt x="1164" y="0"/>
                    </a:lnTo>
                    <a:lnTo>
                      <a:pt x="1170" y="0"/>
                    </a:lnTo>
                    <a:lnTo>
                      <a:pt x="1176" y="0"/>
                    </a:lnTo>
                    <a:lnTo>
                      <a:pt x="1182" y="0"/>
                    </a:lnTo>
                    <a:lnTo>
                      <a:pt x="1187" y="0"/>
                    </a:lnTo>
                    <a:lnTo>
                      <a:pt x="1193" y="0"/>
                    </a:lnTo>
                    <a:lnTo>
                      <a:pt x="1198" y="0"/>
                    </a:lnTo>
                    <a:lnTo>
                      <a:pt x="1203" y="0"/>
                    </a:lnTo>
                    <a:lnTo>
                      <a:pt x="1208" y="0"/>
                    </a:lnTo>
                    <a:lnTo>
                      <a:pt x="1213" y="0"/>
                    </a:lnTo>
                    <a:lnTo>
                      <a:pt x="1217" y="0"/>
                    </a:lnTo>
                    <a:lnTo>
                      <a:pt x="1221" y="0"/>
                    </a:lnTo>
                    <a:lnTo>
                      <a:pt x="1226" y="0"/>
                    </a:lnTo>
                    <a:lnTo>
                      <a:pt x="1230" y="0"/>
                    </a:lnTo>
                    <a:lnTo>
                      <a:pt x="1233" y="0"/>
                    </a:lnTo>
                    <a:lnTo>
                      <a:pt x="1237" y="0"/>
                    </a:lnTo>
                    <a:lnTo>
                      <a:pt x="1240" y="0"/>
                    </a:lnTo>
                    <a:lnTo>
                      <a:pt x="1243" y="0"/>
                    </a:lnTo>
                    <a:lnTo>
                      <a:pt x="1246" y="0"/>
                    </a:lnTo>
                    <a:lnTo>
                      <a:pt x="1249" y="0"/>
                    </a:lnTo>
                    <a:lnTo>
                      <a:pt x="1251" y="0"/>
                    </a:lnTo>
                    <a:lnTo>
                      <a:pt x="1254" y="0"/>
                    </a:lnTo>
                    <a:lnTo>
                      <a:pt x="1256" y="0"/>
                    </a:lnTo>
                    <a:lnTo>
                      <a:pt x="1257" y="0"/>
                    </a:lnTo>
                    <a:lnTo>
                      <a:pt x="1259" y="0"/>
                    </a:lnTo>
                    <a:lnTo>
                      <a:pt x="1260" y="0"/>
                    </a:lnTo>
                    <a:lnTo>
                      <a:pt x="1261" y="0"/>
                    </a:lnTo>
                    <a:lnTo>
                      <a:pt x="1262" y="0"/>
                    </a:lnTo>
                    <a:lnTo>
                      <a:pt x="1263"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11" name="Freeform 11">
                <a:extLst>
                  <a:ext uri="{FF2B5EF4-FFF2-40B4-BE49-F238E27FC236}">
                    <a16:creationId xmlns:a16="http://schemas.microsoft.com/office/drawing/2014/main" id="{93ADBE21-8CE9-45BF-8478-B214B9198096}"/>
                  </a:ext>
                </a:extLst>
              </p:cNvPr>
              <p:cNvSpPr>
                <a:spLocks/>
              </p:cNvSpPr>
              <p:nvPr/>
            </p:nvSpPr>
            <p:spPr bwMode="auto">
              <a:xfrm>
                <a:off x="217" y="2808"/>
                <a:ext cx="1264" cy="40"/>
              </a:xfrm>
              <a:custGeom>
                <a:avLst/>
                <a:gdLst>
                  <a:gd name="T0" fmla="*/ 1263 w 1264"/>
                  <a:gd name="T1" fmla="*/ 39 h 40"/>
                  <a:gd name="T2" fmla="*/ 1259 w 1264"/>
                  <a:gd name="T3" fmla="*/ 39 h 40"/>
                  <a:gd name="T4" fmla="*/ 1246 w 1264"/>
                  <a:gd name="T5" fmla="*/ 39 h 40"/>
                  <a:gd name="T6" fmla="*/ 1226 w 1264"/>
                  <a:gd name="T7" fmla="*/ 39 h 40"/>
                  <a:gd name="T8" fmla="*/ 1198 w 1264"/>
                  <a:gd name="T9" fmla="*/ 39 h 40"/>
                  <a:gd name="T10" fmla="*/ 1164 w 1264"/>
                  <a:gd name="T11" fmla="*/ 39 h 40"/>
                  <a:gd name="T12" fmla="*/ 1124 w 1264"/>
                  <a:gd name="T13" fmla="*/ 39 h 40"/>
                  <a:gd name="T14" fmla="*/ 1078 w 1264"/>
                  <a:gd name="T15" fmla="*/ 39 h 40"/>
                  <a:gd name="T16" fmla="*/ 1028 w 1264"/>
                  <a:gd name="T17" fmla="*/ 39 h 40"/>
                  <a:gd name="T18" fmla="*/ 974 w 1264"/>
                  <a:gd name="T19" fmla="*/ 39 h 40"/>
                  <a:gd name="T20" fmla="*/ 916 w 1264"/>
                  <a:gd name="T21" fmla="*/ 39 h 40"/>
                  <a:gd name="T22" fmla="*/ 856 w 1264"/>
                  <a:gd name="T23" fmla="*/ 39 h 40"/>
                  <a:gd name="T24" fmla="*/ 794 w 1264"/>
                  <a:gd name="T25" fmla="*/ 39 h 40"/>
                  <a:gd name="T26" fmla="*/ 730 w 1264"/>
                  <a:gd name="T27" fmla="*/ 39 h 40"/>
                  <a:gd name="T28" fmla="*/ 665 w 1264"/>
                  <a:gd name="T29" fmla="*/ 39 h 40"/>
                  <a:gd name="T30" fmla="*/ 599 w 1264"/>
                  <a:gd name="T31" fmla="*/ 39 h 40"/>
                  <a:gd name="T32" fmla="*/ 534 w 1264"/>
                  <a:gd name="T33" fmla="*/ 39 h 40"/>
                  <a:gd name="T34" fmla="*/ 470 w 1264"/>
                  <a:gd name="T35" fmla="*/ 39 h 40"/>
                  <a:gd name="T36" fmla="*/ 408 w 1264"/>
                  <a:gd name="T37" fmla="*/ 39 h 40"/>
                  <a:gd name="T38" fmla="*/ 347 w 1264"/>
                  <a:gd name="T39" fmla="*/ 39 h 40"/>
                  <a:gd name="T40" fmla="*/ 290 w 1264"/>
                  <a:gd name="T41" fmla="*/ 39 h 40"/>
                  <a:gd name="T42" fmla="*/ 236 w 1264"/>
                  <a:gd name="T43" fmla="*/ 39 h 40"/>
                  <a:gd name="T44" fmla="*/ 186 w 1264"/>
                  <a:gd name="T45" fmla="*/ 39 h 40"/>
                  <a:gd name="T46" fmla="*/ 140 w 1264"/>
                  <a:gd name="T47" fmla="*/ 39 h 40"/>
                  <a:gd name="T48" fmla="*/ 100 w 1264"/>
                  <a:gd name="T49" fmla="*/ 39 h 40"/>
                  <a:gd name="T50" fmla="*/ 66 w 1264"/>
                  <a:gd name="T51" fmla="*/ 39 h 40"/>
                  <a:gd name="T52" fmla="*/ 38 w 1264"/>
                  <a:gd name="T53" fmla="*/ 39 h 40"/>
                  <a:gd name="T54" fmla="*/ 18 w 1264"/>
                  <a:gd name="T55" fmla="*/ 39 h 40"/>
                  <a:gd name="T56" fmla="*/ 5 w 1264"/>
                  <a:gd name="T57" fmla="*/ 39 h 40"/>
                  <a:gd name="T58" fmla="*/ 0 w 1264"/>
                  <a:gd name="T59" fmla="*/ 39 h 40"/>
                  <a:gd name="T60" fmla="*/ 0 w 1264"/>
                  <a:gd name="T61" fmla="*/ 0 h 40"/>
                  <a:gd name="T62" fmla="*/ 5 w 1264"/>
                  <a:gd name="T63" fmla="*/ 0 h 40"/>
                  <a:gd name="T64" fmla="*/ 18 w 1264"/>
                  <a:gd name="T65" fmla="*/ 0 h 40"/>
                  <a:gd name="T66" fmla="*/ 38 w 1264"/>
                  <a:gd name="T67" fmla="*/ 0 h 40"/>
                  <a:gd name="T68" fmla="*/ 66 w 1264"/>
                  <a:gd name="T69" fmla="*/ 0 h 40"/>
                  <a:gd name="T70" fmla="*/ 100 w 1264"/>
                  <a:gd name="T71" fmla="*/ 0 h 40"/>
                  <a:gd name="T72" fmla="*/ 140 w 1264"/>
                  <a:gd name="T73" fmla="*/ 0 h 40"/>
                  <a:gd name="T74" fmla="*/ 186 w 1264"/>
                  <a:gd name="T75" fmla="*/ 0 h 40"/>
                  <a:gd name="T76" fmla="*/ 236 w 1264"/>
                  <a:gd name="T77" fmla="*/ 0 h 40"/>
                  <a:gd name="T78" fmla="*/ 290 w 1264"/>
                  <a:gd name="T79" fmla="*/ 0 h 40"/>
                  <a:gd name="T80" fmla="*/ 347 w 1264"/>
                  <a:gd name="T81" fmla="*/ 0 h 40"/>
                  <a:gd name="T82" fmla="*/ 408 w 1264"/>
                  <a:gd name="T83" fmla="*/ 0 h 40"/>
                  <a:gd name="T84" fmla="*/ 470 w 1264"/>
                  <a:gd name="T85" fmla="*/ 0 h 40"/>
                  <a:gd name="T86" fmla="*/ 534 w 1264"/>
                  <a:gd name="T87" fmla="*/ 0 h 40"/>
                  <a:gd name="T88" fmla="*/ 599 w 1264"/>
                  <a:gd name="T89" fmla="*/ 0 h 40"/>
                  <a:gd name="T90" fmla="*/ 665 w 1264"/>
                  <a:gd name="T91" fmla="*/ 0 h 40"/>
                  <a:gd name="T92" fmla="*/ 730 w 1264"/>
                  <a:gd name="T93" fmla="*/ 0 h 40"/>
                  <a:gd name="T94" fmla="*/ 794 w 1264"/>
                  <a:gd name="T95" fmla="*/ 0 h 40"/>
                  <a:gd name="T96" fmla="*/ 856 w 1264"/>
                  <a:gd name="T97" fmla="*/ 0 h 40"/>
                  <a:gd name="T98" fmla="*/ 916 w 1264"/>
                  <a:gd name="T99" fmla="*/ 0 h 40"/>
                  <a:gd name="T100" fmla="*/ 974 w 1264"/>
                  <a:gd name="T101" fmla="*/ 0 h 40"/>
                  <a:gd name="T102" fmla="*/ 1028 w 1264"/>
                  <a:gd name="T103" fmla="*/ 0 h 40"/>
                  <a:gd name="T104" fmla="*/ 1078 w 1264"/>
                  <a:gd name="T105" fmla="*/ 0 h 40"/>
                  <a:gd name="T106" fmla="*/ 1124 w 1264"/>
                  <a:gd name="T107" fmla="*/ 0 h 40"/>
                  <a:gd name="T108" fmla="*/ 1164 w 1264"/>
                  <a:gd name="T109" fmla="*/ 0 h 40"/>
                  <a:gd name="T110" fmla="*/ 1198 w 1264"/>
                  <a:gd name="T111" fmla="*/ 0 h 40"/>
                  <a:gd name="T112" fmla="*/ 1226 w 1264"/>
                  <a:gd name="T113" fmla="*/ 0 h 40"/>
                  <a:gd name="T114" fmla="*/ 1246 w 1264"/>
                  <a:gd name="T115" fmla="*/ 0 h 40"/>
                  <a:gd name="T116" fmla="*/ 1259 w 1264"/>
                  <a:gd name="T117" fmla="*/ 0 h 40"/>
                  <a:gd name="T118" fmla="*/ 1263 w 1264"/>
                  <a:gd name="T119" fmla="*/ 0 h 4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64"/>
                  <a:gd name="T181" fmla="*/ 0 h 40"/>
                  <a:gd name="T182" fmla="*/ 1264 w 1264"/>
                  <a:gd name="T183" fmla="*/ 40 h 4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64" h="40">
                    <a:moveTo>
                      <a:pt x="1263" y="0"/>
                    </a:moveTo>
                    <a:lnTo>
                      <a:pt x="1263" y="6"/>
                    </a:lnTo>
                    <a:lnTo>
                      <a:pt x="1263" y="20"/>
                    </a:lnTo>
                    <a:lnTo>
                      <a:pt x="1263" y="33"/>
                    </a:lnTo>
                    <a:lnTo>
                      <a:pt x="1263" y="39"/>
                    </a:lnTo>
                    <a:lnTo>
                      <a:pt x="1262" y="39"/>
                    </a:lnTo>
                    <a:lnTo>
                      <a:pt x="1261" y="39"/>
                    </a:lnTo>
                    <a:lnTo>
                      <a:pt x="1260" y="39"/>
                    </a:lnTo>
                    <a:lnTo>
                      <a:pt x="1259" y="39"/>
                    </a:lnTo>
                    <a:lnTo>
                      <a:pt x="1257" y="39"/>
                    </a:lnTo>
                    <a:lnTo>
                      <a:pt x="1256" y="39"/>
                    </a:lnTo>
                    <a:lnTo>
                      <a:pt x="1254" y="39"/>
                    </a:lnTo>
                    <a:lnTo>
                      <a:pt x="1251" y="39"/>
                    </a:lnTo>
                    <a:lnTo>
                      <a:pt x="1249" y="39"/>
                    </a:lnTo>
                    <a:lnTo>
                      <a:pt x="1246" y="39"/>
                    </a:lnTo>
                    <a:lnTo>
                      <a:pt x="1243" y="39"/>
                    </a:lnTo>
                    <a:lnTo>
                      <a:pt x="1240" y="39"/>
                    </a:lnTo>
                    <a:lnTo>
                      <a:pt x="1237" y="39"/>
                    </a:lnTo>
                    <a:lnTo>
                      <a:pt x="1233" y="39"/>
                    </a:lnTo>
                    <a:lnTo>
                      <a:pt x="1230" y="39"/>
                    </a:lnTo>
                    <a:lnTo>
                      <a:pt x="1226" y="39"/>
                    </a:lnTo>
                    <a:lnTo>
                      <a:pt x="1221" y="39"/>
                    </a:lnTo>
                    <a:lnTo>
                      <a:pt x="1217" y="39"/>
                    </a:lnTo>
                    <a:lnTo>
                      <a:pt x="1213" y="39"/>
                    </a:lnTo>
                    <a:lnTo>
                      <a:pt x="1208" y="39"/>
                    </a:lnTo>
                    <a:lnTo>
                      <a:pt x="1203" y="39"/>
                    </a:lnTo>
                    <a:lnTo>
                      <a:pt x="1198" y="39"/>
                    </a:lnTo>
                    <a:lnTo>
                      <a:pt x="1193" y="39"/>
                    </a:lnTo>
                    <a:lnTo>
                      <a:pt x="1187" y="39"/>
                    </a:lnTo>
                    <a:lnTo>
                      <a:pt x="1182" y="39"/>
                    </a:lnTo>
                    <a:lnTo>
                      <a:pt x="1176" y="39"/>
                    </a:lnTo>
                    <a:lnTo>
                      <a:pt x="1170" y="39"/>
                    </a:lnTo>
                    <a:lnTo>
                      <a:pt x="1164" y="39"/>
                    </a:lnTo>
                    <a:lnTo>
                      <a:pt x="1157" y="39"/>
                    </a:lnTo>
                    <a:lnTo>
                      <a:pt x="1151" y="39"/>
                    </a:lnTo>
                    <a:lnTo>
                      <a:pt x="1144" y="39"/>
                    </a:lnTo>
                    <a:lnTo>
                      <a:pt x="1138" y="39"/>
                    </a:lnTo>
                    <a:lnTo>
                      <a:pt x="1131" y="39"/>
                    </a:lnTo>
                    <a:lnTo>
                      <a:pt x="1124" y="39"/>
                    </a:lnTo>
                    <a:lnTo>
                      <a:pt x="1116" y="39"/>
                    </a:lnTo>
                    <a:lnTo>
                      <a:pt x="1109" y="39"/>
                    </a:lnTo>
                    <a:lnTo>
                      <a:pt x="1101" y="39"/>
                    </a:lnTo>
                    <a:lnTo>
                      <a:pt x="1094" y="39"/>
                    </a:lnTo>
                    <a:lnTo>
                      <a:pt x="1086" y="39"/>
                    </a:lnTo>
                    <a:lnTo>
                      <a:pt x="1078" y="39"/>
                    </a:lnTo>
                    <a:lnTo>
                      <a:pt x="1070" y="39"/>
                    </a:lnTo>
                    <a:lnTo>
                      <a:pt x="1062" y="39"/>
                    </a:lnTo>
                    <a:lnTo>
                      <a:pt x="1054" y="39"/>
                    </a:lnTo>
                    <a:lnTo>
                      <a:pt x="1045" y="39"/>
                    </a:lnTo>
                    <a:lnTo>
                      <a:pt x="1037" y="39"/>
                    </a:lnTo>
                    <a:lnTo>
                      <a:pt x="1028" y="39"/>
                    </a:lnTo>
                    <a:lnTo>
                      <a:pt x="1019" y="39"/>
                    </a:lnTo>
                    <a:lnTo>
                      <a:pt x="1010" y="39"/>
                    </a:lnTo>
                    <a:lnTo>
                      <a:pt x="1001" y="39"/>
                    </a:lnTo>
                    <a:lnTo>
                      <a:pt x="992" y="39"/>
                    </a:lnTo>
                    <a:lnTo>
                      <a:pt x="983" y="39"/>
                    </a:lnTo>
                    <a:lnTo>
                      <a:pt x="974" y="39"/>
                    </a:lnTo>
                    <a:lnTo>
                      <a:pt x="965" y="39"/>
                    </a:lnTo>
                    <a:lnTo>
                      <a:pt x="955" y="39"/>
                    </a:lnTo>
                    <a:lnTo>
                      <a:pt x="946" y="39"/>
                    </a:lnTo>
                    <a:lnTo>
                      <a:pt x="936" y="39"/>
                    </a:lnTo>
                    <a:lnTo>
                      <a:pt x="926" y="39"/>
                    </a:lnTo>
                    <a:lnTo>
                      <a:pt x="916" y="39"/>
                    </a:lnTo>
                    <a:lnTo>
                      <a:pt x="907" y="39"/>
                    </a:lnTo>
                    <a:lnTo>
                      <a:pt x="897" y="39"/>
                    </a:lnTo>
                    <a:lnTo>
                      <a:pt x="887" y="39"/>
                    </a:lnTo>
                    <a:lnTo>
                      <a:pt x="876" y="39"/>
                    </a:lnTo>
                    <a:lnTo>
                      <a:pt x="866" y="39"/>
                    </a:lnTo>
                    <a:lnTo>
                      <a:pt x="856" y="39"/>
                    </a:lnTo>
                    <a:lnTo>
                      <a:pt x="846" y="39"/>
                    </a:lnTo>
                    <a:lnTo>
                      <a:pt x="835" y="39"/>
                    </a:lnTo>
                    <a:lnTo>
                      <a:pt x="825" y="39"/>
                    </a:lnTo>
                    <a:lnTo>
                      <a:pt x="815" y="39"/>
                    </a:lnTo>
                    <a:lnTo>
                      <a:pt x="804" y="39"/>
                    </a:lnTo>
                    <a:lnTo>
                      <a:pt x="794" y="39"/>
                    </a:lnTo>
                    <a:lnTo>
                      <a:pt x="783" y="39"/>
                    </a:lnTo>
                    <a:lnTo>
                      <a:pt x="772" y="39"/>
                    </a:lnTo>
                    <a:lnTo>
                      <a:pt x="762" y="39"/>
                    </a:lnTo>
                    <a:lnTo>
                      <a:pt x="751" y="39"/>
                    </a:lnTo>
                    <a:lnTo>
                      <a:pt x="740" y="39"/>
                    </a:lnTo>
                    <a:lnTo>
                      <a:pt x="730" y="39"/>
                    </a:lnTo>
                    <a:lnTo>
                      <a:pt x="719" y="39"/>
                    </a:lnTo>
                    <a:lnTo>
                      <a:pt x="708" y="39"/>
                    </a:lnTo>
                    <a:lnTo>
                      <a:pt x="697" y="39"/>
                    </a:lnTo>
                    <a:lnTo>
                      <a:pt x="686" y="39"/>
                    </a:lnTo>
                    <a:lnTo>
                      <a:pt x="675" y="39"/>
                    </a:lnTo>
                    <a:lnTo>
                      <a:pt x="665" y="39"/>
                    </a:lnTo>
                    <a:lnTo>
                      <a:pt x="654" y="39"/>
                    </a:lnTo>
                    <a:lnTo>
                      <a:pt x="643" y="39"/>
                    </a:lnTo>
                    <a:lnTo>
                      <a:pt x="632" y="39"/>
                    </a:lnTo>
                    <a:lnTo>
                      <a:pt x="621" y="39"/>
                    </a:lnTo>
                    <a:lnTo>
                      <a:pt x="610" y="39"/>
                    </a:lnTo>
                    <a:lnTo>
                      <a:pt x="599" y="39"/>
                    </a:lnTo>
                    <a:lnTo>
                      <a:pt x="588" y="39"/>
                    </a:lnTo>
                    <a:lnTo>
                      <a:pt x="578" y="39"/>
                    </a:lnTo>
                    <a:lnTo>
                      <a:pt x="567" y="39"/>
                    </a:lnTo>
                    <a:lnTo>
                      <a:pt x="556" y="39"/>
                    </a:lnTo>
                    <a:lnTo>
                      <a:pt x="545" y="39"/>
                    </a:lnTo>
                    <a:lnTo>
                      <a:pt x="534" y="39"/>
                    </a:lnTo>
                    <a:lnTo>
                      <a:pt x="524" y="39"/>
                    </a:lnTo>
                    <a:lnTo>
                      <a:pt x="513" y="39"/>
                    </a:lnTo>
                    <a:lnTo>
                      <a:pt x="502" y="39"/>
                    </a:lnTo>
                    <a:lnTo>
                      <a:pt x="491" y="39"/>
                    </a:lnTo>
                    <a:lnTo>
                      <a:pt x="481" y="39"/>
                    </a:lnTo>
                    <a:lnTo>
                      <a:pt x="470" y="39"/>
                    </a:lnTo>
                    <a:lnTo>
                      <a:pt x="460" y="39"/>
                    </a:lnTo>
                    <a:lnTo>
                      <a:pt x="449" y="39"/>
                    </a:lnTo>
                    <a:lnTo>
                      <a:pt x="439" y="39"/>
                    </a:lnTo>
                    <a:lnTo>
                      <a:pt x="428" y="39"/>
                    </a:lnTo>
                    <a:lnTo>
                      <a:pt x="418" y="39"/>
                    </a:lnTo>
                    <a:lnTo>
                      <a:pt x="408" y="39"/>
                    </a:lnTo>
                    <a:lnTo>
                      <a:pt x="397" y="39"/>
                    </a:lnTo>
                    <a:lnTo>
                      <a:pt x="387" y="39"/>
                    </a:lnTo>
                    <a:lnTo>
                      <a:pt x="377" y="39"/>
                    </a:lnTo>
                    <a:lnTo>
                      <a:pt x="367" y="39"/>
                    </a:lnTo>
                    <a:lnTo>
                      <a:pt x="357" y="39"/>
                    </a:lnTo>
                    <a:lnTo>
                      <a:pt x="347" y="39"/>
                    </a:lnTo>
                    <a:lnTo>
                      <a:pt x="338" y="39"/>
                    </a:lnTo>
                    <a:lnTo>
                      <a:pt x="328" y="39"/>
                    </a:lnTo>
                    <a:lnTo>
                      <a:pt x="318" y="39"/>
                    </a:lnTo>
                    <a:lnTo>
                      <a:pt x="309" y="39"/>
                    </a:lnTo>
                    <a:lnTo>
                      <a:pt x="299" y="39"/>
                    </a:lnTo>
                    <a:lnTo>
                      <a:pt x="290" y="39"/>
                    </a:lnTo>
                    <a:lnTo>
                      <a:pt x="281" y="39"/>
                    </a:lnTo>
                    <a:lnTo>
                      <a:pt x="271" y="39"/>
                    </a:lnTo>
                    <a:lnTo>
                      <a:pt x="262" y="39"/>
                    </a:lnTo>
                    <a:lnTo>
                      <a:pt x="253" y="39"/>
                    </a:lnTo>
                    <a:lnTo>
                      <a:pt x="245" y="39"/>
                    </a:lnTo>
                    <a:lnTo>
                      <a:pt x="236" y="39"/>
                    </a:lnTo>
                    <a:lnTo>
                      <a:pt x="227" y="39"/>
                    </a:lnTo>
                    <a:lnTo>
                      <a:pt x="219" y="39"/>
                    </a:lnTo>
                    <a:lnTo>
                      <a:pt x="210" y="39"/>
                    </a:lnTo>
                    <a:lnTo>
                      <a:pt x="202" y="39"/>
                    </a:lnTo>
                    <a:lnTo>
                      <a:pt x="194" y="39"/>
                    </a:lnTo>
                    <a:lnTo>
                      <a:pt x="186" y="39"/>
                    </a:lnTo>
                    <a:lnTo>
                      <a:pt x="178" y="39"/>
                    </a:lnTo>
                    <a:lnTo>
                      <a:pt x="170" y="39"/>
                    </a:lnTo>
                    <a:lnTo>
                      <a:pt x="162" y="39"/>
                    </a:lnTo>
                    <a:lnTo>
                      <a:pt x="155" y="39"/>
                    </a:lnTo>
                    <a:lnTo>
                      <a:pt x="147" y="39"/>
                    </a:lnTo>
                    <a:lnTo>
                      <a:pt x="140" y="39"/>
                    </a:lnTo>
                    <a:lnTo>
                      <a:pt x="133" y="39"/>
                    </a:lnTo>
                    <a:lnTo>
                      <a:pt x="126" y="39"/>
                    </a:lnTo>
                    <a:lnTo>
                      <a:pt x="120" y="39"/>
                    </a:lnTo>
                    <a:lnTo>
                      <a:pt x="113" y="39"/>
                    </a:lnTo>
                    <a:lnTo>
                      <a:pt x="106" y="39"/>
                    </a:lnTo>
                    <a:lnTo>
                      <a:pt x="100" y="39"/>
                    </a:lnTo>
                    <a:lnTo>
                      <a:pt x="94" y="39"/>
                    </a:lnTo>
                    <a:lnTo>
                      <a:pt x="88" y="39"/>
                    </a:lnTo>
                    <a:lnTo>
                      <a:pt x="82" y="39"/>
                    </a:lnTo>
                    <a:lnTo>
                      <a:pt x="77" y="39"/>
                    </a:lnTo>
                    <a:lnTo>
                      <a:pt x="71" y="39"/>
                    </a:lnTo>
                    <a:lnTo>
                      <a:pt x="66" y="39"/>
                    </a:lnTo>
                    <a:lnTo>
                      <a:pt x="61" y="39"/>
                    </a:lnTo>
                    <a:lnTo>
                      <a:pt x="56" y="39"/>
                    </a:lnTo>
                    <a:lnTo>
                      <a:pt x="51" y="39"/>
                    </a:lnTo>
                    <a:lnTo>
                      <a:pt x="47" y="39"/>
                    </a:lnTo>
                    <a:lnTo>
                      <a:pt x="42" y="39"/>
                    </a:lnTo>
                    <a:lnTo>
                      <a:pt x="38" y="39"/>
                    </a:lnTo>
                    <a:lnTo>
                      <a:pt x="34" y="39"/>
                    </a:lnTo>
                    <a:lnTo>
                      <a:pt x="31" y="39"/>
                    </a:lnTo>
                    <a:lnTo>
                      <a:pt x="27" y="39"/>
                    </a:lnTo>
                    <a:lnTo>
                      <a:pt x="24" y="39"/>
                    </a:lnTo>
                    <a:lnTo>
                      <a:pt x="21" y="39"/>
                    </a:lnTo>
                    <a:lnTo>
                      <a:pt x="18" y="39"/>
                    </a:lnTo>
                    <a:lnTo>
                      <a:pt x="15" y="39"/>
                    </a:lnTo>
                    <a:lnTo>
                      <a:pt x="12" y="39"/>
                    </a:lnTo>
                    <a:lnTo>
                      <a:pt x="10" y="39"/>
                    </a:lnTo>
                    <a:lnTo>
                      <a:pt x="8" y="39"/>
                    </a:lnTo>
                    <a:lnTo>
                      <a:pt x="6" y="39"/>
                    </a:lnTo>
                    <a:lnTo>
                      <a:pt x="5" y="39"/>
                    </a:lnTo>
                    <a:lnTo>
                      <a:pt x="4" y="39"/>
                    </a:lnTo>
                    <a:lnTo>
                      <a:pt x="2" y="39"/>
                    </a:lnTo>
                    <a:lnTo>
                      <a:pt x="1" y="39"/>
                    </a:lnTo>
                    <a:lnTo>
                      <a:pt x="0" y="39"/>
                    </a:lnTo>
                    <a:lnTo>
                      <a:pt x="0" y="33"/>
                    </a:lnTo>
                    <a:lnTo>
                      <a:pt x="0" y="20"/>
                    </a:lnTo>
                    <a:lnTo>
                      <a:pt x="0" y="6"/>
                    </a:lnTo>
                    <a:lnTo>
                      <a:pt x="0" y="0"/>
                    </a:lnTo>
                    <a:lnTo>
                      <a:pt x="1" y="0"/>
                    </a:lnTo>
                    <a:lnTo>
                      <a:pt x="2" y="0"/>
                    </a:lnTo>
                    <a:lnTo>
                      <a:pt x="4" y="0"/>
                    </a:lnTo>
                    <a:lnTo>
                      <a:pt x="5" y="0"/>
                    </a:lnTo>
                    <a:lnTo>
                      <a:pt x="6" y="0"/>
                    </a:lnTo>
                    <a:lnTo>
                      <a:pt x="8" y="0"/>
                    </a:lnTo>
                    <a:lnTo>
                      <a:pt x="10" y="0"/>
                    </a:lnTo>
                    <a:lnTo>
                      <a:pt x="12" y="0"/>
                    </a:lnTo>
                    <a:lnTo>
                      <a:pt x="15" y="0"/>
                    </a:lnTo>
                    <a:lnTo>
                      <a:pt x="18" y="0"/>
                    </a:lnTo>
                    <a:lnTo>
                      <a:pt x="21" y="0"/>
                    </a:lnTo>
                    <a:lnTo>
                      <a:pt x="24" y="0"/>
                    </a:lnTo>
                    <a:lnTo>
                      <a:pt x="27" y="0"/>
                    </a:lnTo>
                    <a:lnTo>
                      <a:pt x="31" y="0"/>
                    </a:lnTo>
                    <a:lnTo>
                      <a:pt x="34" y="0"/>
                    </a:lnTo>
                    <a:lnTo>
                      <a:pt x="38" y="0"/>
                    </a:lnTo>
                    <a:lnTo>
                      <a:pt x="42" y="0"/>
                    </a:lnTo>
                    <a:lnTo>
                      <a:pt x="47" y="0"/>
                    </a:lnTo>
                    <a:lnTo>
                      <a:pt x="51" y="0"/>
                    </a:lnTo>
                    <a:lnTo>
                      <a:pt x="56" y="0"/>
                    </a:lnTo>
                    <a:lnTo>
                      <a:pt x="61" y="0"/>
                    </a:lnTo>
                    <a:lnTo>
                      <a:pt x="66" y="0"/>
                    </a:lnTo>
                    <a:lnTo>
                      <a:pt x="71" y="0"/>
                    </a:lnTo>
                    <a:lnTo>
                      <a:pt x="77" y="0"/>
                    </a:lnTo>
                    <a:lnTo>
                      <a:pt x="82" y="0"/>
                    </a:lnTo>
                    <a:lnTo>
                      <a:pt x="88" y="0"/>
                    </a:lnTo>
                    <a:lnTo>
                      <a:pt x="94" y="0"/>
                    </a:lnTo>
                    <a:lnTo>
                      <a:pt x="100" y="0"/>
                    </a:lnTo>
                    <a:lnTo>
                      <a:pt x="106" y="0"/>
                    </a:lnTo>
                    <a:lnTo>
                      <a:pt x="113" y="0"/>
                    </a:lnTo>
                    <a:lnTo>
                      <a:pt x="120" y="0"/>
                    </a:lnTo>
                    <a:lnTo>
                      <a:pt x="126" y="0"/>
                    </a:lnTo>
                    <a:lnTo>
                      <a:pt x="133" y="0"/>
                    </a:lnTo>
                    <a:lnTo>
                      <a:pt x="140" y="0"/>
                    </a:lnTo>
                    <a:lnTo>
                      <a:pt x="147" y="0"/>
                    </a:lnTo>
                    <a:lnTo>
                      <a:pt x="155" y="0"/>
                    </a:lnTo>
                    <a:lnTo>
                      <a:pt x="162" y="0"/>
                    </a:lnTo>
                    <a:lnTo>
                      <a:pt x="170" y="0"/>
                    </a:lnTo>
                    <a:lnTo>
                      <a:pt x="178" y="0"/>
                    </a:lnTo>
                    <a:lnTo>
                      <a:pt x="186" y="0"/>
                    </a:lnTo>
                    <a:lnTo>
                      <a:pt x="194" y="0"/>
                    </a:lnTo>
                    <a:lnTo>
                      <a:pt x="202" y="0"/>
                    </a:lnTo>
                    <a:lnTo>
                      <a:pt x="210" y="0"/>
                    </a:lnTo>
                    <a:lnTo>
                      <a:pt x="219" y="0"/>
                    </a:lnTo>
                    <a:lnTo>
                      <a:pt x="227" y="0"/>
                    </a:lnTo>
                    <a:lnTo>
                      <a:pt x="236" y="0"/>
                    </a:lnTo>
                    <a:lnTo>
                      <a:pt x="245" y="0"/>
                    </a:lnTo>
                    <a:lnTo>
                      <a:pt x="253" y="0"/>
                    </a:lnTo>
                    <a:lnTo>
                      <a:pt x="262" y="0"/>
                    </a:lnTo>
                    <a:lnTo>
                      <a:pt x="271" y="0"/>
                    </a:lnTo>
                    <a:lnTo>
                      <a:pt x="281" y="0"/>
                    </a:lnTo>
                    <a:lnTo>
                      <a:pt x="290" y="0"/>
                    </a:lnTo>
                    <a:lnTo>
                      <a:pt x="299" y="0"/>
                    </a:lnTo>
                    <a:lnTo>
                      <a:pt x="309" y="0"/>
                    </a:lnTo>
                    <a:lnTo>
                      <a:pt x="318" y="0"/>
                    </a:lnTo>
                    <a:lnTo>
                      <a:pt x="328" y="0"/>
                    </a:lnTo>
                    <a:lnTo>
                      <a:pt x="338" y="0"/>
                    </a:lnTo>
                    <a:lnTo>
                      <a:pt x="347" y="0"/>
                    </a:lnTo>
                    <a:lnTo>
                      <a:pt x="357" y="0"/>
                    </a:lnTo>
                    <a:lnTo>
                      <a:pt x="367" y="0"/>
                    </a:lnTo>
                    <a:lnTo>
                      <a:pt x="377" y="0"/>
                    </a:lnTo>
                    <a:lnTo>
                      <a:pt x="387" y="0"/>
                    </a:lnTo>
                    <a:lnTo>
                      <a:pt x="397" y="0"/>
                    </a:lnTo>
                    <a:lnTo>
                      <a:pt x="408" y="0"/>
                    </a:lnTo>
                    <a:lnTo>
                      <a:pt x="418" y="0"/>
                    </a:lnTo>
                    <a:lnTo>
                      <a:pt x="428" y="0"/>
                    </a:lnTo>
                    <a:lnTo>
                      <a:pt x="439" y="0"/>
                    </a:lnTo>
                    <a:lnTo>
                      <a:pt x="449" y="0"/>
                    </a:lnTo>
                    <a:lnTo>
                      <a:pt x="460" y="0"/>
                    </a:lnTo>
                    <a:lnTo>
                      <a:pt x="470" y="0"/>
                    </a:lnTo>
                    <a:lnTo>
                      <a:pt x="481" y="0"/>
                    </a:lnTo>
                    <a:lnTo>
                      <a:pt x="491" y="0"/>
                    </a:lnTo>
                    <a:lnTo>
                      <a:pt x="502" y="0"/>
                    </a:lnTo>
                    <a:lnTo>
                      <a:pt x="513" y="0"/>
                    </a:lnTo>
                    <a:lnTo>
                      <a:pt x="524" y="0"/>
                    </a:lnTo>
                    <a:lnTo>
                      <a:pt x="534" y="0"/>
                    </a:lnTo>
                    <a:lnTo>
                      <a:pt x="545" y="0"/>
                    </a:lnTo>
                    <a:lnTo>
                      <a:pt x="556" y="0"/>
                    </a:lnTo>
                    <a:lnTo>
                      <a:pt x="567" y="0"/>
                    </a:lnTo>
                    <a:lnTo>
                      <a:pt x="578" y="0"/>
                    </a:lnTo>
                    <a:lnTo>
                      <a:pt x="588" y="0"/>
                    </a:lnTo>
                    <a:lnTo>
                      <a:pt x="599" y="0"/>
                    </a:lnTo>
                    <a:lnTo>
                      <a:pt x="610" y="0"/>
                    </a:lnTo>
                    <a:lnTo>
                      <a:pt x="621" y="0"/>
                    </a:lnTo>
                    <a:lnTo>
                      <a:pt x="632" y="0"/>
                    </a:lnTo>
                    <a:lnTo>
                      <a:pt x="643" y="0"/>
                    </a:lnTo>
                    <a:lnTo>
                      <a:pt x="654" y="0"/>
                    </a:lnTo>
                    <a:lnTo>
                      <a:pt x="665" y="0"/>
                    </a:lnTo>
                    <a:lnTo>
                      <a:pt x="675" y="0"/>
                    </a:lnTo>
                    <a:lnTo>
                      <a:pt x="686" y="0"/>
                    </a:lnTo>
                    <a:lnTo>
                      <a:pt x="697" y="0"/>
                    </a:lnTo>
                    <a:lnTo>
                      <a:pt x="708" y="0"/>
                    </a:lnTo>
                    <a:lnTo>
                      <a:pt x="719" y="0"/>
                    </a:lnTo>
                    <a:lnTo>
                      <a:pt x="730" y="0"/>
                    </a:lnTo>
                    <a:lnTo>
                      <a:pt x="740" y="0"/>
                    </a:lnTo>
                    <a:lnTo>
                      <a:pt x="751" y="0"/>
                    </a:lnTo>
                    <a:lnTo>
                      <a:pt x="762" y="0"/>
                    </a:lnTo>
                    <a:lnTo>
                      <a:pt x="772" y="0"/>
                    </a:lnTo>
                    <a:lnTo>
                      <a:pt x="783" y="0"/>
                    </a:lnTo>
                    <a:lnTo>
                      <a:pt x="794" y="0"/>
                    </a:lnTo>
                    <a:lnTo>
                      <a:pt x="804" y="0"/>
                    </a:lnTo>
                    <a:lnTo>
                      <a:pt x="815" y="0"/>
                    </a:lnTo>
                    <a:lnTo>
                      <a:pt x="825" y="0"/>
                    </a:lnTo>
                    <a:lnTo>
                      <a:pt x="835" y="0"/>
                    </a:lnTo>
                    <a:lnTo>
                      <a:pt x="846" y="0"/>
                    </a:lnTo>
                    <a:lnTo>
                      <a:pt x="856" y="0"/>
                    </a:lnTo>
                    <a:lnTo>
                      <a:pt x="866" y="0"/>
                    </a:lnTo>
                    <a:lnTo>
                      <a:pt x="876" y="0"/>
                    </a:lnTo>
                    <a:lnTo>
                      <a:pt x="887" y="0"/>
                    </a:lnTo>
                    <a:lnTo>
                      <a:pt x="897" y="0"/>
                    </a:lnTo>
                    <a:lnTo>
                      <a:pt x="907" y="0"/>
                    </a:lnTo>
                    <a:lnTo>
                      <a:pt x="916" y="0"/>
                    </a:lnTo>
                    <a:lnTo>
                      <a:pt x="926" y="0"/>
                    </a:lnTo>
                    <a:lnTo>
                      <a:pt x="936" y="0"/>
                    </a:lnTo>
                    <a:lnTo>
                      <a:pt x="946" y="0"/>
                    </a:lnTo>
                    <a:lnTo>
                      <a:pt x="955" y="0"/>
                    </a:lnTo>
                    <a:lnTo>
                      <a:pt x="965" y="0"/>
                    </a:lnTo>
                    <a:lnTo>
                      <a:pt x="974" y="0"/>
                    </a:lnTo>
                    <a:lnTo>
                      <a:pt x="983" y="0"/>
                    </a:lnTo>
                    <a:lnTo>
                      <a:pt x="992" y="0"/>
                    </a:lnTo>
                    <a:lnTo>
                      <a:pt x="1001" y="0"/>
                    </a:lnTo>
                    <a:lnTo>
                      <a:pt x="1010" y="0"/>
                    </a:lnTo>
                    <a:lnTo>
                      <a:pt x="1019" y="0"/>
                    </a:lnTo>
                    <a:lnTo>
                      <a:pt x="1028" y="0"/>
                    </a:lnTo>
                    <a:lnTo>
                      <a:pt x="1037" y="0"/>
                    </a:lnTo>
                    <a:lnTo>
                      <a:pt x="1045" y="0"/>
                    </a:lnTo>
                    <a:lnTo>
                      <a:pt x="1054" y="0"/>
                    </a:lnTo>
                    <a:lnTo>
                      <a:pt x="1062" y="0"/>
                    </a:lnTo>
                    <a:lnTo>
                      <a:pt x="1070" y="0"/>
                    </a:lnTo>
                    <a:lnTo>
                      <a:pt x="1078" y="0"/>
                    </a:lnTo>
                    <a:lnTo>
                      <a:pt x="1086" y="0"/>
                    </a:lnTo>
                    <a:lnTo>
                      <a:pt x="1094" y="0"/>
                    </a:lnTo>
                    <a:lnTo>
                      <a:pt x="1101" y="0"/>
                    </a:lnTo>
                    <a:lnTo>
                      <a:pt x="1109" y="0"/>
                    </a:lnTo>
                    <a:lnTo>
                      <a:pt x="1116" y="0"/>
                    </a:lnTo>
                    <a:lnTo>
                      <a:pt x="1124" y="0"/>
                    </a:lnTo>
                    <a:lnTo>
                      <a:pt x="1131" y="0"/>
                    </a:lnTo>
                    <a:lnTo>
                      <a:pt x="1138" y="0"/>
                    </a:lnTo>
                    <a:lnTo>
                      <a:pt x="1144" y="0"/>
                    </a:lnTo>
                    <a:lnTo>
                      <a:pt x="1151" y="0"/>
                    </a:lnTo>
                    <a:lnTo>
                      <a:pt x="1157" y="0"/>
                    </a:lnTo>
                    <a:lnTo>
                      <a:pt x="1164" y="0"/>
                    </a:lnTo>
                    <a:lnTo>
                      <a:pt x="1170" y="0"/>
                    </a:lnTo>
                    <a:lnTo>
                      <a:pt x="1176" y="0"/>
                    </a:lnTo>
                    <a:lnTo>
                      <a:pt x="1182" y="0"/>
                    </a:lnTo>
                    <a:lnTo>
                      <a:pt x="1187" y="0"/>
                    </a:lnTo>
                    <a:lnTo>
                      <a:pt x="1193" y="0"/>
                    </a:lnTo>
                    <a:lnTo>
                      <a:pt x="1198" y="0"/>
                    </a:lnTo>
                    <a:lnTo>
                      <a:pt x="1203" y="0"/>
                    </a:lnTo>
                    <a:lnTo>
                      <a:pt x="1208" y="0"/>
                    </a:lnTo>
                    <a:lnTo>
                      <a:pt x="1213" y="0"/>
                    </a:lnTo>
                    <a:lnTo>
                      <a:pt x="1217" y="0"/>
                    </a:lnTo>
                    <a:lnTo>
                      <a:pt x="1221" y="0"/>
                    </a:lnTo>
                    <a:lnTo>
                      <a:pt x="1226" y="0"/>
                    </a:lnTo>
                    <a:lnTo>
                      <a:pt x="1230" y="0"/>
                    </a:lnTo>
                    <a:lnTo>
                      <a:pt x="1233" y="0"/>
                    </a:lnTo>
                    <a:lnTo>
                      <a:pt x="1237" y="0"/>
                    </a:lnTo>
                    <a:lnTo>
                      <a:pt x="1240" y="0"/>
                    </a:lnTo>
                    <a:lnTo>
                      <a:pt x="1243" y="0"/>
                    </a:lnTo>
                    <a:lnTo>
                      <a:pt x="1246" y="0"/>
                    </a:lnTo>
                    <a:lnTo>
                      <a:pt x="1249" y="0"/>
                    </a:lnTo>
                    <a:lnTo>
                      <a:pt x="1251" y="0"/>
                    </a:lnTo>
                    <a:lnTo>
                      <a:pt x="1254" y="0"/>
                    </a:lnTo>
                    <a:lnTo>
                      <a:pt x="1256" y="0"/>
                    </a:lnTo>
                    <a:lnTo>
                      <a:pt x="1257" y="0"/>
                    </a:lnTo>
                    <a:lnTo>
                      <a:pt x="1259" y="0"/>
                    </a:lnTo>
                    <a:lnTo>
                      <a:pt x="1260" y="0"/>
                    </a:lnTo>
                    <a:lnTo>
                      <a:pt x="1261" y="0"/>
                    </a:lnTo>
                    <a:lnTo>
                      <a:pt x="1262" y="0"/>
                    </a:lnTo>
                    <a:lnTo>
                      <a:pt x="1263"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12" name="Freeform 12">
                <a:extLst>
                  <a:ext uri="{FF2B5EF4-FFF2-40B4-BE49-F238E27FC236}">
                    <a16:creationId xmlns:a16="http://schemas.microsoft.com/office/drawing/2014/main" id="{69F4A497-CC81-45ED-8A68-45D84EE83634}"/>
                  </a:ext>
                </a:extLst>
              </p:cNvPr>
              <p:cNvSpPr>
                <a:spLocks/>
              </p:cNvSpPr>
              <p:nvPr/>
            </p:nvSpPr>
            <p:spPr bwMode="auto">
              <a:xfrm>
                <a:off x="217" y="2808"/>
                <a:ext cx="1264" cy="40"/>
              </a:xfrm>
              <a:custGeom>
                <a:avLst/>
                <a:gdLst>
                  <a:gd name="T0" fmla="*/ 1263 w 1264"/>
                  <a:gd name="T1" fmla="*/ 39 h 40"/>
                  <a:gd name="T2" fmla="*/ 1259 w 1264"/>
                  <a:gd name="T3" fmla="*/ 39 h 40"/>
                  <a:gd name="T4" fmla="*/ 1246 w 1264"/>
                  <a:gd name="T5" fmla="*/ 39 h 40"/>
                  <a:gd name="T6" fmla="*/ 1226 w 1264"/>
                  <a:gd name="T7" fmla="*/ 39 h 40"/>
                  <a:gd name="T8" fmla="*/ 1198 w 1264"/>
                  <a:gd name="T9" fmla="*/ 39 h 40"/>
                  <a:gd name="T10" fmla="*/ 1164 w 1264"/>
                  <a:gd name="T11" fmla="*/ 39 h 40"/>
                  <a:gd name="T12" fmla="*/ 1124 w 1264"/>
                  <a:gd name="T13" fmla="*/ 39 h 40"/>
                  <a:gd name="T14" fmla="*/ 1078 w 1264"/>
                  <a:gd name="T15" fmla="*/ 39 h 40"/>
                  <a:gd name="T16" fmla="*/ 1028 w 1264"/>
                  <a:gd name="T17" fmla="*/ 39 h 40"/>
                  <a:gd name="T18" fmla="*/ 974 w 1264"/>
                  <a:gd name="T19" fmla="*/ 39 h 40"/>
                  <a:gd name="T20" fmla="*/ 916 w 1264"/>
                  <a:gd name="T21" fmla="*/ 39 h 40"/>
                  <a:gd name="T22" fmla="*/ 856 w 1264"/>
                  <a:gd name="T23" fmla="*/ 39 h 40"/>
                  <a:gd name="T24" fmla="*/ 794 w 1264"/>
                  <a:gd name="T25" fmla="*/ 39 h 40"/>
                  <a:gd name="T26" fmla="*/ 730 w 1264"/>
                  <a:gd name="T27" fmla="*/ 39 h 40"/>
                  <a:gd name="T28" fmla="*/ 665 w 1264"/>
                  <a:gd name="T29" fmla="*/ 39 h 40"/>
                  <a:gd name="T30" fmla="*/ 599 w 1264"/>
                  <a:gd name="T31" fmla="*/ 39 h 40"/>
                  <a:gd name="T32" fmla="*/ 534 w 1264"/>
                  <a:gd name="T33" fmla="*/ 39 h 40"/>
                  <a:gd name="T34" fmla="*/ 470 w 1264"/>
                  <a:gd name="T35" fmla="*/ 39 h 40"/>
                  <a:gd name="T36" fmla="*/ 408 w 1264"/>
                  <a:gd name="T37" fmla="*/ 39 h 40"/>
                  <a:gd name="T38" fmla="*/ 347 w 1264"/>
                  <a:gd name="T39" fmla="*/ 39 h 40"/>
                  <a:gd name="T40" fmla="*/ 290 w 1264"/>
                  <a:gd name="T41" fmla="*/ 39 h 40"/>
                  <a:gd name="T42" fmla="*/ 236 w 1264"/>
                  <a:gd name="T43" fmla="*/ 39 h 40"/>
                  <a:gd name="T44" fmla="*/ 186 w 1264"/>
                  <a:gd name="T45" fmla="*/ 39 h 40"/>
                  <a:gd name="T46" fmla="*/ 140 w 1264"/>
                  <a:gd name="T47" fmla="*/ 39 h 40"/>
                  <a:gd name="T48" fmla="*/ 100 w 1264"/>
                  <a:gd name="T49" fmla="*/ 39 h 40"/>
                  <a:gd name="T50" fmla="*/ 66 w 1264"/>
                  <a:gd name="T51" fmla="*/ 39 h 40"/>
                  <a:gd name="T52" fmla="*/ 38 w 1264"/>
                  <a:gd name="T53" fmla="*/ 39 h 40"/>
                  <a:gd name="T54" fmla="*/ 18 w 1264"/>
                  <a:gd name="T55" fmla="*/ 39 h 40"/>
                  <a:gd name="T56" fmla="*/ 5 w 1264"/>
                  <a:gd name="T57" fmla="*/ 39 h 40"/>
                  <a:gd name="T58" fmla="*/ 0 w 1264"/>
                  <a:gd name="T59" fmla="*/ 39 h 40"/>
                  <a:gd name="T60" fmla="*/ 0 w 1264"/>
                  <a:gd name="T61" fmla="*/ 0 h 40"/>
                  <a:gd name="T62" fmla="*/ 5 w 1264"/>
                  <a:gd name="T63" fmla="*/ 0 h 40"/>
                  <a:gd name="T64" fmla="*/ 18 w 1264"/>
                  <a:gd name="T65" fmla="*/ 0 h 40"/>
                  <a:gd name="T66" fmla="*/ 38 w 1264"/>
                  <a:gd name="T67" fmla="*/ 0 h 40"/>
                  <a:gd name="T68" fmla="*/ 66 w 1264"/>
                  <a:gd name="T69" fmla="*/ 0 h 40"/>
                  <a:gd name="T70" fmla="*/ 100 w 1264"/>
                  <a:gd name="T71" fmla="*/ 0 h 40"/>
                  <a:gd name="T72" fmla="*/ 140 w 1264"/>
                  <a:gd name="T73" fmla="*/ 0 h 40"/>
                  <a:gd name="T74" fmla="*/ 186 w 1264"/>
                  <a:gd name="T75" fmla="*/ 0 h 40"/>
                  <a:gd name="T76" fmla="*/ 236 w 1264"/>
                  <a:gd name="T77" fmla="*/ 0 h 40"/>
                  <a:gd name="T78" fmla="*/ 290 w 1264"/>
                  <a:gd name="T79" fmla="*/ 0 h 40"/>
                  <a:gd name="T80" fmla="*/ 347 w 1264"/>
                  <a:gd name="T81" fmla="*/ 0 h 40"/>
                  <a:gd name="T82" fmla="*/ 408 w 1264"/>
                  <a:gd name="T83" fmla="*/ 0 h 40"/>
                  <a:gd name="T84" fmla="*/ 470 w 1264"/>
                  <a:gd name="T85" fmla="*/ 0 h 40"/>
                  <a:gd name="T86" fmla="*/ 534 w 1264"/>
                  <a:gd name="T87" fmla="*/ 0 h 40"/>
                  <a:gd name="T88" fmla="*/ 599 w 1264"/>
                  <a:gd name="T89" fmla="*/ 0 h 40"/>
                  <a:gd name="T90" fmla="*/ 665 w 1264"/>
                  <a:gd name="T91" fmla="*/ 0 h 40"/>
                  <a:gd name="T92" fmla="*/ 730 w 1264"/>
                  <a:gd name="T93" fmla="*/ 0 h 40"/>
                  <a:gd name="T94" fmla="*/ 794 w 1264"/>
                  <a:gd name="T95" fmla="*/ 0 h 40"/>
                  <a:gd name="T96" fmla="*/ 856 w 1264"/>
                  <a:gd name="T97" fmla="*/ 0 h 40"/>
                  <a:gd name="T98" fmla="*/ 916 w 1264"/>
                  <a:gd name="T99" fmla="*/ 0 h 40"/>
                  <a:gd name="T100" fmla="*/ 974 w 1264"/>
                  <a:gd name="T101" fmla="*/ 0 h 40"/>
                  <a:gd name="T102" fmla="*/ 1028 w 1264"/>
                  <a:gd name="T103" fmla="*/ 0 h 40"/>
                  <a:gd name="T104" fmla="*/ 1078 w 1264"/>
                  <a:gd name="T105" fmla="*/ 0 h 40"/>
                  <a:gd name="T106" fmla="*/ 1124 w 1264"/>
                  <a:gd name="T107" fmla="*/ 0 h 40"/>
                  <a:gd name="T108" fmla="*/ 1164 w 1264"/>
                  <a:gd name="T109" fmla="*/ 0 h 40"/>
                  <a:gd name="T110" fmla="*/ 1198 w 1264"/>
                  <a:gd name="T111" fmla="*/ 0 h 40"/>
                  <a:gd name="T112" fmla="*/ 1226 w 1264"/>
                  <a:gd name="T113" fmla="*/ 0 h 40"/>
                  <a:gd name="T114" fmla="*/ 1246 w 1264"/>
                  <a:gd name="T115" fmla="*/ 0 h 40"/>
                  <a:gd name="T116" fmla="*/ 1259 w 1264"/>
                  <a:gd name="T117" fmla="*/ 0 h 40"/>
                  <a:gd name="T118" fmla="*/ 1263 w 1264"/>
                  <a:gd name="T119" fmla="*/ 0 h 4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64"/>
                  <a:gd name="T181" fmla="*/ 0 h 40"/>
                  <a:gd name="T182" fmla="*/ 1264 w 1264"/>
                  <a:gd name="T183" fmla="*/ 40 h 4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64" h="40">
                    <a:moveTo>
                      <a:pt x="1263" y="0"/>
                    </a:moveTo>
                    <a:lnTo>
                      <a:pt x="1263" y="6"/>
                    </a:lnTo>
                    <a:lnTo>
                      <a:pt x="1263" y="20"/>
                    </a:lnTo>
                    <a:lnTo>
                      <a:pt x="1263" y="33"/>
                    </a:lnTo>
                    <a:lnTo>
                      <a:pt x="1263" y="39"/>
                    </a:lnTo>
                    <a:lnTo>
                      <a:pt x="1262" y="39"/>
                    </a:lnTo>
                    <a:lnTo>
                      <a:pt x="1261" y="39"/>
                    </a:lnTo>
                    <a:lnTo>
                      <a:pt x="1260" y="39"/>
                    </a:lnTo>
                    <a:lnTo>
                      <a:pt x="1259" y="39"/>
                    </a:lnTo>
                    <a:lnTo>
                      <a:pt x="1257" y="39"/>
                    </a:lnTo>
                    <a:lnTo>
                      <a:pt x="1256" y="39"/>
                    </a:lnTo>
                    <a:lnTo>
                      <a:pt x="1254" y="39"/>
                    </a:lnTo>
                    <a:lnTo>
                      <a:pt x="1251" y="39"/>
                    </a:lnTo>
                    <a:lnTo>
                      <a:pt x="1249" y="39"/>
                    </a:lnTo>
                    <a:lnTo>
                      <a:pt x="1246" y="39"/>
                    </a:lnTo>
                    <a:lnTo>
                      <a:pt x="1243" y="39"/>
                    </a:lnTo>
                    <a:lnTo>
                      <a:pt x="1240" y="39"/>
                    </a:lnTo>
                    <a:lnTo>
                      <a:pt x="1237" y="39"/>
                    </a:lnTo>
                    <a:lnTo>
                      <a:pt x="1233" y="39"/>
                    </a:lnTo>
                    <a:lnTo>
                      <a:pt x="1230" y="39"/>
                    </a:lnTo>
                    <a:lnTo>
                      <a:pt x="1226" y="39"/>
                    </a:lnTo>
                    <a:lnTo>
                      <a:pt x="1221" y="39"/>
                    </a:lnTo>
                    <a:lnTo>
                      <a:pt x="1217" y="39"/>
                    </a:lnTo>
                    <a:lnTo>
                      <a:pt x="1213" y="39"/>
                    </a:lnTo>
                    <a:lnTo>
                      <a:pt x="1208" y="39"/>
                    </a:lnTo>
                    <a:lnTo>
                      <a:pt x="1203" y="39"/>
                    </a:lnTo>
                    <a:lnTo>
                      <a:pt x="1198" y="39"/>
                    </a:lnTo>
                    <a:lnTo>
                      <a:pt x="1193" y="39"/>
                    </a:lnTo>
                    <a:lnTo>
                      <a:pt x="1187" y="39"/>
                    </a:lnTo>
                    <a:lnTo>
                      <a:pt x="1182" y="39"/>
                    </a:lnTo>
                    <a:lnTo>
                      <a:pt x="1176" y="39"/>
                    </a:lnTo>
                    <a:lnTo>
                      <a:pt x="1170" y="39"/>
                    </a:lnTo>
                    <a:lnTo>
                      <a:pt x="1164" y="39"/>
                    </a:lnTo>
                    <a:lnTo>
                      <a:pt x="1157" y="39"/>
                    </a:lnTo>
                    <a:lnTo>
                      <a:pt x="1151" y="39"/>
                    </a:lnTo>
                    <a:lnTo>
                      <a:pt x="1144" y="39"/>
                    </a:lnTo>
                    <a:lnTo>
                      <a:pt x="1138" y="39"/>
                    </a:lnTo>
                    <a:lnTo>
                      <a:pt x="1131" y="39"/>
                    </a:lnTo>
                    <a:lnTo>
                      <a:pt x="1124" y="39"/>
                    </a:lnTo>
                    <a:lnTo>
                      <a:pt x="1116" y="39"/>
                    </a:lnTo>
                    <a:lnTo>
                      <a:pt x="1109" y="39"/>
                    </a:lnTo>
                    <a:lnTo>
                      <a:pt x="1101" y="39"/>
                    </a:lnTo>
                    <a:lnTo>
                      <a:pt x="1094" y="39"/>
                    </a:lnTo>
                    <a:lnTo>
                      <a:pt x="1086" y="39"/>
                    </a:lnTo>
                    <a:lnTo>
                      <a:pt x="1078" y="39"/>
                    </a:lnTo>
                    <a:lnTo>
                      <a:pt x="1070" y="39"/>
                    </a:lnTo>
                    <a:lnTo>
                      <a:pt x="1062" y="39"/>
                    </a:lnTo>
                    <a:lnTo>
                      <a:pt x="1054" y="39"/>
                    </a:lnTo>
                    <a:lnTo>
                      <a:pt x="1045" y="39"/>
                    </a:lnTo>
                    <a:lnTo>
                      <a:pt x="1037" y="39"/>
                    </a:lnTo>
                    <a:lnTo>
                      <a:pt x="1028" y="39"/>
                    </a:lnTo>
                    <a:lnTo>
                      <a:pt x="1019" y="39"/>
                    </a:lnTo>
                    <a:lnTo>
                      <a:pt x="1010" y="39"/>
                    </a:lnTo>
                    <a:lnTo>
                      <a:pt x="1001" y="39"/>
                    </a:lnTo>
                    <a:lnTo>
                      <a:pt x="992" y="39"/>
                    </a:lnTo>
                    <a:lnTo>
                      <a:pt x="983" y="39"/>
                    </a:lnTo>
                    <a:lnTo>
                      <a:pt x="974" y="39"/>
                    </a:lnTo>
                    <a:lnTo>
                      <a:pt x="965" y="39"/>
                    </a:lnTo>
                    <a:lnTo>
                      <a:pt x="955" y="39"/>
                    </a:lnTo>
                    <a:lnTo>
                      <a:pt x="946" y="39"/>
                    </a:lnTo>
                    <a:lnTo>
                      <a:pt x="936" y="39"/>
                    </a:lnTo>
                    <a:lnTo>
                      <a:pt x="926" y="39"/>
                    </a:lnTo>
                    <a:lnTo>
                      <a:pt x="916" y="39"/>
                    </a:lnTo>
                    <a:lnTo>
                      <a:pt x="907" y="39"/>
                    </a:lnTo>
                    <a:lnTo>
                      <a:pt x="897" y="39"/>
                    </a:lnTo>
                    <a:lnTo>
                      <a:pt x="887" y="39"/>
                    </a:lnTo>
                    <a:lnTo>
                      <a:pt x="876" y="39"/>
                    </a:lnTo>
                    <a:lnTo>
                      <a:pt x="866" y="39"/>
                    </a:lnTo>
                    <a:lnTo>
                      <a:pt x="856" y="39"/>
                    </a:lnTo>
                    <a:lnTo>
                      <a:pt x="846" y="39"/>
                    </a:lnTo>
                    <a:lnTo>
                      <a:pt x="835" y="39"/>
                    </a:lnTo>
                    <a:lnTo>
                      <a:pt x="825" y="39"/>
                    </a:lnTo>
                    <a:lnTo>
                      <a:pt x="815" y="39"/>
                    </a:lnTo>
                    <a:lnTo>
                      <a:pt x="804" y="39"/>
                    </a:lnTo>
                    <a:lnTo>
                      <a:pt x="794" y="39"/>
                    </a:lnTo>
                    <a:lnTo>
                      <a:pt x="783" y="39"/>
                    </a:lnTo>
                    <a:lnTo>
                      <a:pt x="772" y="39"/>
                    </a:lnTo>
                    <a:lnTo>
                      <a:pt x="762" y="39"/>
                    </a:lnTo>
                    <a:lnTo>
                      <a:pt x="751" y="39"/>
                    </a:lnTo>
                    <a:lnTo>
                      <a:pt x="740" y="39"/>
                    </a:lnTo>
                    <a:lnTo>
                      <a:pt x="730" y="39"/>
                    </a:lnTo>
                    <a:lnTo>
                      <a:pt x="719" y="39"/>
                    </a:lnTo>
                    <a:lnTo>
                      <a:pt x="708" y="39"/>
                    </a:lnTo>
                    <a:lnTo>
                      <a:pt x="697" y="39"/>
                    </a:lnTo>
                    <a:lnTo>
                      <a:pt x="686" y="39"/>
                    </a:lnTo>
                    <a:lnTo>
                      <a:pt x="675" y="39"/>
                    </a:lnTo>
                    <a:lnTo>
                      <a:pt x="665" y="39"/>
                    </a:lnTo>
                    <a:lnTo>
                      <a:pt x="654" y="39"/>
                    </a:lnTo>
                    <a:lnTo>
                      <a:pt x="643" y="39"/>
                    </a:lnTo>
                    <a:lnTo>
                      <a:pt x="632" y="39"/>
                    </a:lnTo>
                    <a:lnTo>
                      <a:pt x="621" y="39"/>
                    </a:lnTo>
                    <a:lnTo>
                      <a:pt x="610" y="39"/>
                    </a:lnTo>
                    <a:lnTo>
                      <a:pt x="599" y="39"/>
                    </a:lnTo>
                    <a:lnTo>
                      <a:pt x="588" y="39"/>
                    </a:lnTo>
                    <a:lnTo>
                      <a:pt x="578" y="39"/>
                    </a:lnTo>
                    <a:lnTo>
                      <a:pt x="567" y="39"/>
                    </a:lnTo>
                    <a:lnTo>
                      <a:pt x="556" y="39"/>
                    </a:lnTo>
                    <a:lnTo>
                      <a:pt x="545" y="39"/>
                    </a:lnTo>
                    <a:lnTo>
                      <a:pt x="534" y="39"/>
                    </a:lnTo>
                    <a:lnTo>
                      <a:pt x="524" y="39"/>
                    </a:lnTo>
                    <a:lnTo>
                      <a:pt x="513" y="39"/>
                    </a:lnTo>
                    <a:lnTo>
                      <a:pt x="502" y="39"/>
                    </a:lnTo>
                    <a:lnTo>
                      <a:pt x="491" y="39"/>
                    </a:lnTo>
                    <a:lnTo>
                      <a:pt x="481" y="39"/>
                    </a:lnTo>
                    <a:lnTo>
                      <a:pt x="470" y="39"/>
                    </a:lnTo>
                    <a:lnTo>
                      <a:pt x="460" y="39"/>
                    </a:lnTo>
                    <a:lnTo>
                      <a:pt x="449" y="39"/>
                    </a:lnTo>
                    <a:lnTo>
                      <a:pt x="439" y="39"/>
                    </a:lnTo>
                    <a:lnTo>
                      <a:pt x="428" y="39"/>
                    </a:lnTo>
                    <a:lnTo>
                      <a:pt x="418" y="39"/>
                    </a:lnTo>
                    <a:lnTo>
                      <a:pt x="408" y="39"/>
                    </a:lnTo>
                    <a:lnTo>
                      <a:pt x="397" y="39"/>
                    </a:lnTo>
                    <a:lnTo>
                      <a:pt x="387" y="39"/>
                    </a:lnTo>
                    <a:lnTo>
                      <a:pt x="377" y="39"/>
                    </a:lnTo>
                    <a:lnTo>
                      <a:pt x="367" y="39"/>
                    </a:lnTo>
                    <a:lnTo>
                      <a:pt x="357" y="39"/>
                    </a:lnTo>
                    <a:lnTo>
                      <a:pt x="347" y="39"/>
                    </a:lnTo>
                    <a:lnTo>
                      <a:pt x="338" y="39"/>
                    </a:lnTo>
                    <a:lnTo>
                      <a:pt x="328" y="39"/>
                    </a:lnTo>
                    <a:lnTo>
                      <a:pt x="318" y="39"/>
                    </a:lnTo>
                    <a:lnTo>
                      <a:pt x="309" y="39"/>
                    </a:lnTo>
                    <a:lnTo>
                      <a:pt x="299" y="39"/>
                    </a:lnTo>
                    <a:lnTo>
                      <a:pt x="290" y="39"/>
                    </a:lnTo>
                    <a:lnTo>
                      <a:pt x="281" y="39"/>
                    </a:lnTo>
                    <a:lnTo>
                      <a:pt x="271" y="39"/>
                    </a:lnTo>
                    <a:lnTo>
                      <a:pt x="262" y="39"/>
                    </a:lnTo>
                    <a:lnTo>
                      <a:pt x="253" y="39"/>
                    </a:lnTo>
                    <a:lnTo>
                      <a:pt x="245" y="39"/>
                    </a:lnTo>
                    <a:lnTo>
                      <a:pt x="236" y="39"/>
                    </a:lnTo>
                    <a:lnTo>
                      <a:pt x="227" y="39"/>
                    </a:lnTo>
                    <a:lnTo>
                      <a:pt x="219" y="39"/>
                    </a:lnTo>
                    <a:lnTo>
                      <a:pt x="210" y="39"/>
                    </a:lnTo>
                    <a:lnTo>
                      <a:pt x="202" y="39"/>
                    </a:lnTo>
                    <a:lnTo>
                      <a:pt x="194" y="39"/>
                    </a:lnTo>
                    <a:lnTo>
                      <a:pt x="186" y="39"/>
                    </a:lnTo>
                    <a:lnTo>
                      <a:pt x="178" y="39"/>
                    </a:lnTo>
                    <a:lnTo>
                      <a:pt x="170" y="39"/>
                    </a:lnTo>
                    <a:lnTo>
                      <a:pt x="162" y="39"/>
                    </a:lnTo>
                    <a:lnTo>
                      <a:pt x="155" y="39"/>
                    </a:lnTo>
                    <a:lnTo>
                      <a:pt x="147" y="39"/>
                    </a:lnTo>
                    <a:lnTo>
                      <a:pt x="140" y="39"/>
                    </a:lnTo>
                    <a:lnTo>
                      <a:pt x="133" y="39"/>
                    </a:lnTo>
                    <a:lnTo>
                      <a:pt x="126" y="39"/>
                    </a:lnTo>
                    <a:lnTo>
                      <a:pt x="120" y="39"/>
                    </a:lnTo>
                    <a:lnTo>
                      <a:pt x="113" y="39"/>
                    </a:lnTo>
                    <a:lnTo>
                      <a:pt x="106" y="39"/>
                    </a:lnTo>
                    <a:lnTo>
                      <a:pt x="100" y="39"/>
                    </a:lnTo>
                    <a:lnTo>
                      <a:pt x="94" y="39"/>
                    </a:lnTo>
                    <a:lnTo>
                      <a:pt x="88" y="39"/>
                    </a:lnTo>
                    <a:lnTo>
                      <a:pt x="82" y="39"/>
                    </a:lnTo>
                    <a:lnTo>
                      <a:pt x="77" y="39"/>
                    </a:lnTo>
                    <a:lnTo>
                      <a:pt x="71" y="39"/>
                    </a:lnTo>
                    <a:lnTo>
                      <a:pt x="66" y="39"/>
                    </a:lnTo>
                    <a:lnTo>
                      <a:pt x="61" y="39"/>
                    </a:lnTo>
                    <a:lnTo>
                      <a:pt x="56" y="39"/>
                    </a:lnTo>
                    <a:lnTo>
                      <a:pt x="51" y="39"/>
                    </a:lnTo>
                    <a:lnTo>
                      <a:pt x="47" y="39"/>
                    </a:lnTo>
                    <a:lnTo>
                      <a:pt x="42" y="39"/>
                    </a:lnTo>
                    <a:lnTo>
                      <a:pt x="38" y="39"/>
                    </a:lnTo>
                    <a:lnTo>
                      <a:pt x="34" y="39"/>
                    </a:lnTo>
                    <a:lnTo>
                      <a:pt x="31" y="39"/>
                    </a:lnTo>
                    <a:lnTo>
                      <a:pt x="27" y="39"/>
                    </a:lnTo>
                    <a:lnTo>
                      <a:pt x="24" y="39"/>
                    </a:lnTo>
                    <a:lnTo>
                      <a:pt x="21" y="39"/>
                    </a:lnTo>
                    <a:lnTo>
                      <a:pt x="18" y="39"/>
                    </a:lnTo>
                    <a:lnTo>
                      <a:pt x="15" y="39"/>
                    </a:lnTo>
                    <a:lnTo>
                      <a:pt x="12" y="39"/>
                    </a:lnTo>
                    <a:lnTo>
                      <a:pt x="10" y="39"/>
                    </a:lnTo>
                    <a:lnTo>
                      <a:pt x="8" y="39"/>
                    </a:lnTo>
                    <a:lnTo>
                      <a:pt x="6" y="39"/>
                    </a:lnTo>
                    <a:lnTo>
                      <a:pt x="5" y="39"/>
                    </a:lnTo>
                    <a:lnTo>
                      <a:pt x="4" y="39"/>
                    </a:lnTo>
                    <a:lnTo>
                      <a:pt x="2" y="39"/>
                    </a:lnTo>
                    <a:lnTo>
                      <a:pt x="1" y="39"/>
                    </a:lnTo>
                    <a:lnTo>
                      <a:pt x="0" y="39"/>
                    </a:lnTo>
                    <a:lnTo>
                      <a:pt x="0" y="33"/>
                    </a:lnTo>
                    <a:lnTo>
                      <a:pt x="0" y="20"/>
                    </a:lnTo>
                    <a:lnTo>
                      <a:pt x="0" y="6"/>
                    </a:lnTo>
                    <a:lnTo>
                      <a:pt x="0" y="0"/>
                    </a:lnTo>
                    <a:lnTo>
                      <a:pt x="1" y="0"/>
                    </a:lnTo>
                    <a:lnTo>
                      <a:pt x="2" y="0"/>
                    </a:lnTo>
                    <a:lnTo>
                      <a:pt x="4" y="0"/>
                    </a:lnTo>
                    <a:lnTo>
                      <a:pt x="5" y="0"/>
                    </a:lnTo>
                    <a:lnTo>
                      <a:pt x="6" y="0"/>
                    </a:lnTo>
                    <a:lnTo>
                      <a:pt x="8" y="0"/>
                    </a:lnTo>
                    <a:lnTo>
                      <a:pt x="10" y="0"/>
                    </a:lnTo>
                    <a:lnTo>
                      <a:pt x="12" y="0"/>
                    </a:lnTo>
                    <a:lnTo>
                      <a:pt x="15" y="0"/>
                    </a:lnTo>
                    <a:lnTo>
                      <a:pt x="18" y="0"/>
                    </a:lnTo>
                    <a:lnTo>
                      <a:pt x="21" y="0"/>
                    </a:lnTo>
                    <a:lnTo>
                      <a:pt x="24" y="0"/>
                    </a:lnTo>
                    <a:lnTo>
                      <a:pt x="27" y="0"/>
                    </a:lnTo>
                    <a:lnTo>
                      <a:pt x="31" y="0"/>
                    </a:lnTo>
                    <a:lnTo>
                      <a:pt x="34" y="0"/>
                    </a:lnTo>
                    <a:lnTo>
                      <a:pt x="38" y="0"/>
                    </a:lnTo>
                    <a:lnTo>
                      <a:pt x="42" y="0"/>
                    </a:lnTo>
                    <a:lnTo>
                      <a:pt x="47" y="0"/>
                    </a:lnTo>
                    <a:lnTo>
                      <a:pt x="51" y="0"/>
                    </a:lnTo>
                    <a:lnTo>
                      <a:pt x="56" y="0"/>
                    </a:lnTo>
                    <a:lnTo>
                      <a:pt x="61" y="0"/>
                    </a:lnTo>
                    <a:lnTo>
                      <a:pt x="66" y="0"/>
                    </a:lnTo>
                    <a:lnTo>
                      <a:pt x="71" y="0"/>
                    </a:lnTo>
                    <a:lnTo>
                      <a:pt x="77" y="0"/>
                    </a:lnTo>
                    <a:lnTo>
                      <a:pt x="82" y="0"/>
                    </a:lnTo>
                    <a:lnTo>
                      <a:pt x="88" y="0"/>
                    </a:lnTo>
                    <a:lnTo>
                      <a:pt x="94" y="0"/>
                    </a:lnTo>
                    <a:lnTo>
                      <a:pt x="100" y="0"/>
                    </a:lnTo>
                    <a:lnTo>
                      <a:pt x="106" y="0"/>
                    </a:lnTo>
                    <a:lnTo>
                      <a:pt x="113" y="0"/>
                    </a:lnTo>
                    <a:lnTo>
                      <a:pt x="120" y="0"/>
                    </a:lnTo>
                    <a:lnTo>
                      <a:pt x="126" y="0"/>
                    </a:lnTo>
                    <a:lnTo>
                      <a:pt x="133" y="0"/>
                    </a:lnTo>
                    <a:lnTo>
                      <a:pt x="140" y="0"/>
                    </a:lnTo>
                    <a:lnTo>
                      <a:pt x="147" y="0"/>
                    </a:lnTo>
                    <a:lnTo>
                      <a:pt x="155" y="0"/>
                    </a:lnTo>
                    <a:lnTo>
                      <a:pt x="162" y="0"/>
                    </a:lnTo>
                    <a:lnTo>
                      <a:pt x="170" y="0"/>
                    </a:lnTo>
                    <a:lnTo>
                      <a:pt x="178" y="0"/>
                    </a:lnTo>
                    <a:lnTo>
                      <a:pt x="186" y="0"/>
                    </a:lnTo>
                    <a:lnTo>
                      <a:pt x="194" y="0"/>
                    </a:lnTo>
                    <a:lnTo>
                      <a:pt x="202" y="0"/>
                    </a:lnTo>
                    <a:lnTo>
                      <a:pt x="210" y="0"/>
                    </a:lnTo>
                    <a:lnTo>
                      <a:pt x="219" y="0"/>
                    </a:lnTo>
                    <a:lnTo>
                      <a:pt x="227" y="0"/>
                    </a:lnTo>
                    <a:lnTo>
                      <a:pt x="236" y="0"/>
                    </a:lnTo>
                    <a:lnTo>
                      <a:pt x="245" y="0"/>
                    </a:lnTo>
                    <a:lnTo>
                      <a:pt x="253" y="0"/>
                    </a:lnTo>
                    <a:lnTo>
                      <a:pt x="262" y="0"/>
                    </a:lnTo>
                    <a:lnTo>
                      <a:pt x="271" y="0"/>
                    </a:lnTo>
                    <a:lnTo>
                      <a:pt x="281" y="0"/>
                    </a:lnTo>
                    <a:lnTo>
                      <a:pt x="290" y="0"/>
                    </a:lnTo>
                    <a:lnTo>
                      <a:pt x="299" y="0"/>
                    </a:lnTo>
                    <a:lnTo>
                      <a:pt x="309" y="0"/>
                    </a:lnTo>
                    <a:lnTo>
                      <a:pt x="318" y="0"/>
                    </a:lnTo>
                    <a:lnTo>
                      <a:pt x="328" y="0"/>
                    </a:lnTo>
                    <a:lnTo>
                      <a:pt x="338" y="0"/>
                    </a:lnTo>
                    <a:lnTo>
                      <a:pt x="347" y="0"/>
                    </a:lnTo>
                    <a:lnTo>
                      <a:pt x="357" y="0"/>
                    </a:lnTo>
                    <a:lnTo>
                      <a:pt x="367" y="0"/>
                    </a:lnTo>
                    <a:lnTo>
                      <a:pt x="377" y="0"/>
                    </a:lnTo>
                    <a:lnTo>
                      <a:pt x="387" y="0"/>
                    </a:lnTo>
                    <a:lnTo>
                      <a:pt x="397" y="0"/>
                    </a:lnTo>
                    <a:lnTo>
                      <a:pt x="408" y="0"/>
                    </a:lnTo>
                    <a:lnTo>
                      <a:pt x="418" y="0"/>
                    </a:lnTo>
                    <a:lnTo>
                      <a:pt x="428" y="0"/>
                    </a:lnTo>
                    <a:lnTo>
                      <a:pt x="439" y="0"/>
                    </a:lnTo>
                    <a:lnTo>
                      <a:pt x="449" y="0"/>
                    </a:lnTo>
                    <a:lnTo>
                      <a:pt x="460" y="0"/>
                    </a:lnTo>
                    <a:lnTo>
                      <a:pt x="470" y="0"/>
                    </a:lnTo>
                    <a:lnTo>
                      <a:pt x="481" y="0"/>
                    </a:lnTo>
                    <a:lnTo>
                      <a:pt x="491" y="0"/>
                    </a:lnTo>
                    <a:lnTo>
                      <a:pt x="502" y="0"/>
                    </a:lnTo>
                    <a:lnTo>
                      <a:pt x="513" y="0"/>
                    </a:lnTo>
                    <a:lnTo>
                      <a:pt x="524" y="0"/>
                    </a:lnTo>
                    <a:lnTo>
                      <a:pt x="534" y="0"/>
                    </a:lnTo>
                    <a:lnTo>
                      <a:pt x="545" y="0"/>
                    </a:lnTo>
                    <a:lnTo>
                      <a:pt x="556" y="0"/>
                    </a:lnTo>
                    <a:lnTo>
                      <a:pt x="567" y="0"/>
                    </a:lnTo>
                    <a:lnTo>
                      <a:pt x="578" y="0"/>
                    </a:lnTo>
                    <a:lnTo>
                      <a:pt x="588" y="0"/>
                    </a:lnTo>
                    <a:lnTo>
                      <a:pt x="599" y="0"/>
                    </a:lnTo>
                    <a:lnTo>
                      <a:pt x="610" y="0"/>
                    </a:lnTo>
                    <a:lnTo>
                      <a:pt x="621" y="0"/>
                    </a:lnTo>
                    <a:lnTo>
                      <a:pt x="632" y="0"/>
                    </a:lnTo>
                    <a:lnTo>
                      <a:pt x="643" y="0"/>
                    </a:lnTo>
                    <a:lnTo>
                      <a:pt x="654" y="0"/>
                    </a:lnTo>
                    <a:lnTo>
                      <a:pt x="665" y="0"/>
                    </a:lnTo>
                    <a:lnTo>
                      <a:pt x="675" y="0"/>
                    </a:lnTo>
                    <a:lnTo>
                      <a:pt x="686" y="0"/>
                    </a:lnTo>
                    <a:lnTo>
                      <a:pt x="697" y="0"/>
                    </a:lnTo>
                    <a:lnTo>
                      <a:pt x="708" y="0"/>
                    </a:lnTo>
                    <a:lnTo>
                      <a:pt x="719" y="0"/>
                    </a:lnTo>
                    <a:lnTo>
                      <a:pt x="730" y="0"/>
                    </a:lnTo>
                    <a:lnTo>
                      <a:pt x="740" y="0"/>
                    </a:lnTo>
                    <a:lnTo>
                      <a:pt x="751" y="0"/>
                    </a:lnTo>
                    <a:lnTo>
                      <a:pt x="762" y="0"/>
                    </a:lnTo>
                    <a:lnTo>
                      <a:pt x="772" y="0"/>
                    </a:lnTo>
                    <a:lnTo>
                      <a:pt x="783" y="0"/>
                    </a:lnTo>
                    <a:lnTo>
                      <a:pt x="794" y="0"/>
                    </a:lnTo>
                    <a:lnTo>
                      <a:pt x="804" y="0"/>
                    </a:lnTo>
                    <a:lnTo>
                      <a:pt x="815" y="0"/>
                    </a:lnTo>
                    <a:lnTo>
                      <a:pt x="825" y="0"/>
                    </a:lnTo>
                    <a:lnTo>
                      <a:pt x="835" y="0"/>
                    </a:lnTo>
                    <a:lnTo>
                      <a:pt x="846" y="0"/>
                    </a:lnTo>
                    <a:lnTo>
                      <a:pt x="856" y="0"/>
                    </a:lnTo>
                    <a:lnTo>
                      <a:pt x="866" y="0"/>
                    </a:lnTo>
                    <a:lnTo>
                      <a:pt x="876" y="0"/>
                    </a:lnTo>
                    <a:lnTo>
                      <a:pt x="887" y="0"/>
                    </a:lnTo>
                    <a:lnTo>
                      <a:pt x="897" y="0"/>
                    </a:lnTo>
                    <a:lnTo>
                      <a:pt x="907" y="0"/>
                    </a:lnTo>
                    <a:lnTo>
                      <a:pt x="916" y="0"/>
                    </a:lnTo>
                    <a:lnTo>
                      <a:pt x="926" y="0"/>
                    </a:lnTo>
                    <a:lnTo>
                      <a:pt x="936" y="0"/>
                    </a:lnTo>
                    <a:lnTo>
                      <a:pt x="946" y="0"/>
                    </a:lnTo>
                    <a:lnTo>
                      <a:pt x="955" y="0"/>
                    </a:lnTo>
                    <a:lnTo>
                      <a:pt x="965" y="0"/>
                    </a:lnTo>
                    <a:lnTo>
                      <a:pt x="974" y="0"/>
                    </a:lnTo>
                    <a:lnTo>
                      <a:pt x="983" y="0"/>
                    </a:lnTo>
                    <a:lnTo>
                      <a:pt x="992" y="0"/>
                    </a:lnTo>
                    <a:lnTo>
                      <a:pt x="1001" y="0"/>
                    </a:lnTo>
                    <a:lnTo>
                      <a:pt x="1010" y="0"/>
                    </a:lnTo>
                    <a:lnTo>
                      <a:pt x="1019" y="0"/>
                    </a:lnTo>
                    <a:lnTo>
                      <a:pt x="1028" y="0"/>
                    </a:lnTo>
                    <a:lnTo>
                      <a:pt x="1037" y="0"/>
                    </a:lnTo>
                    <a:lnTo>
                      <a:pt x="1045" y="0"/>
                    </a:lnTo>
                    <a:lnTo>
                      <a:pt x="1054" y="0"/>
                    </a:lnTo>
                    <a:lnTo>
                      <a:pt x="1062" y="0"/>
                    </a:lnTo>
                    <a:lnTo>
                      <a:pt x="1070" y="0"/>
                    </a:lnTo>
                    <a:lnTo>
                      <a:pt x="1078" y="0"/>
                    </a:lnTo>
                    <a:lnTo>
                      <a:pt x="1086" y="0"/>
                    </a:lnTo>
                    <a:lnTo>
                      <a:pt x="1094" y="0"/>
                    </a:lnTo>
                    <a:lnTo>
                      <a:pt x="1101" y="0"/>
                    </a:lnTo>
                    <a:lnTo>
                      <a:pt x="1109" y="0"/>
                    </a:lnTo>
                    <a:lnTo>
                      <a:pt x="1116" y="0"/>
                    </a:lnTo>
                    <a:lnTo>
                      <a:pt x="1124" y="0"/>
                    </a:lnTo>
                    <a:lnTo>
                      <a:pt x="1131" y="0"/>
                    </a:lnTo>
                    <a:lnTo>
                      <a:pt x="1138" y="0"/>
                    </a:lnTo>
                    <a:lnTo>
                      <a:pt x="1144" y="0"/>
                    </a:lnTo>
                    <a:lnTo>
                      <a:pt x="1151" y="0"/>
                    </a:lnTo>
                    <a:lnTo>
                      <a:pt x="1157" y="0"/>
                    </a:lnTo>
                    <a:lnTo>
                      <a:pt x="1164" y="0"/>
                    </a:lnTo>
                    <a:lnTo>
                      <a:pt x="1170" y="0"/>
                    </a:lnTo>
                    <a:lnTo>
                      <a:pt x="1176" y="0"/>
                    </a:lnTo>
                    <a:lnTo>
                      <a:pt x="1182" y="0"/>
                    </a:lnTo>
                    <a:lnTo>
                      <a:pt x="1187" y="0"/>
                    </a:lnTo>
                    <a:lnTo>
                      <a:pt x="1193" y="0"/>
                    </a:lnTo>
                    <a:lnTo>
                      <a:pt x="1198" y="0"/>
                    </a:lnTo>
                    <a:lnTo>
                      <a:pt x="1203" y="0"/>
                    </a:lnTo>
                    <a:lnTo>
                      <a:pt x="1208" y="0"/>
                    </a:lnTo>
                    <a:lnTo>
                      <a:pt x="1213" y="0"/>
                    </a:lnTo>
                    <a:lnTo>
                      <a:pt x="1217" y="0"/>
                    </a:lnTo>
                    <a:lnTo>
                      <a:pt x="1221" y="0"/>
                    </a:lnTo>
                    <a:lnTo>
                      <a:pt x="1226" y="0"/>
                    </a:lnTo>
                    <a:lnTo>
                      <a:pt x="1230" y="0"/>
                    </a:lnTo>
                    <a:lnTo>
                      <a:pt x="1233" y="0"/>
                    </a:lnTo>
                    <a:lnTo>
                      <a:pt x="1237" y="0"/>
                    </a:lnTo>
                    <a:lnTo>
                      <a:pt x="1240" y="0"/>
                    </a:lnTo>
                    <a:lnTo>
                      <a:pt x="1243" y="0"/>
                    </a:lnTo>
                    <a:lnTo>
                      <a:pt x="1246" y="0"/>
                    </a:lnTo>
                    <a:lnTo>
                      <a:pt x="1249" y="0"/>
                    </a:lnTo>
                    <a:lnTo>
                      <a:pt x="1251" y="0"/>
                    </a:lnTo>
                    <a:lnTo>
                      <a:pt x="1254" y="0"/>
                    </a:lnTo>
                    <a:lnTo>
                      <a:pt x="1256" y="0"/>
                    </a:lnTo>
                    <a:lnTo>
                      <a:pt x="1257" y="0"/>
                    </a:lnTo>
                    <a:lnTo>
                      <a:pt x="1259" y="0"/>
                    </a:lnTo>
                    <a:lnTo>
                      <a:pt x="1260" y="0"/>
                    </a:lnTo>
                    <a:lnTo>
                      <a:pt x="1261" y="0"/>
                    </a:lnTo>
                    <a:lnTo>
                      <a:pt x="1262" y="0"/>
                    </a:lnTo>
                    <a:lnTo>
                      <a:pt x="1263"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13" name="Freeform 13">
                <a:extLst>
                  <a:ext uri="{FF2B5EF4-FFF2-40B4-BE49-F238E27FC236}">
                    <a16:creationId xmlns:a16="http://schemas.microsoft.com/office/drawing/2014/main" id="{862E77A6-E621-4162-A8B6-5FC9CCF0D5E0}"/>
                  </a:ext>
                </a:extLst>
              </p:cNvPr>
              <p:cNvSpPr>
                <a:spLocks/>
              </p:cNvSpPr>
              <p:nvPr/>
            </p:nvSpPr>
            <p:spPr bwMode="auto">
              <a:xfrm>
                <a:off x="237" y="2847"/>
                <a:ext cx="1224" cy="176"/>
              </a:xfrm>
              <a:custGeom>
                <a:avLst/>
                <a:gdLst>
                  <a:gd name="T0" fmla="*/ 1223 w 1224"/>
                  <a:gd name="T1" fmla="*/ 30 h 176"/>
                  <a:gd name="T2" fmla="*/ 1223 w 1224"/>
                  <a:gd name="T3" fmla="*/ 105 h 176"/>
                  <a:gd name="T4" fmla="*/ 1223 w 1224"/>
                  <a:gd name="T5" fmla="*/ 167 h 176"/>
                  <a:gd name="T6" fmla="*/ 1222 w 1224"/>
                  <a:gd name="T7" fmla="*/ 175 h 176"/>
                  <a:gd name="T8" fmla="*/ 1211 w 1224"/>
                  <a:gd name="T9" fmla="*/ 175 h 176"/>
                  <a:gd name="T10" fmla="*/ 1188 w 1224"/>
                  <a:gd name="T11" fmla="*/ 175 h 176"/>
                  <a:gd name="T12" fmla="*/ 1155 w 1224"/>
                  <a:gd name="T13" fmla="*/ 175 h 176"/>
                  <a:gd name="T14" fmla="*/ 1114 w 1224"/>
                  <a:gd name="T15" fmla="*/ 175 h 176"/>
                  <a:gd name="T16" fmla="*/ 1064 w 1224"/>
                  <a:gd name="T17" fmla="*/ 175 h 176"/>
                  <a:gd name="T18" fmla="*/ 1007 w 1224"/>
                  <a:gd name="T19" fmla="*/ 175 h 176"/>
                  <a:gd name="T20" fmla="*/ 944 w 1224"/>
                  <a:gd name="T21" fmla="*/ 175 h 176"/>
                  <a:gd name="T22" fmla="*/ 877 w 1224"/>
                  <a:gd name="T23" fmla="*/ 175 h 176"/>
                  <a:gd name="T24" fmla="*/ 805 w 1224"/>
                  <a:gd name="T25" fmla="*/ 175 h 176"/>
                  <a:gd name="T26" fmla="*/ 731 w 1224"/>
                  <a:gd name="T27" fmla="*/ 175 h 176"/>
                  <a:gd name="T28" fmla="*/ 655 w 1224"/>
                  <a:gd name="T29" fmla="*/ 175 h 176"/>
                  <a:gd name="T30" fmla="*/ 579 w 1224"/>
                  <a:gd name="T31" fmla="*/ 175 h 176"/>
                  <a:gd name="T32" fmla="*/ 503 w 1224"/>
                  <a:gd name="T33" fmla="*/ 175 h 176"/>
                  <a:gd name="T34" fmla="*/ 429 w 1224"/>
                  <a:gd name="T35" fmla="*/ 175 h 176"/>
                  <a:gd name="T36" fmla="*/ 357 w 1224"/>
                  <a:gd name="T37" fmla="*/ 175 h 176"/>
                  <a:gd name="T38" fmla="*/ 289 w 1224"/>
                  <a:gd name="T39" fmla="*/ 175 h 176"/>
                  <a:gd name="T40" fmla="*/ 225 w 1224"/>
                  <a:gd name="T41" fmla="*/ 175 h 176"/>
                  <a:gd name="T42" fmla="*/ 167 w 1224"/>
                  <a:gd name="T43" fmla="*/ 175 h 176"/>
                  <a:gd name="T44" fmla="*/ 116 w 1224"/>
                  <a:gd name="T45" fmla="*/ 175 h 176"/>
                  <a:gd name="T46" fmla="*/ 73 w 1224"/>
                  <a:gd name="T47" fmla="*/ 175 h 176"/>
                  <a:gd name="T48" fmla="*/ 39 w 1224"/>
                  <a:gd name="T49" fmla="*/ 175 h 176"/>
                  <a:gd name="T50" fmla="*/ 15 w 1224"/>
                  <a:gd name="T51" fmla="*/ 175 h 176"/>
                  <a:gd name="T52" fmla="*/ 2 w 1224"/>
                  <a:gd name="T53" fmla="*/ 175 h 176"/>
                  <a:gd name="T54" fmla="*/ 0 w 1224"/>
                  <a:gd name="T55" fmla="*/ 171 h 176"/>
                  <a:gd name="T56" fmla="*/ 0 w 1224"/>
                  <a:gd name="T57" fmla="*/ 116 h 176"/>
                  <a:gd name="T58" fmla="*/ 0 w 1224"/>
                  <a:gd name="T59" fmla="*/ 39 h 176"/>
                  <a:gd name="T60" fmla="*/ 0 w 1224"/>
                  <a:gd name="T61" fmla="*/ 0 h 176"/>
                  <a:gd name="T62" fmla="*/ 5 w 1224"/>
                  <a:gd name="T63" fmla="*/ 0 h 176"/>
                  <a:gd name="T64" fmla="*/ 21 w 1224"/>
                  <a:gd name="T65" fmla="*/ 0 h 176"/>
                  <a:gd name="T66" fmla="*/ 48 w 1224"/>
                  <a:gd name="T67" fmla="*/ 0 h 176"/>
                  <a:gd name="T68" fmla="*/ 85 w 1224"/>
                  <a:gd name="T69" fmla="*/ 0 h 176"/>
                  <a:gd name="T70" fmla="*/ 130 w 1224"/>
                  <a:gd name="T71" fmla="*/ 0 h 176"/>
                  <a:gd name="T72" fmla="*/ 183 w 1224"/>
                  <a:gd name="T73" fmla="*/ 0 h 176"/>
                  <a:gd name="T74" fmla="*/ 243 w 1224"/>
                  <a:gd name="T75" fmla="*/ 0 h 176"/>
                  <a:gd name="T76" fmla="*/ 308 w 1224"/>
                  <a:gd name="T77" fmla="*/ 0 h 176"/>
                  <a:gd name="T78" fmla="*/ 377 w 1224"/>
                  <a:gd name="T79" fmla="*/ 0 h 176"/>
                  <a:gd name="T80" fmla="*/ 450 w 1224"/>
                  <a:gd name="T81" fmla="*/ 0 h 176"/>
                  <a:gd name="T82" fmla="*/ 525 w 1224"/>
                  <a:gd name="T83" fmla="*/ 0 h 176"/>
                  <a:gd name="T84" fmla="*/ 601 w 1224"/>
                  <a:gd name="T85" fmla="*/ 0 h 176"/>
                  <a:gd name="T86" fmla="*/ 677 w 1224"/>
                  <a:gd name="T87" fmla="*/ 0 h 176"/>
                  <a:gd name="T88" fmla="*/ 752 w 1224"/>
                  <a:gd name="T89" fmla="*/ 0 h 176"/>
                  <a:gd name="T90" fmla="*/ 826 w 1224"/>
                  <a:gd name="T91" fmla="*/ 0 h 176"/>
                  <a:gd name="T92" fmla="*/ 896 w 1224"/>
                  <a:gd name="T93" fmla="*/ 0 h 176"/>
                  <a:gd name="T94" fmla="*/ 963 w 1224"/>
                  <a:gd name="T95" fmla="*/ 0 h 176"/>
                  <a:gd name="T96" fmla="*/ 1024 w 1224"/>
                  <a:gd name="T97" fmla="*/ 0 h 176"/>
                  <a:gd name="T98" fmla="*/ 1079 w 1224"/>
                  <a:gd name="T99" fmla="*/ 0 h 176"/>
                  <a:gd name="T100" fmla="*/ 1126 w 1224"/>
                  <a:gd name="T101" fmla="*/ 0 h 176"/>
                  <a:gd name="T102" fmla="*/ 1166 w 1224"/>
                  <a:gd name="T103" fmla="*/ 0 h 176"/>
                  <a:gd name="T104" fmla="*/ 1196 w 1224"/>
                  <a:gd name="T105" fmla="*/ 0 h 176"/>
                  <a:gd name="T106" fmla="*/ 1215 w 1224"/>
                  <a:gd name="T107" fmla="*/ 0 h 176"/>
                  <a:gd name="T108" fmla="*/ 1223 w 1224"/>
                  <a:gd name="T109" fmla="*/ 0 h 17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24"/>
                  <a:gd name="T166" fmla="*/ 0 h 176"/>
                  <a:gd name="T167" fmla="*/ 1224 w 1224"/>
                  <a:gd name="T168" fmla="*/ 176 h 17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24" h="176">
                    <a:moveTo>
                      <a:pt x="1223" y="0"/>
                    </a:moveTo>
                    <a:lnTo>
                      <a:pt x="1223" y="1"/>
                    </a:lnTo>
                    <a:lnTo>
                      <a:pt x="1223" y="4"/>
                    </a:lnTo>
                    <a:lnTo>
                      <a:pt x="1223" y="8"/>
                    </a:lnTo>
                    <a:lnTo>
                      <a:pt x="1223" y="14"/>
                    </a:lnTo>
                    <a:lnTo>
                      <a:pt x="1223" y="22"/>
                    </a:lnTo>
                    <a:lnTo>
                      <a:pt x="1223" y="30"/>
                    </a:lnTo>
                    <a:lnTo>
                      <a:pt x="1223" y="39"/>
                    </a:lnTo>
                    <a:lnTo>
                      <a:pt x="1223" y="49"/>
                    </a:lnTo>
                    <a:lnTo>
                      <a:pt x="1223" y="60"/>
                    </a:lnTo>
                    <a:lnTo>
                      <a:pt x="1223" y="71"/>
                    </a:lnTo>
                    <a:lnTo>
                      <a:pt x="1223" y="82"/>
                    </a:lnTo>
                    <a:lnTo>
                      <a:pt x="1223" y="93"/>
                    </a:lnTo>
                    <a:lnTo>
                      <a:pt x="1223" y="105"/>
                    </a:lnTo>
                    <a:lnTo>
                      <a:pt x="1223" y="116"/>
                    </a:lnTo>
                    <a:lnTo>
                      <a:pt x="1223" y="126"/>
                    </a:lnTo>
                    <a:lnTo>
                      <a:pt x="1223" y="136"/>
                    </a:lnTo>
                    <a:lnTo>
                      <a:pt x="1223" y="146"/>
                    </a:lnTo>
                    <a:lnTo>
                      <a:pt x="1223" y="154"/>
                    </a:lnTo>
                    <a:lnTo>
                      <a:pt x="1223" y="161"/>
                    </a:lnTo>
                    <a:lnTo>
                      <a:pt x="1223" y="167"/>
                    </a:lnTo>
                    <a:lnTo>
                      <a:pt x="1223" y="171"/>
                    </a:lnTo>
                    <a:lnTo>
                      <a:pt x="1223" y="174"/>
                    </a:lnTo>
                    <a:lnTo>
                      <a:pt x="1223" y="175"/>
                    </a:lnTo>
                    <a:lnTo>
                      <a:pt x="1222" y="175"/>
                    </a:lnTo>
                    <a:lnTo>
                      <a:pt x="1221" y="175"/>
                    </a:lnTo>
                    <a:lnTo>
                      <a:pt x="1220" y="175"/>
                    </a:lnTo>
                    <a:lnTo>
                      <a:pt x="1219" y="175"/>
                    </a:lnTo>
                    <a:lnTo>
                      <a:pt x="1217" y="175"/>
                    </a:lnTo>
                    <a:lnTo>
                      <a:pt x="1215" y="175"/>
                    </a:lnTo>
                    <a:lnTo>
                      <a:pt x="1213" y="175"/>
                    </a:lnTo>
                    <a:lnTo>
                      <a:pt x="1211" y="175"/>
                    </a:lnTo>
                    <a:lnTo>
                      <a:pt x="1208" y="175"/>
                    </a:lnTo>
                    <a:lnTo>
                      <a:pt x="1205" y="175"/>
                    </a:lnTo>
                    <a:lnTo>
                      <a:pt x="1202" y="175"/>
                    </a:lnTo>
                    <a:lnTo>
                      <a:pt x="1199" y="175"/>
                    </a:lnTo>
                    <a:lnTo>
                      <a:pt x="1196" y="175"/>
                    </a:lnTo>
                    <a:lnTo>
                      <a:pt x="1192" y="175"/>
                    </a:lnTo>
                    <a:lnTo>
                      <a:pt x="1188" y="175"/>
                    </a:lnTo>
                    <a:lnTo>
                      <a:pt x="1184" y="175"/>
                    </a:lnTo>
                    <a:lnTo>
                      <a:pt x="1180" y="175"/>
                    </a:lnTo>
                    <a:lnTo>
                      <a:pt x="1175" y="175"/>
                    </a:lnTo>
                    <a:lnTo>
                      <a:pt x="1171" y="175"/>
                    </a:lnTo>
                    <a:lnTo>
                      <a:pt x="1166" y="175"/>
                    </a:lnTo>
                    <a:lnTo>
                      <a:pt x="1161" y="175"/>
                    </a:lnTo>
                    <a:lnTo>
                      <a:pt x="1155" y="175"/>
                    </a:lnTo>
                    <a:lnTo>
                      <a:pt x="1150" y="175"/>
                    </a:lnTo>
                    <a:lnTo>
                      <a:pt x="1144" y="175"/>
                    </a:lnTo>
                    <a:lnTo>
                      <a:pt x="1139" y="175"/>
                    </a:lnTo>
                    <a:lnTo>
                      <a:pt x="1133" y="175"/>
                    </a:lnTo>
                    <a:lnTo>
                      <a:pt x="1126" y="175"/>
                    </a:lnTo>
                    <a:lnTo>
                      <a:pt x="1120" y="175"/>
                    </a:lnTo>
                    <a:lnTo>
                      <a:pt x="1114" y="175"/>
                    </a:lnTo>
                    <a:lnTo>
                      <a:pt x="1107" y="175"/>
                    </a:lnTo>
                    <a:lnTo>
                      <a:pt x="1100" y="175"/>
                    </a:lnTo>
                    <a:lnTo>
                      <a:pt x="1093" y="175"/>
                    </a:lnTo>
                    <a:lnTo>
                      <a:pt x="1086" y="175"/>
                    </a:lnTo>
                    <a:lnTo>
                      <a:pt x="1079" y="175"/>
                    </a:lnTo>
                    <a:lnTo>
                      <a:pt x="1071" y="175"/>
                    </a:lnTo>
                    <a:lnTo>
                      <a:pt x="1064" y="175"/>
                    </a:lnTo>
                    <a:lnTo>
                      <a:pt x="1056" y="175"/>
                    </a:lnTo>
                    <a:lnTo>
                      <a:pt x="1048" y="175"/>
                    </a:lnTo>
                    <a:lnTo>
                      <a:pt x="1040" y="175"/>
                    </a:lnTo>
                    <a:lnTo>
                      <a:pt x="1032" y="175"/>
                    </a:lnTo>
                    <a:lnTo>
                      <a:pt x="1024" y="175"/>
                    </a:lnTo>
                    <a:lnTo>
                      <a:pt x="1015" y="175"/>
                    </a:lnTo>
                    <a:lnTo>
                      <a:pt x="1007" y="175"/>
                    </a:lnTo>
                    <a:lnTo>
                      <a:pt x="998" y="175"/>
                    </a:lnTo>
                    <a:lnTo>
                      <a:pt x="990" y="175"/>
                    </a:lnTo>
                    <a:lnTo>
                      <a:pt x="981" y="175"/>
                    </a:lnTo>
                    <a:lnTo>
                      <a:pt x="972" y="175"/>
                    </a:lnTo>
                    <a:lnTo>
                      <a:pt x="963" y="175"/>
                    </a:lnTo>
                    <a:lnTo>
                      <a:pt x="953" y="175"/>
                    </a:lnTo>
                    <a:lnTo>
                      <a:pt x="944" y="175"/>
                    </a:lnTo>
                    <a:lnTo>
                      <a:pt x="935" y="175"/>
                    </a:lnTo>
                    <a:lnTo>
                      <a:pt x="925" y="175"/>
                    </a:lnTo>
                    <a:lnTo>
                      <a:pt x="916" y="175"/>
                    </a:lnTo>
                    <a:lnTo>
                      <a:pt x="906" y="175"/>
                    </a:lnTo>
                    <a:lnTo>
                      <a:pt x="896" y="175"/>
                    </a:lnTo>
                    <a:lnTo>
                      <a:pt x="887" y="175"/>
                    </a:lnTo>
                    <a:lnTo>
                      <a:pt x="877" y="175"/>
                    </a:lnTo>
                    <a:lnTo>
                      <a:pt x="867" y="175"/>
                    </a:lnTo>
                    <a:lnTo>
                      <a:pt x="857" y="175"/>
                    </a:lnTo>
                    <a:lnTo>
                      <a:pt x="846" y="175"/>
                    </a:lnTo>
                    <a:lnTo>
                      <a:pt x="836" y="175"/>
                    </a:lnTo>
                    <a:lnTo>
                      <a:pt x="826" y="175"/>
                    </a:lnTo>
                    <a:lnTo>
                      <a:pt x="816" y="175"/>
                    </a:lnTo>
                    <a:lnTo>
                      <a:pt x="805" y="175"/>
                    </a:lnTo>
                    <a:lnTo>
                      <a:pt x="795" y="175"/>
                    </a:lnTo>
                    <a:lnTo>
                      <a:pt x="784" y="175"/>
                    </a:lnTo>
                    <a:lnTo>
                      <a:pt x="774" y="175"/>
                    </a:lnTo>
                    <a:lnTo>
                      <a:pt x="763" y="175"/>
                    </a:lnTo>
                    <a:lnTo>
                      <a:pt x="752" y="175"/>
                    </a:lnTo>
                    <a:lnTo>
                      <a:pt x="742" y="175"/>
                    </a:lnTo>
                    <a:lnTo>
                      <a:pt x="731" y="175"/>
                    </a:lnTo>
                    <a:lnTo>
                      <a:pt x="720" y="175"/>
                    </a:lnTo>
                    <a:lnTo>
                      <a:pt x="710" y="175"/>
                    </a:lnTo>
                    <a:lnTo>
                      <a:pt x="699" y="175"/>
                    </a:lnTo>
                    <a:lnTo>
                      <a:pt x="688" y="175"/>
                    </a:lnTo>
                    <a:lnTo>
                      <a:pt x="677" y="175"/>
                    </a:lnTo>
                    <a:lnTo>
                      <a:pt x="666" y="175"/>
                    </a:lnTo>
                    <a:lnTo>
                      <a:pt x="655" y="175"/>
                    </a:lnTo>
                    <a:lnTo>
                      <a:pt x="644" y="175"/>
                    </a:lnTo>
                    <a:lnTo>
                      <a:pt x="633" y="175"/>
                    </a:lnTo>
                    <a:lnTo>
                      <a:pt x="623" y="175"/>
                    </a:lnTo>
                    <a:lnTo>
                      <a:pt x="612" y="175"/>
                    </a:lnTo>
                    <a:lnTo>
                      <a:pt x="601" y="175"/>
                    </a:lnTo>
                    <a:lnTo>
                      <a:pt x="590" y="175"/>
                    </a:lnTo>
                    <a:lnTo>
                      <a:pt x="579" y="175"/>
                    </a:lnTo>
                    <a:lnTo>
                      <a:pt x="568" y="175"/>
                    </a:lnTo>
                    <a:lnTo>
                      <a:pt x="557" y="175"/>
                    </a:lnTo>
                    <a:lnTo>
                      <a:pt x="546" y="175"/>
                    </a:lnTo>
                    <a:lnTo>
                      <a:pt x="535" y="175"/>
                    </a:lnTo>
                    <a:lnTo>
                      <a:pt x="525" y="175"/>
                    </a:lnTo>
                    <a:lnTo>
                      <a:pt x="514" y="175"/>
                    </a:lnTo>
                    <a:lnTo>
                      <a:pt x="503" y="175"/>
                    </a:lnTo>
                    <a:lnTo>
                      <a:pt x="492" y="175"/>
                    </a:lnTo>
                    <a:lnTo>
                      <a:pt x="482" y="175"/>
                    </a:lnTo>
                    <a:lnTo>
                      <a:pt x="471" y="175"/>
                    </a:lnTo>
                    <a:lnTo>
                      <a:pt x="460" y="175"/>
                    </a:lnTo>
                    <a:lnTo>
                      <a:pt x="450" y="175"/>
                    </a:lnTo>
                    <a:lnTo>
                      <a:pt x="439" y="175"/>
                    </a:lnTo>
                    <a:lnTo>
                      <a:pt x="429" y="175"/>
                    </a:lnTo>
                    <a:lnTo>
                      <a:pt x="418" y="175"/>
                    </a:lnTo>
                    <a:lnTo>
                      <a:pt x="408" y="175"/>
                    </a:lnTo>
                    <a:lnTo>
                      <a:pt x="397" y="175"/>
                    </a:lnTo>
                    <a:lnTo>
                      <a:pt x="387" y="175"/>
                    </a:lnTo>
                    <a:lnTo>
                      <a:pt x="377" y="175"/>
                    </a:lnTo>
                    <a:lnTo>
                      <a:pt x="367" y="175"/>
                    </a:lnTo>
                    <a:lnTo>
                      <a:pt x="357" y="175"/>
                    </a:lnTo>
                    <a:lnTo>
                      <a:pt x="347" y="175"/>
                    </a:lnTo>
                    <a:lnTo>
                      <a:pt x="337" y="175"/>
                    </a:lnTo>
                    <a:lnTo>
                      <a:pt x="327" y="175"/>
                    </a:lnTo>
                    <a:lnTo>
                      <a:pt x="317" y="175"/>
                    </a:lnTo>
                    <a:lnTo>
                      <a:pt x="308" y="175"/>
                    </a:lnTo>
                    <a:lnTo>
                      <a:pt x="298" y="175"/>
                    </a:lnTo>
                    <a:lnTo>
                      <a:pt x="289" y="175"/>
                    </a:lnTo>
                    <a:lnTo>
                      <a:pt x="279" y="175"/>
                    </a:lnTo>
                    <a:lnTo>
                      <a:pt x="270" y="175"/>
                    </a:lnTo>
                    <a:lnTo>
                      <a:pt x="261" y="175"/>
                    </a:lnTo>
                    <a:lnTo>
                      <a:pt x="252" y="175"/>
                    </a:lnTo>
                    <a:lnTo>
                      <a:pt x="243" y="175"/>
                    </a:lnTo>
                    <a:lnTo>
                      <a:pt x="234" y="175"/>
                    </a:lnTo>
                    <a:lnTo>
                      <a:pt x="225" y="175"/>
                    </a:lnTo>
                    <a:lnTo>
                      <a:pt x="216" y="175"/>
                    </a:lnTo>
                    <a:lnTo>
                      <a:pt x="208" y="175"/>
                    </a:lnTo>
                    <a:lnTo>
                      <a:pt x="199" y="175"/>
                    </a:lnTo>
                    <a:lnTo>
                      <a:pt x="191" y="175"/>
                    </a:lnTo>
                    <a:lnTo>
                      <a:pt x="183" y="175"/>
                    </a:lnTo>
                    <a:lnTo>
                      <a:pt x="175" y="175"/>
                    </a:lnTo>
                    <a:lnTo>
                      <a:pt x="167" y="175"/>
                    </a:lnTo>
                    <a:lnTo>
                      <a:pt x="160" y="175"/>
                    </a:lnTo>
                    <a:lnTo>
                      <a:pt x="152" y="175"/>
                    </a:lnTo>
                    <a:lnTo>
                      <a:pt x="145" y="175"/>
                    </a:lnTo>
                    <a:lnTo>
                      <a:pt x="137" y="175"/>
                    </a:lnTo>
                    <a:lnTo>
                      <a:pt x="130" y="175"/>
                    </a:lnTo>
                    <a:lnTo>
                      <a:pt x="123" y="175"/>
                    </a:lnTo>
                    <a:lnTo>
                      <a:pt x="116" y="175"/>
                    </a:lnTo>
                    <a:lnTo>
                      <a:pt x="110" y="175"/>
                    </a:lnTo>
                    <a:lnTo>
                      <a:pt x="103" y="175"/>
                    </a:lnTo>
                    <a:lnTo>
                      <a:pt x="97" y="175"/>
                    </a:lnTo>
                    <a:lnTo>
                      <a:pt x="91" y="175"/>
                    </a:lnTo>
                    <a:lnTo>
                      <a:pt x="85" y="175"/>
                    </a:lnTo>
                    <a:lnTo>
                      <a:pt x="79" y="175"/>
                    </a:lnTo>
                    <a:lnTo>
                      <a:pt x="73" y="175"/>
                    </a:lnTo>
                    <a:lnTo>
                      <a:pt x="68" y="175"/>
                    </a:lnTo>
                    <a:lnTo>
                      <a:pt x="63" y="175"/>
                    </a:lnTo>
                    <a:lnTo>
                      <a:pt x="58" y="175"/>
                    </a:lnTo>
                    <a:lnTo>
                      <a:pt x="53" y="175"/>
                    </a:lnTo>
                    <a:lnTo>
                      <a:pt x="48" y="175"/>
                    </a:lnTo>
                    <a:lnTo>
                      <a:pt x="44" y="175"/>
                    </a:lnTo>
                    <a:lnTo>
                      <a:pt x="39" y="175"/>
                    </a:lnTo>
                    <a:lnTo>
                      <a:pt x="35" y="175"/>
                    </a:lnTo>
                    <a:lnTo>
                      <a:pt x="31" y="175"/>
                    </a:lnTo>
                    <a:lnTo>
                      <a:pt x="28" y="175"/>
                    </a:lnTo>
                    <a:lnTo>
                      <a:pt x="24" y="175"/>
                    </a:lnTo>
                    <a:lnTo>
                      <a:pt x="21" y="175"/>
                    </a:lnTo>
                    <a:lnTo>
                      <a:pt x="18" y="175"/>
                    </a:lnTo>
                    <a:lnTo>
                      <a:pt x="15" y="175"/>
                    </a:lnTo>
                    <a:lnTo>
                      <a:pt x="13" y="175"/>
                    </a:lnTo>
                    <a:lnTo>
                      <a:pt x="10" y="175"/>
                    </a:lnTo>
                    <a:lnTo>
                      <a:pt x="8" y="175"/>
                    </a:lnTo>
                    <a:lnTo>
                      <a:pt x="6" y="175"/>
                    </a:lnTo>
                    <a:lnTo>
                      <a:pt x="5" y="175"/>
                    </a:lnTo>
                    <a:lnTo>
                      <a:pt x="3" y="175"/>
                    </a:lnTo>
                    <a:lnTo>
                      <a:pt x="2" y="175"/>
                    </a:lnTo>
                    <a:lnTo>
                      <a:pt x="1" y="175"/>
                    </a:lnTo>
                    <a:lnTo>
                      <a:pt x="0" y="175"/>
                    </a:lnTo>
                    <a:lnTo>
                      <a:pt x="0" y="174"/>
                    </a:lnTo>
                    <a:lnTo>
                      <a:pt x="0" y="171"/>
                    </a:lnTo>
                    <a:lnTo>
                      <a:pt x="0" y="167"/>
                    </a:lnTo>
                    <a:lnTo>
                      <a:pt x="0" y="161"/>
                    </a:lnTo>
                    <a:lnTo>
                      <a:pt x="0" y="154"/>
                    </a:lnTo>
                    <a:lnTo>
                      <a:pt x="0" y="146"/>
                    </a:lnTo>
                    <a:lnTo>
                      <a:pt x="0" y="136"/>
                    </a:lnTo>
                    <a:lnTo>
                      <a:pt x="0" y="126"/>
                    </a:lnTo>
                    <a:lnTo>
                      <a:pt x="0" y="116"/>
                    </a:lnTo>
                    <a:lnTo>
                      <a:pt x="0" y="105"/>
                    </a:lnTo>
                    <a:lnTo>
                      <a:pt x="0" y="93"/>
                    </a:lnTo>
                    <a:lnTo>
                      <a:pt x="0" y="82"/>
                    </a:lnTo>
                    <a:lnTo>
                      <a:pt x="0" y="71"/>
                    </a:lnTo>
                    <a:lnTo>
                      <a:pt x="0" y="60"/>
                    </a:lnTo>
                    <a:lnTo>
                      <a:pt x="0" y="49"/>
                    </a:lnTo>
                    <a:lnTo>
                      <a:pt x="0" y="39"/>
                    </a:lnTo>
                    <a:lnTo>
                      <a:pt x="0" y="30"/>
                    </a:lnTo>
                    <a:lnTo>
                      <a:pt x="0" y="22"/>
                    </a:lnTo>
                    <a:lnTo>
                      <a:pt x="0" y="14"/>
                    </a:lnTo>
                    <a:lnTo>
                      <a:pt x="0" y="8"/>
                    </a:lnTo>
                    <a:lnTo>
                      <a:pt x="0" y="4"/>
                    </a:lnTo>
                    <a:lnTo>
                      <a:pt x="0" y="1"/>
                    </a:lnTo>
                    <a:lnTo>
                      <a:pt x="0" y="0"/>
                    </a:lnTo>
                    <a:lnTo>
                      <a:pt x="1" y="0"/>
                    </a:lnTo>
                    <a:lnTo>
                      <a:pt x="2" y="0"/>
                    </a:lnTo>
                    <a:lnTo>
                      <a:pt x="3" y="0"/>
                    </a:lnTo>
                    <a:lnTo>
                      <a:pt x="5" y="0"/>
                    </a:lnTo>
                    <a:lnTo>
                      <a:pt x="6" y="0"/>
                    </a:lnTo>
                    <a:lnTo>
                      <a:pt x="8" y="0"/>
                    </a:lnTo>
                    <a:lnTo>
                      <a:pt x="10" y="0"/>
                    </a:lnTo>
                    <a:lnTo>
                      <a:pt x="13" y="0"/>
                    </a:lnTo>
                    <a:lnTo>
                      <a:pt x="15" y="0"/>
                    </a:lnTo>
                    <a:lnTo>
                      <a:pt x="18" y="0"/>
                    </a:lnTo>
                    <a:lnTo>
                      <a:pt x="21" y="0"/>
                    </a:lnTo>
                    <a:lnTo>
                      <a:pt x="24" y="0"/>
                    </a:lnTo>
                    <a:lnTo>
                      <a:pt x="28" y="0"/>
                    </a:lnTo>
                    <a:lnTo>
                      <a:pt x="31" y="0"/>
                    </a:lnTo>
                    <a:lnTo>
                      <a:pt x="35" y="0"/>
                    </a:lnTo>
                    <a:lnTo>
                      <a:pt x="39" y="0"/>
                    </a:lnTo>
                    <a:lnTo>
                      <a:pt x="44" y="0"/>
                    </a:lnTo>
                    <a:lnTo>
                      <a:pt x="48" y="0"/>
                    </a:lnTo>
                    <a:lnTo>
                      <a:pt x="53" y="0"/>
                    </a:lnTo>
                    <a:lnTo>
                      <a:pt x="58" y="0"/>
                    </a:lnTo>
                    <a:lnTo>
                      <a:pt x="63" y="0"/>
                    </a:lnTo>
                    <a:lnTo>
                      <a:pt x="68" y="0"/>
                    </a:lnTo>
                    <a:lnTo>
                      <a:pt x="73" y="0"/>
                    </a:lnTo>
                    <a:lnTo>
                      <a:pt x="79" y="0"/>
                    </a:lnTo>
                    <a:lnTo>
                      <a:pt x="85" y="0"/>
                    </a:lnTo>
                    <a:lnTo>
                      <a:pt x="91" y="0"/>
                    </a:lnTo>
                    <a:lnTo>
                      <a:pt x="97" y="0"/>
                    </a:lnTo>
                    <a:lnTo>
                      <a:pt x="103" y="0"/>
                    </a:lnTo>
                    <a:lnTo>
                      <a:pt x="110" y="0"/>
                    </a:lnTo>
                    <a:lnTo>
                      <a:pt x="116" y="0"/>
                    </a:lnTo>
                    <a:lnTo>
                      <a:pt x="123" y="0"/>
                    </a:lnTo>
                    <a:lnTo>
                      <a:pt x="130" y="0"/>
                    </a:lnTo>
                    <a:lnTo>
                      <a:pt x="137" y="0"/>
                    </a:lnTo>
                    <a:lnTo>
                      <a:pt x="145" y="0"/>
                    </a:lnTo>
                    <a:lnTo>
                      <a:pt x="152" y="0"/>
                    </a:lnTo>
                    <a:lnTo>
                      <a:pt x="160" y="0"/>
                    </a:lnTo>
                    <a:lnTo>
                      <a:pt x="167" y="0"/>
                    </a:lnTo>
                    <a:lnTo>
                      <a:pt x="175" y="0"/>
                    </a:lnTo>
                    <a:lnTo>
                      <a:pt x="183" y="0"/>
                    </a:lnTo>
                    <a:lnTo>
                      <a:pt x="191" y="0"/>
                    </a:lnTo>
                    <a:lnTo>
                      <a:pt x="199" y="0"/>
                    </a:lnTo>
                    <a:lnTo>
                      <a:pt x="208" y="0"/>
                    </a:lnTo>
                    <a:lnTo>
                      <a:pt x="216" y="0"/>
                    </a:lnTo>
                    <a:lnTo>
                      <a:pt x="225" y="0"/>
                    </a:lnTo>
                    <a:lnTo>
                      <a:pt x="234" y="0"/>
                    </a:lnTo>
                    <a:lnTo>
                      <a:pt x="243" y="0"/>
                    </a:lnTo>
                    <a:lnTo>
                      <a:pt x="252" y="0"/>
                    </a:lnTo>
                    <a:lnTo>
                      <a:pt x="261" y="0"/>
                    </a:lnTo>
                    <a:lnTo>
                      <a:pt x="270" y="0"/>
                    </a:lnTo>
                    <a:lnTo>
                      <a:pt x="279" y="0"/>
                    </a:lnTo>
                    <a:lnTo>
                      <a:pt x="289" y="0"/>
                    </a:lnTo>
                    <a:lnTo>
                      <a:pt x="298" y="0"/>
                    </a:lnTo>
                    <a:lnTo>
                      <a:pt x="308" y="0"/>
                    </a:lnTo>
                    <a:lnTo>
                      <a:pt x="317" y="0"/>
                    </a:lnTo>
                    <a:lnTo>
                      <a:pt x="327" y="0"/>
                    </a:lnTo>
                    <a:lnTo>
                      <a:pt x="337" y="0"/>
                    </a:lnTo>
                    <a:lnTo>
                      <a:pt x="347" y="0"/>
                    </a:lnTo>
                    <a:lnTo>
                      <a:pt x="357" y="0"/>
                    </a:lnTo>
                    <a:lnTo>
                      <a:pt x="367" y="0"/>
                    </a:lnTo>
                    <a:lnTo>
                      <a:pt x="377" y="0"/>
                    </a:lnTo>
                    <a:lnTo>
                      <a:pt x="387" y="0"/>
                    </a:lnTo>
                    <a:lnTo>
                      <a:pt x="397" y="0"/>
                    </a:lnTo>
                    <a:lnTo>
                      <a:pt x="408" y="0"/>
                    </a:lnTo>
                    <a:lnTo>
                      <a:pt x="418" y="0"/>
                    </a:lnTo>
                    <a:lnTo>
                      <a:pt x="429" y="0"/>
                    </a:lnTo>
                    <a:lnTo>
                      <a:pt x="439" y="0"/>
                    </a:lnTo>
                    <a:lnTo>
                      <a:pt x="450" y="0"/>
                    </a:lnTo>
                    <a:lnTo>
                      <a:pt x="460" y="0"/>
                    </a:lnTo>
                    <a:lnTo>
                      <a:pt x="471" y="0"/>
                    </a:lnTo>
                    <a:lnTo>
                      <a:pt x="482" y="0"/>
                    </a:lnTo>
                    <a:lnTo>
                      <a:pt x="492" y="0"/>
                    </a:lnTo>
                    <a:lnTo>
                      <a:pt x="503" y="0"/>
                    </a:lnTo>
                    <a:lnTo>
                      <a:pt x="514" y="0"/>
                    </a:lnTo>
                    <a:lnTo>
                      <a:pt x="525" y="0"/>
                    </a:lnTo>
                    <a:lnTo>
                      <a:pt x="535" y="0"/>
                    </a:lnTo>
                    <a:lnTo>
                      <a:pt x="546" y="0"/>
                    </a:lnTo>
                    <a:lnTo>
                      <a:pt x="557" y="0"/>
                    </a:lnTo>
                    <a:lnTo>
                      <a:pt x="568" y="0"/>
                    </a:lnTo>
                    <a:lnTo>
                      <a:pt x="579" y="0"/>
                    </a:lnTo>
                    <a:lnTo>
                      <a:pt x="590" y="0"/>
                    </a:lnTo>
                    <a:lnTo>
                      <a:pt x="601" y="0"/>
                    </a:lnTo>
                    <a:lnTo>
                      <a:pt x="612" y="0"/>
                    </a:lnTo>
                    <a:lnTo>
                      <a:pt x="623" y="0"/>
                    </a:lnTo>
                    <a:lnTo>
                      <a:pt x="633" y="0"/>
                    </a:lnTo>
                    <a:lnTo>
                      <a:pt x="644" y="0"/>
                    </a:lnTo>
                    <a:lnTo>
                      <a:pt x="655" y="0"/>
                    </a:lnTo>
                    <a:lnTo>
                      <a:pt x="666" y="0"/>
                    </a:lnTo>
                    <a:lnTo>
                      <a:pt x="677" y="0"/>
                    </a:lnTo>
                    <a:lnTo>
                      <a:pt x="688" y="0"/>
                    </a:lnTo>
                    <a:lnTo>
                      <a:pt x="699" y="0"/>
                    </a:lnTo>
                    <a:lnTo>
                      <a:pt x="710" y="0"/>
                    </a:lnTo>
                    <a:lnTo>
                      <a:pt x="720" y="0"/>
                    </a:lnTo>
                    <a:lnTo>
                      <a:pt x="731" y="0"/>
                    </a:lnTo>
                    <a:lnTo>
                      <a:pt x="742" y="0"/>
                    </a:lnTo>
                    <a:lnTo>
                      <a:pt x="752" y="0"/>
                    </a:lnTo>
                    <a:lnTo>
                      <a:pt x="763" y="0"/>
                    </a:lnTo>
                    <a:lnTo>
                      <a:pt x="774" y="0"/>
                    </a:lnTo>
                    <a:lnTo>
                      <a:pt x="784" y="0"/>
                    </a:lnTo>
                    <a:lnTo>
                      <a:pt x="795" y="0"/>
                    </a:lnTo>
                    <a:lnTo>
                      <a:pt x="805" y="0"/>
                    </a:lnTo>
                    <a:lnTo>
                      <a:pt x="816" y="0"/>
                    </a:lnTo>
                    <a:lnTo>
                      <a:pt x="826" y="0"/>
                    </a:lnTo>
                    <a:lnTo>
                      <a:pt x="836" y="0"/>
                    </a:lnTo>
                    <a:lnTo>
                      <a:pt x="846" y="0"/>
                    </a:lnTo>
                    <a:lnTo>
                      <a:pt x="857" y="0"/>
                    </a:lnTo>
                    <a:lnTo>
                      <a:pt x="867" y="0"/>
                    </a:lnTo>
                    <a:lnTo>
                      <a:pt x="877" y="0"/>
                    </a:lnTo>
                    <a:lnTo>
                      <a:pt x="887" y="0"/>
                    </a:lnTo>
                    <a:lnTo>
                      <a:pt x="896" y="0"/>
                    </a:lnTo>
                    <a:lnTo>
                      <a:pt x="906" y="0"/>
                    </a:lnTo>
                    <a:lnTo>
                      <a:pt x="916" y="0"/>
                    </a:lnTo>
                    <a:lnTo>
                      <a:pt x="925" y="0"/>
                    </a:lnTo>
                    <a:lnTo>
                      <a:pt x="935" y="0"/>
                    </a:lnTo>
                    <a:lnTo>
                      <a:pt x="944" y="0"/>
                    </a:lnTo>
                    <a:lnTo>
                      <a:pt x="953" y="0"/>
                    </a:lnTo>
                    <a:lnTo>
                      <a:pt x="963" y="0"/>
                    </a:lnTo>
                    <a:lnTo>
                      <a:pt x="972" y="0"/>
                    </a:lnTo>
                    <a:lnTo>
                      <a:pt x="981" y="0"/>
                    </a:lnTo>
                    <a:lnTo>
                      <a:pt x="990" y="0"/>
                    </a:lnTo>
                    <a:lnTo>
                      <a:pt x="998" y="0"/>
                    </a:lnTo>
                    <a:lnTo>
                      <a:pt x="1007" y="0"/>
                    </a:lnTo>
                    <a:lnTo>
                      <a:pt x="1015" y="0"/>
                    </a:lnTo>
                    <a:lnTo>
                      <a:pt x="1024" y="0"/>
                    </a:lnTo>
                    <a:lnTo>
                      <a:pt x="1032" y="0"/>
                    </a:lnTo>
                    <a:lnTo>
                      <a:pt x="1040" y="0"/>
                    </a:lnTo>
                    <a:lnTo>
                      <a:pt x="1048" y="0"/>
                    </a:lnTo>
                    <a:lnTo>
                      <a:pt x="1056" y="0"/>
                    </a:lnTo>
                    <a:lnTo>
                      <a:pt x="1064" y="0"/>
                    </a:lnTo>
                    <a:lnTo>
                      <a:pt x="1071" y="0"/>
                    </a:lnTo>
                    <a:lnTo>
                      <a:pt x="1079" y="0"/>
                    </a:lnTo>
                    <a:lnTo>
                      <a:pt x="1086" y="0"/>
                    </a:lnTo>
                    <a:lnTo>
                      <a:pt x="1093" y="0"/>
                    </a:lnTo>
                    <a:lnTo>
                      <a:pt x="1100" y="0"/>
                    </a:lnTo>
                    <a:lnTo>
                      <a:pt x="1107" y="0"/>
                    </a:lnTo>
                    <a:lnTo>
                      <a:pt x="1114" y="0"/>
                    </a:lnTo>
                    <a:lnTo>
                      <a:pt x="1120" y="0"/>
                    </a:lnTo>
                    <a:lnTo>
                      <a:pt x="1126" y="0"/>
                    </a:lnTo>
                    <a:lnTo>
                      <a:pt x="1133" y="0"/>
                    </a:lnTo>
                    <a:lnTo>
                      <a:pt x="1139" y="0"/>
                    </a:lnTo>
                    <a:lnTo>
                      <a:pt x="1144" y="0"/>
                    </a:lnTo>
                    <a:lnTo>
                      <a:pt x="1150" y="0"/>
                    </a:lnTo>
                    <a:lnTo>
                      <a:pt x="1155" y="0"/>
                    </a:lnTo>
                    <a:lnTo>
                      <a:pt x="1161" y="0"/>
                    </a:lnTo>
                    <a:lnTo>
                      <a:pt x="1166" y="0"/>
                    </a:lnTo>
                    <a:lnTo>
                      <a:pt x="1171" y="0"/>
                    </a:lnTo>
                    <a:lnTo>
                      <a:pt x="1175" y="0"/>
                    </a:lnTo>
                    <a:lnTo>
                      <a:pt x="1180" y="0"/>
                    </a:lnTo>
                    <a:lnTo>
                      <a:pt x="1184" y="0"/>
                    </a:lnTo>
                    <a:lnTo>
                      <a:pt x="1188" y="0"/>
                    </a:lnTo>
                    <a:lnTo>
                      <a:pt x="1192" y="0"/>
                    </a:lnTo>
                    <a:lnTo>
                      <a:pt x="1196" y="0"/>
                    </a:lnTo>
                    <a:lnTo>
                      <a:pt x="1199" y="0"/>
                    </a:lnTo>
                    <a:lnTo>
                      <a:pt x="1202" y="0"/>
                    </a:lnTo>
                    <a:lnTo>
                      <a:pt x="1205" y="0"/>
                    </a:lnTo>
                    <a:lnTo>
                      <a:pt x="1208" y="0"/>
                    </a:lnTo>
                    <a:lnTo>
                      <a:pt x="1211" y="0"/>
                    </a:lnTo>
                    <a:lnTo>
                      <a:pt x="1213" y="0"/>
                    </a:lnTo>
                    <a:lnTo>
                      <a:pt x="1215" y="0"/>
                    </a:lnTo>
                    <a:lnTo>
                      <a:pt x="1217" y="0"/>
                    </a:lnTo>
                    <a:lnTo>
                      <a:pt x="1219" y="0"/>
                    </a:lnTo>
                    <a:lnTo>
                      <a:pt x="1220" y="0"/>
                    </a:lnTo>
                    <a:lnTo>
                      <a:pt x="1221" y="0"/>
                    </a:lnTo>
                    <a:lnTo>
                      <a:pt x="1222" y="0"/>
                    </a:lnTo>
                    <a:lnTo>
                      <a:pt x="1223"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14" name="Freeform 14">
                <a:extLst>
                  <a:ext uri="{FF2B5EF4-FFF2-40B4-BE49-F238E27FC236}">
                    <a16:creationId xmlns:a16="http://schemas.microsoft.com/office/drawing/2014/main" id="{5F590C52-63F1-4D04-9D80-515B45362FB1}"/>
                  </a:ext>
                </a:extLst>
              </p:cNvPr>
              <p:cNvSpPr>
                <a:spLocks/>
              </p:cNvSpPr>
              <p:nvPr/>
            </p:nvSpPr>
            <p:spPr bwMode="auto">
              <a:xfrm flipV="1">
                <a:off x="237" y="3023"/>
                <a:ext cx="1099" cy="68"/>
              </a:xfrm>
              <a:custGeom>
                <a:avLst/>
                <a:gdLst>
                  <a:gd name="T0" fmla="*/ 1098 w 1224"/>
                  <a:gd name="T1" fmla="*/ 12 h 176"/>
                  <a:gd name="T2" fmla="*/ 1098 w 1224"/>
                  <a:gd name="T3" fmla="*/ 41 h 176"/>
                  <a:gd name="T4" fmla="*/ 1098 w 1224"/>
                  <a:gd name="T5" fmla="*/ 65 h 176"/>
                  <a:gd name="T6" fmla="*/ 1097 w 1224"/>
                  <a:gd name="T7" fmla="*/ 68 h 176"/>
                  <a:gd name="T8" fmla="*/ 1087 w 1224"/>
                  <a:gd name="T9" fmla="*/ 68 h 176"/>
                  <a:gd name="T10" fmla="*/ 1067 w 1224"/>
                  <a:gd name="T11" fmla="*/ 68 h 176"/>
                  <a:gd name="T12" fmla="*/ 1037 w 1224"/>
                  <a:gd name="T13" fmla="*/ 68 h 176"/>
                  <a:gd name="T14" fmla="*/ 1000 w 1224"/>
                  <a:gd name="T15" fmla="*/ 68 h 176"/>
                  <a:gd name="T16" fmla="*/ 955 w 1224"/>
                  <a:gd name="T17" fmla="*/ 68 h 176"/>
                  <a:gd name="T18" fmla="*/ 904 w 1224"/>
                  <a:gd name="T19" fmla="*/ 68 h 176"/>
                  <a:gd name="T20" fmla="*/ 848 w 1224"/>
                  <a:gd name="T21" fmla="*/ 68 h 176"/>
                  <a:gd name="T22" fmla="*/ 787 w 1224"/>
                  <a:gd name="T23" fmla="*/ 68 h 176"/>
                  <a:gd name="T24" fmla="*/ 723 w 1224"/>
                  <a:gd name="T25" fmla="*/ 68 h 176"/>
                  <a:gd name="T26" fmla="*/ 656 w 1224"/>
                  <a:gd name="T27" fmla="*/ 68 h 176"/>
                  <a:gd name="T28" fmla="*/ 588 w 1224"/>
                  <a:gd name="T29" fmla="*/ 68 h 176"/>
                  <a:gd name="T30" fmla="*/ 520 w 1224"/>
                  <a:gd name="T31" fmla="*/ 68 h 176"/>
                  <a:gd name="T32" fmla="*/ 452 w 1224"/>
                  <a:gd name="T33" fmla="*/ 68 h 176"/>
                  <a:gd name="T34" fmla="*/ 385 w 1224"/>
                  <a:gd name="T35" fmla="*/ 68 h 176"/>
                  <a:gd name="T36" fmla="*/ 321 w 1224"/>
                  <a:gd name="T37" fmla="*/ 68 h 176"/>
                  <a:gd name="T38" fmla="*/ 259 w 1224"/>
                  <a:gd name="T39" fmla="*/ 68 h 176"/>
                  <a:gd name="T40" fmla="*/ 202 w 1224"/>
                  <a:gd name="T41" fmla="*/ 68 h 176"/>
                  <a:gd name="T42" fmla="*/ 150 w 1224"/>
                  <a:gd name="T43" fmla="*/ 68 h 176"/>
                  <a:gd name="T44" fmla="*/ 104 w 1224"/>
                  <a:gd name="T45" fmla="*/ 68 h 176"/>
                  <a:gd name="T46" fmla="*/ 66 w 1224"/>
                  <a:gd name="T47" fmla="*/ 68 h 176"/>
                  <a:gd name="T48" fmla="*/ 35 w 1224"/>
                  <a:gd name="T49" fmla="*/ 68 h 176"/>
                  <a:gd name="T50" fmla="*/ 13 w 1224"/>
                  <a:gd name="T51" fmla="*/ 68 h 176"/>
                  <a:gd name="T52" fmla="*/ 2 w 1224"/>
                  <a:gd name="T53" fmla="*/ 68 h 176"/>
                  <a:gd name="T54" fmla="*/ 0 w 1224"/>
                  <a:gd name="T55" fmla="*/ 66 h 176"/>
                  <a:gd name="T56" fmla="*/ 0 w 1224"/>
                  <a:gd name="T57" fmla="*/ 45 h 176"/>
                  <a:gd name="T58" fmla="*/ 0 w 1224"/>
                  <a:gd name="T59" fmla="*/ 15 h 176"/>
                  <a:gd name="T60" fmla="*/ 0 w 1224"/>
                  <a:gd name="T61" fmla="*/ 0 h 176"/>
                  <a:gd name="T62" fmla="*/ 4 w 1224"/>
                  <a:gd name="T63" fmla="*/ 0 h 176"/>
                  <a:gd name="T64" fmla="*/ 19 w 1224"/>
                  <a:gd name="T65" fmla="*/ 0 h 176"/>
                  <a:gd name="T66" fmla="*/ 43 w 1224"/>
                  <a:gd name="T67" fmla="*/ 0 h 176"/>
                  <a:gd name="T68" fmla="*/ 76 w 1224"/>
                  <a:gd name="T69" fmla="*/ 0 h 176"/>
                  <a:gd name="T70" fmla="*/ 117 w 1224"/>
                  <a:gd name="T71" fmla="*/ 0 h 176"/>
                  <a:gd name="T72" fmla="*/ 164 w 1224"/>
                  <a:gd name="T73" fmla="*/ 0 h 176"/>
                  <a:gd name="T74" fmla="*/ 218 w 1224"/>
                  <a:gd name="T75" fmla="*/ 0 h 176"/>
                  <a:gd name="T76" fmla="*/ 277 w 1224"/>
                  <a:gd name="T77" fmla="*/ 0 h 176"/>
                  <a:gd name="T78" fmla="*/ 338 w 1224"/>
                  <a:gd name="T79" fmla="*/ 0 h 176"/>
                  <a:gd name="T80" fmla="*/ 404 w 1224"/>
                  <a:gd name="T81" fmla="*/ 0 h 176"/>
                  <a:gd name="T82" fmla="*/ 471 w 1224"/>
                  <a:gd name="T83" fmla="*/ 0 h 176"/>
                  <a:gd name="T84" fmla="*/ 540 w 1224"/>
                  <a:gd name="T85" fmla="*/ 0 h 176"/>
                  <a:gd name="T86" fmla="*/ 608 w 1224"/>
                  <a:gd name="T87" fmla="*/ 0 h 176"/>
                  <a:gd name="T88" fmla="*/ 675 w 1224"/>
                  <a:gd name="T89" fmla="*/ 0 h 176"/>
                  <a:gd name="T90" fmla="*/ 742 w 1224"/>
                  <a:gd name="T91" fmla="*/ 0 h 176"/>
                  <a:gd name="T92" fmla="*/ 804 w 1224"/>
                  <a:gd name="T93" fmla="*/ 0 h 176"/>
                  <a:gd name="T94" fmla="*/ 865 w 1224"/>
                  <a:gd name="T95" fmla="*/ 0 h 176"/>
                  <a:gd name="T96" fmla="*/ 919 w 1224"/>
                  <a:gd name="T97" fmla="*/ 0 h 176"/>
                  <a:gd name="T98" fmla="*/ 969 w 1224"/>
                  <a:gd name="T99" fmla="*/ 0 h 176"/>
                  <a:gd name="T100" fmla="*/ 1011 w 1224"/>
                  <a:gd name="T101" fmla="*/ 0 h 176"/>
                  <a:gd name="T102" fmla="*/ 1047 w 1224"/>
                  <a:gd name="T103" fmla="*/ 0 h 176"/>
                  <a:gd name="T104" fmla="*/ 1074 w 1224"/>
                  <a:gd name="T105" fmla="*/ 0 h 176"/>
                  <a:gd name="T106" fmla="*/ 1091 w 1224"/>
                  <a:gd name="T107" fmla="*/ 0 h 176"/>
                  <a:gd name="T108" fmla="*/ 1098 w 1224"/>
                  <a:gd name="T109" fmla="*/ 0 h 17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24"/>
                  <a:gd name="T166" fmla="*/ 0 h 176"/>
                  <a:gd name="T167" fmla="*/ 1224 w 1224"/>
                  <a:gd name="T168" fmla="*/ 176 h 17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24" h="176">
                    <a:moveTo>
                      <a:pt x="1223" y="0"/>
                    </a:moveTo>
                    <a:lnTo>
                      <a:pt x="1223" y="1"/>
                    </a:lnTo>
                    <a:lnTo>
                      <a:pt x="1223" y="4"/>
                    </a:lnTo>
                    <a:lnTo>
                      <a:pt x="1223" y="8"/>
                    </a:lnTo>
                    <a:lnTo>
                      <a:pt x="1223" y="14"/>
                    </a:lnTo>
                    <a:lnTo>
                      <a:pt x="1223" y="22"/>
                    </a:lnTo>
                    <a:lnTo>
                      <a:pt x="1223" y="30"/>
                    </a:lnTo>
                    <a:lnTo>
                      <a:pt x="1223" y="39"/>
                    </a:lnTo>
                    <a:lnTo>
                      <a:pt x="1223" y="49"/>
                    </a:lnTo>
                    <a:lnTo>
                      <a:pt x="1223" y="60"/>
                    </a:lnTo>
                    <a:lnTo>
                      <a:pt x="1223" y="71"/>
                    </a:lnTo>
                    <a:lnTo>
                      <a:pt x="1223" y="82"/>
                    </a:lnTo>
                    <a:lnTo>
                      <a:pt x="1223" y="93"/>
                    </a:lnTo>
                    <a:lnTo>
                      <a:pt x="1223" y="105"/>
                    </a:lnTo>
                    <a:lnTo>
                      <a:pt x="1223" y="116"/>
                    </a:lnTo>
                    <a:lnTo>
                      <a:pt x="1223" y="126"/>
                    </a:lnTo>
                    <a:lnTo>
                      <a:pt x="1223" y="136"/>
                    </a:lnTo>
                    <a:lnTo>
                      <a:pt x="1223" y="146"/>
                    </a:lnTo>
                    <a:lnTo>
                      <a:pt x="1223" y="154"/>
                    </a:lnTo>
                    <a:lnTo>
                      <a:pt x="1223" y="161"/>
                    </a:lnTo>
                    <a:lnTo>
                      <a:pt x="1223" y="167"/>
                    </a:lnTo>
                    <a:lnTo>
                      <a:pt x="1223" y="171"/>
                    </a:lnTo>
                    <a:lnTo>
                      <a:pt x="1223" y="174"/>
                    </a:lnTo>
                    <a:lnTo>
                      <a:pt x="1223" y="175"/>
                    </a:lnTo>
                    <a:lnTo>
                      <a:pt x="1222" y="175"/>
                    </a:lnTo>
                    <a:lnTo>
                      <a:pt x="1221" y="175"/>
                    </a:lnTo>
                    <a:lnTo>
                      <a:pt x="1220" y="175"/>
                    </a:lnTo>
                    <a:lnTo>
                      <a:pt x="1219" y="175"/>
                    </a:lnTo>
                    <a:lnTo>
                      <a:pt x="1217" y="175"/>
                    </a:lnTo>
                    <a:lnTo>
                      <a:pt x="1215" y="175"/>
                    </a:lnTo>
                    <a:lnTo>
                      <a:pt x="1213" y="175"/>
                    </a:lnTo>
                    <a:lnTo>
                      <a:pt x="1211" y="175"/>
                    </a:lnTo>
                    <a:lnTo>
                      <a:pt x="1208" y="175"/>
                    </a:lnTo>
                    <a:lnTo>
                      <a:pt x="1205" y="175"/>
                    </a:lnTo>
                    <a:lnTo>
                      <a:pt x="1202" y="175"/>
                    </a:lnTo>
                    <a:lnTo>
                      <a:pt x="1199" y="175"/>
                    </a:lnTo>
                    <a:lnTo>
                      <a:pt x="1196" y="175"/>
                    </a:lnTo>
                    <a:lnTo>
                      <a:pt x="1192" y="175"/>
                    </a:lnTo>
                    <a:lnTo>
                      <a:pt x="1188" y="175"/>
                    </a:lnTo>
                    <a:lnTo>
                      <a:pt x="1184" y="175"/>
                    </a:lnTo>
                    <a:lnTo>
                      <a:pt x="1180" y="175"/>
                    </a:lnTo>
                    <a:lnTo>
                      <a:pt x="1175" y="175"/>
                    </a:lnTo>
                    <a:lnTo>
                      <a:pt x="1171" y="175"/>
                    </a:lnTo>
                    <a:lnTo>
                      <a:pt x="1166" y="175"/>
                    </a:lnTo>
                    <a:lnTo>
                      <a:pt x="1161" y="175"/>
                    </a:lnTo>
                    <a:lnTo>
                      <a:pt x="1155" y="175"/>
                    </a:lnTo>
                    <a:lnTo>
                      <a:pt x="1150" y="175"/>
                    </a:lnTo>
                    <a:lnTo>
                      <a:pt x="1144" y="175"/>
                    </a:lnTo>
                    <a:lnTo>
                      <a:pt x="1139" y="175"/>
                    </a:lnTo>
                    <a:lnTo>
                      <a:pt x="1133" y="175"/>
                    </a:lnTo>
                    <a:lnTo>
                      <a:pt x="1126" y="175"/>
                    </a:lnTo>
                    <a:lnTo>
                      <a:pt x="1120" y="175"/>
                    </a:lnTo>
                    <a:lnTo>
                      <a:pt x="1114" y="175"/>
                    </a:lnTo>
                    <a:lnTo>
                      <a:pt x="1107" y="175"/>
                    </a:lnTo>
                    <a:lnTo>
                      <a:pt x="1100" y="175"/>
                    </a:lnTo>
                    <a:lnTo>
                      <a:pt x="1093" y="175"/>
                    </a:lnTo>
                    <a:lnTo>
                      <a:pt x="1086" y="175"/>
                    </a:lnTo>
                    <a:lnTo>
                      <a:pt x="1079" y="175"/>
                    </a:lnTo>
                    <a:lnTo>
                      <a:pt x="1071" y="175"/>
                    </a:lnTo>
                    <a:lnTo>
                      <a:pt x="1064" y="175"/>
                    </a:lnTo>
                    <a:lnTo>
                      <a:pt x="1056" y="175"/>
                    </a:lnTo>
                    <a:lnTo>
                      <a:pt x="1048" y="175"/>
                    </a:lnTo>
                    <a:lnTo>
                      <a:pt x="1040" y="175"/>
                    </a:lnTo>
                    <a:lnTo>
                      <a:pt x="1032" y="175"/>
                    </a:lnTo>
                    <a:lnTo>
                      <a:pt x="1024" y="175"/>
                    </a:lnTo>
                    <a:lnTo>
                      <a:pt x="1015" y="175"/>
                    </a:lnTo>
                    <a:lnTo>
                      <a:pt x="1007" y="175"/>
                    </a:lnTo>
                    <a:lnTo>
                      <a:pt x="998" y="175"/>
                    </a:lnTo>
                    <a:lnTo>
                      <a:pt x="990" y="175"/>
                    </a:lnTo>
                    <a:lnTo>
                      <a:pt x="981" y="175"/>
                    </a:lnTo>
                    <a:lnTo>
                      <a:pt x="972" y="175"/>
                    </a:lnTo>
                    <a:lnTo>
                      <a:pt x="963" y="175"/>
                    </a:lnTo>
                    <a:lnTo>
                      <a:pt x="953" y="175"/>
                    </a:lnTo>
                    <a:lnTo>
                      <a:pt x="944" y="175"/>
                    </a:lnTo>
                    <a:lnTo>
                      <a:pt x="935" y="175"/>
                    </a:lnTo>
                    <a:lnTo>
                      <a:pt x="925" y="175"/>
                    </a:lnTo>
                    <a:lnTo>
                      <a:pt x="916" y="175"/>
                    </a:lnTo>
                    <a:lnTo>
                      <a:pt x="906" y="175"/>
                    </a:lnTo>
                    <a:lnTo>
                      <a:pt x="896" y="175"/>
                    </a:lnTo>
                    <a:lnTo>
                      <a:pt x="887" y="175"/>
                    </a:lnTo>
                    <a:lnTo>
                      <a:pt x="877" y="175"/>
                    </a:lnTo>
                    <a:lnTo>
                      <a:pt x="867" y="175"/>
                    </a:lnTo>
                    <a:lnTo>
                      <a:pt x="857" y="175"/>
                    </a:lnTo>
                    <a:lnTo>
                      <a:pt x="846" y="175"/>
                    </a:lnTo>
                    <a:lnTo>
                      <a:pt x="836" y="175"/>
                    </a:lnTo>
                    <a:lnTo>
                      <a:pt x="826" y="175"/>
                    </a:lnTo>
                    <a:lnTo>
                      <a:pt x="816" y="175"/>
                    </a:lnTo>
                    <a:lnTo>
                      <a:pt x="805" y="175"/>
                    </a:lnTo>
                    <a:lnTo>
                      <a:pt x="795" y="175"/>
                    </a:lnTo>
                    <a:lnTo>
                      <a:pt x="784" y="175"/>
                    </a:lnTo>
                    <a:lnTo>
                      <a:pt x="774" y="175"/>
                    </a:lnTo>
                    <a:lnTo>
                      <a:pt x="763" y="175"/>
                    </a:lnTo>
                    <a:lnTo>
                      <a:pt x="752" y="175"/>
                    </a:lnTo>
                    <a:lnTo>
                      <a:pt x="742" y="175"/>
                    </a:lnTo>
                    <a:lnTo>
                      <a:pt x="731" y="175"/>
                    </a:lnTo>
                    <a:lnTo>
                      <a:pt x="720" y="175"/>
                    </a:lnTo>
                    <a:lnTo>
                      <a:pt x="710" y="175"/>
                    </a:lnTo>
                    <a:lnTo>
                      <a:pt x="699" y="175"/>
                    </a:lnTo>
                    <a:lnTo>
                      <a:pt x="688" y="175"/>
                    </a:lnTo>
                    <a:lnTo>
                      <a:pt x="677" y="175"/>
                    </a:lnTo>
                    <a:lnTo>
                      <a:pt x="666" y="175"/>
                    </a:lnTo>
                    <a:lnTo>
                      <a:pt x="655" y="175"/>
                    </a:lnTo>
                    <a:lnTo>
                      <a:pt x="644" y="175"/>
                    </a:lnTo>
                    <a:lnTo>
                      <a:pt x="633" y="175"/>
                    </a:lnTo>
                    <a:lnTo>
                      <a:pt x="623" y="175"/>
                    </a:lnTo>
                    <a:lnTo>
                      <a:pt x="612" y="175"/>
                    </a:lnTo>
                    <a:lnTo>
                      <a:pt x="601" y="175"/>
                    </a:lnTo>
                    <a:lnTo>
                      <a:pt x="590" y="175"/>
                    </a:lnTo>
                    <a:lnTo>
                      <a:pt x="579" y="175"/>
                    </a:lnTo>
                    <a:lnTo>
                      <a:pt x="568" y="175"/>
                    </a:lnTo>
                    <a:lnTo>
                      <a:pt x="557" y="175"/>
                    </a:lnTo>
                    <a:lnTo>
                      <a:pt x="546" y="175"/>
                    </a:lnTo>
                    <a:lnTo>
                      <a:pt x="535" y="175"/>
                    </a:lnTo>
                    <a:lnTo>
                      <a:pt x="525" y="175"/>
                    </a:lnTo>
                    <a:lnTo>
                      <a:pt x="514" y="175"/>
                    </a:lnTo>
                    <a:lnTo>
                      <a:pt x="503" y="175"/>
                    </a:lnTo>
                    <a:lnTo>
                      <a:pt x="492" y="175"/>
                    </a:lnTo>
                    <a:lnTo>
                      <a:pt x="482" y="175"/>
                    </a:lnTo>
                    <a:lnTo>
                      <a:pt x="471" y="175"/>
                    </a:lnTo>
                    <a:lnTo>
                      <a:pt x="460" y="175"/>
                    </a:lnTo>
                    <a:lnTo>
                      <a:pt x="450" y="175"/>
                    </a:lnTo>
                    <a:lnTo>
                      <a:pt x="439" y="175"/>
                    </a:lnTo>
                    <a:lnTo>
                      <a:pt x="429" y="175"/>
                    </a:lnTo>
                    <a:lnTo>
                      <a:pt x="418" y="175"/>
                    </a:lnTo>
                    <a:lnTo>
                      <a:pt x="408" y="175"/>
                    </a:lnTo>
                    <a:lnTo>
                      <a:pt x="397" y="175"/>
                    </a:lnTo>
                    <a:lnTo>
                      <a:pt x="387" y="175"/>
                    </a:lnTo>
                    <a:lnTo>
                      <a:pt x="377" y="175"/>
                    </a:lnTo>
                    <a:lnTo>
                      <a:pt x="367" y="175"/>
                    </a:lnTo>
                    <a:lnTo>
                      <a:pt x="357" y="175"/>
                    </a:lnTo>
                    <a:lnTo>
                      <a:pt x="347" y="175"/>
                    </a:lnTo>
                    <a:lnTo>
                      <a:pt x="337" y="175"/>
                    </a:lnTo>
                    <a:lnTo>
                      <a:pt x="327" y="175"/>
                    </a:lnTo>
                    <a:lnTo>
                      <a:pt x="317" y="175"/>
                    </a:lnTo>
                    <a:lnTo>
                      <a:pt x="308" y="175"/>
                    </a:lnTo>
                    <a:lnTo>
                      <a:pt x="298" y="175"/>
                    </a:lnTo>
                    <a:lnTo>
                      <a:pt x="289" y="175"/>
                    </a:lnTo>
                    <a:lnTo>
                      <a:pt x="279" y="175"/>
                    </a:lnTo>
                    <a:lnTo>
                      <a:pt x="270" y="175"/>
                    </a:lnTo>
                    <a:lnTo>
                      <a:pt x="261" y="175"/>
                    </a:lnTo>
                    <a:lnTo>
                      <a:pt x="252" y="175"/>
                    </a:lnTo>
                    <a:lnTo>
                      <a:pt x="243" y="175"/>
                    </a:lnTo>
                    <a:lnTo>
                      <a:pt x="234" y="175"/>
                    </a:lnTo>
                    <a:lnTo>
                      <a:pt x="225" y="175"/>
                    </a:lnTo>
                    <a:lnTo>
                      <a:pt x="216" y="175"/>
                    </a:lnTo>
                    <a:lnTo>
                      <a:pt x="208" y="175"/>
                    </a:lnTo>
                    <a:lnTo>
                      <a:pt x="199" y="175"/>
                    </a:lnTo>
                    <a:lnTo>
                      <a:pt x="191" y="175"/>
                    </a:lnTo>
                    <a:lnTo>
                      <a:pt x="183" y="175"/>
                    </a:lnTo>
                    <a:lnTo>
                      <a:pt x="175" y="175"/>
                    </a:lnTo>
                    <a:lnTo>
                      <a:pt x="167" y="175"/>
                    </a:lnTo>
                    <a:lnTo>
                      <a:pt x="160" y="175"/>
                    </a:lnTo>
                    <a:lnTo>
                      <a:pt x="152" y="175"/>
                    </a:lnTo>
                    <a:lnTo>
                      <a:pt x="145" y="175"/>
                    </a:lnTo>
                    <a:lnTo>
                      <a:pt x="137" y="175"/>
                    </a:lnTo>
                    <a:lnTo>
                      <a:pt x="130" y="175"/>
                    </a:lnTo>
                    <a:lnTo>
                      <a:pt x="123" y="175"/>
                    </a:lnTo>
                    <a:lnTo>
                      <a:pt x="116" y="175"/>
                    </a:lnTo>
                    <a:lnTo>
                      <a:pt x="110" y="175"/>
                    </a:lnTo>
                    <a:lnTo>
                      <a:pt x="103" y="175"/>
                    </a:lnTo>
                    <a:lnTo>
                      <a:pt x="97" y="175"/>
                    </a:lnTo>
                    <a:lnTo>
                      <a:pt x="91" y="175"/>
                    </a:lnTo>
                    <a:lnTo>
                      <a:pt x="85" y="175"/>
                    </a:lnTo>
                    <a:lnTo>
                      <a:pt x="79" y="175"/>
                    </a:lnTo>
                    <a:lnTo>
                      <a:pt x="73" y="175"/>
                    </a:lnTo>
                    <a:lnTo>
                      <a:pt x="68" y="175"/>
                    </a:lnTo>
                    <a:lnTo>
                      <a:pt x="63" y="175"/>
                    </a:lnTo>
                    <a:lnTo>
                      <a:pt x="58" y="175"/>
                    </a:lnTo>
                    <a:lnTo>
                      <a:pt x="53" y="175"/>
                    </a:lnTo>
                    <a:lnTo>
                      <a:pt x="48" y="175"/>
                    </a:lnTo>
                    <a:lnTo>
                      <a:pt x="44" y="175"/>
                    </a:lnTo>
                    <a:lnTo>
                      <a:pt x="39" y="175"/>
                    </a:lnTo>
                    <a:lnTo>
                      <a:pt x="35" y="175"/>
                    </a:lnTo>
                    <a:lnTo>
                      <a:pt x="31" y="175"/>
                    </a:lnTo>
                    <a:lnTo>
                      <a:pt x="28" y="175"/>
                    </a:lnTo>
                    <a:lnTo>
                      <a:pt x="24" y="175"/>
                    </a:lnTo>
                    <a:lnTo>
                      <a:pt x="21" y="175"/>
                    </a:lnTo>
                    <a:lnTo>
                      <a:pt x="18" y="175"/>
                    </a:lnTo>
                    <a:lnTo>
                      <a:pt x="15" y="175"/>
                    </a:lnTo>
                    <a:lnTo>
                      <a:pt x="13" y="175"/>
                    </a:lnTo>
                    <a:lnTo>
                      <a:pt x="10" y="175"/>
                    </a:lnTo>
                    <a:lnTo>
                      <a:pt x="8" y="175"/>
                    </a:lnTo>
                    <a:lnTo>
                      <a:pt x="6" y="175"/>
                    </a:lnTo>
                    <a:lnTo>
                      <a:pt x="5" y="175"/>
                    </a:lnTo>
                    <a:lnTo>
                      <a:pt x="3" y="175"/>
                    </a:lnTo>
                    <a:lnTo>
                      <a:pt x="2" y="175"/>
                    </a:lnTo>
                    <a:lnTo>
                      <a:pt x="1" y="175"/>
                    </a:lnTo>
                    <a:lnTo>
                      <a:pt x="0" y="175"/>
                    </a:lnTo>
                    <a:lnTo>
                      <a:pt x="0" y="174"/>
                    </a:lnTo>
                    <a:lnTo>
                      <a:pt x="0" y="171"/>
                    </a:lnTo>
                    <a:lnTo>
                      <a:pt x="0" y="167"/>
                    </a:lnTo>
                    <a:lnTo>
                      <a:pt x="0" y="161"/>
                    </a:lnTo>
                    <a:lnTo>
                      <a:pt x="0" y="154"/>
                    </a:lnTo>
                    <a:lnTo>
                      <a:pt x="0" y="146"/>
                    </a:lnTo>
                    <a:lnTo>
                      <a:pt x="0" y="136"/>
                    </a:lnTo>
                    <a:lnTo>
                      <a:pt x="0" y="126"/>
                    </a:lnTo>
                    <a:lnTo>
                      <a:pt x="0" y="116"/>
                    </a:lnTo>
                    <a:lnTo>
                      <a:pt x="0" y="105"/>
                    </a:lnTo>
                    <a:lnTo>
                      <a:pt x="0" y="93"/>
                    </a:lnTo>
                    <a:lnTo>
                      <a:pt x="0" y="82"/>
                    </a:lnTo>
                    <a:lnTo>
                      <a:pt x="0" y="71"/>
                    </a:lnTo>
                    <a:lnTo>
                      <a:pt x="0" y="60"/>
                    </a:lnTo>
                    <a:lnTo>
                      <a:pt x="0" y="49"/>
                    </a:lnTo>
                    <a:lnTo>
                      <a:pt x="0" y="39"/>
                    </a:lnTo>
                    <a:lnTo>
                      <a:pt x="0" y="30"/>
                    </a:lnTo>
                    <a:lnTo>
                      <a:pt x="0" y="22"/>
                    </a:lnTo>
                    <a:lnTo>
                      <a:pt x="0" y="14"/>
                    </a:lnTo>
                    <a:lnTo>
                      <a:pt x="0" y="8"/>
                    </a:lnTo>
                    <a:lnTo>
                      <a:pt x="0" y="4"/>
                    </a:lnTo>
                    <a:lnTo>
                      <a:pt x="0" y="1"/>
                    </a:lnTo>
                    <a:lnTo>
                      <a:pt x="0" y="0"/>
                    </a:lnTo>
                    <a:lnTo>
                      <a:pt x="1" y="0"/>
                    </a:lnTo>
                    <a:lnTo>
                      <a:pt x="2" y="0"/>
                    </a:lnTo>
                    <a:lnTo>
                      <a:pt x="3" y="0"/>
                    </a:lnTo>
                    <a:lnTo>
                      <a:pt x="5" y="0"/>
                    </a:lnTo>
                    <a:lnTo>
                      <a:pt x="6" y="0"/>
                    </a:lnTo>
                    <a:lnTo>
                      <a:pt x="8" y="0"/>
                    </a:lnTo>
                    <a:lnTo>
                      <a:pt x="10" y="0"/>
                    </a:lnTo>
                    <a:lnTo>
                      <a:pt x="13" y="0"/>
                    </a:lnTo>
                    <a:lnTo>
                      <a:pt x="15" y="0"/>
                    </a:lnTo>
                    <a:lnTo>
                      <a:pt x="18" y="0"/>
                    </a:lnTo>
                    <a:lnTo>
                      <a:pt x="21" y="0"/>
                    </a:lnTo>
                    <a:lnTo>
                      <a:pt x="24" y="0"/>
                    </a:lnTo>
                    <a:lnTo>
                      <a:pt x="28" y="0"/>
                    </a:lnTo>
                    <a:lnTo>
                      <a:pt x="31" y="0"/>
                    </a:lnTo>
                    <a:lnTo>
                      <a:pt x="35" y="0"/>
                    </a:lnTo>
                    <a:lnTo>
                      <a:pt x="39" y="0"/>
                    </a:lnTo>
                    <a:lnTo>
                      <a:pt x="44" y="0"/>
                    </a:lnTo>
                    <a:lnTo>
                      <a:pt x="48" y="0"/>
                    </a:lnTo>
                    <a:lnTo>
                      <a:pt x="53" y="0"/>
                    </a:lnTo>
                    <a:lnTo>
                      <a:pt x="58" y="0"/>
                    </a:lnTo>
                    <a:lnTo>
                      <a:pt x="63" y="0"/>
                    </a:lnTo>
                    <a:lnTo>
                      <a:pt x="68" y="0"/>
                    </a:lnTo>
                    <a:lnTo>
                      <a:pt x="73" y="0"/>
                    </a:lnTo>
                    <a:lnTo>
                      <a:pt x="79" y="0"/>
                    </a:lnTo>
                    <a:lnTo>
                      <a:pt x="85" y="0"/>
                    </a:lnTo>
                    <a:lnTo>
                      <a:pt x="91" y="0"/>
                    </a:lnTo>
                    <a:lnTo>
                      <a:pt x="97" y="0"/>
                    </a:lnTo>
                    <a:lnTo>
                      <a:pt x="103" y="0"/>
                    </a:lnTo>
                    <a:lnTo>
                      <a:pt x="110" y="0"/>
                    </a:lnTo>
                    <a:lnTo>
                      <a:pt x="116" y="0"/>
                    </a:lnTo>
                    <a:lnTo>
                      <a:pt x="123" y="0"/>
                    </a:lnTo>
                    <a:lnTo>
                      <a:pt x="130" y="0"/>
                    </a:lnTo>
                    <a:lnTo>
                      <a:pt x="137" y="0"/>
                    </a:lnTo>
                    <a:lnTo>
                      <a:pt x="145" y="0"/>
                    </a:lnTo>
                    <a:lnTo>
                      <a:pt x="152" y="0"/>
                    </a:lnTo>
                    <a:lnTo>
                      <a:pt x="160" y="0"/>
                    </a:lnTo>
                    <a:lnTo>
                      <a:pt x="167" y="0"/>
                    </a:lnTo>
                    <a:lnTo>
                      <a:pt x="175" y="0"/>
                    </a:lnTo>
                    <a:lnTo>
                      <a:pt x="183" y="0"/>
                    </a:lnTo>
                    <a:lnTo>
                      <a:pt x="191" y="0"/>
                    </a:lnTo>
                    <a:lnTo>
                      <a:pt x="199" y="0"/>
                    </a:lnTo>
                    <a:lnTo>
                      <a:pt x="208" y="0"/>
                    </a:lnTo>
                    <a:lnTo>
                      <a:pt x="216" y="0"/>
                    </a:lnTo>
                    <a:lnTo>
                      <a:pt x="225" y="0"/>
                    </a:lnTo>
                    <a:lnTo>
                      <a:pt x="234" y="0"/>
                    </a:lnTo>
                    <a:lnTo>
                      <a:pt x="243" y="0"/>
                    </a:lnTo>
                    <a:lnTo>
                      <a:pt x="252" y="0"/>
                    </a:lnTo>
                    <a:lnTo>
                      <a:pt x="261" y="0"/>
                    </a:lnTo>
                    <a:lnTo>
                      <a:pt x="270" y="0"/>
                    </a:lnTo>
                    <a:lnTo>
                      <a:pt x="279" y="0"/>
                    </a:lnTo>
                    <a:lnTo>
                      <a:pt x="289" y="0"/>
                    </a:lnTo>
                    <a:lnTo>
                      <a:pt x="298" y="0"/>
                    </a:lnTo>
                    <a:lnTo>
                      <a:pt x="308" y="0"/>
                    </a:lnTo>
                    <a:lnTo>
                      <a:pt x="317" y="0"/>
                    </a:lnTo>
                    <a:lnTo>
                      <a:pt x="327" y="0"/>
                    </a:lnTo>
                    <a:lnTo>
                      <a:pt x="337" y="0"/>
                    </a:lnTo>
                    <a:lnTo>
                      <a:pt x="347" y="0"/>
                    </a:lnTo>
                    <a:lnTo>
                      <a:pt x="357" y="0"/>
                    </a:lnTo>
                    <a:lnTo>
                      <a:pt x="367" y="0"/>
                    </a:lnTo>
                    <a:lnTo>
                      <a:pt x="377" y="0"/>
                    </a:lnTo>
                    <a:lnTo>
                      <a:pt x="387" y="0"/>
                    </a:lnTo>
                    <a:lnTo>
                      <a:pt x="397" y="0"/>
                    </a:lnTo>
                    <a:lnTo>
                      <a:pt x="408" y="0"/>
                    </a:lnTo>
                    <a:lnTo>
                      <a:pt x="418" y="0"/>
                    </a:lnTo>
                    <a:lnTo>
                      <a:pt x="429" y="0"/>
                    </a:lnTo>
                    <a:lnTo>
                      <a:pt x="439" y="0"/>
                    </a:lnTo>
                    <a:lnTo>
                      <a:pt x="450" y="0"/>
                    </a:lnTo>
                    <a:lnTo>
                      <a:pt x="460" y="0"/>
                    </a:lnTo>
                    <a:lnTo>
                      <a:pt x="471" y="0"/>
                    </a:lnTo>
                    <a:lnTo>
                      <a:pt x="482" y="0"/>
                    </a:lnTo>
                    <a:lnTo>
                      <a:pt x="492" y="0"/>
                    </a:lnTo>
                    <a:lnTo>
                      <a:pt x="503" y="0"/>
                    </a:lnTo>
                    <a:lnTo>
                      <a:pt x="514" y="0"/>
                    </a:lnTo>
                    <a:lnTo>
                      <a:pt x="525" y="0"/>
                    </a:lnTo>
                    <a:lnTo>
                      <a:pt x="535" y="0"/>
                    </a:lnTo>
                    <a:lnTo>
                      <a:pt x="546" y="0"/>
                    </a:lnTo>
                    <a:lnTo>
                      <a:pt x="557" y="0"/>
                    </a:lnTo>
                    <a:lnTo>
                      <a:pt x="568" y="0"/>
                    </a:lnTo>
                    <a:lnTo>
                      <a:pt x="579" y="0"/>
                    </a:lnTo>
                    <a:lnTo>
                      <a:pt x="590" y="0"/>
                    </a:lnTo>
                    <a:lnTo>
                      <a:pt x="601" y="0"/>
                    </a:lnTo>
                    <a:lnTo>
                      <a:pt x="612" y="0"/>
                    </a:lnTo>
                    <a:lnTo>
                      <a:pt x="623" y="0"/>
                    </a:lnTo>
                    <a:lnTo>
                      <a:pt x="633" y="0"/>
                    </a:lnTo>
                    <a:lnTo>
                      <a:pt x="644" y="0"/>
                    </a:lnTo>
                    <a:lnTo>
                      <a:pt x="655" y="0"/>
                    </a:lnTo>
                    <a:lnTo>
                      <a:pt x="666" y="0"/>
                    </a:lnTo>
                    <a:lnTo>
                      <a:pt x="677" y="0"/>
                    </a:lnTo>
                    <a:lnTo>
                      <a:pt x="688" y="0"/>
                    </a:lnTo>
                    <a:lnTo>
                      <a:pt x="699" y="0"/>
                    </a:lnTo>
                    <a:lnTo>
                      <a:pt x="710" y="0"/>
                    </a:lnTo>
                    <a:lnTo>
                      <a:pt x="720" y="0"/>
                    </a:lnTo>
                    <a:lnTo>
                      <a:pt x="731" y="0"/>
                    </a:lnTo>
                    <a:lnTo>
                      <a:pt x="742" y="0"/>
                    </a:lnTo>
                    <a:lnTo>
                      <a:pt x="752" y="0"/>
                    </a:lnTo>
                    <a:lnTo>
                      <a:pt x="763" y="0"/>
                    </a:lnTo>
                    <a:lnTo>
                      <a:pt x="774" y="0"/>
                    </a:lnTo>
                    <a:lnTo>
                      <a:pt x="784" y="0"/>
                    </a:lnTo>
                    <a:lnTo>
                      <a:pt x="795" y="0"/>
                    </a:lnTo>
                    <a:lnTo>
                      <a:pt x="805" y="0"/>
                    </a:lnTo>
                    <a:lnTo>
                      <a:pt x="816" y="0"/>
                    </a:lnTo>
                    <a:lnTo>
                      <a:pt x="826" y="0"/>
                    </a:lnTo>
                    <a:lnTo>
                      <a:pt x="836" y="0"/>
                    </a:lnTo>
                    <a:lnTo>
                      <a:pt x="846" y="0"/>
                    </a:lnTo>
                    <a:lnTo>
                      <a:pt x="857" y="0"/>
                    </a:lnTo>
                    <a:lnTo>
                      <a:pt x="867" y="0"/>
                    </a:lnTo>
                    <a:lnTo>
                      <a:pt x="877" y="0"/>
                    </a:lnTo>
                    <a:lnTo>
                      <a:pt x="887" y="0"/>
                    </a:lnTo>
                    <a:lnTo>
                      <a:pt x="896" y="0"/>
                    </a:lnTo>
                    <a:lnTo>
                      <a:pt x="906" y="0"/>
                    </a:lnTo>
                    <a:lnTo>
                      <a:pt x="916" y="0"/>
                    </a:lnTo>
                    <a:lnTo>
                      <a:pt x="925" y="0"/>
                    </a:lnTo>
                    <a:lnTo>
                      <a:pt x="935" y="0"/>
                    </a:lnTo>
                    <a:lnTo>
                      <a:pt x="944" y="0"/>
                    </a:lnTo>
                    <a:lnTo>
                      <a:pt x="953" y="0"/>
                    </a:lnTo>
                    <a:lnTo>
                      <a:pt x="963" y="0"/>
                    </a:lnTo>
                    <a:lnTo>
                      <a:pt x="972" y="0"/>
                    </a:lnTo>
                    <a:lnTo>
                      <a:pt x="981" y="0"/>
                    </a:lnTo>
                    <a:lnTo>
                      <a:pt x="990" y="0"/>
                    </a:lnTo>
                    <a:lnTo>
                      <a:pt x="998" y="0"/>
                    </a:lnTo>
                    <a:lnTo>
                      <a:pt x="1007" y="0"/>
                    </a:lnTo>
                    <a:lnTo>
                      <a:pt x="1015" y="0"/>
                    </a:lnTo>
                    <a:lnTo>
                      <a:pt x="1024" y="0"/>
                    </a:lnTo>
                    <a:lnTo>
                      <a:pt x="1032" y="0"/>
                    </a:lnTo>
                    <a:lnTo>
                      <a:pt x="1040" y="0"/>
                    </a:lnTo>
                    <a:lnTo>
                      <a:pt x="1048" y="0"/>
                    </a:lnTo>
                    <a:lnTo>
                      <a:pt x="1056" y="0"/>
                    </a:lnTo>
                    <a:lnTo>
                      <a:pt x="1064" y="0"/>
                    </a:lnTo>
                    <a:lnTo>
                      <a:pt x="1071" y="0"/>
                    </a:lnTo>
                    <a:lnTo>
                      <a:pt x="1079" y="0"/>
                    </a:lnTo>
                    <a:lnTo>
                      <a:pt x="1086" y="0"/>
                    </a:lnTo>
                    <a:lnTo>
                      <a:pt x="1093" y="0"/>
                    </a:lnTo>
                    <a:lnTo>
                      <a:pt x="1100" y="0"/>
                    </a:lnTo>
                    <a:lnTo>
                      <a:pt x="1107" y="0"/>
                    </a:lnTo>
                    <a:lnTo>
                      <a:pt x="1114" y="0"/>
                    </a:lnTo>
                    <a:lnTo>
                      <a:pt x="1120" y="0"/>
                    </a:lnTo>
                    <a:lnTo>
                      <a:pt x="1126" y="0"/>
                    </a:lnTo>
                    <a:lnTo>
                      <a:pt x="1133" y="0"/>
                    </a:lnTo>
                    <a:lnTo>
                      <a:pt x="1139" y="0"/>
                    </a:lnTo>
                    <a:lnTo>
                      <a:pt x="1144" y="0"/>
                    </a:lnTo>
                    <a:lnTo>
                      <a:pt x="1150" y="0"/>
                    </a:lnTo>
                    <a:lnTo>
                      <a:pt x="1155" y="0"/>
                    </a:lnTo>
                    <a:lnTo>
                      <a:pt x="1161" y="0"/>
                    </a:lnTo>
                    <a:lnTo>
                      <a:pt x="1166" y="0"/>
                    </a:lnTo>
                    <a:lnTo>
                      <a:pt x="1171" y="0"/>
                    </a:lnTo>
                    <a:lnTo>
                      <a:pt x="1175" y="0"/>
                    </a:lnTo>
                    <a:lnTo>
                      <a:pt x="1180" y="0"/>
                    </a:lnTo>
                    <a:lnTo>
                      <a:pt x="1184" y="0"/>
                    </a:lnTo>
                    <a:lnTo>
                      <a:pt x="1188" y="0"/>
                    </a:lnTo>
                    <a:lnTo>
                      <a:pt x="1192" y="0"/>
                    </a:lnTo>
                    <a:lnTo>
                      <a:pt x="1196" y="0"/>
                    </a:lnTo>
                    <a:lnTo>
                      <a:pt x="1199" y="0"/>
                    </a:lnTo>
                    <a:lnTo>
                      <a:pt x="1202" y="0"/>
                    </a:lnTo>
                    <a:lnTo>
                      <a:pt x="1205" y="0"/>
                    </a:lnTo>
                    <a:lnTo>
                      <a:pt x="1208" y="0"/>
                    </a:lnTo>
                    <a:lnTo>
                      <a:pt x="1211" y="0"/>
                    </a:lnTo>
                    <a:lnTo>
                      <a:pt x="1213" y="0"/>
                    </a:lnTo>
                    <a:lnTo>
                      <a:pt x="1215" y="0"/>
                    </a:lnTo>
                    <a:lnTo>
                      <a:pt x="1217" y="0"/>
                    </a:lnTo>
                    <a:lnTo>
                      <a:pt x="1219" y="0"/>
                    </a:lnTo>
                    <a:lnTo>
                      <a:pt x="1220" y="0"/>
                    </a:lnTo>
                    <a:lnTo>
                      <a:pt x="1221" y="0"/>
                    </a:lnTo>
                    <a:lnTo>
                      <a:pt x="1222" y="0"/>
                    </a:lnTo>
                    <a:lnTo>
                      <a:pt x="1223"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15" name="Freeform 15">
                <a:extLst>
                  <a:ext uri="{FF2B5EF4-FFF2-40B4-BE49-F238E27FC236}">
                    <a16:creationId xmlns:a16="http://schemas.microsoft.com/office/drawing/2014/main" id="{37B4BD76-ADD7-43D9-A2A0-DF907E0B6ADF}"/>
                  </a:ext>
                </a:extLst>
              </p:cNvPr>
              <p:cNvSpPr>
                <a:spLocks/>
              </p:cNvSpPr>
              <p:nvPr/>
            </p:nvSpPr>
            <p:spPr bwMode="auto">
              <a:xfrm>
                <a:off x="247" y="3076"/>
                <a:ext cx="117" cy="559"/>
              </a:xfrm>
              <a:custGeom>
                <a:avLst/>
                <a:gdLst>
                  <a:gd name="T0" fmla="*/ 8 w 117"/>
                  <a:gd name="T1" fmla="*/ 17 h 559"/>
                  <a:gd name="T2" fmla="*/ 8 w 117"/>
                  <a:gd name="T3" fmla="*/ 23 h 559"/>
                  <a:gd name="T4" fmla="*/ 8 w 117"/>
                  <a:gd name="T5" fmla="*/ 34 h 559"/>
                  <a:gd name="T6" fmla="*/ 7 w 117"/>
                  <a:gd name="T7" fmla="*/ 49 h 559"/>
                  <a:gd name="T8" fmla="*/ 7 w 117"/>
                  <a:gd name="T9" fmla="*/ 67 h 559"/>
                  <a:gd name="T10" fmla="*/ 7 w 117"/>
                  <a:gd name="T11" fmla="*/ 89 h 559"/>
                  <a:gd name="T12" fmla="*/ 6 w 117"/>
                  <a:gd name="T13" fmla="*/ 113 h 559"/>
                  <a:gd name="T14" fmla="*/ 6 w 117"/>
                  <a:gd name="T15" fmla="*/ 141 h 559"/>
                  <a:gd name="T16" fmla="*/ 6 w 117"/>
                  <a:gd name="T17" fmla="*/ 170 h 559"/>
                  <a:gd name="T18" fmla="*/ 5 w 117"/>
                  <a:gd name="T19" fmla="*/ 201 h 559"/>
                  <a:gd name="T20" fmla="*/ 5 w 117"/>
                  <a:gd name="T21" fmla="*/ 233 h 559"/>
                  <a:gd name="T22" fmla="*/ 4 w 117"/>
                  <a:gd name="T23" fmla="*/ 265 h 559"/>
                  <a:gd name="T24" fmla="*/ 4 w 117"/>
                  <a:gd name="T25" fmla="*/ 298 h 559"/>
                  <a:gd name="T26" fmla="*/ 3 w 117"/>
                  <a:gd name="T27" fmla="*/ 331 h 559"/>
                  <a:gd name="T28" fmla="*/ 3 w 117"/>
                  <a:gd name="T29" fmla="*/ 363 h 559"/>
                  <a:gd name="T30" fmla="*/ 2 w 117"/>
                  <a:gd name="T31" fmla="*/ 394 h 559"/>
                  <a:gd name="T32" fmla="*/ 2 w 117"/>
                  <a:gd name="T33" fmla="*/ 424 h 559"/>
                  <a:gd name="T34" fmla="*/ 1 w 117"/>
                  <a:gd name="T35" fmla="*/ 452 h 559"/>
                  <a:gd name="T36" fmla="*/ 1 w 117"/>
                  <a:gd name="T37" fmla="*/ 477 h 559"/>
                  <a:gd name="T38" fmla="*/ 1 w 117"/>
                  <a:gd name="T39" fmla="*/ 500 h 559"/>
                  <a:gd name="T40" fmla="*/ 0 w 117"/>
                  <a:gd name="T41" fmla="*/ 520 h 559"/>
                  <a:gd name="T42" fmla="*/ 0 w 117"/>
                  <a:gd name="T43" fmla="*/ 536 h 559"/>
                  <a:gd name="T44" fmla="*/ 0 w 117"/>
                  <a:gd name="T45" fmla="*/ 548 h 559"/>
                  <a:gd name="T46" fmla="*/ 0 w 117"/>
                  <a:gd name="T47" fmla="*/ 555 h 559"/>
                  <a:gd name="T48" fmla="*/ 0 w 117"/>
                  <a:gd name="T49" fmla="*/ 558 h 559"/>
                  <a:gd name="T50" fmla="*/ 5 w 117"/>
                  <a:gd name="T51" fmla="*/ 558 h 559"/>
                  <a:gd name="T52" fmla="*/ 30 w 117"/>
                  <a:gd name="T53" fmla="*/ 558 h 559"/>
                  <a:gd name="T54" fmla="*/ 64 w 117"/>
                  <a:gd name="T55" fmla="*/ 558 h 559"/>
                  <a:gd name="T56" fmla="*/ 96 w 117"/>
                  <a:gd name="T57" fmla="*/ 558 h 559"/>
                  <a:gd name="T58" fmla="*/ 115 w 117"/>
                  <a:gd name="T59" fmla="*/ 558 h 559"/>
                  <a:gd name="T60" fmla="*/ 116 w 117"/>
                  <a:gd name="T61" fmla="*/ 558 h 559"/>
                  <a:gd name="T62" fmla="*/ 116 w 117"/>
                  <a:gd name="T63" fmla="*/ 553 h 559"/>
                  <a:gd name="T64" fmla="*/ 116 w 117"/>
                  <a:gd name="T65" fmla="*/ 544 h 559"/>
                  <a:gd name="T66" fmla="*/ 116 w 117"/>
                  <a:gd name="T67" fmla="*/ 531 h 559"/>
                  <a:gd name="T68" fmla="*/ 116 w 117"/>
                  <a:gd name="T69" fmla="*/ 514 h 559"/>
                  <a:gd name="T70" fmla="*/ 115 w 117"/>
                  <a:gd name="T71" fmla="*/ 493 h 559"/>
                  <a:gd name="T72" fmla="*/ 115 w 117"/>
                  <a:gd name="T73" fmla="*/ 469 h 559"/>
                  <a:gd name="T74" fmla="*/ 115 w 117"/>
                  <a:gd name="T75" fmla="*/ 443 h 559"/>
                  <a:gd name="T76" fmla="*/ 114 w 117"/>
                  <a:gd name="T77" fmla="*/ 414 h 559"/>
                  <a:gd name="T78" fmla="*/ 114 w 117"/>
                  <a:gd name="T79" fmla="*/ 384 h 559"/>
                  <a:gd name="T80" fmla="*/ 113 w 117"/>
                  <a:gd name="T81" fmla="*/ 352 h 559"/>
                  <a:gd name="T82" fmla="*/ 113 w 117"/>
                  <a:gd name="T83" fmla="*/ 320 h 559"/>
                  <a:gd name="T84" fmla="*/ 113 w 117"/>
                  <a:gd name="T85" fmla="*/ 287 h 559"/>
                  <a:gd name="T86" fmla="*/ 112 w 117"/>
                  <a:gd name="T87" fmla="*/ 254 h 559"/>
                  <a:gd name="T88" fmla="*/ 112 w 117"/>
                  <a:gd name="T89" fmla="*/ 221 h 559"/>
                  <a:gd name="T90" fmla="*/ 111 w 117"/>
                  <a:gd name="T91" fmla="*/ 190 h 559"/>
                  <a:gd name="T92" fmla="*/ 111 w 117"/>
                  <a:gd name="T93" fmla="*/ 160 h 559"/>
                  <a:gd name="T94" fmla="*/ 110 w 117"/>
                  <a:gd name="T95" fmla="*/ 131 h 559"/>
                  <a:gd name="T96" fmla="*/ 110 w 117"/>
                  <a:gd name="T97" fmla="*/ 105 h 559"/>
                  <a:gd name="T98" fmla="*/ 110 w 117"/>
                  <a:gd name="T99" fmla="*/ 81 h 559"/>
                  <a:gd name="T100" fmla="*/ 109 w 117"/>
                  <a:gd name="T101" fmla="*/ 60 h 559"/>
                  <a:gd name="T102" fmla="*/ 109 w 117"/>
                  <a:gd name="T103" fmla="*/ 43 h 559"/>
                  <a:gd name="T104" fmla="*/ 109 w 117"/>
                  <a:gd name="T105" fmla="*/ 29 h 559"/>
                  <a:gd name="T106" fmla="*/ 109 w 117"/>
                  <a:gd name="T107" fmla="*/ 20 h 559"/>
                  <a:gd name="T108" fmla="*/ 109 w 117"/>
                  <a:gd name="T109" fmla="*/ 16 h 559"/>
                  <a:gd name="T110" fmla="*/ 101 w 117"/>
                  <a:gd name="T111" fmla="*/ 12 h 559"/>
                  <a:gd name="T112" fmla="*/ 78 w 117"/>
                  <a:gd name="T113" fmla="*/ 3 h 559"/>
                  <a:gd name="T114" fmla="*/ 57 w 117"/>
                  <a:gd name="T115" fmla="*/ 0 h 559"/>
                  <a:gd name="T116" fmla="*/ 37 w 117"/>
                  <a:gd name="T117" fmla="*/ 3 h 559"/>
                  <a:gd name="T118" fmla="*/ 15 w 117"/>
                  <a:gd name="T119" fmla="*/ 12 h 559"/>
                  <a:gd name="T120" fmla="*/ 8 w 117"/>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559"/>
                  <a:gd name="T185" fmla="*/ 117 w 117"/>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559">
                    <a:moveTo>
                      <a:pt x="8" y="16"/>
                    </a:moveTo>
                    <a:lnTo>
                      <a:pt x="8" y="16"/>
                    </a:lnTo>
                    <a:lnTo>
                      <a:pt x="8" y="17"/>
                    </a:lnTo>
                    <a:lnTo>
                      <a:pt x="8" y="19"/>
                    </a:lnTo>
                    <a:lnTo>
                      <a:pt x="8" y="21"/>
                    </a:lnTo>
                    <a:lnTo>
                      <a:pt x="8" y="23"/>
                    </a:lnTo>
                    <a:lnTo>
                      <a:pt x="8" y="26"/>
                    </a:lnTo>
                    <a:lnTo>
                      <a:pt x="8" y="30"/>
                    </a:lnTo>
                    <a:lnTo>
                      <a:pt x="8" y="34"/>
                    </a:lnTo>
                    <a:lnTo>
                      <a:pt x="8" y="38"/>
                    </a:lnTo>
                    <a:lnTo>
                      <a:pt x="7" y="43"/>
                    </a:lnTo>
                    <a:lnTo>
                      <a:pt x="7" y="49"/>
                    </a:lnTo>
                    <a:lnTo>
                      <a:pt x="7" y="54"/>
                    </a:lnTo>
                    <a:lnTo>
                      <a:pt x="7" y="60"/>
                    </a:lnTo>
                    <a:lnTo>
                      <a:pt x="7" y="67"/>
                    </a:lnTo>
                    <a:lnTo>
                      <a:pt x="7" y="74"/>
                    </a:lnTo>
                    <a:lnTo>
                      <a:pt x="7" y="81"/>
                    </a:lnTo>
                    <a:lnTo>
                      <a:pt x="7" y="89"/>
                    </a:lnTo>
                    <a:lnTo>
                      <a:pt x="7" y="97"/>
                    </a:lnTo>
                    <a:lnTo>
                      <a:pt x="7" y="105"/>
                    </a:lnTo>
                    <a:lnTo>
                      <a:pt x="6" y="113"/>
                    </a:lnTo>
                    <a:lnTo>
                      <a:pt x="6" y="122"/>
                    </a:lnTo>
                    <a:lnTo>
                      <a:pt x="6" y="131"/>
                    </a:lnTo>
                    <a:lnTo>
                      <a:pt x="6" y="141"/>
                    </a:lnTo>
                    <a:lnTo>
                      <a:pt x="6" y="150"/>
                    </a:lnTo>
                    <a:lnTo>
                      <a:pt x="6" y="160"/>
                    </a:lnTo>
                    <a:lnTo>
                      <a:pt x="6" y="170"/>
                    </a:lnTo>
                    <a:lnTo>
                      <a:pt x="5" y="180"/>
                    </a:lnTo>
                    <a:lnTo>
                      <a:pt x="5" y="190"/>
                    </a:lnTo>
                    <a:lnTo>
                      <a:pt x="5" y="201"/>
                    </a:lnTo>
                    <a:lnTo>
                      <a:pt x="5" y="211"/>
                    </a:lnTo>
                    <a:lnTo>
                      <a:pt x="5" y="222"/>
                    </a:lnTo>
                    <a:lnTo>
                      <a:pt x="5" y="233"/>
                    </a:lnTo>
                    <a:lnTo>
                      <a:pt x="4" y="243"/>
                    </a:lnTo>
                    <a:lnTo>
                      <a:pt x="4" y="254"/>
                    </a:lnTo>
                    <a:lnTo>
                      <a:pt x="4" y="265"/>
                    </a:lnTo>
                    <a:lnTo>
                      <a:pt x="4" y="276"/>
                    </a:lnTo>
                    <a:lnTo>
                      <a:pt x="4" y="287"/>
                    </a:lnTo>
                    <a:lnTo>
                      <a:pt x="4" y="298"/>
                    </a:lnTo>
                    <a:lnTo>
                      <a:pt x="3" y="309"/>
                    </a:lnTo>
                    <a:lnTo>
                      <a:pt x="3" y="320"/>
                    </a:lnTo>
                    <a:lnTo>
                      <a:pt x="3" y="331"/>
                    </a:lnTo>
                    <a:lnTo>
                      <a:pt x="3" y="342"/>
                    </a:lnTo>
                    <a:lnTo>
                      <a:pt x="3" y="352"/>
                    </a:lnTo>
                    <a:lnTo>
                      <a:pt x="3" y="363"/>
                    </a:lnTo>
                    <a:lnTo>
                      <a:pt x="3" y="374"/>
                    </a:lnTo>
                    <a:lnTo>
                      <a:pt x="2" y="384"/>
                    </a:lnTo>
                    <a:lnTo>
                      <a:pt x="2" y="394"/>
                    </a:lnTo>
                    <a:lnTo>
                      <a:pt x="2" y="404"/>
                    </a:lnTo>
                    <a:lnTo>
                      <a:pt x="2" y="414"/>
                    </a:lnTo>
                    <a:lnTo>
                      <a:pt x="2" y="424"/>
                    </a:lnTo>
                    <a:lnTo>
                      <a:pt x="2" y="434"/>
                    </a:lnTo>
                    <a:lnTo>
                      <a:pt x="1" y="443"/>
                    </a:lnTo>
                    <a:lnTo>
                      <a:pt x="1" y="452"/>
                    </a:lnTo>
                    <a:lnTo>
                      <a:pt x="1" y="461"/>
                    </a:lnTo>
                    <a:lnTo>
                      <a:pt x="1" y="469"/>
                    </a:lnTo>
                    <a:lnTo>
                      <a:pt x="1" y="477"/>
                    </a:lnTo>
                    <a:lnTo>
                      <a:pt x="1" y="485"/>
                    </a:lnTo>
                    <a:lnTo>
                      <a:pt x="1" y="493"/>
                    </a:lnTo>
                    <a:lnTo>
                      <a:pt x="1" y="500"/>
                    </a:lnTo>
                    <a:lnTo>
                      <a:pt x="1" y="507"/>
                    </a:lnTo>
                    <a:lnTo>
                      <a:pt x="0" y="514"/>
                    </a:lnTo>
                    <a:lnTo>
                      <a:pt x="0" y="520"/>
                    </a:lnTo>
                    <a:lnTo>
                      <a:pt x="0" y="526"/>
                    </a:lnTo>
                    <a:lnTo>
                      <a:pt x="0" y="531"/>
                    </a:lnTo>
                    <a:lnTo>
                      <a:pt x="0" y="536"/>
                    </a:lnTo>
                    <a:lnTo>
                      <a:pt x="0" y="540"/>
                    </a:lnTo>
                    <a:lnTo>
                      <a:pt x="0" y="544"/>
                    </a:lnTo>
                    <a:lnTo>
                      <a:pt x="0" y="548"/>
                    </a:lnTo>
                    <a:lnTo>
                      <a:pt x="0" y="551"/>
                    </a:lnTo>
                    <a:lnTo>
                      <a:pt x="0" y="553"/>
                    </a:lnTo>
                    <a:lnTo>
                      <a:pt x="0" y="555"/>
                    </a:lnTo>
                    <a:lnTo>
                      <a:pt x="0" y="557"/>
                    </a:lnTo>
                    <a:lnTo>
                      <a:pt x="0" y="558"/>
                    </a:lnTo>
                    <a:lnTo>
                      <a:pt x="1" y="558"/>
                    </a:lnTo>
                    <a:lnTo>
                      <a:pt x="5" y="558"/>
                    </a:lnTo>
                    <a:lnTo>
                      <a:pt x="12" y="558"/>
                    </a:lnTo>
                    <a:lnTo>
                      <a:pt x="20" y="558"/>
                    </a:lnTo>
                    <a:lnTo>
                      <a:pt x="30" y="558"/>
                    </a:lnTo>
                    <a:lnTo>
                      <a:pt x="41" y="558"/>
                    </a:lnTo>
                    <a:lnTo>
                      <a:pt x="52" y="558"/>
                    </a:lnTo>
                    <a:lnTo>
                      <a:pt x="64" y="558"/>
                    </a:lnTo>
                    <a:lnTo>
                      <a:pt x="75" y="558"/>
                    </a:lnTo>
                    <a:lnTo>
                      <a:pt x="86" y="558"/>
                    </a:lnTo>
                    <a:lnTo>
                      <a:pt x="96" y="558"/>
                    </a:lnTo>
                    <a:lnTo>
                      <a:pt x="104" y="558"/>
                    </a:lnTo>
                    <a:lnTo>
                      <a:pt x="111" y="558"/>
                    </a:lnTo>
                    <a:lnTo>
                      <a:pt x="115" y="558"/>
                    </a:lnTo>
                    <a:lnTo>
                      <a:pt x="116" y="558"/>
                    </a:lnTo>
                    <a:lnTo>
                      <a:pt x="116" y="557"/>
                    </a:lnTo>
                    <a:lnTo>
                      <a:pt x="116" y="555"/>
                    </a:lnTo>
                    <a:lnTo>
                      <a:pt x="116" y="553"/>
                    </a:lnTo>
                    <a:lnTo>
                      <a:pt x="116" y="551"/>
                    </a:lnTo>
                    <a:lnTo>
                      <a:pt x="116" y="548"/>
                    </a:lnTo>
                    <a:lnTo>
                      <a:pt x="116" y="544"/>
                    </a:lnTo>
                    <a:lnTo>
                      <a:pt x="116" y="540"/>
                    </a:lnTo>
                    <a:lnTo>
                      <a:pt x="116" y="536"/>
                    </a:lnTo>
                    <a:lnTo>
                      <a:pt x="116" y="531"/>
                    </a:lnTo>
                    <a:lnTo>
                      <a:pt x="116" y="526"/>
                    </a:lnTo>
                    <a:lnTo>
                      <a:pt x="116" y="520"/>
                    </a:lnTo>
                    <a:lnTo>
                      <a:pt x="116" y="514"/>
                    </a:lnTo>
                    <a:lnTo>
                      <a:pt x="116" y="507"/>
                    </a:lnTo>
                    <a:lnTo>
                      <a:pt x="116" y="500"/>
                    </a:lnTo>
                    <a:lnTo>
                      <a:pt x="115" y="493"/>
                    </a:lnTo>
                    <a:lnTo>
                      <a:pt x="115" y="485"/>
                    </a:lnTo>
                    <a:lnTo>
                      <a:pt x="115" y="477"/>
                    </a:lnTo>
                    <a:lnTo>
                      <a:pt x="115" y="469"/>
                    </a:lnTo>
                    <a:lnTo>
                      <a:pt x="115" y="461"/>
                    </a:lnTo>
                    <a:lnTo>
                      <a:pt x="115" y="452"/>
                    </a:lnTo>
                    <a:lnTo>
                      <a:pt x="115" y="443"/>
                    </a:lnTo>
                    <a:lnTo>
                      <a:pt x="115" y="433"/>
                    </a:lnTo>
                    <a:lnTo>
                      <a:pt x="114" y="424"/>
                    </a:lnTo>
                    <a:lnTo>
                      <a:pt x="114" y="414"/>
                    </a:lnTo>
                    <a:lnTo>
                      <a:pt x="114" y="404"/>
                    </a:lnTo>
                    <a:lnTo>
                      <a:pt x="114" y="394"/>
                    </a:lnTo>
                    <a:lnTo>
                      <a:pt x="114" y="384"/>
                    </a:lnTo>
                    <a:lnTo>
                      <a:pt x="114" y="373"/>
                    </a:lnTo>
                    <a:lnTo>
                      <a:pt x="114" y="363"/>
                    </a:lnTo>
                    <a:lnTo>
                      <a:pt x="113" y="352"/>
                    </a:lnTo>
                    <a:lnTo>
                      <a:pt x="113" y="341"/>
                    </a:lnTo>
                    <a:lnTo>
                      <a:pt x="113" y="331"/>
                    </a:lnTo>
                    <a:lnTo>
                      <a:pt x="113" y="320"/>
                    </a:lnTo>
                    <a:lnTo>
                      <a:pt x="113" y="309"/>
                    </a:lnTo>
                    <a:lnTo>
                      <a:pt x="113" y="298"/>
                    </a:lnTo>
                    <a:lnTo>
                      <a:pt x="113" y="287"/>
                    </a:lnTo>
                    <a:lnTo>
                      <a:pt x="112" y="276"/>
                    </a:lnTo>
                    <a:lnTo>
                      <a:pt x="112" y="265"/>
                    </a:lnTo>
                    <a:lnTo>
                      <a:pt x="112" y="254"/>
                    </a:lnTo>
                    <a:lnTo>
                      <a:pt x="112" y="243"/>
                    </a:lnTo>
                    <a:lnTo>
                      <a:pt x="112" y="232"/>
                    </a:lnTo>
                    <a:lnTo>
                      <a:pt x="112" y="221"/>
                    </a:lnTo>
                    <a:lnTo>
                      <a:pt x="111" y="211"/>
                    </a:lnTo>
                    <a:lnTo>
                      <a:pt x="111" y="200"/>
                    </a:lnTo>
                    <a:lnTo>
                      <a:pt x="111" y="190"/>
                    </a:lnTo>
                    <a:lnTo>
                      <a:pt x="111" y="180"/>
                    </a:lnTo>
                    <a:lnTo>
                      <a:pt x="111" y="169"/>
                    </a:lnTo>
                    <a:lnTo>
                      <a:pt x="111" y="160"/>
                    </a:lnTo>
                    <a:lnTo>
                      <a:pt x="111" y="150"/>
                    </a:lnTo>
                    <a:lnTo>
                      <a:pt x="110" y="140"/>
                    </a:lnTo>
                    <a:lnTo>
                      <a:pt x="110" y="131"/>
                    </a:lnTo>
                    <a:lnTo>
                      <a:pt x="110" y="122"/>
                    </a:lnTo>
                    <a:lnTo>
                      <a:pt x="110" y="113"/>
                    </a:lnTo>
                    <a:lnTo>
                      <a:pt x="110" y="105"/>
                    </a:lnTo>
                    <a:lnTo>
                      <a:pt x="110" y="96"/>
                    </a:lnTo>
                    <a:lnTo>
                      <a:pt x="110" y="88"/>
                    </a:lnTo>
                    <a:lnTo>
                      <a:pt x="110" y="81"/>
                    </a:lnTo>
                    <a:lnTo>
                      <a:pt x="110" y="73"/>
                    </a:lnTo>
                    <a:lnTo>
                      <a:pt x="109" y="67"/>
                    </a:lnTo>
                    <a:lnTo>
                      <a:pt x="109" y="60"/>
                    </a:lnTo>
                    <a:lnTo>
                      <a:pt x="109" y="54"/>
                    </a:lnTo>
                    <a:lnTo>
                      <a:pt x="109" y="48"/>
                    </a:lnTo>
                    <a:lnTo>
                      <a:pt x="109" y="43"/>
                    </a:lnTo>
                    <a:lnTo>
                      <a:pt x="109" y="38"/>
                    </a:lnTo>
                    <a:lnTo>
                      <a:pt x="109" y="33"/>
                    </a:lnTo>
                    <a:lnTo>
                      <a:pt x="109" y="29"/>
                    </a:lnTo>
                    <a:lnTo>
                      <a:pt x="109" y="26"/>
                    </a:lnTo>
                    <a:lnTo>
                      <a:pt x="109" y="23"/>
                    </a:lnTo>
                    <a:lnTo>
                      <a:pt x="109" y="20"/>
                    </a:lnTo>
                    <a:lnTo>
                      <a:pt x="109" y="18"/>
                    </a:lnTo>
                    <a:lnTo>
                      <a:pt x="109" y="17"/>
                    </a:lnTo>
                    <a:lnTo>
                      <a:pt x="109" y="16"/>
                    </a:lnTo>
                    <a:lnTo>
                      <a:pt x="101" y="12"/>
                    </a:lnTo>
                    <a:lnTo>
                      <a:pt x="93" y="8"/>
                    </a:lnTo>
                    <a:lnTo>
                      <a:pt x="86" y="5"/>
                    </a:lnTo>
                    <a:lnTo>
                      <a:pt x="78" y="3"/>
                    </a:lnTo>
                    <a:lnTo>
                      <a:pt x="71" y="1"/>
                    </a:lnTo>
                    <a:lnTo>
                      <a:pt x="64" y="1"/>
                    </a:lnTo>
                    <a:lnTo>
                      <a:pt x="57" y="0"/>
                    </a:lnTo>
                    <a:lnTo>
                      <a:pt x="50" y="1"/>
                    </a:lnTo>
                    <a:lnTo>
                      <a:pt x="44" y="2"/>
                    </a:lnTo>
                    <a:lnTo>
                      <a:pt x="37" y="3"/>
                    </a:lnTo>
                    <a:lnTo>
                      <a:pt x="30" y="5"/>
                    </a:lnTo>
                    <a:lnTo>
                      <a:pt x="23" y="8"/>
                    </a:lnTo>
                    <a:lnTo>
                      <a:pt x="15" y="12"/>
                    </a:lnTo>
                    <a:lnTo>
                      <a:pt x="8"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16" name="Freeform 16">
                <a:extLst>
                  <a:ext uri="{FF2B5EF4-FFF2-40B4-BE49-F238E27FC236}">
                    <a16:creationId xmlns:a16="http://schemas.microsoft.com/office/drawing/2014/main" id="{1657E17C-DDD8-48B0-9F02-E569DB344602}"/>
                  </a:ext>
                </a:extLst>
              </p:cNvPr>
              <p:cNvSpPr>
                <a:spLocks/>
              </p:cNvSpPr>
              <p:nvPr/>
            </p:nvSpPr>
            <p:spPr bwMode="auto">
              <a:xfrm>
                <a:off x="247" y="3076"/>
                <a:ext cx="117" cy="559"/>
              </a:xfrm>
              <a:custGeom>
                <a:avLst/>
                <a:gdLst>
                  <a:gd name="T0" fmla="*/ 8 w 117"/>
                  <a:gd name="T1" fmla="*/ 17 h 559"/>
                  <a:gd name="T2" fmla="*/ 8 w 117"/>
                  <a:gd name="T3" fmla="*/ 23 h 559"/>
                  <a:gd name="T4" fmla="*/ 8 w 117"/>
                  <a:gd name="T5" fmla="*/ 34 h 559"/>
                  <a:gd name="T6" fmla="*/ 7 w 117"/>
                  <a:gd name="T7" fmla="*/ 49 h 559"/>
                  <a:gd name="T8" fmla="*/ 7 w 117"/>
                  <a:gd name="T9" fmla="*/ 67 h 559"/>
                  <a:gd name="T10" fmla="*/ 7 w 117"/>
                  <a:gd name="T11" fmla="*/ 89 h 559"/>
                  <a:gd name="T12" fmla="*/ 6 w 117"/>
                  <a:gd name="T13" fmla="*/ 113 h 559"/>
                  <a:gd name="T14" fmla="*/ 6 w 117"/>
                  <a:gd name="T15" fmla="*/ 141 h 559"/>
                  <a:gd name="T16" fmla="*/ 6 w 117"/>
                  <a:gd name="T17" fmla="*/ 170 h 559"/>
                  <a:gd name="T18" fmla="*/ 5 w 117"/>
                  <a:gd name="T19" fmla="*/ 201 h 559"/>
                  <a:gd name="T20" fmla="*/ 5 w 117"/>
                  <a:gd name="T21" fmla="*/ 233 h 559"/>
                  <a:gd name="T22" fmla="*/ 4 w 117"/>
                  <a:gd name="T23" fmla="*/ 265 h 559"/>
                  <a:gd name="T24" fmla="*/ 4 w 117"/>
                  <a:gd name="T25" fmla="*/ 298 h 559"/>
                  <a:gd name="T26" fmla="*/ 3 w 117"/>
                  <a:gd name="T27" fmla="*/ 331 h 559"/>
                  <a:gd name="T28" fmla="*/ 3 w 117"/>
                  <a:gd name="T29" fmla="*/ 363 h 559"/>
                  <a:gd name="T30" fmla="*/ 2 w 117"/>
                  <a:gd name="T31" fmla="*/ 394 h 559"/>
                  <a:gd name="T32" fmla="*/ 2 w 117"/>
                  <a:gd name="T33" fmla="*/ 424 h 559"/>
                  <a:gd name="T34" fmla="*/ 1 w 117"/>
                  <a:gd name="T35" fmla="*/ 452 h 559"/>
                  <a:gd name="T36" fmla="*/ 1 w 117"/>
                  <a:gd name="T37" fmla="*/ 477 h 559"/>
                  <a:gd name="T38" fmla="*/ 1 w 117"/>
                  <a:gd name="T39" fmla="*/ 500 h 559"/>
                  <a:gd name="T40" fmla="*/ 0 w 117"/>
                  <a:gd name="T41" fmla="*/ 520 h 559"/>
                  <a:gd name="T42" fmla="*/ 0 w 117"/>
                  <a:gd name="T43" fmla="*/ 536 h 559"/>
                  <a:gd name="T44" fmla="*/ 0 w 117"/>
                  <a:gd name="T45" fmla="*/ 548 h 559"/>
                  <a:gd name="T46" fmla="*/ 0 w 117"/>
                  <a:gd name="T47" fmla="*/ 555 h 559"/>
                  <a:gd name="T48" fmla="*/ 0 w 117"/>
                  <a:gd name="T49" fmla="*/ 558 h 559"/>
                  <a:gd name="T50" fmla="*/ 5 w 117"/>
                  <a:gd name="T51" fmla="*/ 558 h 559"/>
                  <a:gd name="T52" fmla="*/ 30 w 117"/>
                  <a:gd name="T53" fmla="*/ 558 h 559"/>
                  <a:gd name="T54" fmla="*/ 64 w 117"/>
                  <a:gd name="T55" fmla="*/ 558 h 559"/>
                  <a:gd name="T56" fmla="*/ 96 w 117"/>
                  <a:gd name="T57" fmla="*/ 558 h 559"/>
                  <a:gd name="T58" fmla="*/ 115 w 117"/>
                  <a:gd name="T59" fmla="*/ 558 h 559"/>
                  <a:gd name="T60" fmla="*/ 116 w 117"/>
                  <a:gd name="T61" fmla="*/ 558 h 559"/>
                  <a:gd name="T62" fmla="*/ 116 w 117"/>
                  <a:gd name="T63" fmla="*/ 553 h 559"/>
                  <a:gd name="T64" fmla="*/ 116 w 117"/>
                  <a:gd name="T65" fmla="*/ 544 h 559"/>
                  <a:gd name="T66" fmla="*/ 116 w 117"/>
                  <a:gd name="T67" fmla="*/ 531 h 559"/>
                  <a:gd name="T68" fmla="*/ 116 w 117"/>
                  <a:gd name="T69" fmla="*/ 514 h 559"/>
                  <a:gd name="T70" fmla="*/ 115 w 117"/>
                  <a:gd name="T71" fmla="*/ 493 h 559"/>
                  <a:gd name="T72" fmla="*/ 115 w 117"/>
                  <a:gd name="T73" fmla="*/ 469 h 559"/>
                  <a:gd name="T74" fmla="*/ 115 w 117"/>
                  <a:gd name="T75" fmla="*/ 443 h 559"/>
                  <a:gd name="T76" fmla="*/ 114 w 117"/>
                  <a:gd name="T77" fmla="*/ 414 h 559"/>
                  <a:gd name="T78" fmla="*/ 114 w 117"/>
                  <a:gd name="T79" fmla="*/ 384 h 559"/>
                  <a:gd name="T80" fmla="*/ 113 w 117"/>
                  <a:gd name="T81" fmla="*/ 352 h 559"/>
                  <a:gd name="T82" fmla="*/ 113 w 117"/>
                  <a:gd name="T83" fmla="*/ 320 h 559"/>
                  <a:gd name="T84" fmla="*/ 113 w 117"/>
                  <a:gd name="T85" fmla="*/ 287 h 559"/>
                  <a:gd name="T86" fmla="*/ 112 w 117"/>
                  <a:gd name="T87" fmla="*/ 254 h 559"/>
                  <a:gd name="T88" fmla="*/ 112 w 117"/>
                  <a:gd name="T89" fmla="*/ 221 h 559"/>
                  <a:gd name="T90" fmla="*/ 111 w 117"/>
                  <a:gd name="T91" fmla="*/ 190 h 559"/>
                  <a:gd name="T92" fmla="*/ 111 w 117"/>
                  <a:gd name="T93" fmla="*/ 160 h 559"/>
                  <a:gd name="T94" fmla="*/ 110 w 117"/>
                  <a:gd name="T95" fmla="*/ 131 h 559"/>
                  <a:gd name="T96" fmla="*/ 110 w 117"/>
                  <a:gd name="T97" fmla="*/ 105 h 559"/>
                  <a:gd name="T98" fmla="*/ 110 w 117"/>
                  <a:gd name="T99" fmla="*/ 81 h 559"/>
                  <a:gd name="T100" fmla="*/ 109 w 117"/>
                  <a:gd name="T101" fmla="*/ 60 h 559"/>
                  <a:gd name="T102" fmla="*/ 109 w 117"/>
                  <a:gd name="T103" fmla="*/ 43 h 559"/>
                  <a:gd name="T104" fmla="*/ 109 w 117"/>
                  <a:gd name="T105" fmla="*/ 29 h 559"/>
                  <a:gd name="T106" fmla="*/ 109 w 117"/>
                  <a:gd name="T107" fmla="*/ 20 h 559"/>
                  <a:gd name="T108" fmla="*/ 109 w 117"/>
                  <a:gd name="T109" fmla="*/ 16 h 559"/>
                  <a:gd name="T110" fmla="*/ 101 w 117"/>
                  <a:gd name="T111" fmla="*/ 12 h 559"/>
                  <a:gd name="T112" fmla="*/ 78 w 117"/>
                  <a:gd name="T113" fmla="*/ 3 h 559"/>
                  <a:gd name="T114" fmla="*/ 57 w 117"/>
                  <a:gd name="T115" fmla="*/ 0 h 559"/>
                  <a:gd name="T116" fmla="*/ 37 w 117"/>
                  <a:gd name="T117" fmla="*/ 3 h 559"/>
                  <a:gd name="T118" fmla="*/ 15 w 117"/>
                  <a:gd name="T119" fmla="*/ 12 h 559"/>
                  <a:gd name="T120" fmla="*/ 8 w 117"/>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559"/>
                  <a:gd name="T185" fmla="*/ 117 w 117"/>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559">
                    <a:moveTo>
                      <a:pt x="8" y="16"/>
                    </a:moveTo>
                    <a:lnTo>
                      <a:pt x="8" y="16"/>
                    </a:lnTo>
                    <a:lnTo>
                      <a:pt x="8" y="17"/>
                    </a:lnTo>
                    <a:lnTo>
                      <a:pt x="8" y="19"/>
                    </a:lnTo>
                    <a:lnTo>
                      <a:pt x="8" y="21"/>
                    </a:lnTo>
                    <a:lnTo>
                      <a:pt x="8" y="23"/>
                    </a:lnTo>
                    <a:lnTo>
                      <a:pt x="8" y="26"/>
                    </a:lnTo>
                    <a:lnTo>
                      <a:pt x="8" y="30"/>
                    </a:lnTo>
                    <a:lnTo>
                      <a:pt x="8" y="34"/>
                    </a:lnTo>
                    <a:lnTo>
                      <a:pt x="8" y="38"/>
                    </a:lnTo>
                    <a:lnTo>
                      <a:pt x="7" y="43"/>
                    </a:lnTo>
                    <a:lnTo>
                      <a:pt x="7" y="49"/>
                    </a:lnTo>
                    <a:lnTo>
                      <a:pt x="7" y="54"/>
                    </a:lnTo>
                    <a:lnTo>
                      <a:pt x="7" y="60"/>
                    </a:lnTo>
                    <a:lnTo>
                      <a:pt x="7" y="67"/>
                    </a:lnTo>
                    <a:lnTo>
                      <a:pt x="7" y="74"/>
                    </a:lnTo>
                    <a:lnTo>
                      <a:pt x="7" y="81"/>
                    </a:lnTo>
                    <a:lnTo>
                      <a:pt x="7" y="89"/>
                    </a:lnTo>
                    <a:lnTo>
                      <a:pt x="7" y="97"/>
                    </a:lnTo>
                    <a:lnTo>
                      <a:pt x="7" y="105"/>
                    </a:lnTo>
                    <a:lnTo>
                      <a:pt x="6" y="113"/>
                    </a:lnTo>
                    <a:lnTo>
                      <a:pt x="6" y="122"/>
                    </a:lnTo>
                    <a:lnTo>
                      <a:pt x="6" y="131"/>
                    </a:lnTo>
                    <a:lnTo>
                      <a:pt x="6" y="141"/>
                    </a:lnTo>
                    <a:lnTo>
                      <a:pt x="6" y="150"/>
                    </a:lnTo>
                    <a:lnTo>
                      <a:pt x="6" y="160"/>
                    </a:lnTo>
                    <a:lnTo>
                      <a:pt x="6" y="170"/>
                    </a:lnTo>
                    <a:lnTo>
                      <a:pt x="5" y="180"/>
                    </a:lnTo>
                    <a:lnTo>
                      <a:pt x="5" y="190"/>
                    </a:lnTo>
                    <a:lnTo>
                      <a:pt x="5" y="201"/>
                    </a:lnTo>
                    <a:lnTo>
                      <a:pt x="5" y="211"/>
                    </a:lnTo>
                    <a:lnTo>
                      <a:pt x="5" y="222"/>
                    </a:lnTo>
                    <a:lnTo>
                      <a:pt x="5" y="233"/>
                    </a:lnTo>
                    <a:lnTo>
                      <a:pt x="4" y="243"/>
                    </a:lnTo>
                    <a:lnTo>
                      <a:pt x="4" y="254"/>
                    </a:lnTo>
                    <a:lnTo>
                      <a:pt x="4" y="265"/>
                    </a:lnTo>
                    <a:lnTo>
                      <a:pt x="4" y="276"/>
                    </a:lnTo>
                    <a:lnTo>
                      <a:pt x="4" y="287"/>
                    </a:lnTo>
                    <a:lnTo>
                      <a:pt x="4" y="298"/>
                    </a:lnTo>
                    <a:lnTo>
                      <a:pt x="3" y="309"/>
                    </a:lnTo>
                    <a:lnTo>
                      <a:pt x="3" y="320"/>
                    </a:lnTo>
                    <a:lnTo>
                      <a:pt x="3" y="331"/>
                    </a:lnTo>
                    <a:lnTo>
                      <a:pt x="3" y="342"/>
                    </a:lnTo>
                    <a:lnTo>
                      <a:pt x="3" y="352"/>
                    </a:lnTo>
                    <a:lnTo>
                      <a:pt x="3" y="363"/>
                    </a:lnTo>
                    <a:lnTo>
                      <a:pt x="3" y="374"/>
                    </a:lnTo>
                    <a:lnTo>
                      <a:pt x="2" y="384"/>
                    </a:lnTo>
                    <a:lnTo>
                      <a:pt x="2" y="394"/>
                    </a:lnTo>
                    <a:lnTo>
                      <a:pt x="2" y="404"/>
                    </a:lnTo>
                    <a:lnTo>
                      <a:pt x="2" y="414"/>
                    </a:lnTo>
                    <a:lnTo>
                      <a:pt x="2" y="424"/>
                    </a:lnTo>
                    <a:lnTo>
                      <a:pt x="2" y="434"/>
                    </a:lnTo>
                    <a:lnTo>
                      <a:pt x="1" y="443"/>
                    </a:lnTo>
                    <a:lnTo>
                      <a:pt x="1" y="452"/>
                    </a:lnTo>
                    <a:lnTo>
                      <a:pt x="1" y="461"/>
                    </a:lnTo>
                    <a:lnTo>
                      <a:pt x="1" y="469"/>
                    </a:lnTo>
                    <a:lnTo>
                      <a:pt x="1" y="477"/>
                    </a:lnTo>
                    <a:lnTo>
                      <a:pt x="1" y="485"/>
                    </a:lnTo>
                    <a:lnTo>
                      <a:pt x="1" y="493"/>
                    </a:lnTo>
                    <a:lnTo>
                      <a:pt x="1" y="500"/>
                    </a:lnTo>
                    <a:lnTo>
                      <a:pt x="1" y="507"/>
                    </a:lnTo>
                    <a:lnTo>
                      <a:pt x="0" y="514"/>
                    </a:lnTo>
                    <a:lnTo>
                      <a:pt x="0" y="520"/>
                    </a:lnTo>
                    <a:lnTo>
                      <a:pt x="0" y="526"/>
                    </a:lnTo>
                    <a:lnTo>
                      <a:pt x="0" y="531"/>
                    </a:lnTo>
                    <a:lnTo>
                      <a:pt x="0" y="536"/>
                    </a:lnTo>
                    <a:lnTo>
                      <a:pt x="0" y="540"/>
                    </a:lnTo>
                    <a:lnTo>
                      <a:pt x="0" y="544"/>
                    </a:lnTo>
                    <a:lnTo>
                      <a:pt x="0" y="548"/>
                    </a:lnTo>
                    <a:lnTo>
                      <a:pt x="0" y="551"/>
                    </a:lnTo>
                    <a:lnTo>
                      <a:pt x="0" y="553"/>
                    </a:lnTo>
                    <a:lnTo>
                      <a:pt x="0" y="555"/>
                    </a:lnTo>
                    <a:lnTo>
                      <a:pt x="0" y="557"/>
                    </a:lnTo>
                    <a:lnTo>
                      <a:pt x="0" y="558"/>
                    </a:lnTo>
                    <a:lnTo>
                      <a:pt x="1" y="558"/>
                    </a:lnTo>
                    <a:lnTo>
                      <a:pt x="5" y="558"/>
                    </a:lnTo>
                    <a:lnTo>
                      <a:pt x="12" y="558"/>
                    </a:lnTo>
                    <a:lnTo>
                      <a:pt x="20" y="558"/>
                    </a:lnTo>
                    <a:lnTo>
                      <a:pt x="30" y="558"/>
                    </a:lnTo>
                    <a:lnTo>
                      <a:pt x="41" y="558"/>
                    </a:lnTo>
                    <a:lnTo>
                      <a:pt x="52" y="558"/>
                    </a:lnTo>
                    <a:lnTo>
                      <a:pt x="64" y="558"/>
                    </a:lnTo>
                    <a:lnTo>
                      <a:pt x="75" y="558"/>
                    </a:lnTo>
                    <a:lnTo>
                      <a:pt x="86" y="558"/>
                    </a:lnTo>
                    <a:lnTo>
                      <a:pt x="96" y="558"/>
                    </a:lnTo>
                    <a:lnTo>
                      <a:pt x="104" y="558"/>
                    </a:lnTo>
                    <a:lnTo>
                      <a:pt x="111" y="558"/>
                    </a:lnTo>
                    <a:lnTo>
                      <a:pt x="115" y="558"/>
                    </a:lnTo>
                    <a:lnTo>
                      <a:pt x="116" y="558"/>
                    </a:lnTo>
                    <a:lnTo>
                      <a:pt x="116" y="557"/>
                    </a:lnTo>
                    <a:lnTo>
                      <a:pt x="116" y="555"/>
                    </a:lnTo>
                    <a:lnTo>
                      <a:pt x="116" y="553"/>
                    </a:lnTo>
                    <a:lnTo>
                      <a:pt x="116" y="551"/>
                    </a:lnTo>
                    <a:lnTo>
                      <a:pt x="116" y="548"/>
                    </a:lnTo>
                    <a:lnTo>
                      <a:pt x="116" y="544"/>
                    </a:lnTo>
                    <a:lnTo>
                      <a:pt x="116" y="540"/>
                    </a:lnTo>
                    <a:lnTo>
                      <a:pt x="116" y="536"/>
                    </a:lnTo>
                    <a:lnTo>
                      <a:pt x="116" y="531"/>
                    </a:lnTo>
                    <a:lnTo>
                      <a:pt x="116" y="526"/>
                    </a:lnTo>
                    <a:lnTo>
                      <a:pt x="116" y="520"/>
                    </a:lnTo>
                    <a:lnTo>
                      <a:pt x="116" y="514"/>
                    </a:lnTo>
                    <a:lnTo>
                      <a:pt x="116" y="507"/>
                    </a:lnTo>
                    <a:lnTo>
                      <a:pt x="116" y="500"/>
                    </a:lnTo>
                    <a:lnTo>
                      <a:pt x="115" y="493"/>
                    </a:lnTo>
                    <a:lnTo>
                      <a:pt x="115" y="485"/>
                    </a:lnTo>
                    <a:lnTo>
                      <a:pt x="115" y="477"/>
                    </a:lnTo>
                    <a:lnTo>
                      <a:pt x="115" y="469"/>
                    </a:lnTo>
                    <a:lnTo>
                      <a:pt x="115" y="461"/>
                    </a:lnTo>
                    <a:lnTo>
                      <a:pt x="115" y="452"/>
                    </a:lnTo>
                    <a:lnTo>
                      <a:pt x="115" y="443"/>
                    </a:lnTo>
                    <a:lnTo>
                      <a:pt x="115" y="433"/>
                    </a:lnTo>
                    <a:lnTo>
                      <a:pt x="114" y="424"/>
                    </a:lnTo>
                    <a:lnTo>
                      <a:pt x="114" y="414"/>
                    </a:lnTo>
                    <a:lnTo>
                      <a:pt x="114" y="404"/>
                    </a:lnTo>
                    <a:lnTo>
                      <a:pt x="114" y="394"/>
                    </a:lnTo>
                    <a:lnTo>
                      <a:pt x="114" y="384"/>
                    </a:lnTo>
                    <a:lnTo>
                      <a:pt x="114" y="373"/>
                    </a:lnTo>
                    <a:lnTo>
                      <a:pt x="114" y="363"/>
                    </a:lnTo>
                    <a:lnTo>
                      <a:pt x="113" y="352"/>
                    </a:lnTo>
                    <a:lnTo>
                      <a:pt x="113" y="341"/>
                    </a:lnTo>
                    <a:lnTo>
                      <a:pt x="113" y="331"/>
                    </a:lnTo>
                    <a:lnTo>
                      <a:pt x="113" y="320"/>
                    </a:lnTo>
                    <a:lnTo>
                      <a:pt x="113" y="309"/>
                    </a:lnTo>
                    <a:lnTo>
                      <a:pt x="113" y="298"/>
                    </a:lnTo>
                    <a:lnTo>
                      <a:pt x="113" y="287"/>
                    </a:lnTo>
                    <a:lnTo>
                      <a:pt x="112" y="276"/>
                    </a:lnTo>
                    <a:lnTo>
                      <a:pt x="112" y="265"/>
                    </a:lnTo>
                    <a:lnTo>
                      <a:pt x="112" y="254"/>
                    </a:lnTo>
                    <a:lnTo>
                      <a:pt x="112" y="243"/>
                    </a:lnTo>
                    <a:lnTo>
                      <a:pt x="112" y="232"/>
                    </a:lnTo>
                    <a:lnTo>
                      <a:pt x="112" y="221"/>
                    </a:lnTo>
                    <a:lnTo>
                      <a:pt x="111" y="211"/>
                    </a:lnTo>
                    <a:lnTo>
                      <a:pt x="111" y="200"/>
                    </a:lnTo>
                    <a:lnTo>
                      <a:pt x="111" y="190"/>
                    </a:lnTo>
                    <a:lnTo>
                      <a:pt x="111" y="180"/>
                    </a:lnTo>
                    <a:lnTo>
                      <a:pt x="111" y="169"/>
                    </a:lnTo>
                    <a:lnTo>
                      <a:pt x="111" y="160"/>
                    </a:lnTo>
                    <a:lnTo>
                      <a:pt x="111" y="150"/>
                    </a:lnTo>
                    <a:lnTo>
                      <a:pt x="110" y="140"/>
                    </a:lnTo>
                    <a:lnTo>
                      <a:pt x="110" y="131"/>
                    </a:lnTo>
                    <a:lnTo>
                      <a:pt x="110" y="122"/>
                    </a:lnTo>
                    <a:lnTo>
                      <a:pt x="110" y="113"/>
                    </a:lnTo>
                    <a:lnTo>
                      <a:pt x="110" y="105"/>
                    </a:lnTo>
                    <a:lnTo>
                      <a:pt x="110" y="96"/>
                    </a:lnTo>
                    <a:lnTo>
                      <a:pt x="110" y="88"/>
                    </a:lnTo>
                    <a:lnTo>
                      <a:pt x="110" y="81"/>
                    </a:lnTo>
                    <a:lnTo>
                      <a:pt x="110" y="73"/>
                    </a:lnTo>
                    <a:lnTo>
                      <a:pt x="109" y="67"/>
                    </a:lnTo>
                    <a:lnTo>
                      <a:pt x="109" y="60"/>
                    </a:lnTo>
                    <a:lnTo>
                      <a:pt x="109" y="54"/>
                    </a:lnTo>
                    <a:lnTo>
                      <a:pt x="109" y="48"/>
                    </a:lnTo>
                    <a:lnTo>
                      <a:pt x="109" y="43"/>
                    </a:lnTo>
                    <a:lnTo>
                      <a:pt x="109" y="38"/>
                    </a:lnTo>
                    <a:lnTo>
                      <a:pt x="109" y="33"/>
                    </a:lnTo>
                    <a:lnTo>
                      <a:pt x="109" y="29"/>
                    </a:lnTo>
                    <a:lnTo>
                      <a:pt x="109" y="26"/>
                    </a:lnTo>
                    <a:lnTo>
                      <a:pt x="109" y="23"/>
                    </a:lnTo>
                    <a:lnTo>
                      <a:pt x="109" y="20"/>
                    </a:lnTo>
                    <a:lnTo>
                      <a:pt x="109" y="18"/>
                    </a:lnTo>
                    <a:lnTo>
                      <a:pt x="109" y="17"/>
                    </a:lnTo>
                    <a:lnTo>
                      <a:pt x="109" y="16"/>
                    </a:lnTo>
                    <a:lnTo>
                      <a:pt x="101" y="12"/>
                    </a:lnTo>
                    <a:lnTo>
                      <a:pt x="93" y="8"/>
                    </a:lnTo>
                    <a:lnTo>
                      <a:pt x="86" y="5"/>
                    </a:lnTo>
                    <a:lnTo>
                      <a:pt x="78" y="3"/>
                    </a:lnTo>
                    <a:lnTo>
                      <a:pt x="71" y="1"/>
                    </a:lnTo>
                    <a:lnTo>
                      <a:pt x="64" y="1"/>
                    </a:lnTo>
                    <a:lnTo>
                      <a:pt x="57" y="0"/>
                    </a:lnTo>
                    <a:lnTo>
                      <a:pt x="50" y="1"/>
                    </a:lnTo>
                    <a:lnTo>
                      <a:pt x="44" y="2"/>
                    </a:lnTo>
                    <a:lnTo>
                      <a:pt x="37" y="3"/>
                    </a:lnTo>
                    <a:lnTo>
                      <a:pt x="30" y="5"/>
                    </a:lnTo>
                    <a:lnTo>
                      <a:pt x="23" y="8"/>
                    </a:lnTo>
                    <a:lnTo>
                      <a:pt x="15" y="12"/>
                    </a:lnTo>
                    <a:lnTo>
                      <a:pt x="8"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17" name="Freeform 17">
                <a:extLst>
                  <a:ext uri="{FF2B5EF4-FFF2-40B4-BE49-F238E27FC236}">
                    <a16:creationId xmlns:a16="http://schemas.microsoft.com/office/drawing/2014/main" id="{EF03040B-4BBC-4B91-9819-88BC9DEE9686}"/>
                  </a:ext>
                </a:extLst>
              </p:cNvPr>
              <p:cNvSpPr>
                <a:spLocks/>
              </p:cNvSpPr>
              <p:nvPr/>
            </p:nvSpPr>
            <p:spPr bwMode="auto">
              <a:xfrm>
                <a:off x="504" y="3649"/>
                <a:ext cx="173" cy="24"/>
              </a:xfrm>
              <a:custGeom>
                <a:avLst/>
                <a:gdLst>
                  <a:gd name="T0" fmla="*/ 161 w 173"/>
                  <a:gd name="T1" fmla="*/ 0 h 24"/>
                  <a:gd name="T2" fmla="*/ 167 w 173"/>
                  <a:gd name="T3" fmla="*/ 2 h 24"/>
                  <a:gd name="T4" fmla="*/ 170 w 173"/>
                  <a:gd name="T5" fmla="*/ 6 h 24"/>
                  <a:gd name="T6" fmla="*/ 172 w 173"/>
                  <a:gd name="T7" fmla="*/ 11 h 24"/>
                  <a:gd name="T8" fmla="*/ 172 w 173"/>
                  <a:gd name="T9" fmla="*/ 11 h 24"/>
                  <a:gd name="T10" fmla="*/ 170 w 173"/>
                  <a:gd name="T11" fmla="*/ 17 h 24"/>
                  <a:gd name="T12" fmla="*/ 167 w 173"/>
                  <a:gd name="T13" fmla="*/ 21 h 24"/>
                  <a:gd name="T14" fmla="*/ 161 w 173"/>
                  <a:gd name="T15" fmla="*/ 23 h 24"/>
                  <a:gd name="T16" fmla="*/ 161 w 173"/>
                  <a:gd name="T17" fmla="*/ 23 h 24"/>
                  <a:gd name="T18" fmla="*/ 160 w 173"/>
                  <a:gd name="T19" fmla="*/ 22 h 24"/>
                  <a:gd name="T20" fmla="*/ 157 w 173"/>
                  <a:gd name="T21" fmla="*/ 23 h 24"/>
                  <a:gd name="T22" fmla="*/ 151 w 173"/>
                  <a:gd name="T23" fmla="*/ 23 h 24"/>
                  <a:gd name="T24" fmla="*/ 144 w 173"/>
                  <a:gd name="T25" fmla="*/ 23 h 24"/>
                  <a:gd name="T26" fmla="*/ 135 w 173"/>
                  <a:gd name="T27" fmla="*/ 22 h 24"/>
                  <a:gd name="T28" fmla="*/ 126 w 173"/>
                  <a:gd name="T29" fmla="*/ 23 h 24"/>
                  <a:gd name="T30" fmla="*/ 115 w 173"/>
                  <a:gd name="T31" fmla="*/ 23 h 24"/>
                  <a:gd name="T32" fmla="*/ 104 w 173"/>
                  <a:gd name="T33" fmla="*/ 23 h 24"/>
                  <a:gd name="T34" fmla="*/ 92 w 173"/>
                  <a:gd name="T35" fmla="*/ 22 h 24"/>
                  <a:gd name="T36" fmla="*/ 80 w 173"/>
                  <a:gd name="T37" fmla="*/ 23 h 24"/>
                  <a:gd name="T38" fmla="*/ 68 w 173"/>
                  <a:gd name="T39" fmla="*/ 23 h 24"/>
                  <a:gd name="T40" fmla="*/ 57 w 173"/>
                  <a:gd name="T41" fmla="*/ 23 h 24"/>
                  <a:gd name="T42" fmla="*/ 46 w 173"/>
                  <a:gd name="T43" fmla="*/ 23 h 24"/>
                  <a:gd name="T44" fmla="*/ 36 w 173"/>
                  <a:gd name="T45" fmla="*/ 23 h 24"/>
                  <a:gd name="T46" fmla="*/ 28 w 173"/>
                  <a:gd name="T47" fmla="*/ 23 h 24"/>
                  <a:gd name="T48" fmla="*/ 21 w 173"/>
                  <a:gd name="T49" fmla="*/ 23 h 24"/>
                  <a:gd name="T50" fmla="*/ 15 w 173"/>
                  <a:gd name="T51" fmla="*/ 23 h 24"/>
                  <a:gd name="T52" fmla="*/ 12 w 173"/>
                  <a:gd name="T53" fmla="*/ 23 h 24"/>
                  <a:gd name="T54" fmla="*/ 11 w 173"/>
                  <a:gd name="T55" fmla="*/ 23 h 24"/>
                  <a:gd name="T56" fmla="*/ 11 w 173"/>
                  <a:gd name="T57" fmla="*/ 23 h 24"/>
                  <a:gd name="T58" fmla="*/ 5 w 173"/>
                  <a:gd name="T59" fmla="*/ 21 h 24"/>
                  <a:gd name="T60" fmla="*/ 1 w 173"/>
                  <a:gd name="T61" fmla="*/ 17 h 24"/>
                  <a:gd name="T62" fmla="*/ 0 w 173"/>
                  <a:gd name="T63" fmla="*/ 11 h 24"/>
                  <a:gd name="T64" fmla="*/ 0 w 173"/>
                  <a:gd name="T65" fmla="*/ 11 h 24"/>
                  <a:gd name="T66" fmla="*/ 1 w 173"/>
                  <a:gd name="T67" fmla="*/ 6 h 24"/>
                  <a:gd name="T68" fmla="*/ 5 w 173"/>
                  <a:gd name="T69" fmla="*/ 2 h 24"/>
                  <a:gd name="T70" fmla="*/ 11 w 173"/>
                  <a:gd name="T71" fmla="*/ 0 h 24"/>
                  <a:gd name="T72" fmla="*/ 11 w 173"/>
                  <a:gd name="T73" fmla="*/ 0 h 24"/>
                  <a:gd name="T74" fmla="*/ 12 w 173"/>
                  <a:gd name="T75" fmla="*/ 0 h 24"/>
                  <a:gd name="T76" fmla="*/ 15 w 173"/>
                  <a:gd name="T77" fmla="*/ 0 h 24"/>
                  <a:gd name="T78" fmla="*/ 21 w 173"/>
                  <a:gd name="T79" fmla="*/ 0 h 24"/>
                  <a:gd name="T80" fmla="*/ 28 w 173"/>
                  <a:gd name="T81" fmla="*/ 0 h 24"/>
                  <a:gd name="T82" fmla="*/ 36 w 173"/>
                  <a:gd name="T83" fmla="*/ 0 h 24"/>
                  <a:gd name="T84" fmla="*/ 46 w 173"/>
                  <a:gd name="T85" fmla="*/ 0 h 24"/>
                  <a:gd name="T86" fmla="*/ 57 w 173"/>
                  <a:gd name="T87" fmla="*/ 0 h 24"/>
                  <a:gd name="T88" fmla="*/ 68 w 173"/>
                  <a:gd name="T89" fmla="*/ 0 h 24"/>
                  <a:gd name="T90" fmla="*/ 80 w 173"/>
                  <a:gd name="T91" fmla="*/ 0 h 24"/>
                  <a:gd name="T92" fmla="*/ 92 w 173"/>
                  <a:gd name="T93" fmla="*/ 0 h 24"/>
                  <a:gd name="T94" fmla="*/ 104 w 173"/>
                  <a:gd name="T95" fmla="*/ 0 h 24"/>
                  <a:gd name="T96" fmla="*/ 115 w 173"/>
                  <a:gd name="T97" fmla="*/ 0 h 24"/>
                  <a:gd name="T98" fmla="*/ 126 w 173"/>
                  <a:gd name="T99" fmla="*/ 0 h 24"/>
                  <a:gd name="T100" fmla="*/ 135 w 173"/>
                  <a:gd name="T101" fmla="*/ 0 h 24"/>
                  <a:gd name="T102" fmla="*/ 144 w 173"/>
                  <a:gd name="T103" fmla="*/ 0 h 24"/>
                  <a:gd name="T104" fmla="*/ 151 w 173"/>
                  <a:gd name="T105" fmla="*/ 0 h 24"/>
                  <a:gd name="T106" fmla="*/ 157 w 173"/>
                  <a:gd name="T107" fmla="*/ 0 h 24"/>
                  <a:gd name="T108" fmla="*/ 160 w 173"/>
                  <a:gd name="T109" fmla="*/ 0 h 24"/>
                  <a:gd name="T110" fmla="*/ 161 w 173"/>
                  <a:gd name="T111" fmla="*/ 0 h 24"/>
                  <a:gd name="T112" fmla="*/ 161 w 173"/>
                  <a:gd name="T113" fmla="*/ 0 h 24"/>
                  <a:gd name="T114" fmla="*/ 161 w 173"/>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3"/>
                  <a:gd name="T175" fmla="*/ 0 h 24"/>
                  <a:gd name="T176" fmla="*/ 173 w 173"/>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3" h="24">
                    <a:moveTo>
                      <a:pt x="161" y="0"/>
                    </a:moveTo>
                    <a:lnTo>
                      <a:pt x="167" y="2"/>
                    </a:lnTo>
                    <a:lnTo>
                      <a:pt x="170" y="6"/>
                    </a:lnTo>
                    <a:lnTo>
                      <a:pt x="172" y="11"/>
                    </a:lnTo>
                    <a:lnTo>
                      <a:pt x="170" y="17"/>
                    </a:lnTo>
                    <a:lnTo>
                      <a:pt x="167" y="21"/>
                    </a:lnTo>
                    <a:lnTo>
                      <a:pt x="161" y="23"/>
                    </a:lnTo>
                    <a:lnTo>
                      <a:pt x="160" y="22"/>
                    </a:lnTo>
                    <a:lnTo>
                      <a:pt x="157" y="23"/>
                    </a:lnTo>
                    <a:lnTo>
                      <a:pt x="151" y="23"/>
                    </a:lnTo>
                    <a:lnTo>
                      <a:pt x="144" y="23"/>
                    </a:lnTo>
                    <a:lnTo>
                      <a:pt x="135" y="22"/>
                    </a:lnTo>
                    <a:lnTo>
                      <a:pt x="126" y="23"/>
                    </a:lnTo>
                    <a:lnTo>
                      <a:pt x="115" y="23"/>
                    </a:lnTo>
                    <a:lnTo>
                      <a:pt x="104" y="23"/>
                    </a:lnTo>
                    <a:lnTo>
                      <a:pt x="92" y="22"/>
                    </a:lnTo>
                    <a:lnTo>
                      <a:pt x="80" y="23"/>
                    </a:lnTo>
                    <a:lnTo>
                      <a:pt x="68" y="23"/>
                    </a:lnTo>
                    <a:lnTo>
                      <a:pt x="57" y="23"/>
                    </a:lnTo>
                    <a:lnTo>
                      <a:pt x="46" y="23"/>
                    </a:lnTo>
                    <a:lnTo>
                      <a:pt x="36" y="23"/>
                    </a:lnTo>
                    <a:lnTo>
                      <a:pt x="28" y="23"/>
                    </a:lnTo>
                    <a:lnTo>
                      <a:pt x="21" y="23"/>
                    </a:lnTo>
                    <a:lnTo>
                      <a:pt x="15" y="23"/>
                    </a:lnTo>
                    <a:lnTo>
                      <a:pt x="12" y="23"/>
                    </a:lnTo>
                    <a:lnTo>
                      <a:pt x="11" y="23"/>
                    </a:lnTo>
                    <a:lnTo>
                      <a:pt x="5" y="21"/>
                    </a:lnTo>
                    <a:lnTo>
                      <a:pt x="1" y="17"/>
                    </a:lnTo>
                    <a:lnTo>
                      <a:pt x="0" y="11"/>
                    </a:lnTo>
                    <a:lnTo>
                      <a:pt x="1" y="6"/>
                    </a:lnTo>
                    <a:lnTo>
                      <a:pt x="5" y="2"/>
                    </a:lnTo>
                    <a:lnTo>
                      <a:pt x="11" y="0"/>
                    </a:lnTo>
                    <a:lnTo>
                      <a:pt x="12" y="0"/>
                    </a:lnTo>
                    <a:lnTo>
                      <a:pt x="15" y="0"/>
                    </a:lnTo>
                    <a:lnTo>
                      <a:pt x="21" y="0"/>
                    </a:lnTo>
                    <a:lnTo>
                      <a:pt x="28" y="0"/>
                    </a:lnTo>
                    <a:lnTo>
                      <a:pt x="36" y="0"/>
                    </a:lnTo>
                    <a:lnTo>
                      <a:pt x="46" y="0"/>
                    </a:lnTo>
                    <a:lnTo>
                      <a:pt x="57" y="0"/>
                    </a:lnTo>
                    <a:lnTo>
                      <a:pt x="68" y="0"/>
                    </a:lnTo>
                    <a:lnTo>
                      <a:pt x="80" y="0"/>
                    </a:lnTo>
                    <a:lnTo>
                      <a:pt x="92" y="0"/>
                    </a:lnTo>
                    <a:lnTo>
                      <a:pt x="104" y="0"/>
                    </a:lnTo>
                    <a:lnTo>
                      <a:pt x="115" y="0"/>
                    </a:lnTo>
                    <a:lnTo>
                      <a:pt x="126" y="0"/>
                    </a:lnTo>
                    <a:lnTo>
                      <a:pt x="135" y="0"/>
                    </a:lnTo>
                    <a:lnTo>
                      <a:pt x="144" y="0"/>
                    </a:lnTo>
                    <a:lnTo>
                      <a:pt x="151" y="0"/>
                    </a:lnTo>
                    <a:lnTo>
                      <a:pt x="157" y="0"/>
                    </a:lnTo>
                    <a:lnTo>
                      <a:pt x="160" y="0"/>
                    </a:lnTo>
                    <a:lnTo>
                      <a:pt x="161"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18" name="Freeform 18">
                <a:extLst>
                  <a:ext uri="{FF2B5EF4-FFF2-40B4-BE49-F238E27FC236}">
                    <a16:creationId xmlns:a16="http://schemas.microsoft.com/office/drawing/2014/main" id="{2B4EF3B3-0522-404D-AB83-6204CBDE8064}"/>
                  </a:ext>
                </a:extLst>
              </p:cNvPr>
              <p:cNvSpPr>
                <a:spLocks/>
              </p:cNvSpPr>
              <p:nvPr/>
            </p:nvSpPr>
            <p:spPr bwMode="auto">
              <a:xfrm>
                <a:off x="504" y="3649"/>
                <a:ext cx="173" cy="24"/>
              </a:xfrm>
              <a:custGeom>
                <a:avLst/>
                <a:gdLst>
                  <a:gd name="T0" fmla="*/ 161 w 173"/>
                  <a:gd name="T1" fmla="*/ 0 h 24"/>
                  <a:gd name="T2" fmla="*/ 167 w 173"/>
                  <a:gd name="T3" fmla="*/ 2 h 24"/>
                  <a:gd name="T4" fmla="*/ 170 w 173"/>
                  <a:gd name="T5" fmla="*/ 6 h 24"/>
                  <a:gd name="T6" fmla="*/ 172 w 173"/>
                  <a:gd name="T7" fmla="*/ 11 h 24"/>
                  <a:gd name="T8" fmla="*/ 172 w 173"/>
                  <a:gd name="T9" fmla="*/ 11 h 24"/>
                  <a:gd name="T10" fmla="*/ 170 w 173"/>
                  <a:gd name="T11" fmla="*/ 17 h 24"/>
                  <a:gd name="T12" fmla="*/ 167 w 173"/>
                  <a:gd name="T13" fmla="*/ 21 h 24"/>
                  <a:gd name="T14" fmla="*/ 161 w 173"/>
                  <a:gd name="T15" fmla="*/ 23 h 24"/>
                  <a:gd name="T16" fmla="*/ 161 w 173"/>
                  <a:gd name="T17" fmla="*/ 23 h 24"/>
                  <a:gd name="T18" fmla="*/ 160 w 173"/>
                  <a:gd name="T19" fmla="*/ 22 h 24"/>
                  <a:gd name="T20" fmla="*/ 157 w 173"/>
                  <a:gd name="T21" fmla="*/ 23 h 24"/>
                  <a:gd name="T22" fmla="*/ 151 w 173"/>
                  <a:gd name="T23" fmla="*/ 23 h 24"/>
                  <a:gd name="T24" fmla="*/ 144 w 173"/>
                  <a:gd name="T25" fmla="*/ 23 h 24"/>
                  <a:gd name="T26" fmla="*/ 135 w 173"/>
                  <a:gd name="T27" fmla="*/ 22 h 24"/>
                  <a:gd name="T28" fmla="*/ 126 w 173"/>
                  <a:gd name="T29" fmla="*/ 23 h 24"/>
                  <a:gd name="T30" fmla="*/ 115 w 173"/>
                  <a:gd name="T31" fmla="*/ 23 h 24"/>
                  <a:gd name="T32" fmla="*/ 104 w 173"/>
                  <a:gd name="T33" fmla="*/ 23 h 24"/>
                  <a:gd name="T34" fmla="*/ 92 w 173"/>
                  <a:gd name="T35" fmla="*/ 22 h 24"/>
                  <a:gd name="T36" fmla="*/ 80 w 173"/>
                  <a:gd name="T37" fmla="*/ 23 h 24"/>
                  <a:gd name="T38" fmla="*/ 68 w 173"/>
                  <a:gd name="T39" fmla="*/ 23 h 24"/>
                  <a:gd name="T40" fmla="*/ 57 w 173"/>
                  <a:gd name="T41" fmla="*/ 23 h 24"/>
                  <a:gd name="T42" fmla="*/ 46 w 173"/>
                  <a:gd name="T43" fmla="*/ 23 h 24"/>
                  <a:gd name="T44" fmla="*/ 36 w 173"/>
                  <a:gd name="T45" fmla="*/ 23 h 24"/>
                  <a:gd name="T46" fmla="*/ 28 w 173"/>
                  <a:gd name="T47" fmla="*/ 23 h 24"/>
                  <a:gd name="T48" fmla="*/ 21 w 173"/>
                  <a:gd name="T49" fmla="*/ 23 h 24"/>
                  <a:gd name="T50" fmla="*/ 15 w 173"/>
                  <a:gd name="T51" fmla="*/ 23 h 24"/>
                  <a:gd name="T52" fmla="*/ 12 w 173"/>
                  <a:gd name="T53" fmla="*/ 23 h 24"/>
                  <a:gd name="T54" fmla="*/ 11 w 173"/>
                  <a:gd name="T55" fmla="*/ 23 h 24"/>
                  <a:gd name="T56" fmla="*/ 11 w 173"/>
                  <a:gd name="T57" fmla="*/ 23 h 24"/>
                  <a:gd name="T58" fmla="*/ 5 w 173"/>
                  <a:gd name="T59" fmla="*/ 21 h 24"/>
                  <a:gd name="T60" fmla="*/ 1 w 173"/>
                  <a:gd name="T61" fmla="*/ 17 h 24"/>
                  <a:gd name="T62" fmla="*/ 0 w 173"/>
                  <a:gd name="T63" fmla="*/ 11 h 24"/>
                  <a:gd name="T64" fmla="*/ 0 w 173"/>
                  <a:gd name="T65" fmla="*/ 11 h 24"/>
                  <a:gd name="T66" fmla="*/ 1 w 173"/>
                  <a:gd name="T67" fmla="*/ 6 h 24"/>
                  <a:gd name="T68" fmla="*/ 5 w 173"/>
                  <a:gd name="T69" fmla="*/ 2 h 24"/>
                  <a:gd name="T70" fmla="*/ 11 w 173"/>
                  <a:gd name="T71" fmla="*/ 0 h 24"/>
                  <a:gd name="T72" fmla="*/ 11 w 173"/>
                  <a:gd name="T73" fmla="*/ 0 h 24"/>
                  <a:gd name="T74" fmla="*/ 12 w 173"/>
                  <a:gd name="T75" fmla="*/ 0 h 24"/>
                  <a:gd name="T76" fmla="*/ 15 w 173"/>
                  <a:gd name="T77" fmla="*/ 0 h 24"/>
                  <a:gd name="T78" fmla="*/ 21 w 173"/>
                  <a:gd name="T79" fmla="*/ 0 h 24"/>
                  <a:gd name="T80" fmla="*/ 28 w 173"/>
                  <a:gd name="T81" fmla="*/ 0 h 24"/>
                  <a:gd name="T82" fmla="*/ 36 w 173"/>
                  <a:gd name="T83" fmla="*/ 0 h 24"/>
                  <a:gd name="T84" fmla="*/ 46 w 173"/>
                  <a:gd name="T85" fmla="*/ 0 h 24"/>
                  <a:gd name="T86" fmla="*/ 57 w 173"/>
                  <a:gd name="T87" fmla="*/ 0 h 24"/>
                  <a:gd name="T88" fmla="*/ 68 w 173"/>
                  <a:gd name="T89" fmla="*/ 0 h 24"/>
                  <a:gd name="T90" fmla="*/ 80 w 173"/>
                  <a:gd name="T91" fmla="*/ 0 h 24"/>
                  <a:gd name="T92" fmla="*/ 92 w 173"/>
                  <a:gd name="T93" fmla="*/ 0 h 24"/>
                  <a:gd name="T94" fmla="*/ 104 w 173"/>
                  <a:gd name="T95" fmla="*/ 0 h 24"/>
                  <a:gd name="T96" fmla="*/ 115 w 173"/>
                  <a:gd name="T97" fmla="*/ 0 h 24"/>
                  <a:gd name="T98" fmla="*/ 126 w 173"/>
                  <a:gd name="T99" fmla="*/ 0 h 24"/>
                  <a:gd name="T100" fmla="*/ 135 w 173"/>
                  <a:gd name="T101" fmla="*/ 0 h 24"/>
                  <a:gd name="T102" fmla="*/ 144 w 173"/>
                  <a:gd name="T103" fmla="*/ 0 h 24"/>
                  <a:gd name="T104" fmla="*/ 151 w 173"/>
                  <a:gd name="T105" fmla="*/ 0 h 24"/>
                  <a:gd name="T106" fmla="*/ 157 w 173"/>
                  <a:gd name="T107" fmla="*/ 0 h 24"/>
                  <a:gd name="T108" fmla="*/ 160 w 173"/>
                  <a:gd name="T109" fmla="*/ 0 h 24"/>
                  <a:gd name="T110" fmla="*/ 161 w 173"/>
                  <a:gd name="T111" fmla="*/ 0 h 24"/>
                  <a:gd name="T112" fmla="*/ 161 w 173"/>
                  <a:gd name="T113" fmla="*/ 0 h 24"/>
                  <a:gd name="T114" fmla="*/ 161 w 173"/>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3"/>
                  <a:gd name="T175" fmla="*/ 0 h 24"/>
                  <a:gd name="T176" fmla="*/ 173 w 173"/>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3" h="24">
                    <a:moveTo>
                      <a:pt x="161" y="0"/>
                    </a:moveTo>
                    <a:lnTo>
                      <a:pt x="167" y="2"/>
                    </a:lnTo>
                    <a:lnTo>
                      <a:pt x="170" y="6"/>
                    </a:lnTo>
                    <a:lnTo>
                      <a:pt x="172" y="11"/>
                    </a:lnTo>
                    <a:lnTo>
                      <a:pt x="170" y="17"/>
                    </a:lnTo>
                    <a:lnTo>
                      <a:pt x="167" y="21"/>
                    </a:lnTo>
                    <a:lnTo>
                      <a:pt x="161" y="23"/>
                    </a:lnTo>
                    <a:lnTo>
                      <a:pt x="160" y="22"/>
                    </a:lnTo>
                    <a:lnTo>
                      <a:pt x="157" y="23"/>
                    </a:lnTo>
                    <a:lnTo>
                      <a:pt x="151" y="23"/>
                    </a:lnTo>
                    <a:lnTo>
                      <a:pt x="144" y="23"/>
                    </a:lnTo>
                    <a:lnTo>
                      <a:pt x="135" y="22"/>
                    </a:lnTo>
                    <a:lnTo>
                      <a:pt x="126" y="23"/>
                    </a:lnTo>
                    <a:lnTo>
                      <a:pt x="115" y="23"/>
                    </a:lnTo>
                    <a:lnTo>
                      <a:pt x="104" y="23"/>
                    </a:lnTo>
                    <a:lnTo>
                      <a:pt x="92" y="22"/>
                    </a:lnTo>
                    <a:lnTo>
                      <a:pt x="80" y="23"/>
                    </a:lnTo>
                    <a:lnTo>
                      <a:pt x="68" y="23"/>
                    </a:lnTo>
                    <a:lnTo>
                      <a:pt x="57" y="23"/>
                    </a:lnTo>
                    <a:lnTo>
                      <a:pt x="46" y="23"/>
                    </a:lnTo>
                    <a:lnTo>
                      <a:pt x="36" y="23"/>
                    </a:lnTo>
                    <a:lnTo>
                      <a:pt x="28" y="23"/>
                    </a:lnTo>
                    <a:lnTo>
                      <a:pt x="21" y="23"/>
                    </a:lnTo>
                    <a:lnTo>
                      <a:pt x="15" y="23"/>
                    </a:lnTo>
                    <a:lnTo>
                      <a:pt x="12" y="23"/>
                    </a:lnTo>
                    <a:lnTo>
                      <a:pt x="11" y="23"/>
                    </a:lnTo>
                    <a:lnTo>
                      <a:pt x="5" y="21"/>
                    </a:lnTo>
                    <a:lnTo>
                      <a:pt x="1" y="17"/>
                    </a:lnTo>
                    <a:lnTo>
                      <a:pt x="0" y="11"/>
                    </a:lnTo>
                    <a:lnTo>
                      <a:pt x="1" y="6"/>
                    </a:lnTo>
                    <a:lnTo>
                      <a:pt x="5" y="2"/>
                    </a:lnTo>
                    <a:lnTo>
                      <a:pt x="11" y="0"/>
                    </a:lnTo>
                    <a:lnTo>
                      <a:pt x="12" y="0"/>
                    </a:lnTo>
                    <a:lnTo>
                      <a:pt x="15" y="0"/>
                    </a:lnTo>
                    <a:lnTo>
                      <a:pt x="21" y="0"/>
                    </a:lnTo>
                    <a:lnTo>
                      <a:pt x="28" y="0"/>
                    </a:lnTo>
                    <a:lnTo>
                      <a:pt x="36" y="0"/>
                    </a:lnTo>
                    <a:lnTo>
                      <a:pt x="46" y="0"/>
                    </a:lnTo>
                    <a:lnTo>
                      <a:pt x="57" y="0"/>
                    </a:lnTo>
                    <a:lnTo>
                      <a:pt x="68" y="0"/>
                    </a:lnTo>
                    <a:lnTo>
                      <a:pt x="80" y="0"/>
                    </a:lnTo>
                    <a:lnTo>
                      <a:pt x="92" y="0"/>
                    </a:lnTo>
                    <a:lnTo>
                      <a:pt x="104" y="0"/>
                    </a:lnTo>
                    <a:lnTo>
                      <a:pt x="115" y="0"/>
                    </a:lnTo>
                    <a:lnTo>
                      <a:pt x="126" y="0"/>
                    </a:lnTo>
                    <a:lnTo>
                      <a:pt x="135" y="0"/>
                    </a:lnTo>
                    <a:lnTo>
                      <a:pt x="144" y="0"/>
                    </a:lnTo>
                    <a:lnTo>
                      <a:pt x="151" y="0"/>
                    </a:lnTo>
                    <a:lnTo>
                      <a:pt x="157" y="0"/>
                    </a:lnTo>
                    <a:lnTo>
                      <a:pt x="160" y="0"/>
                    </a:lnTo>
                    <a:lnTo>
                      <a:pt x="161"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19" name="Freeform 19">
                <a:extLst>
                  <a:ext uri="{FF2B5EF4-FFF2-40B4-BE49-F238E27FC236}">
                    <a16:creationId xmlns:a16="http://schemas.microsoft.com/office/drawing/2014/main" id="{B159105E-667E-4D01-BFA5-AA0BC9E69519}"/>
                  </a:ext>
                </a:extLst>
              </p:cNvPr>
              <p:cNvSpPr>
                <a:spLocks/>
              </p:cNvSpPr>
              <p:nvPr/>
            </p:nvSpPr>
            <p:spPr bwMode="auto">
              <a:xfrm>
                <a:off x="517" y="3635"/>
                <a:ext cx="146" cy="15"/>
              </a:xfrm>
              <a:custGeom>
                <a:avLst/>
                <a:gdLst>
                  <a:gd name="T0" fmla="*/ 136 w 146"/>
                  <a:gd name="T1" fmla="*/ 0 h 15"/>
                  <a:gd name="T2" fmla="*/ 141 w 146"/>
                  <a:gd name="T3" fmla="*/ 1 h 15"/>
                  <a:gd name="T4" fmla="*/ 144 w 146"/>
                  <a:gd name="T5" fmla="*/ 3 h 15"/>
                  <a:gd name="T6" fmla="*/ 145 w 146"/>
                  <a:gd name="T7" fmla="*/ 7 h 15"/>
                  <a:gd name="T8" fmla="*/ 145 w 146"/>
                  <a:gd name="T9" fmla="*/ 7 h 15"/>
                  <a:gd name="T10" fmla="*/ 144 w 146"/>
                  <a:gd name="T11" fmla="*/ 10 h 15"/>
                  <a:gd name="T12" fmla="*/ 141 w 146"/>
                  <a:gd name="T13" fmla="*/ 13 h 15"/>
                  <a:gd name="T14" fmla="*/ 136 w 146"/>
                  <a:gd name="T15" fmla="*/ 14 h 15"/>
                  <a:gd name="T16" fmla="*/ 136 w 146"/>
                  <a:gd name="T17" fmla="*/ 14 h 15"/>
                  <a:gd name="T18" fmla="*/ 134 w 146"/>
                  <a:gd name="T19" fmla="*/ 14 h 15"/>
                  <a:gd name="T20" fmla="*/ 130 w 146"/>
                  <a:gd name="T21" fmla="*/ 14 h 15"/>
                  <a:gd name="T22" fmla="*/ 124 w 146"/>
                  <a:gd name="T23" fmla="*/ 14 h 15"/>
                  <a:gd name="T24" fmla="*/ 116 w 146"/>
                  <a:gd name="T25" fmla="*/ 14 h 15"/>
                  <a:gd name="T26" fmla="*/ 107 w 146"/>
                  <a:gd name="T27" fmla="*/ 14 h 15"/>
                  <a:gd name="T28" fmla="*/ 96 w 146"/>
                  <a:gd name="T29" fmla="*/ 14 h 15"/>
                  <a:gd name="T30" fmla="*/ 84 w 146"/>
                  <a:gd name="T31" fmla="*/ 14 h 15"/>
                  <a:gd name="T32" fmla="*/ 73 w 146"/>
                  <a:gd name="T33" fmla="*/ 14 h 15"/>
                  <a:gd name="T34" fmla="*/ 61 w 146"/>
                  <a:gd name="T35" fmla="*/ 14 h 15"/>
                  <a:gd name="T36" fmla="*/ 50 w 146"/>
                  <a:gd name="T37" fmla="*/ 14 h 15"/>
                  <a:gd name="T38" fmla="*/ 39 w 146"/>
                  <a:gd name="T39" fmla="*/ 14 h 15"/>
                  <a:gd name="T40" fmla="*/ 29 w 146"/>
                  <a:gd name="T41" fmla="*/ 14 h 15"/>
                  <a:gd name="T42" fmla="*/ 21 w 146"/>
                  <a:gd name="T43" fmla="*/ 14 h 15"/>
                  <a:gd name="T44" fmla="*/ 15 w 146"/>
                  <a:gd name="T45" fmla="*/ 14 h 15"/>
                  <a:gd name="T46" fmla="*/ 11 w 146"/>
                  <a:gd name="T47" fmla="*/ 14 h 15"/>
                  <a:gd name="T48" fmla="*/ 10 w 146"/>
                  <a:gd name="T49" fmla="*/ 14 h 15"/>
                  <a:gd name="T50" fmla="*/ 10 w 146"/>
                  <a:gd name="T51" fmla="*/ 14 h 15"/>
                  <a:gd name="T52" fmla="*/ 5 w 146"/>
                  <a:gd name="T53" fmla="*/ 13 h 15"/>
                  <a:gd name="T54" fmla="*/ 1 w 146"/>
                  <a:gd name="T55" fmla="*/ 10 h 15"/>
                  <a:gd name="T56" fmla="*/ 0 w 146"/>
                  <a:gd name="T57" fmla="*/ 7 h 15"/>
                  <a:gd name="T58" fmla="*/ 0 w 146"/>
                  <a:gd name="T59" fmla="*/ 7 h 15"/>
                  <a:gd name="T60" fmla="*/ 1 w 146"/>
                  <a:gd name="T61" fmla="*/ 3 h 15"/>
                  <a:gd name="T62" fmla="*/ 5 w 146"/>
                  <a:gd name="T63" fmla="*/ 1 h 15"/>
                  <a:gd name="T64" fmla="*/ 10 w 146"/>
                  <a:gd name="T65" fmla="*/ 0 h 15"/>
                  <a:gd name="T66" fmla="*/ 10 w 146"/>
                  <a:gd name="T67" fmla="*/ 0 h 15"/>
                  <a:gd name="T68" fmla="*/ 11 w 146"/>
                  <a:gd name="T69" fmla="*/ 0 h 15"/>
                  <a:gd name="T70" fmla="*/ 15 w 146"/>
                  <a:gd name="T71" fmla="*/ 0 h 15"/>
                  <a:gd name="T72" fmla="*/ 21 w 146"/>
                  <a:gd name="T73" fmla="*/ 0 h 15"/>
                  <a:gd name="T74" fmla="*/ 29 w 146"/>
                  <a:gd name="T75" fmla="*/ 0 h 15"/>
                  <a:gd name="T76" fmla="*/ 39 w 146"/>
                  <a:gd name="T77" fmla="*/ 0 h 15"/>
                  <a:gd name="T78" fmla="*/ 50 w 146"/>
                  <a:gd name="T79" fmla="*/ 0 h 15"/>
                  <a:gd name="T80" fmla="*/ 61 w 146"/>
                  <a:gd name="T81" fmla="*/ 0 h 15"/>
                  <a:gd name="T82" fmla="*/ 73 w 146"/>
                  <a:gd name="T83" fmla="*/ 0 h 15"/>
                  <a:gd name="T84" fmla="*/ 84 w 146"/>
                  <a:gd name="T85" fmla="*/ 0 h 15"/>
                  <a:gd name="T86" fmla="*/ 96 w 146"/>
                  <a:gd name="T87" fmla="*/ 0 h 15"/>
                  <a:gd name="T88" fmla="*/ 107 w 146"/>
                  <a:gd name="T89" fmla="*/ 0 h 15"/>
                  <a:gd name="T90" fmla="*/ 116 w 146"/>
                  <a:gd name="T91" fmla="*/ 0 h 15"/>
                  <a:gd name="T92" fmla="*/ 124 w 146"/>
                  <a:gd name="T93" fmla="*/ 0 h 15"/>
                  <a:gd name="T94" fmla="*/ 130 w 146"/>
                  <a:gd name="T95" fmla="*/ 0 h 15"/>
                  <a:gd name="T96" fmla="*/ 134 w 146"/>
                  <a:gd name="T97" fmla="*/ 0 h 15"/>
                  <a:gd name="T98" fmla="*/ 136 w 146"/>
                  <a:gd name="T99" fmla="*/ 0 h 15"/>
                  <a:gd name="T100" fmla="*/ 136 w 146"/>
                  <a:gd name="T101" fmla="*/ 0 h 15"/>
                  <a:gd name="T102" fmla="*/ 136 w 146"/>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15"/>
                  <a:gd name="T158" fmla="*/ 146 w 146"/>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15">
                    <a:moveTo>
                      <a:pt x="136" y="0"/>
                    </a:moveTo>
                    <a:lnTo>
                      <a:pt x="141" y="1"/>
                    </a:lnTo>
                    <a:lnTo>
                      <a:pt x="144" y="3"/>
                    </a:lnTo>
                    <a:lnTo>
                      <a:pt x="145" y="7"/>
                    </a:lnTo>
                    <a:lnTo>
                      <a:pt x="144" y="10"/>
                    </a:lnTo>
                    <a:lnTo>
                      <a:pt x="141" y="13"/>
                    </a:lnTo>
                    <a:lnTo>
                      <a:pt x="136" y="14"/>
                    </a:lnTo>
                    <a:lnTo>
                      <a:pt x="134" y="14"/>
                    </a:lnTo>
                    <a:lnTo>
                      <a:pt x="130" y="14"/>
                    </a:lnTo>
                    <a:lnTo>
                      <a:pt x="124" y="14"/>
                    </a:lnTo>
                    <a:lnTo>
                      <a:pt x="116" y="14"/>
                    </a:lnTo>
                    <a:lnTo>
                      <a:pt x="107" y="14"/>
                    </a:lnTo>
                    <a:lnTo>
                      <a:pt x="96" y="14"/>
                    </a:lnTo>
                    <a:lnTo>
                      <a:pt x="84" y="14"/>
                    </a:lnTo>
                    <a:lnTo>
                      <a:pt x="73" y="14"/>
                    </a:lnTo>
                    <a:lnTo>
                      <a:pt x="61" y="14"/>
                    </a:lnTo>
                    <a:lnTo>
                      <a:pt x="50" y="14"/>
                    </a:lnTo>
                    <a:lnTo>
                      <a:pt x="39" y="14"/>
                    </a:lnTo>
                    <a:lnTo>
                      <a:pt x="29" y="14"/>
                    </a:lnTo>
                    <a:lnTo>
                      <a:pt x="21" y="14"/>
                    </a:lnTo>
                    <a:lnTo>
                      <a:pt x="15" y="14"/>
                    </a:lnTo>
                    <a:lnTo>
                      <a:pt x="11" y="14"/>
                    </a:lnTo>
                    <a:lnTo>
                      <a:pt x="10" y="14"/>
                    </a:lnTo>
                    <a:lnTo>
                      <a:pt x="5" y="13"/>
                    </a:lnTo>
                    <a:lnTo>
                      <a:pt x="1" y="10"/>
                    </a:lnTo>
                    <a:lnTo>
                      <a:pt x="0" y="7"/>
                    </a:lnTo>
                    <a:lnTo>
                      <a:pt x="1" y="3"/>
                    </a:lnTo>
                    <a:lnTo>
                      <a:pt x="5" y="1"/>
                    </a:lnTo>
                    <a:lnTo>
                      <a:pt x="10" y="0"/>
                    </a:lnTo>
                    <a:lnTo>
                      <a:pt x="11" y="0"/>
                    </a:lnTo>
                    <a:lnTo>
                      <a:pt x="15" y="0"/>
                    </a:lnTo>
                    <a:lnTo>
                      <a:pt x="21" y="0"/>
                    </a:lnTo>
                    <a:lnTo>
                      <a:pt x="29" y="0"/>
                    </a:lnTo>
                    <a:lnTo>
                      <a:pt x="39" y="0"/>
                    </a:lnTo>
                    <a:lnTo>
                      <a:pt x="50" y="0"/>
                    </a:lnTo>
                    <a:lnTo>
                      <a:pt x="61" y="0"/>
                    </a:lnTo>
                    <a:lnTo>
                      <a:pt x="73" y="0"/>
                    </a:lnTo>
                    <a:lnTo>
                      <a:pt x="84" y="0"/>
                    </a:lnTo>
                    <a:lnTo>
                      <a:pt x="96" y="0"/>
                    </a:lnTo>
                    <a:lnTo>
                      <a:pt x="107" y="0"/>
                    </a:lnTo>
                    <a:lnTo>
                      <a:pt x="116" y="0"/>
                    </a:lnTo>
                    <a:lnTo>
                      <a:pt x="124" y="0"/>
                    </a:lnTo>
                    <a:lnTo>
                      <a:pt x="130" y="0"/>
                    </a:lnTo>
                    <a:lnTo>
                      <a:pt x="134" y="0"/>
                    </a:lnTo>
                    <a:lnTo>
                      <a:pt x="13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20" name="Freeform 20">
                <a:extLst>
                  <a:ext uri="{FF2B5EF4-FFF2-40B4-BE49-F238E27FC236}">
                    <a16:creationId xmlns:a16="http://schemas.microsoft.com/office/drawing/2014/main" id="{6923A163-6DF8-41F9-AF45-FF3396CF8F7B}"/>
                  </a:ext>
                </a:extLst>
              </p:cNvPr>
              <p:cNvSpPr>
                <a:spLocks/>
              </p:cNvSpPr>
              <p:nvPr/>
            </p:nvSpPr>
            <p:spPr bwMode="auto">
              <a:xfrm>
                <a:off x="517" y="3635"/>
                <a:ext cx="146" cy="15"/>
              </a:xfrm>
              <a:custGeom>
                <a:avLst/>
                <a:gdLst>
                  <a:gd name="T0" fmla="*/ 136 w 146"/>
                  <a:gd name="T1" fmla="*/ 0 h 15"/>
                  <a:gd name="T2" fmla="*/ 141 w 146"/>
                  <a:gd name="T3" fmla="*/ 1 h 15"/>
                  <a:gd name="T4" fmla="*/ 144 w 146"/>
                  <a:gd name="T5" fmla="*/ 3 h 15"/>
                  <a:gd name="T6" fmla="*/ 145 w 146"/>
                  <a:gd name="T7" fmla="*/ 7 h 15"/>
                  <a:gd name="T8" fmla="*/ 145 w 146"/>
                  <a:gd name="T9" fmla="*/ 7 h 15"/>
                  <a:gd name="T10" fmla="*/ 144 w 146"/>
                  <a:gd name="T11" fmla="*/ 10 h 15"/>
                  <a:gd name="T12" fmla="*/ 141 w 146"/>
                  <a:gd name="T13" fmla="*/ 13 h 15"/>
                  <a:gd name="T14" fmla="*/ 136 w 146"/>
                  <a:gd name="T15" fmla="*/ 14 h 15"/>
                  <a:gd name="T16" fmla="*/ 136 w 146"/>
                  <a:gd name="T17" fmla="*/ 14 h 15"/>
                  <a:gd name="T18" fmla="*/ 134 w 146"/>
                  <a:gd name="T19" fmla="*/ 14 h 15"/>
                  <a:gd name="T20" fmla="*/ 130 w 146"/>
                  <a:gd name="T21" fmla="*/ 14 h 15"/>
                  <a:gd name="T22" fmla="*/ 124 w 146"/>
                  <a:gd name="T23" fmla="*/ 14 h 15"/>
                  <a:gd name="T24" fmla="*/ 116 w 146"/>
                  <a:gd name="T25" fmla="*/ 14 h 15"/>
                  <a:gd name="T26" fmla="*/ 107 w 146"/>
                  <a:gd name="T27" fmla="*/ 14 h 15"/>
                  <a:gd name="T28" fmla="*/ 96 w 146"/>
                  <a:gd name="T29" fmla="*/ 14 h 15"/>
                  <a:gd name="T30" fmla="*/ 84 w 146"/>
                  <a:gd name="T31" fmla="*/ 14 h 15"/>
                  <a:gd name="T32" fmla="*/ 73 w 146"/>
                  <a:gd name="T33" fmla="*/ 14 h 15"/>
                  <a:gd name="T34" fmla="*/ 61 w 146"/>
                  <a:gd name="T35" fmla="*/ 14 h 15"/>
                  <a:gd name="T36" fmla="*/ 50 w 146"/>
                  <a:gd name="T37" fmla="*/ 14 h 15"/>
                  <a:gd name="T38" fmla="*/ 39 w 146"/>
                  <a:gd name="T39" fmla="*/ 14 h 15"/>
                  <a:gd name="T40" fmla="*/ 29 w 146"/>
                  <a:gd name="T41" fmla="*/ 14 h 15"/>
                  <a:gd name="T42" fmla="*/ 21 w 146"/>
                  <a:gd name="T43" fmla="*/ 14 h 15"/>
                  <a:gd name="T44" fmla="*/ 15 w 146"/>
                  <a:gd name="T45" fmla="*/ 14 h 15"/>
                  <a:gd name="T46" fmla="*/ 11 w 146"/>
                  <a:gd name="T47" fmla="*/ 14 h 15"/>
                  <a:gd name="T48" fmla="*/ 10 w 146"/>
                  <a:gd name="T49" fmla="*/ 14 h 15"/>
                  <a:gd name="T50" fmla="*/ 10 w 146"/>
                  <a:gd name="T51" fmla="*/ 14 h 15"/>
                  <a:gd name="T52" fmla="*/ 5 w 146"/>
                  <a:gd name="T53" fmla="*/ 13 h 15"/>
                  <a:gd name="T54" fmla="*/ 1 w 146"/>
                  <a:gd name="T55" fmla="*/ 10 h 15"/>
                  <a:gd name="T56" fmla="*/ 0 w 146"/>
                  <a:gd name="T57" fmla="*/ 7 h 15"/>
                  <a:gd name="T58" fmla="*/ 0 w 146"/>
                  <a:gd name="T59" fmla="*/ 7 h 15"/>
                  <a:gd name="T60" fmla="*/ 1 w 146"/>
                  <a:gd name="T61" fmla="*/ 3 h 15"/>
                  <a:gd name="T62" fmla="*/ 5 w 146"/>
                  <a:gd name="T63" fmla="*/ 1 h 15"/>
                  <a:gd name="T64" fmla="*/ 10 w 146"/>
                  <a:gd name="T65" fmla="*/ 0 h 15"/>
                  <a:gd name="T66" fmla="*/ 10 w 146"/>
                  <a:gd name="T67" fmla="*/ 0 h 15"/>
                  <a:gd name="T68" fmla="*/ 11 w 146"/>
                  <a:gd name="T69" fmla="*/ 0 h 15"/>
                  <a:gd name="T70" fmla="*/ 15 w 146"/>
                  <a:gd name="T71" fmla="*/ 0 h 15"/>
                  <a:gd name="T72" fmla="*/ 21 w 146"/>
                  <a:gd name="T73" fmla="*/ 0 h 15"/>
                  <a:gd name="T74" fmla="*/ 29 w 146"/>
                  <a:gd name="T75" fmla="*/ 0 h 15"/>
                  <a:gd name="T76" fmla="*/ 39 w 146"/>
                  <a:gd name="T77" fmla="*/ 0 h 15"/>
                  <a:gd name="T78" fmla="*/ 50 w 146"/>
                  <a:gd name="T79" fmla="*/ 0 h 15"/>
                  <a:gd name="T80" fmla="*/ 61 w 146"/>
                  <a:gd name="T81" fmla="*/ 0 h 15"/>
                  <a:gd name="T82" fmla="*/ 73 w 146"/>
                  <a:gd name="T83" fmla="*/ 0 h 15"/>
                  <a:gd name="T84" fmla="*/ 84 w 146"/>
                  <a:gd name="T85" fmla="*/ 0 h 15"/>
                  <a:gd name="T86" fmla="*/ 96 w 146"/>
                  <a:gd name="T87" fmla="*/ 0 h 15"/>
                  <a:gd name="T88" fmla="*/ 107 w 146"/>
                  <a:gd name="T89" fmla="*/ 0 h 15"/>
                  <a:gd name="T90" fmla="*/ 116 w 146"/>
                  <a:gd name="T91" fmla="*/ 0 h 15"/>
                  <a:gd name="T92" fmla="*/ 124 w 146"/>
                  <a:gd name="T93" fmla="*/ 0 h 15"/>
                  <a:gd name="T94" fmla="*/ 130 w 146"/>
                  <a:gd name="T95" fmla="*/ 0 h 15"/>
                  <a:gd name="T96" fmla="*/ 134 w 146"/>
                  <a:gd name="T97" fmla="*/ 0 h 15"/>
                  <a:gd name="T98" fmla="*/ 136 w 146"/>
                  <a:gd name="T99" fmla="*/ 0 h 15"/>
                  <a:gd name="T100" fmla="*/ 136 w 146"/>
                  <a:gd name="T101" fmla="*/ 0 h 15"/>
                  <a:gd name="T102" fmla="*/ 136 w 146"/>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15"/>
                  <a:gd name="T158" fmla="*/ 146 w 146"/>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15">
                    <a:moveTo>
                      <a:pt x="136" y="0"/>
                    </a:moveTo>
                    <a:lnTo>
                      <a:pt x="141" y="1"/>
                    </a:lnTo>
                    <a:lnTo>
                      <a:pt x="144" y="3"/>
                    </a:lnTo>
                    <a:lnTo>
                      <a:pt x="145" y="7"/>
                    </a:lnTo>
                    <a:lnTo>
                      <a:pt x="144" y="10"/>
                    </a:lnTo>
                    <a:lnTo>
                      <a:pt x="141" y="13"/>
                    </a:lnTo>
                    <a:lnTo>
                      <a:pt x="136" y="14"/>
                    </a:lnTo>
                    <a:lnTo>
                      <a:pt x="134" y="14"/>
                    </a:lnTo>
                    <a:lnTo>
                      <a:pt x="130" y="14"/>
                    </a:lnTo>
                    <a:lnTo>
                      <a:pt x="124" y="14"/>
                    </a:lnTo>
                    <a:lnTo>
                      <a:pt x="116" y="14"/>
                    </a:lnTo>
                    <a:lnTo>
                      <a:pt x="107" y="14"/>
                    </a:lnTo>
                    <a:lnTo>
                      <a:pt x="96" y="14"/>
                    </a:lnTo>
                    <a:lnTo>
                      <a:pt x="84" y="14"/>
                    </a:lnTo>
                    <a:lnTo>
                      <a:pt x="73" y="14"/>
                    </a:lnTo>
                    <a:lnTo>
                      <a:pt x="61" y="14"/>
                    </a:lnTo>
                    <a:lnTo>
                      <a:pt x="50" y="14"/>
                    </a:lnTo>
                    <a:lnTo>
                      <a:pt x="39" y="14"/>
                    </a:lnTo>
                    <a:lnTo>
                      <a:pt x="29" y="14"/>
                    </a:lnTo>
                    <a:lnTo>
                      <a:pt x="21" y="14"/>
                    </a:lnTo>
                    <a:lnTo>
                      <a:pt x="15" y="14"/>
                    </a:lnTo>
                    <a:lnTo>
                      <a:pt x="11" y="14"/>
                    </a:lnTo>
                    <a:lnTo>
                      <a:pt x="10" y="14"/>
                    </a:lnTo>
                    <a:lnTo>
                      <a:pt x="5" y="13"/>
                    </a:lnTo>
                    <a:lnTo>
                      <a:pt x="1" y="10"/>
                    </a:lnTo>
                    <a:lnTo>
                      <a:pt x="0" y="7"/>
                    </a:lnTo>
                    <a:lnTo>
                      <a:pt x="1" y="3"/>
                    </a:lnTo>
                    <a:lnTo>
                      <a:pt x="5" y="1"/>
                    </a:lnTo>
                    <a:lnTo>
                      <a:pt x="10" y="0"/>
                    </a:lnTo>
                    <a:lnTo>
                      <a:pt x="11" y="0"/>
                    </a:lnTo>
                    <a:lnTo>
                      <a:pt x="15" y="0"/>
                    </a:lnTo>
                    <a:lnTo>
                      <a:pt x="21" y="0"/>
                    </a:lnTo>
                    <a:lnTo>
                      <a:pt x="29" y="0"/>
                    </a:lnTo>
                    <a:lnTo>
                      <a:pt x="39" y="0"/>
                    </a:lnTo>
                    <a:lnTo>
                      <a:pt x="50" y="0"/>
                    </a:lnTo>
                    <a:lnTo>
                      <a:pt x="61" y="0"/>
                    </a:lnTo>
                    <a:lnTo>
                      <a:pt x="73" y="0"/>
                    </a:lnTo>
                    <a:lnTo>
                      <a:pt x="84" y="0"/>
                    </a:lnTo>
                    <a:lnTo>
                      <a:pt x="96" y="0"/>
                    </a:lnTo>
                    <a:lnTo>
                      <a:pt x="107" y="0"/>
                    </a:lnTo>
                    <a:lnTo>
                      <a:pt x="116" y="0"/>
                    </a:lnTo>
                    <a:lnTo>
                      <a:pt x="124" y="0"/>
                    </a:lnTo>
                    <a:lnTo>
                      <a:pt x="130" y="0"/>
                    </a:lnTo>
                    <a:lnTo>
                      <a:pt x="134" y="0"/>
                    </a:lnTo>
                    <a:lnTo>
                      <a:pt x="13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1" name="Freeform 21">
                <a:extLst>
                  <a:ext uri="{FF2B5EF4-FFF2-40B4-BE49-F238E27FC236}">
                    <a16:creationId xmlns:a16="http://schemas.microsoft.com/office/drawing/2014/main" id="{610B2FF7-2D85-4B95-B87D-2C706F73F7A5}"/>
                  </a:ext>
                </a:extLst>
              </p:cNvPr>
              <p:cNvSpPr>
                <a:spLocks/>
              </p:cNvSpPr>
              <p:nvPr/>
            </p:nvSpPr>
            <p:spPr bwMode="auto">
              <a:xfrm>
                <a:off x="531" y="3076"/>
                <a:ext cx="118" cy="559"/>
              </a:xfrm>
              <a:custGeom>
                <a:avLst/>
                <a:gdLst>
                  <a:gd name="T0" fmla="*/ 8 w 118"/>
                  <a:gd name="T1" fmla="*/ 17 h 559"/>
                  <a:gd name="T2" fmla="*/ 8 w 118"/>
                  <a:gd name="T3" fmla="*/ 23 h 559"/>
                  <a:gd name="T4" fmla="*/ 8 w 118"/>
                  <a:gd name="T5" fmla="*/ 34 h 559"/>
                  <a:gd name="T6" fmla="*/ 8 w 118"/>
                  <a:gd name="T7" fmla="*/ 49 h 559"/>
                  <a:gd name="T8" fmla="*/ 7 w 118"/>
                  <a:gd name="T9" fmla="*/ 67 h 559"/>
                  <a:gd name="T10" fmla="*/ 7 w 118"/>
                  <a:gd name="T11" fmla="*/ 89 h 559"/>
                  <a:gd name="T12" fmla="*/ 7 w 118"/>
                  <a:gd name="T13" fmla="*/ 113 h 559"/>
                  <a:gd name="T14" fmla="*/ 6 w 118"/>
                  <a:gd name="T15" fmla="*/ 141 h 559"/>
                  <a:gd name="T16" fmla="*/ 6 w 118"/>
                  <a:gd name="T17" fmla="*/ 170 h 559"/>
                  <a:gd name="T18" fmla="*/ 5 w 118"/>
                  <a:gd name="T19" fmla="*/ 201 h 559"/>
                  <a:gd name="T20" fmla="*/ 5 w 118"/>
                  <a:gd name="T21" fmla="*/ 233 h 559"/>
                  <a:gd name="T22" fmla="*/ 5 w 118"/>
                  <a:gd name="T23" fmla="*/ 265 h 559"/>
                  <a:gd name="T24" fmla="*/ 4 w 118"/>
                  <a:gd name="T25" fmla="*/ 298 h 559"/>
                  <a:gd name="T26" fmla="*/ 4 w 118"/>
                  <a:gd name="T27" fmla="*/ 331 h 559"/>
                  <a:gd name="T28" fmla="*/ 3 w 118"/>
                  <a:gd name="T29" fmla="*/ 363 h 559"/>
                  <a:gd name="T30" fmla="*/ 3 w 118"/>
                  <a:gd name="T31" fmla="*/ 394 h 559"/>
                  <a:gd name="T32" fmla="*/ 2 w 118"/>
                  <a:gd name="T33" fmla="*/ 424 h 559"/>
                  <a:gd name="T34" fmla="*/ 2 w 118"/>
                  <a:gd name="T35" fmla="*/ 452 h 559"/>
                  <a:gd name="T36" fmla="*/ 2 w 118"/>
                  <a:gd name="T37" fmla="*/ 477 h 559"/>
                  <a:gd name="T38" fmla="*/ 1 w 118"/>
                  <a:gd name="T39" fmla="*/ 500 h 559"/>
                  <a:gd name="T40" fmla="*/ 1 w 118"/>
                  <a:gd name="T41" fmla="*/ 520 h 559"/>
                  <a:gd name="T42" fmla="*/ 1 w 118"/>
                  <a:gd name="T43" fmla="*/ 536 h 559"/>
                  <a:gd name="T44" fmla="*/ 1 w 118"/>
                  <a:gd name="T45" fmla="*/ 548 h 559"/>
                  <a:gd name="T46" fmla="*/ 0 w 118"/>
                  <a:gd name="T47" fmla="*/ 555 h 559"/>
                  <a:gd name="T48" fmla="*/ 0 w 118"/>
                  <a:gd name="T49" fmla="*/ 558 h 559"/>
                  <a:gd name="T50" fmla="*/ 6 w 118"/>
                  <a:gd name="T51" fmla="*/ 558 h 559"/>
                  <a:gd name="T52" fmla="*/ 30 w 118"/>
                  <a:gd name="T53" fmla="*/ 558 h 559"/>
                  <a:gd name="T54" fmla="*/ 64 w 118"/>
                  <a:gd name="T55" fmla="*/ 558 h 559"/>
                  <a:gd name="T56" fmla="*/ 96 w 118"/>
                  <a:gd name="T57" fmla="*/ 558 h 559"/>
                  <a:gd name="T58" fmla="*/ 115 w 118"/>
                  <a:gd name="T59" fmla="*/ 558 h 559"/>
                  <a:gd name="T60" fmla="*/ 117 w 118"/>
                  <a:gd name="T61" fmla="*/ 558 h 559"/>
                  <a:gd name="T62" fmla="*/ 116 w 118"/>
                  <a:gd name="T63" fmla="*/ 553 h 559"/>
                  <a:gd name="T64" fmla="*/ 116 w 118"/>
                  <a:gd name="T65" fmla="*/ 544 h 559"/>
                  <a:gd name="T66" fmla="*/ 116 w 118"/>
                  <a:gd name="T67" fmla="*/ 531 h 559"/>
                  <a:gd name="T68" fmla="*/ 116 w 118"/>
                  <a:gd name="T69" fmla="*/ 514 h 559"/>
                  <a:gd name="T70" fmla="*/ 116 w 118"/>
                  <a:gd name="T71" fmla="*/ 493 h 559"/>
                  <a:gd name="T72" fmla="*/ 115 w 118"/>
                  <a:gd name="T73" fmla="*/ 469 h 559"/>
                  <a:gd name="T74" fmla="*/ 115 w 118"/>
                  <a:gd name="T75" fmla="*/ 443 h 559"/>
                  <a:gd name="T76" fmla="*/ 115 w 118"/>
                  <a:gd name="T77" fmla="*/ 414 h 559"/>
                  <a:gd name="T78" fmla="*/ 114 w 118"/>
                  <a:gd name="T79" fmla="*/ 384 h 559"/>
                  <a:gd name="T80" fmla="*/ 114 w 118"/>
                  <a:gd name="T81" fmla="*/ 352 h 559"/>
                  <a:gd name="T82" fmla="*/ 113 w 118"/>
                  <a:gd name="T83" fmla="*/ 320 h 559"/>
                  <a:gd name="T84" fmla="*/ 113 w 118"/>
                  <a:gd name="T85" fmla="*/ 287 h 559"/>
                  <a:gd name="T86" fmla="*/ 112 w 118"/>
                  <a:gd name="T87" fmla="*/ 254 h 559"/>
                  <a:gd name="T88" fmla="*/ 112 w 118"/>
                  <a:gd name="T89" fmla="*/ 221 h 559"/>
                  <a:gd name="T90" fmla="*/ 111 w 118"/>
                  <a:gd name="T91" fmla="*/ 190 h 559"/>
                  <a:gd name="T92" fmla="*/ 111 w 118"/>
                  <a:gd name="T93" fmla="*/ 160 h 559"/>
                  <a:gd name="T94" fmla="*/ 110 w 118"/>
                  <a:gd name="T95" fmla="*/ 131 h 559"/>
                  <a:gd name="T96" fmla="*/ 110 w 118"/>
                  <a:gd name="T97" fmla="*/ 105 h 559"/>
                  <a:gd name="T98" fmla="*/ 110 w 118"/>
                  <a:gd name="T99" fmla="*/ 81 h 559"/>
                  <a:gd name="T100" fmla="*/ 109 w 118"/>
                  <a:gd name="T101" fmla="*/ 60 h 559"/>
                  <a:gd name="T102" fmla="*/ 109 w 118"/>
                  <a:gd name="T103" fmla="*/ 43 h 559"/>
                  <a:gd name="T104" fmla="*/ 109 w 118"/>
                  <a:gd name="T105" fmla="*/ 29 h 559"/>
                  <a:gd name="T106" fmla="*/ 109 w 118"/>
                  <a:gd name="T107" fmla="*/ 20 h 559"/>
                  <a:gd name="T108" fmla="*/ 109 w 118"/>
                  <a:gd name="T109" fmla="*/ 16 h 559"/>
                  <a:gd name="T110" fmla="*/ 101 w 118"/>
                  <a:gd name="T111" fmla="*/ 12 h 559"/>
                  <a:gd name="T112" fmla="*/ 79 w 118"/>
                  <a:gd name="T113" fmla="*/ 3 h 559"/>
                  <a:gd name="T114" fmla="*/ 58 w 118"/>
                  <a:gd name="T115" fmla="*/ 0 h 559"/>
                  <a:gd name="T116" fmla="*/ 37 w 118"/>
                  <a:gd name="T117" fmla="*/ 3 h 559"/>
                  <a:gd name="T118" fmla="*/ 15 w 118"/>
                  <a:gd name="T119" fmla="*/ 12 h 559"/>
                  <a:gd name="T120" fmla="*/ 8 w 118"/>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
                  <a:gd name="T184" fmla="*/ 0 h 559"/>
                  <a:gd name="T185" fmla="*/ 118 w 118"/>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 h="559">
                    <a:moveTo>
                      <a:pt x="8" y="16"/>
                    </a:moveTo>
                    <a:lnTo>
                      <a:pt x="8" y="16"/>
                    </a:lnTo>
                    <a:lnTo>
                      <a:pt x="8" y="17"/>
                    </a:lnTo>
                    <a:lnTo>
                      <a:pt x="8" y="19"/>
                    </a:lnTo>
                    <a:lnTo>
                      <a:pt x="8" y="21"/>
                    </a:lnTo>
                    <a:lnTo>
                      <a:pt x="8" y="23"/>
                    </a:lnTo>
                    <a:lnTo>
                      <a:pt x="8" y="26"/>
                    </a:lnTo>
                    <a:lnTo>
                      <a:pt x="8" y="30"/>
                    </a:lnTo>
                    <a:lnTo>
                      <a:pt x="8" y="34"/>
                    </a:lnTo>
                    <a:lnTo>
                      <a:pt x="8" y="38"/>
                    </a:lnTo>
                    <a:lnTo>
                      <a:pt x="8" y="43"/>
                    </a:lnTo>
                    <a:lnTo>
                      <a:pt x="8" y="49"/>
                    </a:lnTo>
                    <a:lnTo>
                      <a:pt x="8" y="54"/>
                    </a:lnTo>
                    <a:lnTo>
                      <a:pt x="7" y="60"/>
                    </a:lnTo>
                    <a:lnTo>
                      <a:pt x="7" y="67"/>
                    </a:lnTo>
                    <a:lnTo>
                      <a:pt x="7" y="74"/>
                    </a:lnTo>
                    <a:lnTo>
                      <a:pt x="7" y="81"/>
                    </a:lnTo>
                    <a:lnTo>
                      <a:pt x="7" y="89"/>
                    </a:lnTo>
                    <a:lnTo>
                      <a:pt x="7" y="97"/>
                    </a:lnTo>
                    <a:lnTo>
                      <a:pt x="7" y="105"/>
                    </a:lnTo>
                    <a:lnTo>
                      <a:pt x="7" y="113"/>
                    </a:lnTo>
                    <a:lnTo>
                      <a:pt x="7" y="122"/>
                    </a:lnTo>
                    <a:lnTo>
                      <a:pt x="6" y="131"/>
                    </a:lnTo>
                    <a:lnTo>
                      <a:pt x="6" y="141"/>
                    </a:lnTo>
                    <a:lnTo>
                      <a:pt x="6" y="150"/>
                    </a:lnTo>
                    <a:lnTo>
                      <a:pt x="6" y="160"/>
                    </a:lnTo>
                    <a:lnTo>
                      <a:pt x="6" y="170"/>
                    </a:lnTo>
                    <a:lnTo>
                      <a:pt x="6" y="180"/>
                    </a:lnTo>
                    <a:lnTo>
                      <a:pt x="6" y="190"/>
                    </a:lnTo>
                    <a:lnTo>
                      <a:pt x="5" y="201"/>
                    </a:lnTo>
                    <a:lnTo>
                      <a:pt x="5" y="211"/>
                    </a:lnTo>
                    <a:lnTo>
                      <a:pt x="5" y="222"/>
                    </a:lnTo>
                    <a:lnTo>
                      <a:pt x="5" y="233"/>
                    </a:lnTo>
                    <a:lnTo>
                      <a:pt x="5" y="243"/>
                    </a:lnTo>
                    <a:lnTo>
                      <a:pt x="5" y="254"/>
                    </a:lnTo>
                    <a:lnTo>
                      <a:pt x="5" y="265"/>
                    </a:lnTo>
                    <a:lnTo>
                      <a:pt x="4" y="276"/>
                    </a:lnTo>
                    <a:lnTo>
                      <a:pt x="4" y="287"/>
                    </a:lnTo>
                    <a:lnTo>
                      <a:pt x="4" y="298"/>
                    </a:lnTo>
                    <a:lnTo>
                      <a:pt x="4" y="309"/>
                    </a:lnTo>
                    <a:lnTo>
                      <a:pt x="4" y="320"/>
                    </a:lnTo>
                    <a:lnTo>
                      <a:pt x="4" y="331"/>
                    </a:lnTo>
                    <a:lnTo>
                      <a:pt x="3" y="342"/>
                    </a:lnTo>
                    <a:lnTo>
                      <a:pt x="3" y="352"/>
                    </a:lnTo>
                    <a:lnTo>
                      <a:pt x="3" y="363"/>
                    </a:lnTo>
                    <a:lnTo>
                      <a:pt x="3" y="374"/>
                    </a:lnTo>
                    <a:lnTo>
                      <a:pt x="3" y="384"/>
                    </a:lnTo>
                    <a:lnTo>
                      <a:pt x="3" y="394"/>
                    </a:lnTo>
                    <a:lnTo>
                      <a:pt x="3" y="404"/>
                    </a:lnTo>
                    <a:lnTo>
                      <a:pt x="2" y="414"/>
                    </a:lnTo>
                    <a:lnTo>
                      <a:pt x="2" y="424"/>
                    </a:lnTo>
                    <a:lnTo>
                      <a:pt x="2" y="434"/>
                    </a:lnTo>
                    <a:lnTo>
                      <a:pt x="2" y="443"/>
                    </a:lnTo>
                    <a:lnTo>
                      <a:pt x="2" y="452"/>
                    </a:lnTo>
                    <a:lnTo>
                      <a:pt x="2" y="461"/>
                    </a:lnTo>
                    <a:lnTo>
                      <a:pt x="2" y="469"/>
                    </a:lnTo>
                    <a:lnTo>
                      <a:pt x="2" y="477"/>
                    </a:lnTo>
                    <a:lnTo>
                      <a:pt x="1" y="485"/>
                    </a:lnTo>
                    <a:lnTo>
                      <a:pt x="1" y="493"/>
                    </a:lnTo>
                    <a:lnTo>
                      <a:pt x="1" y="500"/>
                    </a:lnTo>
                    <a:lnTo>
                      <a:pt x="1" y="507"/>
                    </a:lnTo>
                    <a:lnTo>
                      <a:pt x="1" y="514"/>
                    </a:lnTo>
                    <a:lnTo>
                      <a:pt x="1" y="520"/>
                    </a:lnTo>
                    <a:lnTo>
                      <a:pt x="1" y="526"/>
                    </a:lnTo>
                    <a:lnTo>
                      <a:pt x="1" y="531"/>
                    </a:lnTo>
                    <a:lnTo>
                      <a:pt x="1" y="536"/>
                    </a:lnTo>
                    <a:lnTo>
                      <a:pt x="1" y="540"/>
                    </a:lnTo>
                    <a:lnTo>
                      <a:pt x="1" y="544"/>
                    </a:lnTo>
                    <a:lnTo>
                      <a:pt x="1" y="548"/>
                    </a:lnTo>
                    <a:lnTo>
                      <a:pt x="0" y="551"/>
                    </a:lnTo>
                    <a:lnTo>
                      <a:pt x="0" y="553"/>
                    </a:lnTo>
                    <a:lnTo>
                      <a:pt x="0" y="555"/>
                    </a:lnTo>
                    <a:lnTo>
                      <a:pt x="0" y="557"/>
                    </a:lnTo>
                    <a:lnTo>
                      <a:pt x="0" y="558"/>
                    </a:lnTo>
                    <a:lnTo>
                      <a:pt x="2" y="558"/>
                    </a:lnTo>
                    <a:lnTo>
                      <a:pt x="6" y="558"/>
                    </a:lnTo>
                    <a:lnTo>
                      <a:pt x="12" y="558"/>
                    </a:lnTo>
                    <a:lnTo>
                      <a:pt x="21" y="558"/>
                    </a:lnTo>
                    <a:lnTo>
                      <a:pt x="30" y="558"/>
                    </a:lnTo>
                    <a:lnTo>
                      <a:pt x="41" y="558"/>
                    </a:lnTo>
                    <a:lnTo>
                      <a:pt x="53" y="558"/>
                    </a:lnTo>
                    <a:lnTo>
                      <a:pt x="64" y="558"/>
                    </a:lnTo>
                    <a:lnTo>
                      <a:pt x="76" y="558"/>
                    </a:lnTo>
                    <a:lnTo>
                      <a:pt x="86" y="558"/>
                    </a:lnTo>
                    <a:lnTo>
                      <a:pt x="96" y="558"/>
                    </a:lnTo>
                    <a:lnTo>
                      <a:pt x="104" y="558"/>
                    </a:lnTo>
                    <a:lnTo>
                      <a:pt x="111" y="558"/>
                    </a:lnTo>
                    <a:lnTo>
                      <a:pt x="115" y="558"/>
                    </a:lnTo>
                    <a:lnTo>
                      <a:pt x="117" y="558"/>
                    </a:lnTo>
                    <a:lnTo>
                      <a:pt x="117" y="557"/>
                    </a:lnTo>
                    <a:lnTo>
                      <a:pt x="117" y="555"/>
                    </a:lnTo>
                    <a:lnTo>
                      <a:pt x="116" y="553"/>
                    </a:lnTo>
                    <a:lnTo>
                      <a:pt x="116" y="551"/>
                    </a:lnTo>
                    <a:lnTo>
                      <a:pt x="116" y="548"/>
                    </a:lnTo>
                    <a:lnTo>
                      <a:pt x="116" y="544"/>
                    </a:lnTo>
                    <a:lnTo>
                      <a:pt x="116" y="540"/>
                    </a:lnTo>
                    <a:lnTo>
                      <a:pt x="116" y="536"/>
                    </a:lnTo>
                    <a:lnTo>
                      <a:pt x="116" y="531"/>
                    </a:lnTo>
                    <a:lnTo>
                      <a:pt x="116" y="526"/>
                    </a:lnTo>
                    <a:lnTo>
                      <a:pt x="116" y="520"/>
                    </a:lnTo>
                    <a:lnTo>
                      <a:pt x="116" y="514"/>
                    </a:lnTo>
                    <a:lnTo>
                      <a:pt x="116" y="507"/>
                    </a:lnTo>
                    <a:lnTo>
                      <a:pt x="116" y="500"/>
                    </a:lnTo>
                    <a:lnTo>
                      <a:pt x="116" y="493"/>
                    </a:lnTo>
                    <a:lnTo>
                      <a:pt x="116" y="485"/>
                    </a:lnTo>
                    <a:lnTo>
                      <a:pt x="115" y="477"/>
                    </a:lnTo>
                    <a:lnTo>
                      <a:pt x="115" y="469"/>
                    </a:lnTo>
                    <a:lnTo>
                      <a:pt x="115" y="461"/>
                    </a:lnTo>
                    <a:lnTo>
                      <a:pt x="115" y="452"/>
                    </a:lnTo>
                    <a:lnTo>
                      <a:pt x="115" y="443"/>
                    </a:lnTo>
                    <a:lnTo>
                      <a:pt x="115" y="433"/>
                    </a:lnTo>
                    <a:lnTo>
                      <a:pt x="115" y="424"/>
                    </a:lnTo>
                    <a:lnTo>
                      <a:pt x="115" y="414"/>
                    </a:lnTo>
                    <a:lnTo>
                      <a:pt x="114" y="404"/>
                    </a:lnTo>
                    <a:lnTo>
                      <a:pt x="114" y="394"/>
                    </a:lnTo>
                    <a:lnTo>
                      <a:pt x="114" y="384"/>
                    </a:lnTo>
                    <a:lnTo>
                      <a:pt x="114" y="373"/>
                    </a:lnTo>
                    <a:lnTo>
                      <a:pt x="114" y="363"/>
                    </a:lnTo>
                    <a:lnTo>
                      <a:pt x="114" y="352"/>
                    </a:lnTo>
                    <a:lnTo>
                      <a:pt x="113" y="341"/>
                    </a:lnTo>
                    <a:lnTo>
                      <a:pt x="113" y="331"/>
                    </a:lnTo>
                    <a:lnTo>
                      <a:pt x="113" y="320"/>
                    </a:lnTo>
                    <a:lnTo>
                      <a:pt x="113" y="309"/>
                    </a:lnTo>
                    <a:lnTo>
                      <a:pt x="113" y="298"/>
                    </a:lnTo>
                    <a:lnTo>
                      <a:pt x="113" y="287"/>
                    </a:lnTo>
                    <a:lnTo>
                      <a:pt x="113" y="276"/>
                    </a:lnTo>
                    <a:lnTo>
                      <a:pt x="112" y="265"/>
                    </a:lnTo>
                    <a:lnTo>
                      <a:pt x="112" y="254"/>
                    </a:lnTo>
                    <a:lnTo>
                      <a:pt x="112" y="243"/>
                    </a:lnTo>
                    <a:lnTo>
                      <a:pt x="112" y="232"/>
                    </a:lnTo>
                    <a:lnTo>
                      <a:pt x="112" y="221"/>
                    </a:lnTo>
                    <a:lnTo>
                      <a:pt x="112" y="211"/>
                    </a:lnTo>
                    <a:lnTo>
                      <a:pt x="111" y="200"/>
                    </a:lnTo>
                    <a:lnTo>
                      <a:pt x="111" y="190"/>
                    </a:lnTo>
                    <a:lnTo>
                      <a:pt x="111" y="180"/>
                    </a:lnTo>
                    <a:lnTo>
                      <a:pt x="111" y="169"/>
                    </a:lnTo>
                    <a:lnTo>
                      <a:pt x="111" y="160"/>
                    </a:lnTo>
                    <a:lnTo>
                      <a:pt x="111" y="150"/>
                    </a:lnTo>
                    <a:lnTo>
                      <a:pt x="111" y="140"/>
                    </a:lnTo>
                    <a:lnTo>
                      <a:pt x="110" y="131"/>
                    </a:lnTo>
                    <a:lnTo>
                      <a:pt x="110" y="122"/>
                    </a:lnTo>
                    <a:lnTo>
                      <a:pt x="110" y="113"/>
                    </a:lnTo>
                    <a:lnTo>
                      <a:pt x="110" y="105"/>
                    </a:lnTo>
                    <a:lnTo>
                      <a:pt x="110" y="96"/>
                    </a:lnTo>
                    <a:lnTo>
                      <a:pt x="110" y="88"/>
                    </a:lnTo>
                    <a:lnTo>
                      <a:pt x="110" y="81"/>
                    </a:lnTo>
                    <a:lnTo>
                      <a:pt x="110" y="73"/>
                    </a:lnTo>
                    <a:lnTo>
                      <a:pt x="110" y="67"/>
                    </a:lnTo>
                    <a:lnTo>
                      <a:pt x="109" y="60"/>
                    </a:lnTo>
                    <a:lnTo>
                      <a:pt x="109" y="54"/>
                    </a:lnTo>
                    <a:lnTo>
                      <a:pt x="109" y="48"/>
                    </a:lnTo>
                    <a:lnTo>
                      <a:pt x="109" y="43"/>
                    </a:lnTo>
                    <a:lnTo>
                      <a:pt x="109" y="38"/>
                    </a:lnTo>
                    <a:lnTo>
                      <a:pt x="109" y="33"/>
                    </a:lnTo>
                    <a:lnTo>
                      <a:pt x="109" y="29"/>
                    </a:lnTo>
                    <a:lnTo>
                      <a:pt x="109" y="26"/>
                    </a:lnTo>
                    <a:lnTo>
                      <a:pt x="109" y="23"/>
                    </a:lnTo>
                    <a:lnTo>
                      <a:pt x="109" y="20"/>
                    </a:lnTo>
                    <a:lnTo>
                      <a:pt x="109" y="18"/>
                    </a:lnTo>
                    <a:lnTo>
                      <a:pt x="109" y="17"/>
                    </a:lnTo>
                    <a:lnTo>
                      <a:pt x="109" y="16"/>
                    </a:lnTo>
                    <a:lnTo>
                      <a:pt x="101" y="12"/>
                    </a:lnTo>
                    <a:lnTo>
                      <a:pt x="93" y="8"/>
                    </a:lnTo>
                    <a:lnTo>
                      <a:pt x="86" y="5"/>
                    </a:lnTo>
                    <a:lnTo>
                      <a:pt x="79" y="3"/>
                    </a:lnTo>
                    <a:lnTo>
                      <a:pt x="72" y="1"/>
                    </a:lnTo>
                    <a:lnTo>
                      <a:pt x="65" y="1"/>
                    </a:lnTo>
                    <a:lnTo>
                      <a:pt x="58" y="0"/>
                    </a:lnTo>
                    <a:lnTo>
                      <a:pt x="51" y="1"/>
                    </a:lnTo>
                    <a:lnTo>
                      <a:pt x="44" y="2"/>
                    </a:lnTo>
                    <a:lnTo>
                      <a:pt x="37" y="3"/>
                    </a:lnTo>
                    <a:lnTo>
                      <a:pt x="30" y="5"/>
                    </a:lnTo>
                    <a:lnTo>
                      <a:pt x="23" y="8"/>
                    </a:lnTo>
                    <a:lnTo>
                      <a:pt x="15" y="12"/>
                    </a:lnTo>
                    <a:lnTo>
                      <a:pt x="8"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22" name="Freeform 22">
                <a:extLst>
                  <a:ext uri="{FF2B5EF4-FFF2-40B4-BE49-F238E27FC236}">
                    <a16:creationId xmlns:a16="http://schemas.microsoft.com/office/drawing/2014/main" id="{99117A93-C8CD-4F14-873F-70FE788DC82E}"/>
                  </a:ext>
                </a:extLst>
              </p:cNvPr>
              <p:cNvSpPr>
                <a:spLocks/>
              </p:cNvSpPr>
              <p:nvPr/>
            </p:nvSpPr>
            <p:spPr bwMode="auto">
              <a:xfrm>
                <a:off x="531" y="3076"/>
                <a:ext cx="118" cy="559"/>
              </a:xfrm>
              <a:custGeom>
                <a:avLst/>
                <a:gdLst>
                  <a:gd name="T0" fmla="*/ 8 w 118"/>
                  <a:gd name="T1" fmla="*/ 17 h 559"/>
                  <a:gd name="T2" fmla="*/ 8 w 118"/>
                  <a:gd name="T3" fmla="*/ 23 h 559"/>
                  <a:gd name="T4" fmla="*/ 8 w 118"/>
                  <a:gd name="T5" fmla="*/ 34 h 559"/>
                  <a:gd name="T6" fmla="*/ 8 w 118"/>
                  <a:gd name="T7" fmla="*/ 49 h 559"/>
                  <a:gd name="T8" fmla="*/ 7 w 118"/>
                  <a:gd name="T9" fmla="*/ 67 h 559"/>
                  <a:gd name="T10" fmla="*/ 7 w 118"/>
                  <a:gd name="T11" fmla="*/ 89 h 559"/>
                  <a:gd name="T12" fmla="*/ 7 w 118"/>
                  <a:gd name="T13" fmla="*/ 113 h 559"/>
                  <a:gd name="T14" fmla="*/ 6 w 118"/>
                  <a:gd name="T15" fmla="*/ 141 h 559"/>
                  <a:gd name="T16" fmla="*/ 6 w 118"/>
                  <a:gd name="T17" fmla="*/ 170 h 559"/>
                  <a:gd name="T18" fmla="*/ 5 w 118"/>
                  <a:gd name="T19" fmla="*/ 201 h 559"/>
                  <a:gd name="T20" fmla="*/ 5 w 118"/>
                  <a:gd name="T21" fmla="*/ 233 h 559"/>
                  <a:gd name="T22" fmla="*/ 5 w 118"/>
                  <a:gd name="T23" fmla="*/ 265 h 559"/>
                  <a:gd name="T24" fmla="*/ 4 w 118"/>
                  <a:gd name="T25" fmla="*/ 298 h 559"/>
                  <a:gd name="T26" fmla="*/ 4 w 118"/>
                  <a:gd name="T27" fmla="*/ 331 h 559"/>
                  <a:gd name="T28" fmla="*/ 3 w 118"/>
                  <a:gd name="T29" fmla="*/ 363 h 559"/>
                  <a:gd name="T30" fmla="*/ 3 w 118"/>
                  <a:gd name="T31" fmla="*/ 394 h 559"/>
                  <a:gd name="T32" fmla="*/ 2 w 118"/>
                  <a:gd name="T33" fmla="*/ 424 h 559"/>
                  <a:gd name="T34" fmla="*/ 2 w 118"/>
                  <a:gd name="T35" fmla="*/ 452 h 559"/>
                  <a:gd name="T36" fmla="*/ 2 w 118"/>
                  <a:gd name="T37" fmla="*/ 477 h 559"/>
                  <a:gd name="T38" fmla="*/ 1 w 118"/>
                  <a:gd name="T39" fmla="*/ 500 h 559"/>
                  <a:gd name="T40" fmla="*/ 1 w 118"/>
                  <a:gd name="T41" fmla="*/ 520 h 559"/>
                  <a:gd name="T42" fmla="*/ 1 w 118"/>
                  <a:gd name="T43" fmla="*/ 536 h 559"/>
                  <a:gd name="T44" fmla="*/ 1 w 118"/>
                  <a:gd name="T45" fmla="*/ 548 h 559"/>
                  <a:gd name="T46" fmla="*/ 0 w 118"/>
                  <a:gd name="T47" fmla="*/ 555 h 559"/>
                  <a:gd name="T48" fmla="*/ 0 w 118"/>
                  <a:gd name="T49" fmla="*/ 558 h 559"/>
                  <a:gd name="T50" fmla="*/ 6 w 118"/>
                  <a:gd name="T51" fmla="*/ 558 h 559"/>
                  <a:gd name="T52" fmla="*/ 30 w 118"/>
                  <a:gd name="T53" fmla="*/ 558 h 559"/>
                  <a:gd name="T54" fmla="*/ 64 w 118"/>
                  <a:gd name="T55" fmla="*/ 558 h 559"/>
                  <a:gd name="T56" fmla="*/ 96 w 118"/>
                  <a:gd name="T57" fmla="*/ 558 h 559"/>
                  <a:gd name="T58" fmla="*/ 115 w 118"/>
                  <a:gd name="T59" fmla="*/ 558 h 559"/>
                  <a:gd name="T60" fmla="*/ 117 w 118"/>
                  <a:gd name="T61" fmla="*/ 558 h 559"/>
                  <a:gd name="T62" fmla="*/ 116 w 118"/>
                  <a:gd name="T63" fmla="*/ 553 h 559"/>
                  <a:gd name="T64" fmla="*/ 116 w 118"/>
                  <a:gd name="T65" fmla="*/ 544 h 559"/>
                  <a:gd name="T66" fmla="*/ 116 w 118"/>
                  <a:gd name="T67" fmla="*/ 531 h 559"/>
                  <a:gd name="T68" fmla="*/ 116 w 118"/>
                  <a:gd name="T69" fmla="*/ 514 h 559"/>
                  <a:gd name="T70" fmla="*/ 116 w 118"/>
                  <a:gd name="T71" fmla="*/ 493 h 559"/>
                  <a:gd name="T72" fmla="*/ 115 w 118"/>
                  <a:gd name="T73" fmla="*/ 469 h 559"/>
                  <a:gd name="T74" fmla="*/ 115 w 118"/>
                  <a:gd name="T75" fmla="*/ 443 h 559"/>
                  <a:gd name="T76" fmla="*/ 115 w 118"/>
                  <a:gd name="T77" fmla="*/ 414 h 559"/>
                  <a:gd name="T78" fmla="*/ 114 w 118"/>
                  <a:gd name="T79" fmla="*/ 384 h 559"/>
                  <a:gd name="T80" fmla="*/ 114 w 118"/>
                  <a:gd name="T81" fmla="*/ 352 h 559"/>
                  <a:gd name="T82" fmla="*/ 113 w 118"/>
                  <a:gd name="T83" fmla="*/ 320 h 559"/>
                  <a:gd name="T84" fmla="*/ 113 w 118"/>
                  <a:gd name="T85" fmla="*/ 287 h 559"/>
                  <a:gd name="T86" fmla="*/ 112 w 118"/>
                  <a:gd name="T87" fmla="*/ 254 h 559"/>
                  <a:gd name="T88" fmla="*/ 112 w 118"/>
                  <a:gd name="T89" fmla="*/ 221 h 559"/>
                  <a:gd name="T90" fmla="*/ 111 w 118"/>
                  <a:gd name="T91" fmla="*/ 190 h 559"/>
                  <a:gd name="T92" fmla="*/ 111 w 118"/>
                  <a:gd name="T93" fmla="*/ 160 h 559"/>
                  <a:gd name="T94" fmla="*/ 110 w 118"/>
                  <a:gd name="T95" fmla="*/ 131 h 559"/>
                  <a:gd name="T96" fmla="*/ 110 w 118"/>
                  <a:gd name="T97" fmla="*/ 105 h 559"/>
                  <a:gd name="T98" fmla="*/ 110 w 118"/>
                  <a:gd name="T99" fmla="*/ 81 h 559"/>
                  <a:gd name="T100" fmla="*/ 109 w 118"/>
                  <a:gd name="T101" fmla="*/ 60 h 559"/>
                  <a:gd name="T102" fmla="*/ 109 w 118"/>
                  <a:gd name="T103" fmla="*/ 43 h 559"/>
                  <a:gd name="T104" fmla="*/ 109 w 118"/>
                  <a:gd name="T105" fmla="*/ 29 h 559"/>
                  <a:gd name="T106" fmla="*/ 109 w 118"/>
                  <a:gd name="T107" fmla="*/ 20 h 559"/>
                  <a:gd name="T108" fmla="*/ 109 w 118"/>
                  <a:gd name="T109" fmla="*/ 16 h 559"/>
                  <a:gd name="T110" fmla="*/ 101 w 118"/>
                  <a:gd name="T111" fmla="*/ 12 h 559"/>
                  <a:gd name="T112" fmla="*/ 79 w 118"/>
                  <a:gd name="T113" fmla="*/ 3 h 559"/>
                  <a:gd name="T114" fmla="*/ 58 w 118"/>
                  <a:gd name="T115" fmla="*/ 0 h 559"/>
                  <a:gd name="T116" fmla="*/ 37 w 118"/>
                  <a:gd name="T117" fmla="*/ 3 h 559"/>
                  <a:gd name="T118" fmla="*/ 15 w 118"/>
                  <a:gd name="T119" fmla="*/ 12 h 559"/>
                  <a:gd name="T120" fmla="*/ 8 w 118"/>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
                  <a:gd name="T184" fmla="*/ 0 h 559"/>
                  <a:gd name="T185" fmla="*/ 118 w 118"/>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 h="559">
                    <a:moveTo>
                      <a:pt x="8" y="16"/>
                    </a:moveTo>
                    <a:lnTo>
                      <a:pt x="8" y="16"/>
                    </a:lnTo>
                    <a:lnTo>
                      <a:pt x="8" y="17"/>
                    </a:lnTo>
                    <a:lnTo>
                      <a:pt x="8" y="19"/>
                    </a:lnTo>
                    <a:lnTo>
                      <a:pt x="8" y="21"/>
                    </a:lnTo>
                    <a:lnTo>
                      <a:pt x="8" y="23"/>
                    </a:lnTo>
                    <a:lnTo>
                      <a:pt x="8" y="26"/>
                    </a:lnTo>
                    <a:lnTo>
                      <a:pt x="8" y="30"/>
                    </a:lnTo>
                    <a:lnTo>
                      <a:pt x="8" y="34"/>
                    </a:lnTo>
                    <a:lnTo>
                      <a:pt x="8" y="38"/>
                    </a:lnTo>
                    <a:lnTo>
                      <a:pt x="8" y="43"/>
                    </a:lnTo>
                    <a:lnTo>
                      <a:pt x="8" y="49"/>
                    </a:lnTo>
                    <a:lnTo>
                      <a:pt x="8" y="54"/>
                    </a:lnTo>
                    <a:lnTo>
                      <a:pt x="7" y="60"/>
                    </a:lnTo>
                    <a:lnTo>
                      <a:pt x="7" y="67"/>
                    </a:lnTo>
                    <a:lnTo>
                      <a:pt x="7" y="74"/>
                    </a:lnTo>
                    <a:lnTo>
                      <a:pt x="7" y="81"/>
                    </a:lnTo>
                    <a:lnTo>
                      <a:pt x="7" y="89"/>
                    </a:lnTo>
                    <a:lnTo>
                      <a:pt x="7" y="97"/>
                    </a:lnTo>
                    <a:lnTo>
                      <a:pt x="7" y="105"/>
                    </a:lnTo>
                    <a:lnTo>
                      <a:pt x="7" y="113"/>
                    </a:lnTo>
                    <a:lnTo>
                      <a:pt x="7" y="122"/>
                    </a:lnTo>
                    <a:lnTo>
                      <a:pt x="6" y="131"/>
                    </a:lnTo>
                    <a:lnTo>
                      <a:pt x="6" y="141"/>
                    </a:lnTo>
                    <a:lnTo>
                      <a:pt x="6" y="150"/>
                    </a:lnTo>
                    <a:lnTo>
                      <a:pt x="6" y="160"/>
                    </a:lnTo>
                    <a:lnTo>
                      <a:pt x="6" y="170"/>
                    </a:lnTo>
                    <a:lnTo>
                      <a:pt x="6" y="180"/>
                    </a:lnTo>
                    <a:lnTo>
                      <a:pt x="6" y="190"/>
                    </a:lnTo>
                    <a:lnTo>
                      <a:pt x="5" y="201"/>
                    </a:lnTo>
                    <a:lnTo>
                      <a:pt x="5" y="211"/>
                    </a:lnTo>
                    <a:lnTo>
                      <a:pt x="5" y="222"/>
                    </a:lnTo>
                    <a:lnTo>
                      <a:pt x="5" y="233"/>
                    </a:lnTo>
                    <a:lnTo>
                      <a:pt x="5" y="243"/>
                    </a:lnTo>
                    <a:lnTo>
                      <a:pt x="5" y="254"/>
                    </a:lnTo>
                    <a:lnTo>
                      <a:pt x="5" y="265"/>
                    </a:lnTo>
                    <a:lnTo>
                      <a:pt x="4" y="276"/>
                    </a:lnTo>
                    <a:lnTo>
                      <a:pt x="4" y="287"/>
                    </a:lnTo>
                    <a:lnTo>
                      <a:pt x="4" y="298"/>
                    </a:lnTo>
                    <a:lnTo>
                      <a:pt x="4" y="309"/>
                    </a:lnTo>
                    <a:lnTo>
                      <a:pt x="4" y="320"/>
                    </a:lnTo>
                    <a:lnTo>
                      <a:pt x="4" y="331"/>
                    </a:lnTo>
                    <a:lnTo>
                      <a:pt x="3" y="342"/>
                    </a:lnTo>
                    <a:lnTo>
                      <a:pt x="3" y="352"/>
                    </a:lnTo>
                    <a:lnTo>
                      <a:pt x="3" y="363"/>
                    </a:lnTo>
                    <a:lnTo>
                      <a:pt x="3" y="374"/>
                    </a:lnTo>
                    <a:lnTo>
                      <a:pt x="3" y="384"/>
                    </a:lnTo>
                    <a:lnTo>
                      <a:pt x="3" y="394"/>
                    </a:lnTo>
                    <a:lnTo>
                      <a:pt x="3" y="404"/>
                    </a:lnTo>
                    <a:lnTo>
                      <a:pt x="2" y="414"/>
                    </a:lnTo>
                    <a:lnTo>
                      <a:pt x="2" y="424"/>
                    </a:lnTo>
                    <a:lnTo>
                      <a:pt x="2" y="434"/>
                    </a:lnTo>
                    <a:lnTo>
                      <a:pt x="2" y="443"/>
                    </a:lnTo>
                    <a:lnTo>
                      <a:pt x="2" y="452"/>
                    </a:lnTo>
                    <a:lnTo>
                      <a:pt x="2" y="461"/>
                    </a:lnTo>
                    <a:lnTo>
                      <a:pt x="2" y="469"/>
                    </a:lnTo>
                    <a:lnTo>
                      <a:pt x="2" y="477"/>
                    </a:lnTo>
                    <a:lnTo>
                      <a:pt x="1" y="485"/>
                    </a:lnTo>
                    <a:lnTo>
                      <a:pt x="1" y="493"/>
                    </a:lnTo>
                    <a:lnTo>
                      <a:pt x="1" y="500"/>
                    </a:lnTo>
                    <a:lnTo>
                      <a:pt x="1" y="507"/>
                    </a:lnTo>
                    <a:lnTo>
                      <a:pt x="1" y="514"/>
                    </a:lnTo>
                    <a:lnTo>
                      <a:pt x="1" y="520"/>
                    </a:lnTo>
                    <a:lnTo>
                      <a:pt x="1" y="526"/>
                    </a:lnTo>
                    <a:lnTo>
                      <a:pt x="1" y="531"/>
                    </a:lnTo>
                    <a:lnTo>
                      <a:pt x="1" y="536"/>
                    </a:lnTo>
                    <a:lnTo>
                      <a:pt x="1" y="540"/>
                    </a:lnTo>
                    <a:lnTo>
                      <a:pt x="1" y="544"/>
                    </a:lnTo>
                    <a:lnTo>
                      <a:pt x="1" y="548"/>
                    </a:lnTo>
                    <a:lnTo>
                      <a:pt x="0" y="551"/>
                    </a:lnTo>
                    <a:lnTo>
                      <a:pt x="0" y="553"/>
                    </a:lnTo>
                    <a:lnTo>
                      <a:pt x="0" y="555"/>
                    </a:lnTo>
                    <a:lnTo>
                      <a:pt x="0" y="557"/>
                    </a:lnTo>
                    <a:lnTo>
                      <a:pt x="0" y="558"/>
                    </a:lnTo>
                    <a:lnTo>
                      <a:pt x="2" y="558"/>
                    </a:lnTo>
                    <a:lnTo>
                      <a:pt x="6" y="558"/>
                    </a:lnTo>
                    <a:lnTo>
                      <a:pt x="12" y="558"/>
                    </a:lnTo>
                    <a:lnTo>
                      <a:pt x="21" y="558"/>
                    </a:lnTo>
                    <a:lnTo>
                      <a:pt x="30" y="558"/>
                    </a:lnTo>
                    <a:lnTo>
                      <a:pt x="41" y="558"/>
                    </a:lnTo>
                    <a:lnTo>
                      <a:pt x="53" y="558"/>
                    </a:lnTo>
                    <a:lnTo>
                      <a:pt x="64" y="558"/>
                    </a:lnTo>
                    <a:lnTo>
                      <a:pt x="76" y="558"/>
                    </a:lnTo>
                    <a:lnTo>
                      <a:pt x="86" y="558"/>
                    </a:lnTo>
                    <a:lnTo>
                      <a:pt x="96" y="558"/>
                    </a:lnTo>
                    <a:lnTo>
                      <a:pt x="104" y="558"/>
                    </a:lnTo>
                    <a:lnTo>
                      <a:pt x="111" y="558"/>
                    </a:lnTo>
                    <a:lnTo>
                      <a:pt x="115" y="558"/>
                    </a:lnTo>
                    <a:lnTo>
                      <a:pt x="117" y="558"/>
                    </a:lnTo>
                    <a:lnTo>
                      <a:pt x="117" y="557"/>
                    </a:lnTo>
                    <a:lnTo>
                      <a:pt x="117" y="555"/>
                    </a:lnTo>
                    <a:lnTo>
                      <a:pt x="116" y="553"/>
                    </a:lnTo>
                    <a:lnTo>
                      <a:pt x="116" y="551"/>
                    </a:lnTo>
                    <a:lnTo>
                      <a:pt x="116" y="548"/>
                    </a:lnTo>
                    <a:lnTo>
                      <a:pt x="116" y="544"/>
                    </a:lnTo>
                    <a:lnTo>
                      <a:pt x="116" y="540"/>
                    </a:lnTo>
                    <a:lnTo>
                      <a:pt x="116" y="536"/>
                    </a:lnTo>
                    <a:lnTo>
                      <a:pt x="116" y="531"/>
                    </a:lnTo>
                    <a:lnTo>
                      <a:pt x="116" y="526"/>
                    </a:lnTo>
                    <a:lnTo>
                      <a:pt x="116" y="520"/>
                    </a:lnTo>
                    <a:lnTo>
                      <a:pt x="116" y="514"/>
                    </a:lnTo>
                    <a:lnTo>
                      <a:pt x="116" y="507"/>
                    </a:lnTo>
                    <a:lnTo>
                      <a:pt x="116" y="500"/>
                    </a:lnTo>
                    <a:lnTo>
                      <a:pt x="116" y="493"/>
                    </a:lnTo>
                    <a:lnTo>
                      <a:pt x="116" y="485"/>
                    </a:lnTo>
                    <a:lnTo>
                      <a:pt x="115" y="477"/>
                    </a:lnTo>
                    <a:lnTo>
                      <a:pt x="115" y="469"/>
                    </a:lnTo>
                    <a:lnTo>
                      <a:pt x="115" y="461"/>
                    </a:lnTo>
                    <a:lnTo>
                      <a:pt x="115" y="452"/>
                    </a:lnTo>
                    <a:lnTo>
                      <a:pt x="115" y="443"/>
                    </a:lnTo>
                    <a:lnTo>
                      <a:pt x="115" y="433"/>
                    </a:lnTo>
                    <a:lnTo>
                      <a:pt x="115" y="424"/>
                    </a:lnTo>
                    <a:lnTo>
                      <a:pt x="115" y="414"/>
                    </a:lnTo>
                    <a:lnTo>
                      <a:pt x="114" y="404"/>
                    </a:lnTo>
                    <a:lnTo>
                      <a:pt x="114" y="394"/>
                    </a:lnTo>
                    <a:lnTo>
                      <a:pt x="114" y="384"/>
                    </a:lnTo>
                    <a:lnTo>
                      <a:pt x="114" y="373"/>
                    </a:lnTo>
                    <a:lnTo>
                      <a:pt x="114" y="363"/>
                    </a:lnTo>
                    <a:lnTo>
                      <a:pt x="114" y="352"/>
                    </a:lnTo>
                    <a:lnTo>
                      <a:pt x="113" y="341"/>
                    </a:lnTo>
                    <a:lnTo>
                      <a:pt x="113" y="331"/>
                    </a:lnTo>
                    <a:lnTo>
                      <a:pt x="113" y="320"/>
                    </a:lnTo>
                    <a:lnTo>
                      <a:pt x="113" y="309"/>
                    </a:lnTo>
                    <a:lnTo>
                      <a:pt x="113" y="298"/>
                    </a:lnTo>
                    <a:lnTo>
                      <a:pt x="113" y="287"/>
                    </a:lnTo>
                    <a:lnTo>
                      <a:pt x="113" y="276"/>
                    </a:lnTo>
                    <a:lnTo>
                      <a:pt x="112" y="265"/>
                    </a:lnTo>
                    <a:lnTo>
                      <a:pt x="112" y="254"/>
                    </a:lnTo>
                    <a:lnTo>
                      <a:pt x="112" y="243"/>
                    </a:lnTo>
                    <a:lnTo>
                      <a:pt x="112" y="232"/>
                    </a:lnTo>
                    <a:lnTo>
                      <a:pt x="112" y="221"/>
                    </a:lnTo>
                    <a:lnTo>
                      <a:pt x="112" y="211"/>
                    </a:lnTo>
                    <a:lnTo>
                      <a:pt x="111" y="200"/>
                    </a:lnTo>
                    <a:lnTo>
                      <a:pt x="111" y="190"/>
                    </a:lnTo>
                    <a:lnTo>
                      <a:pt x="111" y="180"/>
                    </a:lnTo>
                    <a:lnTo>
                      <a:pt x="111" y="169"/>
                    </a:lnTo>
                    <a:lnTo>
                      <a:pt x="111" y="160"/>
                    </a:lnTo>
                    <a:lnTo>
                      <a:pt x="111" y="150"/>
                    </a:lnTo>
                    <a:lnTo>
                      <a:pt x="111" y="140"/>
                    </a:lnTo>
                    <a:lnTo>
                      <a:pt x="110" y="131"/>
                    </a:lnTo>
                    <a:lnTo>
                      <a:pt x="110" y="122"/>
                    </a:lnTo>
                    <a:lnTo>
                      <a:pt x="110" y="113"/>
                    </a:lnTo>
                    <a:lnTo>
                      <a:pt x="110" y="105"/>
                    </a:lnTo>
                    <a:lnTo>
                      <a:pt x="110" y="96"/>
                    </a:lnTo>
                    <a:lnTo>
                      <a:pt x="110" y="88"/>
                    </a:lnTo>
                    <a:lnTo>
                      <a:pt x="110" y="81"/>
                    </a:lnTo>
                    <a:lnTo>
                      <a:pt x="110" y="73"/>
                    </a:lnTo>
                    <a:lnTo>
                      <a:pt x="110" y="67"/>
                    </a:lnTo>
                    <a:lnTo>
                      <a:pt x="109" y="60"/>
                    </a:lnTo>
                    <a:lnTo>
                      <a:pt x="109" y="54"/>
                    </a:lnTo>
                    <a:lnTo>
                      <a:pt x="109" y="48"/>
                    </a:lnTo>
                    <a:lnTo>
                      <a:pt x="109" y="43"/>
                    </a:lnTo>
                    <a:lnTo>
                      <a:pt x="109" y="38"/>
                    </a:lnTo>
                    <a:lnTo>
                      <a:pt x="109" y="33"/>
                    </a:lnTo>
                    <a:lnTo>
                      <a:pt x="109" y="29"/>
                    </a:lnTo>
                    <a:lnTo>
                      <a:pt x="109" y="26"/>
                    </a:lnTo>
                    <a:lnTo>
                      <a:pt x="109" y="23"/>
                    </a:lnTo>
                    <a:lnTo>
                      <a:pt x="109" y="20"/>
                    </a:lnTo>
                    <a:lnTo>
                      <a:pt x="109" y="18"/>
                    </a:lnTo>
                    <a:lnTo>
                      <a:pt x="109" y="17"/>
                    </a:lnTo>
                    <a:lnTo>
                      <a:pt x="109" y="16"/>
                    </a:lnTo>
                    <a:lnTo>
                      <a:pt x="101" y="12"/>
                    </a:lnTo>
                    <a:lnTo>
                      <a:pt x="93" y="8"/>
                    </a:lnTo>
                    <a:lnTo>
                      <a:pt x="86" y="5"/>
                    </a:lnTo>
                    <a:lnTo>
                      <a:pt x="79" y="3"/>
                    </a:lnTo>
                    <a:lnTo>
                      <a:pt x="72" y="1"/>
                    </a:lnTo>
                    <a:lnTo>
                      <a:pt x="65" y="1"/>
                    </a:lnTo>
                    <a:lnTo>
                      <a:pt x="58" y="0"/>
                    </a:lnTo>
                    <a:lnTo>
                      <a:pt x="51" y="1"/>
                    </a:lnTo>
                    <a:lnTo>
                      <a:pt x="44" y="2"/>
                    </a:lnTo>
                    <a:lnTo>
                      <a:pt x="37" y="3"/>
                    </a:lnTo>
                    <a:lnTo>
                      <a:pt x="30" y="5"/>
                    </a:lnTo>
                    <a:lnTo>
                      <a:pt x="23" y="8"/>
                    </a:lnTo>
                    <a:lnTo>
                      <a:pt x="15" y="12"/>
                    </a:lnTo>
                    <a:lnTo>
                      <a:pt x="8"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3" name="Freeform 23">
                <a:extLst>
                  <a:ext uri="{FF2B5EF4-FFF2-40B4-BE49-F238E27FC236}">
                    <a16:creationId xmlns:a16="http://schemas.microsoft.com/office/drawing/2014/main" id="{4E451D51-E760-41A8-BF1D-814A26922DE9}"/>
                  </a:ext>
                </a:extLst>
              </p:cNvPr>
              <p:cNvSpPr>
                <a:spLocks/>
              </p:cNvSpPr>
              <p:nvPr/>
            </p:nvSpPr>
            <p:spPr bwMode="auto">
              <a:xfrm>
                <a:off x="218" y="3672"/>
                <a:ext cx="464" cy="150"/>
              </a:xfrm>
              <a:custGeom>
                <a:avLst/>
                <a:gdLst>
                  <a:gd name="T0" fmla="*/ 463 w 464"/>
                  <a:gd name="T1" fmla="*/ 5 h 150"/>
                  <a:gd name="T2" fmla="*/ 463 w 464"/>
                  <a:gd name="T3" fmla="*/ 26 h 150"/>
                  <a:gd name="T4" fmla="*/ 463 w 464"/>
                  <a:gd name="T5" fmla="*/ 57 h 150"/>
                  <a:gd name="T6" fmla="*/ 463 w 464"/>
                  <a:gd name="T7" fmla="*/ 92 h 150"/>
                  <a:gd name="T8" fmla="*/ 463 w 464"/>
                  <a:gd name="T9" fmla="*/ 124 h 150"/>
                  <a:gd name="T10" fmla="*/ 463 w 464"/>
                  <a:gd name="T11" fmla="*/ 145 h 150"/>
                  <a:gd name="T12" fmla="*/ 463 w 464"/>
                  <a:gd name="T13" fmla="*/ 149 h 150"/>
                  <a:gd name="T14" fmla="*/ 460 w 464"/>
                  <a:gd name="T15" fmla="*/ 149 h 150"/>
                  <a:gd name="T16" fmla="*/ 451 w 464"/>
                  <a:gd name="T17" fmla="*/ 149 h 150"/>
                  <a:gd name="T18" fmla="*/ 437 w 464"/>
                  <a:gd name="T19" fmla="*/ 149 h 150"/>
                  <a:gd name="T20" fmla="*/ 419 w 464"/>
                  <a:gd name="T21" fmla="*/ 149 h 150"/>
                  <a:gd name="T22" fmla="*/ 397 w 464"/>
                  <a:gd name="T23" fmla="*/ 149 h 150"/>
                  <a:gd name="T24" fmla="*/ 371 w 464"/>
                  <a:gd name="T25" fmla="*/ 149 h 150"/>
                  <a:gd name="T26" fmla="*/ 343 w 464"/>
                  <a:gd name="T27" fmla="*/ 149 h 150"/>
                  <a:gd name="T28" fmla="*/ 313 w 464"/>
                  <a:gd name="T29" fmla="*/ 149 h 150"/>
                  <a:gd name="T30" fmla="*/ 281 w 464"/>
                  <a:gd name="T31" fmla="*/ 149 h 150"/>
                  <a:gd name="T32" fmla="*/ 248 w 464"/>
                  <a:gd name="T33" fmla="*/ 149 h 150"/>
                  <a:gd name="T34" fmla="*/ 215 w 464"/>
                  <a:gd name="T35" fmla="*/ 149 h 150"/>
                  <a:gd name="T36" fmla="*/ 182 w 464"/>
                  <a:gd name="T37" fmla="*/ 149 h 150"/>
                  <a:gd name="T38" fmla="*/ 151 w 464"/>
                  <a:gd name="T39" fmla="*/ 149 h 150"/>
                  <a:gd name="T40" fmla="*/ 120 w 464"/>
                  <a:gd name="T41" fmla="*/ 149 h 150"/>
                  <a:gd name="T42" fmla="*/ 92 w 464"/>
                  <a:gd name="T43" fmla="*/ 149 h 150"/>
                  <a:gd name="T44" fmla="*/ 67 w 464"/>
                  <a:gd name="T45" fmla="*/ 149 h 150"/>
                  <a:gd name="T46" fmla="*/ 44 w 464"/>
                  <a:gd name="T47" fmla="*/ 149 h 150"/>
                  <a:gd name="T48" fmla="*/ 26 w 464"/>
                  <a:gd name="T49" fmla="*/ 149 h 150"/>
                  <a:gd name="T50" fmla="*/ 12 w 464"/>
                  <a:gd name="T51" fmla="*/ 149 h 150"/>
                  <a:gd name="T52" fmla="*/ 3 w 464"/>
                  <a:gd name="T53" fmla="*/ 149 h 150"/>
                  <a:gd name="T54" fmla="*/ 0 w 464"/>
                  <a:gd name="T55" fmla="*/ 149 h 150"/>
                  <a:gd name="T56" fmla="*/ 0 w 464"/>
                  <a:gd name="T57" fmla="*/ 145 h 150"/>
                  <a:gd name="T58" fmla="*/ 0 w 464"/>
                  <a:gd name="T59" fmla="*/ 124 h 150"/>
                  <a:gd name="T60" fmla="*/ 0 w 464"/>
                  <a:gd name="T61" fmla="*/ 92 h 150"/>
                  <a:gd name="T62" fmla="*/ 0 w 464"/>
                  <a:gd name="T63" fmla="*/ 57 h 150"/>
                  <a:gd name="T64" fmla="*/ 0 w 464"/>
                  <a:gd name="T65" fmla="*/ 26 h 150"/>
                  <a:gd name="T66" fmla="*/ 0 w 464"/>
                  <a:gd name="T67" fmla="*/ 5 h 150"/>
                  <a:gd name="T68" fmla="*/ 0 w 464"/>
                  <a:gd name="T69" fmla="*/ 0 h 150"/>
                  <a:gd name="T70" fmla="*/ 3 w 464"/>
                  <a:gd name="T71" fmla="*/ 0 h 150"/>
                  <a:gd name="T72" fmla="*/ 12 w 464"/>
                  <a:gd name="T73" fmla="*/ 0 h 150"/>
                  <a:gd name="T74" fmla="*/ 26 w 464"/>
                  <a:gd name="T75" fmla="*/ 0 h 150"/>
                  <a:gd name="T76" fmla="*/ 44 w 464"/>
                  <a:gd name="T77" fmla="*/ 0 h 150"/>
                  <a:gd name="T78" fmla="*/ 67 w 464"/>
                  <a:gd name="T79" fmla="*/ 0 h 150"/>
                  <a:gd name="T80" fmla="*/ 92 w 464"/>
                  <a:gd name="T81" fmla="*/ 0 h 150"/>
                  <a:gd name="T82" fmla="*/ 120 w 464"/>
                  <a:gd name="T83" fmla="*/ 0 h 150"/>
                  <a:gd name="T84" fmla="*/ 151 w 464"/>
                  <a:gd name="T85" fmla="*/ 0 h 150"/>
                  <a:gd name="T86" fmla="*/ 182 w 464"/>
                  <a:gd name="T87" fmla="*/ 0 h 150"/>
                  <a:gd name="T88" fmla="*/ 215 w 464"/>
                  <a:gd name="T89" fmla="*/ 0 h 150"/>
                  <a:gd name="T90" fmla="*/ 248 w 464"/>
                  <a:gd name="T91" fmla="*/ 0 h 150"/>
                  <a:gd name="T92" fmla="*/ 281 w 464"/>
                  <a:gd name="T93" fmla="*/ 0 h 150"/>
                  <a:gd name="T94" fmla="*/ 313 w 464"/>
                  <a:gd name="T95" fmla="*/ 0 h 150"/>
                  <a:gd name="T96" fmla="*/ 343 w 464"/>
                  <a:gd name="T97" fmla="*/ 0 h 150"/>
                  <a:gd name="T98" fmla="*/ 371 w 464"/>
                  <a:gd name="T99" fmla="*/ 0 h 150"/>
                  <a:gd name="T100" fmla="*/ 397 w 464"/>
                  <a:gd name="T101" fmla="*/ 0 h 150"/>
                  <a:gd name="T102" fmla="*/ 419 w 464"/>
                  <a:gd name="T103" fmla="*/ 0 h 150"/>
                  <a:gd name="T104" fmla="*/ 437 w 464"/>
                  <a:gd name="T105" fmla="*/ 0 h 150"/>
                  <a:gd name="T106" fmla="*/ 451 w 464"/>
                  <a:gd name="T107" fmla="*/ 0 h 150"/>
                  <a:gd name="T108" fmla="*/ 460 w 464"/>
                  <a:gd name="T109" fmla="*/ 0 h 150"/>
                  <a:gd name="T110" fmla="*/ 463 w 464"/>
                  <a:gd name="T111" fmla="*/ 0 h 15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4"/>
                  <a:gd name="T169" fmla="*/ 0 h 150"/>
                  <a:gd name="T170" fmla="*/ 464 w 464"/>
                  <a:gd name="T171" fmla="*/ 150 h 15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4" h="150">
                    <a:moveTo>
                      <a:pt x="463" y="0"/>
                    </a:moveTo>
                    <a:lnTo>
                      <a:pt x="463" y="1"/>
                    </a:lnTo>
                    <a:lnTo>
                      <a:pt x="463" y="5"/>
                    </a:lnTo>
                    <a:lnTo>
                      <a:pt x="463" y="10"/>
                    </a:lnTo>
                    <a:lnTo>
                      <a:pt x="463" y="17"/>
                    </a:lnTo>
                    <a:lnTo>
                      <a:pt x="463" y="26"/>
                    </a:lnTo>
                    <a:lnTo>
                      <a:pt x="463" y="35"/>
                    </a:lnTo>
                    <a:lnTo>
                      <a:pt x="463" y="46"/>
                    </a:lnTo>
                    <a:lnTo>
                      <a:pt x="463" y="57"/>
                    </a:lnTo>
                    <a:lnTo>
                      <a:pt x="463" y="69"/>
                    </a:lnTo>
                    <a:lnTo>
                      <a:pt x="463" y="81"/>
                    </a:lnTo>
                    <a:lnTo>
                      <a:pt x="463" y="92"/>
                    </a:lnTo>
                    <a:lnTo>
                      <a:pt x="463" y="103"/>
                    </a:lnTo>
                    <a:lnTo>
                      <a:pt x="463" y="114"/>
                    </a:lnTo>
                    <a:lnTo>
                      <a:pt x="463" y="124"/>
                    </a:lnTo>
                    <a:lnTo>
                      <a:pt x="463" y="132"/>
                    </a:lnTo>
                    <a:lnTo>
                      <a:pt x="463" y="139"/>
                    </a:lnTo>
                    <a:lnTo>
                      <a:pt x="463" y="145"/>
                    </a:lnTo>
                    <a:lnTo>
                      <a:pt x="463" y="148"/>
                    </a:lnTo>
                    <a:lnTo>
                      <a:pt x="463" y="149"/>
                    </a:lnTo>
                    <a:lnTo>
                      <a:pt x="462" y="149"/>
                    </a:lnTo>
                    <a:lnTo>
                      <a:pt x="461" y="149"/>
                    </a:lnTo>
                    <a:lnTo>
                      <a:pt x="460" y="149"/>
                    </a:lnTo>
                    <a:lnTo>
                      <a:pt x="457" y="149"/>
                    </a:lnTo>
                    <a:lnTo>
                      <a:pt x="454" y="149"/>
                    </a:lnTo>
                    <a:lnTo>
                      <a:pt x="451" y="149"/>
                    </a:lnTo>
                    <a:lnTo>
                      <a:pt x="447" y="149"/>
                    </a:lnTo>
                    <a:lnTo>
                      <a:pt x="442" y="149"/>
                    </a:lnTo>
                    <a:lnTo>
                      <a:pt x="437" y="149"/>
                    </a:lnTo>
                    <a:lnTo>
                      <a:pt x="431" y="149"/>
                    </a:lnTo>
                    <a:lnTo>
                      <a:pt x="425" y="149"/>
                    </a:lnTo>
                    <a:lnTo>
                      <a:pt x="419" y="149"/>
                    </a:lnTo>
                    <a:lnTo>
                      <a:pt x="412" y="149"/>
                    </a:lnTo>
                    <a:lnTo>
                      <a:pt x="404" y="149"/>
                    </a:lnTo>
                    <a:lnTo>
                      <a:pt x="397" y="149"/>
                    </a:lnTo>
                    <a:lnTo>
                      <a:pt x="388" y="149"/>
                    </a:lnTo>
                    <a:lnTo>
                      <a:pt x="380" y="149"/>
                    </a:lnTo>
                    <a:lnTo>
                      <a:pt x="371" y="149"/>
                    </a:lnTo>
                    <a:lnTo>
                      <a:pt x="362" y="149"/>
                    </a:lnTo>
                    <a:lnTo>
                      <a:pt x="352" y="149"/>
                    </a:lnTo>
                    <a:lnTo>
                      <a:pt x="343" y="149"/>
                    </a:lnTo>
                    <a:lnTo>
                      <a:pt x="333" y="149"/>
                    </a:lnTo>
                    <a:lnTo>
                      <a:pt x="323" y="149"/>
                    </a:lnTo>
                    <a:lnTo>
                      <a:pt x="313" y="149"/>
                    </a:lnTo>
                    <a:lnTo>
                      <a:pt x="302" y="149"/>
                    </a:lnTo>
                    <a:lnTo>
                      <a:pt x="291" y="149"/>
                    </a:lnTo>
                    <a:lnTo>
                      <a:pt x="281" y="149"/>
                    </a:lnTo>
                    <a:lnTo>
                      <a:pt x="270" y="149"/>
                    </a:lnTo>
                    <a:lnTo>
                      <a:pt x="259" y="149"/>
                    </a:lnTo>
                    <a:lnTo>
                      <a:pt x="248" y="149"/>
                    </a:lnTo>
                    <a:lnTo>
                      <a:pt x="237" y="149"/>
                    </a:lnTo>
                    <a:lnTo>
                      <a:pt x="226" y="149"/>
                    </a:lnTo>
                    <a:lnTo>
                      <a:pt x="215" y="149"/>
                    </a:lnTo>
                    <a:lnTo>
                      <a:pt x="204" y="149"/>
                    </a:lnTo>
                    <a:lnTo>
                      <a:pt x="193" y="149"/>
                    </a:lnTo>
                    <a:lnTo>
                      <a:pt x="182" y="149"/>
                    </a:lnTo>
                    <a:lnTo>
                      <a:pt x="172" y="149"/>
                    </a:lnTo>
                    <a:lnTo>
                      <a:pt x="161" y="149"/>
                    </a:lnTo>
                    <a:lnTo>
                      <a:pt x="151" y="149"/>
                    </a:lnTo>
                    <a:lnTo>
                      <a:pt x="140" y="149"/>
                    </a:lnTo>
                    <a:lnTo>
                      <a:pt x="130" y="149"/>
                    </a:lnTo>
                    <a:lnTo>
                      <a:pt x="120" y="149"/>
                    </a:lnTo>
                    <a:lnTo>
                      <a:pt x="111" y="149"/>
                    </a:lnTo>
                    <a:lnTo>
                      <a:pt x="101" y="149"/>
                    </a:lnTo>
                    <a:lnTo>
                      <a:pt x="92" y="149"/>
                    </a:lnTo>
                    <a:lnTo>
                      <a:pt x="83" y="149"/>
                    </a:lnTo>
                    <a:lnTo>
                      <a:pt x="75" y="149"/>
                    </a:lnTo>
                    <a:lnTo>
                      <a:pt x="67" y="149"/>
                    </a:lnTo>
                    <a:lnTo>
                      <a:pt x="59" y="149"/>
                    </a:lnTo>
                    <a:lnTo>
                      <a:pt x="51" y="149"/>
                    </a:lnTo>
                    <a:lnTo>
                      <a:pt x="44" y="149"/>
                    </a:lnTo>
                    <a:lnTo>
                      <a:pt x="38" y="149"/>
                    </a:lnTo>
                    <a:lnTo>
                      <a:pt x="32" y="149"/>
                    </a:lnTo>
                    <a:lnTo>
                      <a:pt x="26" y="149"/>
                    </a:lnTo>
                    <a:lnTo>
                      <a:pt x="21" y="149"/>
                    </a:lnTo>
                    <a:lnTo>
                      <a:pt x="16" y="149"/>
                    </a:lnTo>
                    <a:lnTo>
                      <a:pt x="12" y="149"/>
                    </a:lnTo>
                    <a:lnTo>
                      <a:pt x="9" y="149"/>
                    </a:lnTo>
                    <a:lnTo>
                      <a:pt x="6" y="149"/>
                    </a:lnTo>
                    <a:lnTo>
                      <a:pt x="3" y="149"/>
                    </a:lnTo>
                    <a:lnTo>
                      <a:pt x="2" y="149"/>
                    </a:lnTo>
                    <a:lnTo>
                      <a:pt x="1" y="149"/>
                    </a:lnTo>
                    <a:lnTo>
                      <a:pt x="0" y="149"/>
                    </a:lnTo>
                    <a:lnTo>
                      <a:pt x="0" y="148"/>
                    </a:lnTo>
                    <a:lnTo>
                      <a:pt x="0" y="145"/>
                    </a:lnTo>
                    <a:lnTo>
                      <a:pt x="0" y="139"/>
                    </a:lnTo>
                    <a:lnTo>
                      <a:pt x="0" y="132"/>
                    </a:lnTo>
                    <a:lnTo>
                      <a:pt x="0" y="124"/>
                    </a:lnTo>
                    <a:lnTo>
                      <a:pt x="0" y="114"/>
                    </a:lnTo>
                    <a:lnTo>
                      <a:pt x="0" y="103"/>
                    </a:lnTo>
                    <a:lnTo>
                      <a:pt x="0" y="92"/>
                    </a:lnTo>
                    <a:lnTo>
                      <a:pt x="0" y="81"/>
                    </a:lnTo>
                    <a:lnTo>
                      <a:pt x="0" y="69"/>
                    </a:lnTo>
                    <a:lnTo>
                      <a:pt x="0" y="57"/>
                    </a:lnTo>
                    <a:lnTo>
                      <a:pt x="0" y="46"/>
                    </a:lnTo>
                    <a:lnTo>
                      <a:pt x="0" y="35"/>
                    </a:lnTo>
                    <a:lnTo>
                      <a:pt x="0" y="26"/>
                    </a:lnTo>
                    <a:lnTo>
                      <a:pt x="0" y="17"/>
                    </a:lnTo>
                    <a:lnTo>
                      <a:pt x="0" y="10"/>
                    </a:lnTo>
                    <a:lnTo>
                      <a:pt x="0" y="5"/>
                    </a:lnTo>
                    <a:lnTo>
                      <a:pt x="0" y="1"/>
                    </a:lnTo>
                    <a:lnTo>
                      <a:pt x="0" y="0"/>
                    </a:lnTo>
                    <a:lnTo>
                      <a:pt x="1" y="0"/>
                    </a:lnTo>
                    <a:lnTo>
                      <a:pt x="2" y="0"/>
                    </a:lnTo>
                    <a:lnTo>
                      <a:pt x="3" y="0"/>
                    </a:lnTo>
                    <a:lnTo>
                      <a:pt x="6" y="0"/>
                    </a:lnTo>
                    <a:lnTo>
                      <a:pt x="9" y="0"/>
                    </a:lnTo>
                    <a:lnTo>
                      <a:pt x="12" y="0"/>
                    </a:lnTo>
                    <a:lnTo>
                      <a:pt x="16" y="0"/>
                    </a:lnTo>
                    <a:lnTo>
                      <a:pt x="21" y="0"/>
                    </a:lnTo>
                    <a:lnTo>
                      <a:pt x="26" y="0"/>
                    </a:lnTo>
                    <a:lnTo>
                      <a:pt x="32" y="0"/>
                    </a:lnTo>
                    <a:lnTo>
                      <a:pt x="38" y="0"/>
                    </a:lnTo>
                    <a:lnTo>
                      <a:pt x="44" y="0"/>
                    </a:lnTo>
                    <a:lnTo>
                      <a:pt x="51" y="0"/>
                    </a:lnTo>
                    <a:lnTo>
                      <a:pt x="59" y="0"/>
                    </a:lnTo>
                    <a:lnTo>
                      <a:pt x="67" y="0"/>
                    </a:lnTo>
                    <a:lnTo>
                      <a:pt x="75" y="0"/>
                    </a:lnTo>
                    <a:lnTo>
                      <a:pt x="83" y="0"/>
                    </a:lnTo>
                    <a:lnTo>
                      <a:pt x="92" y="0"/>
                    </a:lnTo>
                    <a:lnTo>
                      <a:pt x="101" y="0"/>
                    </a:lnTo>
                    <a:lnTo>
                      <a:pt x="111" y="0"/>
                    </a:lnTo>
                    <a:lnTo>
                      <a:pt x="120" y="0"/>
                    </a:lnTo>
                    <a:lnTo>
                      <a:pt x="130" y="0"/>
                    </a:lnTo>
                    <a:lnTo>
                      <a:pt x="140" y="0"/>
                    </a:lnTo>
                    <a:lnTo>
                      <a:pt x="151" y="0"/>
                    </a:lnTo>
                    <a:lnTo>
                      <a:pt x="161" y="0"/>
                    </a:lnTo>
                    <a:lnTo>
                      <a:pt x="172" y="0"/>
                    </a:lnTo>
                    <a:lnTo>
                      <a:pt x="182" y="0"/>
                    </a:lnTo>
                    <a:lnTo>
                      <a:pt x="193" y="0"/>
                    </a:lnTo>
                    <a:lnTo>
                      <a:pt x="204" y="0"/>
                    </a:lnTo>
                    <a:lnTo>
                      <a:pt x="215" y="0"/>
                    </a:lnTo>
                    <a:lnTo>
                      <a:pt x="226" y="0"/>
                    </a:lnTo>
                    <a:lnTo>
                      <a:pt x="237" y="0"/>
                    </a:lnTo>
                    <a:lnTo>
                      <a:pt x="248" y="0"/>
                    </a:lnTo>
                    <a:lnTo>
                      <a:pt x="259" y="0"/>
                    </a:lnTo>
                    <a:lnTo>
                      <a:pt x="270" y="0"/>
                    </a:lnTo>
                    <a:lnTo>
                      <a:pt x="281" y="0"/>
                    </a:lnTo>
                    <a:lnTo>
                      <a:pt x="291" y="0"/>
                    </a:lnTo>
                    <a:lnTo>
                      <a:pt x="302" y="0"/>
                    </a:lnTo>
                    <a:lnTo>
                      <a:pt x="313" y="0"/>
                    </a:lnTo>
                    <a:lnTo>
                      <a:pt x="323" y="0"/>
                    </a:lnTo>
                    <a:lnTo>
                      <a:pt x="333" y="0"/>
                    </a:lnTo>
                    <a:lnTo>
                      <a:pt x="343" y="0"/>
                    </a:lnTo>
                    <a:lnTo>
                      <a:pt x="352" y="0"/>
                    </a:lnTo>
                    <a:lnTo>
                      <a:pt x="362" y="0"/>
                    </a:lnTo>
                    <a:lnTo>
                      <a:pt x="371" y="0"/>
                    </a:lnTo>
                    <a:lnTo>
                      <a:pt x="380" y="0"/>
                    </a:lnTo>
                    <a:lnTo>
                      <a:pt x="388" y="0"/>
                    </a:lnTo>
                    <a:lnTo>
                      <a:pt x="397" y="0"/>
                    </a:lnTo>
                    <a:lnTo>
                      <a:pt x="404" y="0"/>
                    </a:lnTo>
                    <a:lnTo>
                      <a:pt x="412" y="0"/>
                    </a:lnTo>
                    <a:lnTo>
                      <a:pt x="419" y="0"/>
                    </a:lnTo>
                    <a:lnTo>
                      <a:pt x="425" y="0"/>
                    </a:lnTo>
                    <a:lnTo>
                      <a:pt x="431" y="0"/>
                    </a:lnTo>
                    <a:lnTo>
                      <a:pt x="437" y="0"/>
                    </a:lnTo>
                    <a:lnTo>
                      <a:pt x="442" y="0"/>
                    </a:lnTo>
                    <a:lnTo>
                      <a:pt x="447" y="0"/>
                    </a:lnTo>
                    <a:lnTo>
                      <a:pt x="451" y="0"/>
                    </a:lnTo>
                    <a:lnTo>
                      <a:pt x="454" y="0"/>
                    </a:lnTo>
                    <a:lnTo>
                      <a:pt x="457" y="0"/>
                    </a:lnTo>
                    <a:lnTo>
                      <a:pt x="460" y="0"/>
                    </a:lnTo>
                    <a:lnTo>
                      <a:pt x="461" y="0"/>
                    </a:lnTo>
                    <a:lnTo>
                      <a:pt x="462" y="0"/>
                    </a:lnTo>
                    <a:lnTo>
                      <a:pt x="463"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24" name="Freeform 24">
                <a:extLst>
                  <a:ext uri="{FF2B5EF4-FFF2-40B4-BE49-F238E27FC236}">
                    <a16:creationId xmlns:a16="http://schemas.microsoft.com/office/drawing/2014/main" id="{B016EEE1-7177-42D1-BBC4-9647E242737D}"/>
                  </a:ext>
                </a:extLst>
              </p:cNvPr>
              <p:cNvSpPr>
                <a:spLocks/>
              </p:cNvSpPr>
              <p:nvPr/>
            </p:nvSpPr>
            <p:spPr bwMode="auto">
              <a:xfrm>
                <a:off x="218" y="3672"/>
                <a:ext cx="464" cy="150"/>
              </a:xfrm>
              <a:custGeom>
                <a:avLst/>
                <a:gdLst>
                  <a:gd name="T0" fmla="*/ 463 w 464"/>
                  <a:gd name="T1" fmla="*/ 5 h 150"/>
                  <a:gd name="T2" fmla="*/ 463 w 464"/>
                  <a:gd name="T3" fmla="*/ 26 h 150"/>
                  <a:gd name="T4" fmla="*/ 463 w 464"/>
                  <a:gd name="T5" fmla="*/ 57 h 150"/>
                  <a:gd name="T6" fmla="*/ 463 w 464"/>
                  <a:gd name="T7" fmla="*/ 92 h 150"/>
                  <a:gd name="T8" fmla="*/ 463 w 464"/>
                  <a:gd name="T9" fmla="*/ 124 h 150"/>
                  <a:gd name="T10" fmla="*/ 463 w 464"/>
                  <a:gd name="T11" fmla="*/ 145 h 150"/>
                  <a:gd name="T12" fmla="*/ 463 w 464"/>
                  <a:gd name="T13" fmla="*/ 149 h 150"/>
                  <a:gd name="T14" fmla="*/ 460 w 464"/>
                  <a:gd name="T15" fmla="*/ 149 h 150"/>
                  <a:gd name="T16" fmla="*/ 451 w 464"/>
                  <a:gd name="T17" fmla="*/ 149 h 150"/>
                  <a:gd name="T18" fmla="*/ 437 w 464"/>
                  <a:gd name="T19" fmla="*/ 149 h 150"/>
                  <a:gd name="T20" fmla="*/ 419 w 464"/>
                  <a:gd name="T21" fmla="*/ 149 h 150"/>
                  <a:gd name="T22" fmla="*/ 397 w 464"/>
                  <a:gd name="T23" fmla="*/ 149 h 150"/>
                  <a:gd name="T24" fmla="*/ 371 w 464"/>
                  <a:gd name="T25" fmla="*/ 149 h 150"/>
                  <a:gd name="T26" fmla="*/ 343 w 464"/>
                  <a:gd name="T27" fmla="*/ 149 h 150"/>
                  <a:gd name="T28" fmla="*/ 313 w 464"/>
                  <a:gd name="T29" fmla="*/ 149 h 150"/>
                  <a:gd name="T30" fmla="*/ 281 w 464"/>
                  <a:gd name="T31" fmla="*/ 149 h 150"/>
                  <a:gd name="T32" fmla="*/ 248 w 464"/>
                  <a:gd name="T33" fmla="*/ 149 h 150"/>
                  <a:gd name="T34" fmla="*/ 215 w 464"/>
                  <a:gd name="T35" fmla="*/ 149 h 150"/>
                  <a:gd name="T36" fmla="*/ 182 w 464"/>
                  <a:gd name="T37" fmla="*/ 149 h 150"/>
                  <a:gd name="T38" fmla="*/ 151 w 464"/>
                  <a:gd name="T39" fmla="*/ 149 h 150"/>
                  <a:gd name="T40" fmla="*/ 120 w 464"/>
                  <a:gd name="T41" fmla="*/ 149 h 150"/>
                  <a:gd name="T42" fmla="*/ 92 w 464"/>
                  <a:gd name="T43" fmla="*/ 149 h 150"/>
                  <a:gd name="T44" fmla="*/ 67 w 464"/>
                  <a:gd name="T45" fmla="*/ 149 h 150"/>
                  <a:gd name="T46" fmla="*/ 44 w 464"/>
                  <a:gd name="T47" fmla="*/ 149 h 150"/>
                  <a:gd name="T48" fmla="*/ 26 w 464"/>
                  <a:gd name="T49" fmla="*/ 149 h 150"/>
                  <a:gd name="T50" fmla="*/ 12 w 464"/>
                  <a:gd name="T51" fmla="*/ 149 h 150"/>
                  <a:gd name="T52" fmla="*/ 3 w 464"/>
                  <a:gd name="T53" fmla="*/ 149 h 150"/>
                  <a:gd name="T54" fmla="*/ 0 w 464"/>
                  <a:gd name="T55" fmla="*/ 149 h 150"/>
                  <a:gd name="T56" fmla="*/ 0 w 464"/>
                  <a:gd name="T57" fmla="*/ 145 h 150"/>
                  <a:gd name="T58" fmla="*/ 0 w 464"/>
                  <a:gd name="T59" fmla="*/ 124 h 150"/>
                  <a:gd name="T60" fmla="*/ 0 w 464"/>
                  <a:gd name="T61" fmla="*/ 92 h 150"/>
                  <a:gd name="T62" fmla="*/ 0 w 464"/>
                  <a:gd name="T63" fmla="*/ 57 h 150"/>
                  <a:gd name="T64" fmla="*/ 0 w 464"/>
                  <a:gd name="T65" fmla="*/ 26 h 150"/>
                  <a:gd name="T66" fmla="*/ 0 w 464"/>
                  <a:gd name="T67" fmla="*/ 5 h 150"/>
                  <a:gd name="T68" fmla="*/ 0 w 464"/>
                  <a:gd name="T69" fmla="*/ 0 h 150"/>
                  <a:gd name="T70" fmla="*/ 3 w 464"/>
                  <a:gd name="T71" fmla="*/ 0 h 150"/>
                  <a:gd name="T72" fmla="*/ 12 w 464"/>
                  <a:gd name="T73" fmla="*/ 0 h 150"/>
                  <a:gd name="T74" fmla="*/ 26 w 464"/>
                  <a:gd name="T75" fmla="*/ 0 h 150"/>
                  <a:gd name="T76" fmla="*/ 44 w 464"/>
                  <a:gd name="T77" fmla="*/ 0 h 150"/>
                  <a:gd name="T78" fmla="*/ 67 w 464"/>
                  <a:gd name="T79" fmla="*/ 0 h 150"/>
                  <a:gd name="T80" fmla="*/ 92 w 464"/>
                  <a:gd name="T81" fmla="*/ 0 h 150"/>
                  <a:gd name="T82" fmla="*/ 120 w 464"/>
                  <a:gd name="T83" fmla="*/ 0 h 150"/>
                  <a:gd name="T84" fmla="*/ 151 w 464"/>
                  <a:gd name="T85" fmla="*/ 0 h 150"/>
                  <a:gd name="T86" fmla="*/ 182 w 464"/>
                  <a:gd name="T87" fmla="*/ 0 h 150"/>
                  <a:gd name="T88" fmla="*/ 215 w 464"/>
                  <a:gd name="T89" fmla="*/ 0 h 150"/>
                  <a:gd name="T90" fmla="*/ 248 w 464"/>
                  <a:gd name="T91" fmla="*/ 0 h 150"/>
                  <a:gd name="T92" fmla="*/ 281 w 464"/>
                  <a:gd name="T93" fmla="*/ 0 h 150"/>
                  <a:gd name="T94" fmla="*/ 313 w 464"/>
                  <a:gd name="T95" fmla="*/ 0 h 150"/>
                  <a:gd name="T96" fmla="*/ 343 w 464"/>
                  <a:gd name="T97" fmla="*/ 0 h 150"/>
                  <a:gd name="T98" fmla="*/ 371 w 464"/>
                  <a:gd name="T99" fmla="*/ 0 h 150"/>
                  <a:gd name="T100" fmla="*/ 397 w 464"/>
                  <a:gd name="T101" fmla="*/ 0 h 150"/>
                  <a:gd name="T102" fmla="*/ 419 w 464"/>
                  <a:gd name="T103" fmla="*/ 0 h 150"/>
                  <a:gd name="T104" fmla="*/ 437 w 464"/>
                  <a:gd name="T105" fmla="*/ 0 h 150"/>
                  <a:gd name="T106" fmla="*/ 451 w 464"/>
                  <a:gd name="T107" fmla="*/ 0 h 150"/>
                  <a:gd name="T108" fmla="*/ 460 w 464"/>
                  <a:gd name="T109" fmla="*/ 0 h 150"/>
                  <a:gd name="T110" fmla="*/ 463 w 464"/>
                  <a:gd name="T111" fmla="*/ 0 h 15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4"/>
                  <a:gd name="T169" fmla="*/ 0 h 150"/>
                  <a:gd name="T170" fmla="*/ 464 w 464"/>
                  <a:gd name="T171" fmla="*/ 150 h 15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4" h="150">
                    <a:moveTo>
                      <a:pt x="463" y="0"/>
                    </a:moveTo>
                    <a:lnTo>
                      <a:pt x="463" y="1"/>
                    </a:lnTo>
                    <a:lnTo>
                      <a:pt x="463" y="5"/>
                    </a:lnTo>
                    <a:lnTo>
                      <a:pt x="463" y="10"/>
                    </a:lnTo>
                    <a:lnTo>
                      <a:pt x="463" y="17"/>
                    </a:lnTo>
                    <a:lnTo>
                      <a:pt x="463" y="26"/>
                    </a:lnTo>
                    <a:lnTo>
                      <a:pt x="463" y="35"/>
                    </a:lnTo>
                    <a:lnTo>
                      <a:pt x="463" y="46"/>
                    </a:lnTo>
                    <a:lnTo>
                      <a:pt x="463" y="57"/>
                    </a:lnTo>
                    <a:lnTo>
                      <a:pt x="463" y="69"/>
                    </a:lnTo>
                    <a:lnTo>
                      <a:pt x="463" y="81"/>
                    </a:lnTo>
                    <a:lnTo>
                      <a:pt x="463" y="92"/>
                    </a:lnTo>
                    <a:lnTo>
                      <a:pt x="463" y="103"/>
                    </a:lnTo>
                    <a:lnTo>
                      <a:pt x="463" y="114"/>
                    </a:lnTo>
                    <a:lnTo>
                      <a:pt x="463" y="124"/>
                    </a:lnTo>
                    <a:lnTo>
                      <a:pt x="463" y="132"/>
                    </a:lnTo>
                    <a:lnTo>
                      <a:pt x="463" y="139"/>
                    </a:lnTo>
                    <a:lnTo>
                      <a:pt x="463" y="145"/>
                    </a:lnTo>
                    <a:lnTo>
                      <a:pt x="463" y="148"/>
                    </a:lnTo>
                    <a:lnTo>
                      <a:pt x="463" y="149"/>
                    </a:lnTo>
                    <a:lnTo>
                      <a:pt x="462" y="149"/>
                    </a:lnTo>
                    <a:lnTo>
                      <a:pt x="461" y="149"/>
                    </a:lnTo>
                    <a:lnTo>
                      <a:pt x="460" y="149"/>
                    </a:lnTo>
                    <a:lnTo>
                      <a:pt x="457" y="149"/>
                    </a:lnTo>
                    <a:lnTo>
                      <a:pt x="454" y="149"/>
                    </a:lnTo>
                    <a:lnTo>
                      <a:pt x="451" y="149"/>
                    </a:lnTo>
                    <a:lnTo>
                      <a:pt x="447" y="149"/>
                    </a:lnTo>
                    <a:lnTo>
                      <a:pt x="442" y="149"/>
                    </a:lnTo>
                    <a:lnTo>
                      <a:pt x="437" y="149"/>
                    </a:lnTo>
                    <a:lnTo>
                      <a:pt x="431" y="149"/>
                    </a:lnTo>
                    <a:lnTo>
                      <a:pt x="425" y="149"/>
                    </a:lnTo>
                    <a:lnTo>
                      <a:pt x="419" y="149"/>
                    </a:lnTo>
                    <a:lnTo>
                      <a:pt x="412" y="149"/>
                    </a:lnTo>
                    <a:lnTo>
                      <a:pt x="404" y="149"/>
                    </a:lnTo>
                    <a:lnTo>
                      <a:pt x="397" y="149"/>
                    </a:lnTo>
                    <a:lnTo>
                      <a:pt x="388" y="149"/>
                    </a:lnTo>
                    <a:lnTo>
                      <a:pt x="380" y="149"/>
                    </a:lnTo>
                    <a:lnTo>
                      <a:pt x="371" y="149"/>
                    </a:lnTo>
                    <a:lnTo>
                      <a:pt x="362" y="149"/>
                    </a:lnTo>
                    <a:lnTo>
                      <a:pt x="352" y="149"/>
                    </a:lnTo>
                    <a:lnTo>
                      <a:pt x="343" y="149"/>
                    </a:lnTo>
                    <a:lnTo>
                      <a:pt x="333" y="149"/>
                    </a:lnTo>
                    <a:lnTo>
                      <a:pt x="323" y="149"/>
                    </a:lnTo>
                    <a:lnTo>
                      <a:pt x="313" y="149"/>
                    </a:lnTo>
                    <a:lnTo>
                      <a:pt x="302" y="149"/>
                    </a:lnTo>
                    <a:lnTo>
                      <a:pt x="291" y="149"/>
                    </a:lnTo>
                    <a:lnTo>
                      <a:pt x="281" y="149"/>
                    </a:lnTo>
                    <a:lnTo>
                      <a:pt x="270" y="149"/>
                    </a:lnTo>
                    <a:lnTo>
                      <a:pt x="259" y="149"/>
                    </a:lnTo>
                    <a:lnTo>
                      <a:pt x="248" y="149"/>
                    </a:lnTo>
                    <a:lnTo>
                      <a:pt x="237" y="149"/>
                    </a:lnTo>
                    <a:lnTo>
                      <a:pt x="226" y="149"/>
                    </a:lnTo>
                    <a:lnTo>
                      <a:pt x="215" y="149"/>
                    </a:lnTo>
                    <a:lnTo>
                      <a:pt x="204" y="149"/>
                    </a:lnTo>
                    <a:lnTo>
                      <a:pt x="193" y="149"/>
                    </a:lnTo>
                    <a:lnTo>
                      <a:pt x="182" y="149"/>
                    </a:lnTo>
                    <a:lnTo>
                      <a:pt x="172" y="149"/>
                    </a:lnTo>
                    <a:lnTo>
                      <a:pt x="161" y="149"/>
                    </a:lnTo>
                    <a:lnTo>
                      <a:pt x="151" y="149"/>
                    </a:lnTo>
                    <a:lnTo>
                      <a:pt x="140" y="149"/>
                    </a:lnTo>
                    <a:lnTo>
                      <a:pt x="130" y="149"/>
                    </a:lnTo>
                    <a:lnTo>
                      <a:pt x="120" y="149"/>
                    </a:lnTo>
                    <a:lnTo>
                      <a:pt x="111" y="149"/>
                    </a:lnTo>
                    <a:lnTo>
                      <a:pt x="101" y="149"/>
                    </a:lnTo>
                    <a:lnTo>
                      <a:pt x="92" y="149"/>
                    </a:lnTo>
                    <a:lnTo>
                      <a:pt x="83" y="149"/>
                    </a:lnTo>
                    <a:lnTo>
                      <a:pt x="75" y="149"/>
                    </a:lnTo>
                    <a:lnTo>
                      <a:pt x="67" y="149"/>
                    </a:lnTo>
                    <a:lnTo>
                      <a:pt x="59" y="149"/>
                    </a:lnTo>
                    <a:lnTo>
                      <a:pt x="51" y="149"/>
                    </a:lnTo>
                    <a:lnTo>
                      <a:pt x="44" y="149"/>
                    </a:lnTo>
                    <a:lnTo>
                      <a:pt x="38" y="149"/>
                    </a:lnTo>
                    <a:lnTo>
                      <a:pt x="32" y="149"/>
                    </a:lnTo>
                    <a:lnTo>
                      <a:pt x="26" y="149"/>
                    </a:lnTo>
                    <a:lnTo>
                      <a:pt x="21" y="149"/>
                    </a:lnTo>
                    <a:lnTo>
                      <a:pt x="16" y="149"/>
                    </a:lnTo>
                    <a:lnTo>
                      <a:pt x="12" y="149"/>
                    </a:lnTo>
                    <a:lnTo>
                      <a:pt x="9" y="149"/>
                    </a:lnTo>
                    <a:lnTo>
                      <a:pt x="6" y="149"/>
                    </a:lnTo>
                    <a:lnTo>
                      <a:pt x="3" y="149"/>
                    </a:lnTo>
                    <a:lnTo>
                      <a:pt x="2" y="149"/>
                    </a:lnTo>
                    <a:lnTo>
                      <a:pt x="1" y="149"/>
                    </a:lnTo>
                    <a:lnTo>
                      <a:pt x="0" y="149"/>
                    </a:lnTo>
                    <a:lnTo>
                      <a:pt x="0" y="148"/>
                    </a:lnTo>
                    <a:lnTo>
                      <a:pt x="0" y="145"/>
                    </a:lnTo>
                    <a:lnTo>
                      <a:pt x="0" y="139"/>
                    </a:lnTo>
                    <a:lnTo>
                      <a:pt x="0" y="132"/>
                    </a:lnTo>
                    <a:lnTo>
                      <a:pt x="0" y="124"/>
                    </a:lnTo>
                    <a:lnTo>
                      <a:pt x="0" y="114"/>
                    </a:lnTo>
                    <a:lnTo>
                      <a:pt x="0" y="103"/>
                    </a:lnTo>
                    <a:lnTo>
                      <a:pt x="0" y="92"/>
                    </a:lnTo>
                    <a:lnTo>
                      <a:pt x="0" y="81"/>
                    </a:lnTo>
                    <a:lnTo>
                      <a:pt x="0" y="69"/>
                    </a:lnTo>
                    <a:lnTo>
                      <a:pt x="0" y="57"/>
                    </a:lnTo>
                    <a:lnTo>
                      <a:pt x="0" y="46"/>
                    </a:lnTo>
                    <a:lnTo>
                      <a:pt x="0" y="35"/>
                    </a:lnTo>
                    <a:lnTo>
                      <a:pt x="0" y="26"/>
                    </a:lnTo>
                    <a:lnTo>
                      <a:pt x="0" y="17"/>
                    </a:lnTo>
                    <a:lnTo>
                      <a:pt x="0" y="10"/>
                    </a:lnTo>
                    <a:lnTo>
                      <a:pt x="0" y="5"/>
                    </a:lnTo>
                    <a:lnTo>
                      <a:pt x="0" y="1"/>
                    </a:lnTo>
                    <a:lnTo>
                      <a:pt x="0" y="0"/>
                    </a:lnTo>
                    <a:lnTo>
                      <a:pt x="1" y="0"/>
                    </a:lnTo>
                    <a:lnTo>
                      <a:pt x="2" y="0"/>
                    </a:lnTo>
                    <a:lnTo>
                      <a:pt x="3" y="0"/>
                    </a:lnTo>
                    <a:lnTo>
                      <a:pt x="6" y="0"/>
                    </a:lnTo>
                    <a:lnTo>
                      <a:pt x="9" y="0"/>
                    </a:lnTo>
                    <a:lnTo>
                      <a:pt x="12" y="0"/>
                    </a:lnTo>
                    <a:lnTo>
                      <a:pt x="16" y="0"/>
                    </a:lnTo>
                    <a:lnTo>
                      <a:pt x="21" y="0"/>
                    </a:lnTo>
                    <a:lnTo>
                      <a:pt x="26" y="0"/>
                    </a:lnTo>
                    <a:lnTo>
                      <a:pt x="32" y="0"/>
                    </a:lnTo>
                    <a:lnTo>
                      <a:pt x="38" y="0"/>
                    </a:lnTo>
                    <a:lnTo>
                      <a:pt x="44" y="0"/>
                    </a:lnTo>
                    <a:lnTo>
                      <a:pt x="51" y="0"/>
                    </a:lnTo>
                    <a:lnTo>
                      <a:pt x="59" y="0"/>
                    </a:lnTo>
                    <a:lnTo>
                      <a:pt x="67" y="0"/>
                    </a:lnTo>
                    <a:lnTo>
                      <a:pt x="75" y="0"/>
                    </a:lnTo>
                    <a:lnTo>
                      <a:pt x="83" y="0"/>
                    </a:lnTo>
                    <a:lnTo>
                      <a:pt x="92" y="0"/>
                    </a:lnTo>
                    <a:lnTo>
                      <a:pt x="101" y="0"/>
                    </a:lnTo>
                    <a:lnTo>
                      <a:pt x="111" y="0"/>
                    </a:lnTo>
                    <a:lnTo>
                      <a:pt x="120" y="0"/>
                    </a:lnTo>
                    <a:lnTo>
                      <a:pt x="130" y="0"/>
                    </a:lnTo>
                    <a:lnTo>
                      <a:pt x="140" y="0"/>
                    </a:lnTo>
                    <a:lnTo>
                      <a:pt x="151" y="0"/>
                    </a:lnTo>
                    <a:lnTo>
                      <a:pt x="161" y="0"/>
                    </a:lnTo>
                    <a:lnTo>
                      <a:pt x="172" y="0"/>
                    </a:lnTo>
                    <a:lnTo>
                      <a:pt x="182" y="0"/>
                    </a:lnTo>
                    <a:lnTo>
                      <a:pt x="193" y="0"/>
                    </a:lnTo>
                    <a:lnTo>
                      <a:pt x="204" y="0"/>
                    </a:lnTo>
                    <a:lnTo>
                      <a:pt x="215" y="0"/>
                    </a:lnTo>
                    <a:lnTo>
                      <a:pt x="226" y="0"/>
                    </a:lnTo>
                    <a:lnTo>
                      <a:pt x="237" y="0"/>
                    </a:lnTo>
                    <a:lnTo>
                      <a:pt x="248" y="0"/>
                    </a:lnTo>
                    <a:lnTo>
                      <a:pt x="259" y="0"/>
                    </a:lnTo>
                    <a:lnTo>
                      <a:pt x="270" y="0"/>
                    </a:lnTo>
                    <a:lnTo>
                      <a:pt x="281" y="0"/>
                    </a:lnTo>
                    <a:lnTo>
                      <a:pt x="291" y="0"/>
                    </a:lnTo>
                    <a:lnTo>
                      <a:pt x="302" y="0"/>
                    </a:lnTo>
                    <a:lnTo>
                      <a:pt x="313" y="0"/>
                    </a:lnTo>
                    <a:lnTo>
                      <a:pt x="323" y="0"/>
                    </a:lnTo>
                    <a:lnTo>
                      <a:pt x="333" y="0"/>
                    </a:lnTo>
                    <a:lnTo>
                      <a:pt x="343" y="0"/>
                    </a:lnTo>
                    <a:lnTo>
                      <a:pt x="352" y="0"/>
                    </a:lnTo>
                    <a:lnTo>
                      <a:pt x="362" y="0"/>
                    </a:lnTo>
                    <a:lnTo>
                      <a:pt x="371" y="0"/>
                    </a:lnTo>
                    <a:lnTo>
                      <a:pt x="380" y="0"/>
                    </a:lnTo>
                    <a:lnTo>
                      <a:pt x="388" y="0"/>
                    </a:lnTo>
                    <a:lnTo>
                      <a:pt x="397" y="0"/>
                    </a:lnTo>
                    <a:lnTo>
                      <a:pt x="404" y="0"/>
                    </a:lnTo>
                    <a:lnTo>
                      <a:pt x="412" y="0"/>
                    </a:lnTo>
                    <a:lnTo>
                      <a:pt x="419" y="0"/>
                    </a:lnTo>
                    <a:lnTo>
                      <a:pt x="425" y="0"/>
                    </a:lnTo>
                    <a:lnTo>
                      <a:pt x="431" y="0"/>
                    </a:lnTo>
                    <a:lnTo>
                      <a:pt x="437" y="0"/>
                    </a:lnTo>
                    <a:lnTo>
                      <a:pt x="442" y="0"/>
                    </a:lnTo>
                    <a:lnTo>
                      <a:pt x="447" y="0"/>
                    </a:lnTo>
                    <a:lnTo>
                      <a:pt x="451" y="0"/>
                    </a:lnTo>
                    <a:lnTo>
                      <a:pt x="454" y="0"/>
                    </a:lnTo>
                    <a:lnTo>
                      <a:pt x="457" y="0"/>
                    </a:lnTo>
                    <a:lnTo>
                      <a:pt x="460" y="0"/>
                    </a:lnTo>
                    <a:lnTo>
                      <a:pt x="461" y="0"/>
                    </a:lnTo>
                    <a:lnTo>
                      <a:pt x="462" y="0"/>
                    </a:lnTo>
                    <a:lnTo>
                      <a:pt x="463"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5" name="Freeform 25">
                <a:extLst>
                  <a:ext uri="{FF2B5EF4-FFF2-40B4-BE49-F238E27FC236}">
                    <a16:creationId xmlns:a16="http://schemas.microsoft.com/office/drawing/2014/main" id="{6EDF643D-5B47-4DBA-94D6-84118C464B70}"/>
                  </a:ext>
                </a:extLst>
              </p:cNvPr>
              <p:cNvSpPr>
                <a:spLocks/>
              </p:cNvSpPr>
              <p:nvPr/>
            </p:nvSpPr>
            <p:spPr bwMode="auto">
              <a:xfrm>
                <a:off x="1020" y="3649"/>
                <a:ext cx="173" cy="24"/>
              </a:xfrm>
              <a:custGeom>
                <a:avLst/>
                <a:gdLst>
                  <a:gd name="T0" fmla="*/ 161 w 173"/>
                  <a:gd name="T1" fmla="*/ 0 h 24"/>
                  <a:gd name="T2" fmla="*/ 167 w 173"/>
                  <a:gd name="T3" fmla="*/ 2 h 24"/>
                  <a:gd name="T4" fmla="*/ 171 w 173"/>
                  <a:gd name="T5" fmla="*/ 6 h 24"/>
                  <a:gd name="T6" fmla="*/ 172 w 173"/>
                  <a:gd name="T7" fmla="*/ 11 h 24"/>
                  <a:gd name="T8" fmla="*/ 172 w 173"/>
                  <a:gd name="T9" fmla="*/ 11 h 24"/>
                  <a:gd name="T10" fmla="*/ 171 w 173"/>
                  <a:gd name="T11" fmla="*/ 17 h 24"/>
                  <a:gd name="T12" fmla="*/ 167 w 173"/>
                  <a:gd name="T13" fmla="*/ 21 h 24"/>
                  <a:gd name="T14" fmla="*/ 161 w 173"/>
                  <a:gd name="T15" fmla="*/ 23 h 24"/>
                  <a:gd name="T16" fmla="*/ 161 w 173"/>
                  <a:gd name="T17" fmla="*/ 23 h 24"/>
                  <a:gd name="T18" fmla="*/ 160 w 173"/>
                  <a:gd name="T19" fmla="*/ 22 h 24"/>
                  <a:gd name="T20" fmla="*/ 157 w 173"/>
                  <a:gd name="T21" fmla="*/ 23 h 24"/>
                  <a:gd name="T22" fmla="*/ 151 w 173"/>
                  <a:gd name="T23" fmla="*/ 23 h 24"/>
                  <a:gd name="T24" fmla="*/ 144 w 173"/>
                  <a:gd name="T25" fmla="*/ 23 h 24"/>
                  <a:gd name="T26" fmla="*/ 135 w 173"/>
                  <a:gd name="T27" fmla="*/ 22 h 24"/>
                  <a:gd name="T28" fmla="*/ 126 w 173"/>
                  <a:gd name="T29" fmla="*/ 23 h 24"/>
                  <a:gd name="T30" fmla="*/ 115 w 173"/>
                  <a:gd name="T31" fmla="*/ 23 h 24"/>
                  <a:gd name="T32" fmla="*/ 104 w 173"/>
                  <a:gd name="T33" fmla="*/ 23 h 24"/>
                  <a:gd name="T34" fmla="*/ 92 w 173"/>
                  <a:gd name="T35" fmla="*/ 22 h 24"/>
                  <a:gd name="T36" fmla="*/ 80 w 173"/>
                  <a:gd name="T37" fmla="*/ 23 h 24"/>
                  <a:gd name="T38" fmla="*/ 68 w 173"/>
                  <a:gd name="T39" fmla="*/ 23 h 24"/>
                  <a:gd name="T40" fmla="*/ 57 w 173"/>
                  <a:gd name="T41" fmla="*/ 23 h 24"/>
                  <a:gd name="T42" fmla="*/ 46 w 173"/>
                  <a:gd name="T43" fmla="*/ 23 h 24"/>
                  <a:gd name="T44" fmla="*/ 36 w 173"/>
                  <a:gd name="T45" fmla="*/ 23 h 24"/>
                  <a:gd name="T46" fmla="*/ 28 w 173"/>
                  <a:gd name="T47" fmla="*/ 23 h 24"/>
                  <a:gd name="T48" fmla="*/ 21 w 173"/>
                  <a:gd name="T49" fmla="*/ 23 h 24"/>
                  <a:gd name="T50" fmla="*/ 15 w 173"/>
                  <a:gd name="T51" fmla="*/ 23 h 24"/>
                  <a:gd name="T52" fmla="*/ 12 w 173"/>
                  <a:gd name="T53" fmla="*/ 23 h 24"/>
                  <a:gd name="T54" fmla="*/ 11 w 173"/>
                  <a:gd name="T55" fmla="*/ 23 h 24"/>
                  <a:gd name="T56" fmla="*/ 11 w 173"/>
                  <a:gd name="T57" fmla="*/ 23 h 24"/>
                  <a:gd name="T58" fmla="*/ 5 w 173"/>
                  <a:gd name="T59" fmla="*/ 21 h 24"/>
                  <a:gd name="T60" fmla="*/ 1 w 173"/>
                  <a:gd name="T61" fmla="*/ 17 h 24"/>
                  <a:gd name="T62" fmla="*/ 0 w 173"/>
                  <a:gd name="T63" fmla="*/ 11 h 24"/>
                  <a:gd name="T64" fmla="*/ 0 w 173"/>
                  <a:gd name="T65" fmla="*/ 11 h 24"/>
                  <a:gd name="T66" fmla="*/ 1 w 173"/>
                  <a:gd name="T67" fmla="*/ 6 h 24"/>
                  <a:gd name="T68" fmla="*/ 5 w 173"/>
                  <a:gd name="T69" fmla="*/ 2 h 24"/>
                  <a:gd name="T70" fmla="*/ 11 w 173"/>
                  <a:gd name="T71" fmla="*/ 0 h 24"/>
                  <a:gd name="T72" fmla="*/ 11 w 173"/>
                  <a:gd name="T73" fmla="*/ 0 h 24"/>
                  <a:gd name="T74" fmla="*/ 12 w 173"/>
                  <a:gd name="T75" fmla="*/ 0 h 24"/>
                  <a:gd name="T76" fmla="*/ 15 w 173"/>
                  <a:gd name="T77" fmla="*/ 0 h 24"/>
                  <a:gd name="T78" fmla="*/ 21 w 173"/>
                  <a:gd name="T79" fmla="*/ 0 h 24"/>
                  <a:gd name="T80" fmla="*/ 28 w 173"/>
                  <a:gd name="T81" fmla="*/ 0 h 24"/>
                  <a:gd name="T82" fmla="*/ 36 w 173"/>
                  <a:gd name="T83" fmla="*/ 0 h 24"/>
                  <a:gd name="T84" fmla="*/ 46 w 173"/>
                  <a:gd name="T85" fmla="*/ 0 h 24"/>
                  <a:gd name="T86" fmla="*/ 57 w 173"/>
                  <a:gd name="T87" fmla="*/ 0 h 24"/>
                  <a:gd name="T88" fmla="*/ 68 w 173"/>
                  <a:gd name="T89" fmla="*/ 0 h 24"/>
                  <a:gd name="T90" fmla="*/ 80 w 173"/>
                  <a:gd name="T91" fmla="*/ 0 h 24"/>
                  <a:gd name="T92" fmla="*/ 92 w 173"/>
                  <a:gd name="T93" fmla="*/ 0 h 24"/>
                  <a:gd name="T94" fmla="*/ 104 w 173"/>
                  <a:gd name="T95" fmla="*/ 0 h 24"/>
                  <a:gd name="T96" fmla="*/ 115 w 173"/>
                  <a:gd name="T97" fmla="*/ 0 h 24"/>
                  <a:gd name="T98" fmla="*/ 126 w 173"/>
                  <a:gd name="T99" fmla="*/ 0 h 24"/>
                  <a:gd name="T100" fmla="*/ 135 w 173"/>
                  <a:gd name="T101" fmla="*/ 0 h 24"/>
                  <a:gd name="T102" fmla="*/ 144 w 173"/>
                  <a:gd name="T103" fmla="*/ 0 h 24"/>
                  <a:gd name="T104" fmla="*/ 151 w 173"/>
                  <a:gd name="T105" fmla="*/ 0 h 24"/>
                  <a:gd name="T106" fmla="*/ 157 w 173"/>
                  <a:gd name="T107" fmla="*/ 0 h 24"/>
                  <a:gd name="T108" fmla="*/ 160 w 173"/>
                  <a:gd name="T109" fmla="*/ 0 h 24"/>
                  <a:gd name="T110" fmla="*/ 161 w 173"/>
                  <a:gd name="T111" fmla="*/ 0 h 24"/>
                  <a:gd name="T112" fmla="*/ 161 w 173"/>
                  <a:gd name="T113" fmla="*/ 0 h 24"/>
                  <a:gd name="T114" fmla="*/ 161 w 173"/>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3"/>
                  <a:gd name="T175" fmla="*/ 0 h 24"/>
                  <a:gd name="T176" fmla="*/ 173 w 173"/>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3" h="24">
                    <a:moveTo>
                      <a:pt x="161" y="0"/>
                    </a:moveTo>
                    <a:lnTo>
                      <a:pt x="167" y="2"/>
                    </a:lnTo>
                    <a:lnTo>
                      <a:pt x="171" y="6"/>
                    </a:lnTo>
                    <a:lnTo>
                      <a:pt x="172" y="11"/>
                    </a:lnTo>
                    <a:lnTo>
                      <a:pt x="171" y="17"/>
                    </a:lnTo>
                    <a:lnTo>
                      <a:pt x="167" y="21"/>
                    </a:lnTo>
                    <a:lnTo>
                      <a:pt x="161" y="23"/>
                    </a:lnTo>
                    <a:lnTo>
                      <a:pt x="160" y="22"/>
                    </a:lnTo>
                    <a:lnTo>
                      <a:pt x="157" y="23"/>
                    </a:lnTo>
                    <a:lnTo>
                      <a:pt x="151" y="23"/>
                    </a:lnTo>
                    <a:lnTo>
                      <a:pt x="144" y="23"/>
                    </a:lnTo>
                    <a:lnTo>
                      <a:pt x="135" y="22"/>
                    </a:lnTo>
                    <a:lnTo>
                      <a:pt x="126" y="23"/>
                    </a:lnTo>
                    <a:lnTo>
                      <a:pt x="115" y="23"/>
                    </a:lnTo>
                    <a:lnTo>
                      <a:pt x="104" y="23"/>
                    </a:lnTo>
                    <a:lnTo>
                      <a:pt x="92" y="22"/>
                    </a:lnTo>
                    <a:lnTo>
                      <a:pt x="80" y="23"/>
                    </a:lnTo>
                    <a:lnTo>
                      <a:pt x="68" y="23"/>
                    </a:lnTo>
                    <a:lnTo>
                      <a:pt x="57" y="23"/>
                    </a:lnTo>
                    <a:lnTo>
                      <a:pt x="46" y="23"/>
                    </a:lnTo>
                    <a:lnTo>
                      <a:pt x="36" y="23"/>
                    </a:lnTo>
                    <a:lnTo>
                      <a:pt x="28" y="23"/>
                    </a:lnTo>
                    <a:lnTo>
                      <a:pt x="21" y="23"/>
                    </a:lnTo>
                    <a:lnTo>
                      <a:pt x="15" y="23"/>
                    </a:lnTo>
                    <a:lnTo>
                      <a:pt x="12" y="23"/>
                    </a:lnTo>
                    <a:lnTo>
                      <a:pt x="11" y="23"/>
                    </a:lnTo>
                    <a:lnTo>
                      <a:pt x="5" y="21"/>
                    </a:lnTo>
                    <a:lnTo>
                      <a:pt x="1" y="17"/>
                    </a:lnTo>
                    <a:lnTo>
                      <a:pt x="0" y="11"/>
                    </a:lnTo>
                    <a:lnTo>
                      <a:pt x="1" y="6"/>
                    </a:lnTo>
                    <a:lnTo>
                      <a:pt x="5" y="2"/>
                    </a:lnTo>
                    <a:lnTo>
                      <a:pt x="11" y="0"/>
                    </a:lnTo>
                    <a:lnTo>
                      <a:pt x="12" y="0"/>
                    </a:lnTo>
                    <a:lnTo>
                      <a:pt x="15" y="0"/>
                    </a:lnTo>
                    <a:lnTo>
                      <a:pt x="21" y="0"/>
                    </a:lnTo>
                    <a:lnTo>
                      <a:pt x="28" y="0"/>
                    </a:lnTo>
                    <a:lnTo>
                      <a:pt x="36" y="0"/>
                    </a:lnTo>
                    <a:lnTo>
                      <a:pt x="46" y="0"/>
                    </a:lnTo>
                    <a:lnTo>
                      <a:pt x="57" y="0"/>
                    </a:lnTo>
                    <a:lnTo>
                      <a:pt x="68" y="0"/>
                    </a:lnTo>
                    <a:lnTo>
                      <a:pt x="80" y="0"/>
                    </a:lnTo>
                    <a:lnTo>
                      <a:pt x="92" y="0"/>
                    </a:lnTo>
                    <a:lnTo>
                      <a:pt x="104" y="0"/>
                    </a:lnTo>
                    <a:lnTo>
                      <a:pt x="115" y="0"/>
                    </a:lnTo>
                    <a:lnTo>
                      <a:pt x="126" y="0"/>
                    </a:lnTo>
                    <a:lnTo>
                      <a:pt x="135" y="0"/>
                    </a:lnTo>
                    <a:lnTo>
                      <a:pt x="144" y="0"/>
                    </a:lnTo>
                    <a:lnTo>
                      <a:pt x="151" y="0"/>
                    </a:lnTo>
                    <a:lnTo>
                      <a:pt x="157" y="0"/>
                    </a:lnTo>
                    <a:lnTo>
                      <a:pt x="160" y="0"/>
                    </a:lnTo>
                    <a:lnTo>
                      <a:pt x="161"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26" name="Freeform 26">
                <a:extLst>
                  <a:ext uri="{FF2B5EF4-FFF2-40B4-BE49-F238E27FC236}">
                    <a16:creationId xmlns:a16="http://schemas.microsoft.com/office/drawing/2014/main" id="{E335DB0C-0298-46C0-BECE-56C7D6512EB7}"/>
                  </a:ext>
                </a:extLst>
              </p:cNvPr>
              <p:cNvSpPr>
                <a:spLocks/>
              </p:cNvSpPr>
              <p:nvPr/>
            </p:nvSpPr>
            <p:spPr bwMode="auto">
              <a:xfrm>
                <a:off x="1020" y="3649"/>
                <a:ext cx="173" cy="24"/>
              </a:xfrm>
              <a:custGeom>
                <a:avLst/>
                <a:gdLst>
                  <a:gd name="T0" fmla="*/ 161 w 173"/>
                  <a:gd name="T1" fmla="*/ 0 h 24"/>
                  <a:gd name="T2" fmla="*/ 167 w 173"/>
                  <a:gd name="T3" fmla="*/ 2 h 24"/>
                  <a:gd name="T4" fmla="*/ 171 w 173"/>
                  <a:gd name="T5" fmla="*/ 6 h 24"/>
                  <a:gd name="T6" fmla="*/ 172 w 173"/>
                  <a:gd name="T7" fmla="*/ 11 h 24"/>
                  <a:gd name="T8" fmla="*/ 172 w 173"/>
                  <a:gd name="T9" fmla="*/ 11 h 24"/>
                  <a:gd name="T10" fmla="*/ 171 w 173"/>
                  <a:gd name="T11" fmla="*/ 17 h 24"/>
                  <a:gd name="T12" fmla="*/ 167 w 173"/>
                  <a:gd name="T13" fmla="*/ 21 h 24"/>
                  <a:gd name="T14" fmla="*/ 161 w 173"/>
                  <a:gd name="T15" fmla="*/ 23 h 24"/>
                  <a:gd name="T16" fmla="*/ 161 w 173"/>
                  <a:gd name="T17" fmla="*/ 23 h 24"/>
                  <a:gd name="T18" fmla="*/ 160 w 173"/>
                  <a:gd name="T19" fmla="*/ 22 h 24"/>
                  <a:gd name="T20" fmla="*/ 157 w 173"/>
                  <a:gd name="T21" fmla="*/ 23 h 24"/>
                  <a:gd name="T22" fmla="*/ 151 w 173"/>
                  <a:gd name="T23" fmla="*/ 23 h 24"/>
                  <a:gd name="T24" fmla="*/ 144 w 173"/>
                  <a:gd name="T25" fmla="*/ 23 h 24"/>
                  <a:gd name="T26" fmla="*/ 135 w 173"/>
                  <a:gd name="T27" fmla="*/ 22 h 24"/>
                  <a:gd name="T28" fmla="*/ 126 w 173"/>
                  <a:gd name="T29" fmla="*/ 23 h 24"/>
                  <a:gd name="T30" fmla="*/ 115 w 173"/>
                  <a:gd name="T31" fmla="*/ 23 h 24"/>
                  <a:gd name="T32" fmla="*/ 104 w 173"/>
                  <a:gd name="T33" fmla="*/ 23 h 24"/>
                  <a:gd name="T34" fmla="*/ 92 w 173"/>
                  <a:gd name="T35" fmla="*/ 22 h 24"/>
                  <a:gd name="T36" fmla="*/ 80 w 173"/>
                  <a:gd name="T37" fmla="*/ 23 h 24"/>
                  <a:gd name="T38" fmla="*/ 68 w 173"/>
                  <a:gd name="T39" fmla="*/ 23 h 24"/>
                  <a:gd name="T40" fmla="*/ 57 w 173"/>
                  <a:gd name="T41" fmla="*/ 23 h 24"/>
                  <a:gd name="T42" fmla="*/ 46 w 173"/>
                  <a:gd name="T43" fmla="*/ 23 h 24"/>
                  <a:gd name="T44" fmla="*/ 36 w 173"/>
                  <a:gd name="T45" fmla="*/ 23 h 24"/>
                  <a:gd name="T46" fmla="*/ 28 w 173"/>
                  <a:gd name="T47" fmla="*/ 23 h 24"/>
                  <a:gd name="T48" fmla="*/ 21 w 173"/>
                  <a:gd name="T49" fmla="*/ 23 h 24"/>
                  <a:gd name="T50" fmla="*/ 15 w 173"/>
                  <a:gd name="T51" fmla="*/ 23 h 24"/>
                  <a:gd name="T52" fmla="*/ 12 w 173"/>
                  <a:gd name="T53" fmla="*/ 23 h 24"/>
                  <a:gd name="T54" fmla="*/ 11 w 173"/>
                  <a:gd name="T55" fmla="*/ 23 h 24"/>
                  <a:gd name="T56" fmla="*/ 11 w 173"/>
                  <a:gd name="T57" fmla="*/ 23 h 24"/>
                  <a:gd name="T58" fmla="*/ 5 w 173"/>
                  <a:gd name="T59" fmla="*/ 21 h 24"/>
                  <a:gd name="T60" fmla="*/ 1 w 173"/>
                  <a:gd name="T61" fmla="*/ 17 h 24"/>
                  <a:gd name="T62" fmla="*/ 0 w 173"/>
                  <a:gd name="T63" fmla="*/ 11 h 24"/>
                  <a:gd name="T64" fmla="*/ 0 w 173"/>
                  <a:gd name="T65" fmla="*/ 11 h 24"/>
                  <a:gd name="T66" fmla="*/ 1 w 173"/>
                  <a:gd name="T67" fmla="*/ 6 h 24"/>
                  <a:gd name="T68" fmla="*/ 5 w 173"/>
                  <a:gd name="T69" fmla="*/ 2 h 24"/>
                  <a:gd name="T70" fmla="*/ 11 w 173"/>
                  <a:gd name="T71" fmla="*/ 0 h 24"/>
                  <a:gd name="T72" fmla="*/ 11 w 173"/>
                  <a:gd name="T73" fmla="*/ 0 h 24"/>
                  <a:gd name="T74" fmla="*/ 12 w 173"/>
                  <a:gd name="T75" fmla="*/ 0 h 24"/>
                  <a:gd name="T76" fmla="*/ 15 w 173"/>
                  <a:gd name="T77" fmla="*/ 0 h 24"/>
                  <a:gd name="T78" fmla="*/ 21 w 173"/>
                  <a:gd name="T79" fmla="*/ 0 h 24"/>
                  <a:gd name="T80" fmla="*/ 28 w 173"/>
                  <a:gd name="T81" fmla="*/ 0 h 24"/>
                  <a:gd name="T82" fmla="*/ 36 w 173"/>
                  <a:gd name="T83" fmla="*/ 0 h 24"/>
                  <a:gd name="T84" fmla="*/ 46 w 173"/>
                  <a:gd name="T85" fmla="*/ 0 h 24"/>
                  <a:gd name="T86" fmla="*/ 57 w 173"/>
                  <a:gd name="T87" fmla="*/ 0 h 24"/>
                  <a:gd name="T88" fmla="*/ 68 w 173"/>
                  <a:gd name="T89" fmla="*/ 0 h 24"/>
                  <a:gd name="T90" fmla="*/ 80 w 173"/>
                  <a:gd name="T91" fmla="*/ 0 h 24"/>
                  <a:gd name="T92" fmla="*/ 92 w 173"/>
                  <a:gd name="T93" fmla="*/ 0 h 24"/>
                  <a:gd name="T94" fmla="*/ 104 w 173"/>
                  <a:gd name="T95" fmla="*/ 0 h 24"/>
                  <a:gd name="T96" fmla="*/ 115 w 173"/>
                  <a:gd name="T97" fmla="*/ 0 h 24"/>
                  <a:gd name="T98" fmla="*/ 126 w 173"/>
                  <a:gd name="T99" fmla="*/ 0 h 24"/>
                  <a:gd name="T100" fmla="*/ 135 w 173"/>
                  <a:gd name="T101" fmla="*/ 0 h 24"/>
                  <a:gd name="T102" fmla="*/ 144 w 173"/>
                  <a:gd name="T103" fmla="*/ 0 h 24"/>
                  <a:gd name="T104" fmla="*/ 151 w 173"/>
                  <a:gd name="T105" fmla="*/ 0 h 24"/>
                  <a:gd name="T106" fmla="*/ 157 w 173"/>
                  <a:gd name="T107" fmla="*/ 0 h 24"/>
                  <a:gd name="T108" fmla="*/ 160 w 173"/>
                  <a:gd name="T109" fmla="*/ 0 h 24"/>
                  <a:gd name="T110" fmla="*/ 161 w 173"/>
                  <a:gd name="T111" fmla="*/ 0 h 24"/>
                  <a:gd name="T112" fmla="*/ 161 w 173"/>
                  <a:gd name="T113" fmla="*/ 0 h 24"/>
                  <a:gd name="T114" fmla="*/ 161 w 173"/>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3"/>
                  <a:gd name="T175" fmla="*/ 0 h 24"/>
                  <a:gd name="T176" fmla="*/ 173 w 173"/>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3" h="24">
                    <a:moveTo>
                      <a:pt x="161" y="0"/>
                    </a:moveTo>
                    <a:lnTo>
                      <a:pt x="167" y="2"/>
                    </a:lnTo>
                    <a:lnTo>
                      <a:pt x="171" y="6"/>
                    </a:lnTo>
                    <a:lnTo>
                      <a:pt x="172" y="11"/>
                    </a:lnTo>
                    <a:lnTo>
                      <a:pt x="171" y="17"/>
                    </a:lnTo>
                    <a:lnTo>
                      <a:pt x="167" y="21"/>
                    </a:lnTo>
                    <a:lnTo>
                      <a:pt x="161" y="23"/>
                    </a:lnTo>
                    <a:lnTo>
                      <a:pt x="160" y="22"/>
                    </a:lnTo>
                    <a:lnTo>
                      <a:pt x="157" y="23"/>
                    </a:lnTo>
                    <a:lnTo>
                      <a:pt x="151" y="23"/>
                    </a:lnTo>
                    <a:lnTo>
                      <a:pt x="144" y="23"/>
                    </a:lnTo>
                    <a:lnTo>
                      <a:pt x="135" y="22"/>
                    </a:lnTo>
                    <a:lnTo>
                      <a:pt x="126" y="23"/>
                    </a:lnTo>
                    <a:lnTo>
                      <a:pt x="115" y="23"/>
                    </a:lnTo>
                    <a:lnTo>
                      <a:pt x="104" y="23"/>
                    </a:lnTo>
                    <a:lnTo>
                      <a:pt x="92" y="22"/>
                    </a:lnTo>
                    <a:lnTo>
                      <a:pt x="80" y="23"/>
                    </a:lnTo>
                    <a:lnTo>
                      <a:pt x="68" y="23"/>
                    </a:lnTo>
                    <a:lnTo>
                      <a:pt x="57" y="23"/>
                    </a:lnTo>
                    <a:lnTo>
                      <a:pt x="46" y="23"/>
                    </a:lnTo>
                    <a:lnTo>
                      <a:pt x="36" y="23"/>
                    </a:lnTo>
                    <a:lnTo>
                      <a:pt x="28" y="23"/>
                    </a:lnTo>
                    <a:lnTo>
                      <a:pt x="21" y="23"/>
                    </a:lnTo>
                    <a:lnTo>
                      <a:pt x="15" y="23"/>
                    </a:lnTo>
                    <a:lnTo>
                      <a:pt x="12" y="23"/>
                    </a:lnTo>
                    <a:lnTo>
                      <a:pt x="11" y="23"/>
                    </a:lnTo>
                    <a:lnTo>
                      <a:pt x="5" y="21"/>
                    </a:lnTo>
                    <a:lnTo>
                      <a:pt x="1" y="17"/>
                    </a:lnTo>
                    <a:lnTo>
                      <a:pt x="0" y="11"/>
                    </a:lnTo>
                    <a:lnTo>
                      <a:pt x="1" y="6"/>
                    </a:lnTo>
                    <a:lnTo>
                      <a:pt x="5" y="2"/>
                    </a:lnTo>
                    <a:lnTo>
                      <a:pt x="11" y="0"/>
                    </a:lnTo>
                    <a:lnTo>
                      <a:pt x="12" y="0"/>
                    </a:lnTo>
                    <a:lnTo>
                      <a:pt x="15" y="0"/>
                    </a:lnTo>
                    <a:lnTo>
                      <a:pt x="21" y="0"/>
                    </a:lnTo>
                    <a:lnTo>
                      <a:pt x="28" y="0"/>
                    </a:lnTo>
                    <a:lnTo>
                      <a:pt x="36" y="0"/>
                    </a:lnTo>
                    <a:lnTo>
                      <a:pt x="46" y="0"/>
                    </a:lnTo>
                    <a:lnTo>
                      <a:pt x="57" y="0"/>
                    </a:lnTo>
                    <a:lnTo>
                      <a:pt x="68" y="0"/>
                    </a:lnTo>
                    <a:lnTo>
                      <a:pt x="80" y="0"/>
                    </a:lnTo>
                    <a:lnTo>
                      <a:pt x="92" y="0"/>
                    </a:lnTo>
                    <a:lnTo>
                      <a:pt x="104" y="0"/>
                    </a:lnTo>
                    <a:lnTo>
                      <a:pt x="115" y="0"/>
                    </a:lnTo>
                    <a:lnTo>
                      <a:pt x="126" y="0"/>
                    </a:lnTo>
                    <a:lnTo>
                      <a:pt x="135" y="0"/>
                    </a:lnTo>
                    <a:lnTo>
                      <a:pt x="144" y="0"/>
                    </a:lnTo>
                    <a:lnTo>
                      <a:pt x="151" y="0"/>
                    </a:lnTo>
                    <a:lnTo>
                      <a:pt x="157" y="0"/>
                    </a:lnTo>
                    <a:lnTo>
                      <a:pt x="160" y="0"/>
                    </a:lnTo>
                    <a:lnTo>
                      <a:pt x="161"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7" name="Freeform 27">
                <a:extLst>
                  <a:ext uri="{FF2B5EF4-FFF2-40B4-BE49-F238E27FC236}">
                    <a16:creationId xmlns:a16="http://schemas.microsoft.com/office/drawing/2014/main" id="{F894ACA9-7712-4A25-901A-E9DF8356855E}"/>
                  </a:ext>
                </a:extLst>
              </p:cNvPr>
              <p:cNvSpPr>
                <a:spLocks/>
              </p:cNvSpPr>
              <p:nvPr/>
            </p:nvSpPr>
            <p:spPr bwMode="auto">
              <a:xfrm>
                <a:off x="1033" y="3635"/>
                <a:ext cx="146" cy="15"/>
              </a:xfrm>
              <a:custGeom>
                <a:avLst/>
                <a:gdLst>
                  <a:gd name="T0" fmla="*/ 136 w 146"/>
                  <a:gd name="T1" fmla="*/ 0 h 15"/>
                  <a:gd name="T2" fmla="*/ 141 w 146"/>
                  <a:gd name="T3" fmla="*/ 1 h 15"/>
                  <a:gd name="T4" fmla="*/ 144 w 146"/>
                  <a:gd name="T5" fmla="*/ 3 h 15"/>
                  <a:gd name="T6" fmla="*/ 145 w 146"/>
                  <a:gd name="T7" fmla="*/ 7 h 15"/>
                  <a:gd name="T8" fmla="*/ 145 w 146"/>
                  <a:gd name="T9" fmla="*/ 7 h 15"/>
                  <a:gd name="T10" fmla="*/ 144 w 146"/>
                  <a:gd name="T11" fmla="*/ 10 h 15"/>
                  <a:gd name="T12" fmla="*/ 141 w 146"/>
                  <a:gd name="T13" fmla="*/ 13 h 15"/>
                  <a:gd name="T14" fmla="*/ 136 w 146"/>
                  <a:gd name="T15" fmla="*/ 14 h 15"/>
                  <a:gd name="T16" fmla="*/ 136 w 146"/>
                  <a:gd name="T17" fmla="*/ 14 h 15"/>
                  <a:gd name="T18" fmla="*/ 135 w 146"/>
                  <a:gd name="T19" fmla="*/ 14 h 15"/>
                  <a:gd name="T20" fmla="*/ 131 w 146"/>
                  <a:gd name="T21" fmla="*/ 14 h 15"/>
                  <a:gd name="T22" fmla="*/ 125 w 146"/>
                  <a:gd name="T23" fmla="*/ 14 h 15"/>
                  <a:gd name="T24" fmla="*/ 116 w 146"/>
                  <a:gd name="T25" fmla="*/ 14 h 15"/>
                  <a:gd name="T26" fmla="*/ 107 w 146"/>
                  <a:gd name="T27" fmla="*/ 14 h 15"/>
                  <a:gd name="T28" fmla="*/ 96 w 146"/>
                  <a:gd name="T29" fmla="*/ 14 h 15"/>
                  <a:gd name="T30" fmla="*/ 85 w 146"/>
                  <a:gd name="T31" fmla="*/ 14 h 15"/>
                  <a:gd name="T32" fmla="*/ 73 w 146"/>
                  <a:gd name="T33" fmla="*/ 14 h 15"/>
                  <a:gd name="T34" fmla="*/ 61 w 146"/>
                  <a:gd name="T35" fmla="*/ 14 h 15"/>
                  <a:gd name="T36" fmla="*/ 50 w 146"/>
                  <a:gd name="T37" fmla="*/ 14 h 15"/>
                  <a:gd name="T38" fmla="*/ 39 w 146"/>
                  <a:gd name="T39" fmla="*/ 14 h 15"/>
                  <a:gd name="T40" fmla="*/ 29 w 146"/>
                  <a:gd name="T41" fmla="*/ 14 h 15"/>
                  <a:gd name="T42" fmla="*/ 21 w 146"/>
                  <a:gd name="T43" fmla="*/ 14 h 15"/>
                  <a:gd name="T44" fmla="*/ 15 w 146"/>
                  <a:gd name="T45" fmla="*/ 14 h 15"/>
                  <a:gd name="T46" fmla="*/ 11 w 146"/>
                  <a:gd name="T47" fmla="*/ 14 h 15"/>
                  <a:gd name="T48" fmla="*/ 10 w 146"/>
                  <a:gd name="T49" fmla="*/ 14 h 15"/>
                  <a:gd name="T50" fmla="*/ 10 w 146"/>
                  <a:gd name="T51" fmla="*/ 14 h 15"/>
                  <a:gd name="T52" fmla="*/ 5 w 146"/>
                  <a:gd name="T53" fmla="*/ 13 h 15"/>
                  <a:gd name="T54" fmla="*/ 2 w 146"/>
                  <a:gd name="T55" fmla="*/ 10 h 15"/>
                  <a:gd name="T56" fmla="*/ 0 w 146"/>
                  <a:gd name="T57" fmla="*/ 7 h 15"/>
                  <a:gd name="T58" fmla="*/ 0 w 146"/>
                  <a:gd name="T59" fmla="*/ 7 h 15"/>
                  <a:gd name="T60" fmla="*/ 2 w 146"/>
                  <a:gd name="T61" fmla="*/ 3 h 15"/>
                  <a:gd name="T62" fmla="*/ 5 w 146"/>
                  <a:gd name="T63" fmla="*/ 1 h 15"/>
                  <a:gd name="T64" fmla="*/ 10 w 146"/>
                  <a:gd name="T65" fmla="*/ 0 h 15"/>
                  <a:gd name="T66" fmla="*/ 10 w 146"/>
                  <a:gd name="T67" fmla="*/ 0 h 15"/>
                  <a:gd name="T68" fmla="*/ 11 w 146"/>
                  <a:gd name="T69" fmla="*/ 0 h 15"/>
                  <a:gd name="T70" fmla="*/ 15 w 146"/>
                  <a:gd name="T71" fmla="*/ 0 h 15"/>
                  <a:gd name="T72" fmla="*/ 21 w 146"/>
                  <a:gd name="T73" fmla="*/ 0 h 15"/>
                  <a:gd name="T74" fmla="*/ 29 w 146"/>
                  <a:gd name="T75" fmla="*/ 0 h 15"/>
                  <a:gd name="T76" fmla="*/ 39 w 146"/>
                  <a:gd name="T77" fmla="*/ 0 h 15"/>
                  <a:gd name="T78" fmla="*/ 50 w 146"/>
                  <a:gd name="T79" fmla="*/ 0 h 15"/>
                  <a:gd name="T80" fmla="*/ 61 w 146"/>
                  <a:gd name="T81" fmla="*/ 0 h 15"/>
                  <a:gd name="T82" fmla="*/ 73 w 146"/>
                  <a:gd name="T83" fmla="*/ 0 h 15"/>
                  <a:gd name="T84" fmla="*/ 85 w 146"/>
                  <a:gd name="T85" fmla="*/ 0 h 15"/>
                  <a:gd name="T86" fmla="*/ 96 w 146"/>
                  <a:gd name="T87" fmla="*/ 0 h 15"/>
                  <a:gd name="T88" fmla="*/ 107 w 146"/>
                  <a:gd name="T89" fmla="*/ 0 h 15"/>
                  <a:gd name="T90" fmla="*/ 116 w 146"/>
                  <a:gd name="T91" fmla="*/ 0 h 15"/>
                  <a:gd name="T92" fmla="*/ 125 w 146"/>
                  <a:gd name="T93" fmla="*/ 0 h 15"/>
                  <a:gd name="T94" fmla="*/ 131 w 146"/>
                  <a:gd name="T95" fmla="*/ 0 h 15"/>
                  <a:gd name="T96" fmla="*/ 135 w 146"/>
                  <a:gd name="T97" fmla="*/ 0 h 15"/>
                  <a:gd name="T98" fmla="*/ 136 w 146"/>
                  <a:gd name="T99" fmla="*/ 0 h 15"/>
                  <a:gd name="T100" fmla="*/ 136 w 146"/>
                  <a:gd name="T101" fmla="*/ 0 h 15"/>
                  <a:gd name="T102" fmla="*/ 136 w 146"/>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15"/>
                  <a:gd name="T158" fmla="*/ 146 w 146"/>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15">
                    <a:moveTo>
                      <a:pt x="136" y="0"/>
                    </a:moveTo>
                    <a:lnTo>
                      <a:pt x="141" y="1"/>
                    </a:lnTo>
                    <a:lnTo>
                      <a:pt x="144" y="3"/>
                    </a:lnTo>
                    <a:lnTo>
                      <a:pt x="145" y="7"/>
                    </a:lnTo>
                    <a:lnTo>
                      <a:pt x="144" y="10"/>
                    </a:lnTo>
                    <a:lnTo>
                      <a:pt x="141" y="13"/>
                    </a:lnTo>
                    <a:lnTo>
                      <a:pt x="136" y="14"/>
                    </a:lnTo>
                    <a:lnTo>
                      <a:pt x="135" y="14"/>
                    </a:lnTo>
                    <a:lnTo>
                      <a:pt x="131" y="14"/>
                    </a:lnTo>
                    <a:lnTo>
                      <a:pt x="125" y="14"/>
                    </a:lnTo>
                    <a:lnTo>
                      <a:pt x="116" y="14"/>
                    </a:lnTo>
                    <a:lnTo>
                      <a:pt x="107" y="14"/>
                    </a:lnTo>
                    <a:lnTo>
                      <a:pt x="96" y="14"/>
                    </a:lnTo>
                    <a:lnTo>
                      <a:pt x="85" y="14"/>
                    </a:lnTo>
                    <a:lnTo>
                      <a:pt x="73" y="14"/>
                    </a:lnTo>
                    <a:lnTo>
                      <a:pt x="61" y="14"/>
                    </a:lnTo>
                    <a:lnTo>
                      <a:pt x="50" y="14"/>
                    </a:lnTo>
                    <a:lnTo>
                      <a:pt x="39" y="14"/>
                    </a:lnTo>
                    <a:lnTo>
                      <a:pt x="29" y="14"/>
                    </a:lnTo>
                    <a:lnTo>
                      <a:pt x="21" y="14"/>
                    </a:lnTo>
                    <a:lnTo>
                      <a:pt x="15" y="14"/>
                    </a:lnTo>
                    <a:lnTo>
                      <a:pt x="11" y="14"/>
                    </a:lnTo>
                    <a:lnTo>
                      <a:pt x="10" y="14"/>
                    </a:lnTo>
                    <a:lnTo>
                      <a:pt x="5" y="13"/>
                    </a:lnTo>
                    <a:lnTo>
                      <a:pt x="2" y="10"/>
                    </a:lnTo>
                    <a:lnTo>
                      <a:pt x="0" y="7"/>
                    </a:lnTo>
                    <a:lnTo>
                      <a:pt x="2" y="3"/>
                    </a:lnTo>
                    <a:lnTo>
                      <a:pt x="5" y="1"/>
                    </a:lnTo>
                    <a:lnTo>
                      <a:pt x="10" y="0"/>
                    </a:lnTo>
                    <a:lnTo>
                      <a:pt x="11" y="0"/>
                    </a:lnTo>
                    <a:lnTo>
                      <a:pt x="15" y="0"/>
                    </a:lnTo>
                    <a:lnTo>
                      <a:pt x="21" y="0"/>
                    </a:lnTo>
                    <a:lnTo>
                      <a:pt x="29" y="0"/>
                    </a:lnTo>
                    <a:lnTo>
                      <a:pt x="39" y="0"/>
                    </a:lnTo>
                    <a:lnTo>
                      <a:pt x="50" y="0"/>
                    </a:lnTo>
                    <a:lnTo>
                      <a:pt x="61" y="0"/>
                    </a:lnTo>
                    <a:lnTo>
                      <a:pt x="73" y="0"/>
                    </a:lnTo>
                    <a:lnTo>
                      <a:pt x="85" y="0"/>
                    </a:lnTo>
                    <a:lnTo>
                      <a:pt x="96" y="0"/>
                    </a:lnTo>
                    <a:lnTo>
                      <a:pt x="107" y="0"/>
                    </a:lnTo>
                    <a:lnTo>
                      <a:pt x="116" y="0"/>
                    </a:lnTo>
                    <a:lnTo>
                      <a:pt x="125" y="0"/>
                    </a:lnTo>
                    <a:lnTo>
                      <a:pt x="131" y="0"/>
                    </a:lnTo>
                    <a:lnTo>
                      <a:pt x="135" y="0"/>
                    </a:lnTo>
                    <a:lnTo>
                      <a:pt x="13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28" name="Freeform 28">
                <a:extLst>
                  <a:ext uri="{FF2B5EF4-FFF2-40B4-BE49-F238E27FC236}">
                    <a16:creationId xmlns:a16="http://schemas.microsoft.com/office/drawing/2014/main" id="{5426BA53-78D1-49CE-A8C5-3A43E6158992}"/>
                  </a:ext>
                </a:extLst>
              </p:cNvPr>
              <p:cNvSpPr>
                <a:spLocks/>
              </p:cNvSpPr>
              <p:nvPr/>
            </p:nvSpPr>
            <p:spPr bwMode="auto">
              <a:xfrm>
                <a:off x="1033" y="3635"/>
                <a:ext cx="146" cy="15"/>
              </a:xfrm>
              <a:custGeom>
                <a:avLst/>
                <a:gdLst>
                  <a:gd name="T0" fmla="*/ 136 w 146"/>
                  <a:gd name="T1" fmla="*/ 0 h 15"/>
                  <a:gd name="T2" fmla="*/ 141 w 146"/>
                  <a:gd name="T3" fmla="*/ 1 h 15"/>
                  <a:gd name="T4" fmla="*/ 144 w 146"/>
                  <a:gd name="T5" fmla="*/ 3 h 15"/>
                  <a:gd name="T6" fmla="*/ 145 w 146"/>
                  <a:gd name="T7" fmla="*/ 7 h 15"/>
                  <a:gd name="T8" fmla="*/ 145 w 146"/>
                  <a:gd name="T9" fmla="*/ 7 h 15"/>
                  <a:gd name="T10" fmla="*/ 144 w 146"/>
                  <a:gd name="T11" fmla="*/ 10 h 15"/>
                  <a:gd name="T12" fmla="*/ 141 w 146"/>
                  <a:gd name="T13" fmla="*/ 13 h 15"/>
                  <a:gd name="T14" fmla="*/ 136 w 146"/>
                  <a:gd name="T15" fmla="*/ 14 h 15"/>
                  <a:gd name="T16" fmla="*/ 136 w 146"/>
                  <a:gd name="T17" fmla="*/ 14 h 15"/>
                  <a:gd name="T18" fmla="*/ 135 w 146"/>
                  <a:gd name="T19" fmla="*/ 14 h 15"/>
                  <a:gd name="T20" fmla="*/ 131 w 146"/>
                  <a:gd name="T21" fmla="*/ 14 h 15"/>
                  <a:gd name="T22" fmla="*/ 125 w 146"/>
                  <a:gd name="T23" fmla="*/ 14 h 15"/>
                  <a:gd name="T24" fmla="*/ 116 w 146"/>
                  <a:gd name="T25" fmla="*/ 14 h 15"/>
                  <a:gd name="T26" fmla="*/ 107 w 146"/>
                  <a:gd name="T27" fmla="*/ 14 h 15"/>
                  <a:gd name="T28" fmla="*/ 96 w 146"/>
                  <a:gd name="T29" fmla="*/ 14 h 15"/>
                  <a:gd name="T30" fmla="*/ 85 w 146"/>
                  <a:gd name="T31" fmla="*/ 14 h 15"/>
                  <a:gd name="T32" fmla="*/ 73 w 146"/>
                  <a:gd name="T33" fmla="*/ 14 h 15"/>
                  <a:gd name="T34" fmla="*/ 61 w 146"/>
                  <a:gd name="T35" fmla="*/ 14 h 15"/>
                  <a:gd name="T36" fmla="*/ 50 w 146"/>
                  <a:gd name="T37" fmla="*/ 14 h 15"/>
                  <a:gd name="T38" fmla="*/ 39 w 146"/>
                  <a:gd name="T39" fmla="*/ 14 h 15"/>
                  <a:gd name="T40" fmla="*/ 29 w 146"/>
                  <a:gd name="T41" fmla="*/ 14 h 15"/>
                  <a:gd name="T42" fmla="*/ 21 w 146"/>
                  <a:gd name="T43" fmla="*/ 14 h 15"/>
                  <a:gd name="T44" fmla="*/ 15 w 146"/>
                  <a:gd name="T45" fmla="*/ 14 h 15"/>
                  <a:gd name="T46" fmla="*/ 11 w 146"/>
                  <a:gd name="T47" fmla="*/ 14 h 15"/>
                  <a:gd name="T48" fmla="*/ 10 w 146"/>
                  <a:gd name="T49" fmla="*/ 14 h 15"/>
                  <a:gd name="T50" fmla="*/ 10 w 146"/>
                  <a:gd name="T51" fmla="*/ 14 h 15"/>
                  <a:gd name="T52" fmla="*/ 5 w 146"/>
                  <a:gd name="T53" fmla="*/ 13 h 15"/>
                  <a:gd name="T54" fmla="*/ 2 w 146"/>
                  <a:gd name="T55" fmla="*/ 10 h 15"/>
                  <a:gd name="T56" fmla="*/ 0 w 146"/>
                  <a:gd name="T57" fmla="*/ 7 h 15"/>
                  <a:gd name="T58" fmla="*/ 0 w 146"/>
                  <a:gd name="T59" fmla="*/ 7 h 15"/>
                  <a:gd name="T60" fmla="*/ 2 w 146"/>
                  <a:gd name="T61" fmla="*/ 3 h 15"/>
                  <a:gd name="T62" fmla="*/ 5 w 146"/>
                  <a:gd name="T63" fmla="*/ 1 h 15"/>
                  <a:gd name="T64" fmla="*/ 10 w 146"/>
                  <a:gd name="T65" fmla="*/ 0 h 15"/>
                  <a:gd name="T66" fmla="*/ 10 w 146"/>
                  <a:gd name="T67" fmla="*/ 0 h 15"/>
                  <a:gd name="T68" fmla="*/ 11 w 146"/>
                  <a:gd name="T69" fmla="*/ 0 h 15"/>
                  <a:gd name="T70" fmla="*/ 15 w 146"/>
                  <a:gd name="T71" fmla="*/ 0 h 15"/>
                  <a:gd name="T72" fmla="*/ 21 w 146"/>
                  <a:gd name="T73" fmla="*/ 0 h 15"/>
                  <a:gd name="T74" fmla="*/ 29 w 146"/>
                  <a:gd name="T75" fmla="*/ 0 h 15"/>
                  <a:gd name="T76" fmla="*/ 39 w 146"/>
                  <a:gd name="T77" fmla="*/ 0 h 15"/>
                  <a:gd name="T78" fmla="*/ 50 w 146"/>
                  <a:gd name="T79" fmla="*/ 0 h 15"/>
                  <a:gd name="T80" fmla="*/ 61 w 146"/>
                  <a:gd name="T81" fmla="*/ 0 h 15"/>
                  <a:gd name="T82" fmla="*/ 73 w 146"/>
                  <a:gd name="T83" fmla="*/ 0 h 15"/>
                  <a:gd name="T84" fmla="*/ 85 w 146"/>
                  <a:gd name="T85" fmla="*/ 0 h 15"/>
                  <a:gd name="T86" fmla="*/ 96 w 146"/>
                  <a:gd name="T87" fmla="*/ 0 h 15"/>
                  <a:gd name="T88" fmla="*/ 107 w 146"/>
                  <a:gd name="T89" fmla="*/ 0 h 15"/>
                  <a:gd name="T90" fmla="*/ 116 w 146"/>
                  <a:gd name="T91" fmla="*/ 0 h 15"/>
                  <a:gd name="T92" fmla="*/ 125 w 146"/>
                  <a:gd name="T93" fmla="*/ 0 h 15"/>
                  <a:gd name="T94" fmla="*/ 131 w 146"/>
                  <a:gd name="T95" fmla="*/ 0 h 15"/>
                  <a:gd name="T96" fmla="*/ 135 w 146"/>
                  <a:gd name="T97" fmla="*/ 0 h 15"/>
                  <a:gd name="T98" fmla="*/ 136 w 146"/>
                  <a:gd name="T99" fmla="*/ 0 h 15"/>
                  <a:gd name="T100" fmla="*/ 136 w 146"/>
                  <a:gd name="T101" fmla="*/ 0 h 15"/>
                  <a:gd name="T102" fmla="*/ 136 w 146"/>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15"/>
                  <a:gd name="T158" fmla="*/ 146 w 146"/>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15">
                    <a:moveTo>
                      <a:pt x="136" y="0"/>
                    </a:moveTo>
                    <a:lnTo>
                      <a:pt x="141" y="1"/>
                    </a:lnTo>
                    <a:lnTo>
                      <a:pt x="144" y="3"/>
                    </a:lnTo>
                    <a:lnTo>
                      <a:pt x="145" y="7"/>
                    </a:lnTo>
                    <a:lnTo>
                      <a:pt x="144" y="10"/>
                    </a:lnTo>
                    <a:lnTo>
                      <a:pt x="141" y="13"/>
                    </a:lnTo>
                    <a:lnTo>
                      <a:pt x="136" y="14"/>
                    </a:lnTo>
                    <a:lnTo>
                      <a:pt x="135" y="14"/>
                    </a:lnTo>
                    <a:lnTo>
                      <a:pt x="131" y="14"/>
                    </a:lnTo>
                    <a:lnTo>
                      <a:pt x="125" y="14"/>
                    </a:lnTo>
                    <a:lnTo>
                      <a:pt x="116" y="14"/>
                    </a:lnTo>
                    <a:lnTo>
                      <a:pt x="107" y="14"/>
                    </a:lnTo>
                    <a:lnTo>
                      <a:pt x="96" y="14"/>
                    </a:lnTo>
                    <a:lnTo>
                      <a:pt x="85" y="14"/>
                    </a:lnTo>
                    <a:lnTo>
                      <a:pt x="73" y="14"/>
                    </a:lnTo>
                    <a:lnTo>
                      <a:pt x="61" y="14"/>
                    </a:lnTo>
                    <a:lnTo>
                      <a:pt x="50" y="14"/>
                    </a:lnTo>
                    <a:lnTo>
                      <a:pt x="39" y="14"/>
                    </a:lnTo>
                    <a:lnTo>
                      <a:pt x="29" y="14"/>
                    </a:lnTo>
                    <a:lnTo>
                      <a:pt x="21" y="14"/>
                    </a:lnTo>
                    <a:lnTo>
                      <a:pt x="15" y="14"/>
                    </a:lnTo>
                    <a:lnTo>
                      <a:pt x="11" y="14"/>
                    </a:lnTo>
                    <a:lnTo>
                      <a:pt x="10" y="14"/>
                    </a:lnTo>
                    <a:lnTo>
                      <a:pt x="5" y="13"/>
                    </a:lnTo>
                    <a:lnTo>
                      <a:pt x="2" y="10"/>
                    </a:lnTo>
                    <a:lnTo>
                      <a:pt x="0" y="7"/>
                    </a:lnTo>
                    <a:lnTo>
                      <a:pt x="2" y="3"/>
                    </a:lnTo>
                    <a:lnTo>
                      <a:pt x="5" y="1"/>
                    </a:lnTo>
                    <a:lnTo>
                      <a:pt x="10" y="0"/>
                    </a:lnTo>
                    <a:lnTo>
                      <a:pt x="11" y="0"/>
                    </a:lnTo>
                    <a:lnTo>
                      <a:pt x="15" y="0"/>
                    </a:lnTo>
                    <a:lnTo>
                      <a:pt x="21" y="0"/>
                    </a:lnTo>
                    <a:lnTo>
                      <a:pt x="29" y="0"/>
                    </a:lnTo>
                    <a:lnTo>
                      <a:pt x="39" y="0"/>
                    </a:lnTo>
                    <a:lnTo>
                      <a:pt x="50" y="0"/>
                    </a:lnTo>
                    <a:lnTo>
                      <a:pt x="61" y="0"/>
                    </a:lnTo>
                    <a:lnTo>
                      <a:pt x="73" y="0"/>
                    </a:lnTo>
                    <a:lnTo>
                      <a:pt x="85" y="0"/>
                    </a:lnTo>
                    <a:lnTo>
                      <a:pt x="96" y="0"/>
                    </a:lnTo>
                    <a:lnTo>
                      <a:pt x="107" y="0"/>
                    </a:lnTo>
                    <a:lnTo>
                      <a:pt x="116" y="0"/>
                    </a:lnTo>
                    <a:lnTo>
                      <a:pt x="125" y="0"/>
                    </a:lnTo>
                    <a:lnTo>
                      <a:pt x="131" y="0"/>
                    </a:lnTo>
                    <a:lnTo>
                      <a:pt x="135" y="0"/>
                    </a:lnTo>
                    <a:lnTo>
                      <a:pt x="13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29" name="Freeform 29">
                <a:extLst>
                  <a:ext uri="{FF2B5EF4-FFF2-40B4-BE49-F238E27FC236}">
                    <a16:creationId xmlns:a16="http://schemas.microsoft.com/office/drawing/2014/main" id="{CDED193E-8338-450D-974B-188B5DFB2DF7}"/>
                  </a:ext>
                </a:extLst>
              </p:cNvPr>
              <p:cNvSpPr>
                <a:spLocks/>
              </p:cNvSpPr>
              <p:nvPr/>
            </p:nvSpPr>
            <p:spPr bwMode="auto">
              <a:xfrm>
                <a:off x="1047" y="3076"/>
                <a:ext cx="118" cy="559"/>
              </a:xfrm>
              <a:custGeom>
                <a:avLst/>
                <a:gdLst>
                  <a:gd name="T0" fmla="*/ 9 w 118"/>
                  <a:gd name="T1" fmla="*/ 17 h 559"/>
                  <a:gd name="T2" fmla="*/ 8 w 118"/>
                  <a:gd name="T3" fmla="*/ 23 h 559"/>
                  <a:gd name="T4" fmla="*/ 8 w 118"/>
                  <a:gd name="T5" fmla="*/ 34 h 559"/>
                  <a:gd name="T6" fmla="*/ 8 w 118"/>
                  <a:gd name="T7" fmla="*/ 49 h 559"/>
                  <a:gd name="T8" fmla="*/ 8 w 118"/>
                  <a:gd name="T9" fmla="*/ 67 h 559"/>
                  <a:gd name="T10" fmla="*/ 7 w 118"/>
                  <a:gd name="T11" fmla="*/ 89 h 559"/>
                  <a:gd name="T12" fmla="*/ 7 w 118"/>
                  <a:gd name="T13" fmla="*/ 113 h 559"/>
                  <a:gd name="T14" fmla="*/ 7 w 118"/>
                  <a:gd name="T15" fmla="*/ 141 h 559"/>
                  <a:gd name="T16" fmla="*/ 6 w 118"/>
                  <a:gd name="T17" fmla="*/ 170 h 559"/>
                  <a:gd name="T18" fmla="*/ 6 w 118"/>
                  <a:gd name="T19" fmla="*/ 201 h 559"/>
                  <a:gd name="T20" fmla="*/ 5 w 118"/>
                  <a:gd name="T21" fmla="*/ 233 h 559"/>
                  <a:gd name="T22" fmla="*/ 5 w 118"/>
                  <a:gd name="T23" fmla="*/ 265 h 559"/>
                  <a:gd name="T24" fmla="*/ 4 w 118"/>
                  <a:gd name="T25" fmla="*/ 298 h 559"/>
                  <a:gd name="T26" fmla="*/ 4 w 118"/>
                  <a:gd name="T27" fmla="*/ 331 h 559"/>
                  <a:gd name="T28" fmla="*/ 3 w 118"/>
                  <a:gd name="T29" fmla="*/ 363 h 559"/>
                  <a:gd name="T30" fmla="*/ 3 w 118"/>
                  <a:gd name="T31" fmla="*/ 394 h 559"/>
                  <a:gd name="T32" fmla="*/ 2 w 118"/>
                  <a:gd name="T33" fmla="*/ 424 h 559"/>
                  <a:gd name="T34" fmla="*/ 2 w 118"/>
                  <a:gd name="T35" fmla="*/ 452 h 559"/>
                  <a:gd name="T36" fmla="*/ 2 w 118"/>
                  <a:gd name="T37" fmla="*/ 477 h 559"/>
                  <a:gd name="T38" fmla="*/ 1 w 118"/>
                  <a:gd name="T39" fmla="*/ 500 h 559"/>
                  <a:gd name="T40" fmla="*/ 1 w 118"/>
                  <a:gd name="T41" fmla="*/ 520 h 559"/>
                  <a:gd name="T42" fmla="*/ 1 w 118"/>
                  <a:gd name="T43" fmla="*/ 536 h 559"/>
                  <a:gd name="T44" fmla="*/ 1 w 118"/>
                  <a:gd name="T45" fmla="*/ 548 h 559"/>
                  <a:gd name="T46" fmla="*/ 0 w 118"/>
                  <a:gd name="T47" fmla="*/ 555 h 559"/>
                  <a:gd name="T48" fmla="*/ 0 w 118"/>
                  <a:gd name="T49" fmla="*/ 558 h 559"/>
                  <a:gd name="T50" fmla="*/ 6 w 118"/>
                  <a:gd name="T51" fmla="*/ 558 h 559"/>
                  <a:gd name="T52" fmla="*/ 31 w 118"/>
                  <a:gd name="T53" fmla="*/ 558 h 559"/>
                  <a:gd name="T54" fmla="*/ 65 w 118"/>
                  <a:gd name="T55" fmla="*/ 558 h 559"/>
                  <a:gd name="T56" fmla="*/ 97 w 118"/>
                  <a:gd name="T57" fmla="*/ 558 h 559"/>
                  <a:gd name="T58" fmla="*/ 116 w 118"/>
                  <a:gd name="T59" fmla="*/ 558 h 559"/>
                  <a:gd name="T60" fmla="*/ 117 w 118"/>
                  <a:gd name="T61" fmla="*/ 558 h 559"/>
                  <a:gd name="T62" fmla="*/ 117 w 118"/>
                  <a:gd name="T63" fmla="*/ 553 h 559"/>
                  <a:gd name="T64" fmla="*/ 117 w 118"/>
                  <a:gd name="T65" fmla="*/ 544 h 559"/>
                  <a:gd name="T66" fmla="*/ 117 w 118"/>
                  <a:gd name="T67" fmla="*/ 531 h 559"/>
                  <a:gd name="T68" fmla="*/ 116 w 118"/>
                  <a:gd name="T69" fmla="*/ 514 h 559"/>
                  <a:gd name="T70" fmla="*/ 116 w 118"/>
                  <a:gd name="T71" fmla="*/ 493 h 559"/>
                  <a:gd name="T72" fmla="*/ 116 w 118"/>
                  <a:gd name="T73" fmla="*/ 469 h 559"/>
                  <a:gd name="T74" fmla="*/ 115 w 118"/>
                  <a:gd name="T75" fmla="*/ 443 h 559"/>
                  <a:gd name="T76" fmla="*/ 115 w 118"/>
                  <a:gd name="T77" fmla="*/ 414 h 559"/>
                  <a:gd name="T78" fmla="*/ 115 w 118"/>
                  <a:gd name="T79" fmla="*/ 384 h 559"/>
                  <a:gd name="T80" fmla="*/ 114 w 118"/>
                  <a:gd name="T81" fmla="*/ 352 h 559"/>
                  <a:gd name="T82" fmla="*/ 114 w 118"/>
                  <a:gd name="T83" fmla="*/ 320 h 559"/>
                  <a:gd name="T84" fmla="*/ 113 w 118"/>
                  <a:gd name="T85" fmla="*/ 287 h 559"/>
                  <a:gd name="T86" fmla="*/ 113 w 118"/>
                  <a:gd name="T87" fmla="*/ 254 h 559"/>
                  <a:gd name="T88" fmla="*/ 112 w 118"/>
                  <a:gd name="T89" fmla="*/ 221 h 559"/>
                  <a:gd name="T90" fmla="*/ 112 w 118"/>
                  <a:gd name="T91" fmla="*/ 190 h 559"/>
                  <a:gd name="T92" fmla="*/ 111 w 118"/>
                  <a:gd name="T93" fmla="*/ 160 h 559"/>
                  <a:gd name="T94" fmla="*/ 111 w 118"/>
                  <a:gd name="T95" fmla="*/ 131 h 559"/>
                  <a:gd name="T96" fmla="*/ 111 w 118"/>
                  <a:gd name="T97" fmla="*/ 105 h 559"/>
                  <a:gd name="T98" fmla="*/ 110 w 118"/>
                  <a:gd name="T99" fmla="*/ 81 h 559"/>
                  <a:gd name="T100" fmla="*/ 110 w 118"/>
                  <a:gd name="T101" fmla="*/ 60 h 559"/>
                  <a:gd name="T102" fmla="*/ 110 w 118"/>
                  <a:gd name="T103" fmla="*/ 43 h 559"/>
                  <a:gd name="T104" fmla="*/ 110 w 118"/>
                  <a:gd name="T105" fmla="*/ 29 h 559"/>
                  <a:gd name="T106" fmla="*/ 109 w 118"/>
                  <a:gd name="T107" fmla="*/ 20 h 559"/>
                  <a:gd name="T108" fmla="*/ 109 w 118"/>
                  <a:gd name="T109" fmla="*/ 16 h 559"/>
                  <a:gd name="T110" fmla="*/ 101 w 118"/>
                  <a:gd name="T111" fmla="*/ 12 h 559"/>
                  <a:gd name="T112" fmla="*/ 79 w 118"/>
                  <a:gd name="T113" fmla="*/ 3 h 559"/>
                  <a:gd name="T114" fmla="*/ 58 w 118"/>
                  <a:gd name="T115" fmla="*/ 0 h 559"/>
                  <a:gd name="T116" fmla="*/ 37 w 118"/>
                  <a:gd name="T117" fmla="*/ 3 h 559"/>
                  <a:gd name="T118" fmla="*/ 16 w 118"/>
                  <a:gd name="T119" fmla="*/ 12 h 559"/>
                  <a:gd name="T120" fmla="*/ 9 w 118"/>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
                  <a:gd name="T184" fmla="*/ 0 h 559"/>
                  <a:gd name="T185" fmla="*/ 118 w 118"/>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 h="559">
                    <a:moveTo>
                      <a:pt x="9" y="16"/>
                    </a:moveTo>
                    <a:lnTo>
                      <a:pt x="9" y="16"/>
                    </a:lnTo>
                    <a:lnTo>
                      <a:pt x="9" y="17"/>
                    </a:lnTo>
                    <a:lnTo>
                      <a:pt x="9" y="19"/>
                    </a:lnTo>
                    <a:lnTo>
                      <a:pt x="8" y="21"/>
                    </a:lnTo>
                    <a:lnTo>
                      <a:pt x="8" y="23"/>
                    </a:lnTo>
                    <a:lnTo>
                      <a:pt x="8" y="26"/>
                    </a:lnTo>
                    <a:lnTo>
                      <a:pt x="8" y="30"/>
                    </a:lnTo>
                    <a:lnTo>
                      <a:pt x="8" y="34"/>
                    </a:lnTo>
                    <a:lnTo>
                      <a:pt x="8" y="38"/>
                    </a:lnTo>
                    <a:lnTo>
                      <a:pt x="8" y="43"/>
                    </a:lnTo>
                    <a:lnTo>
                      <a:pt x="8" y="49"/>
                    </a:lnTo>
                    <a:lnTo>
                      <a:pt x="8" y="54"/>
                    </a:lnTo>
                    <a:lnTo>
                      <a:pt x="8" y="60"/>
                    </a:lnTo>
                    <a:lnTo>
                      <a:pt x="8" y="67"/>
                    </a:lnTo>
                    <a:lnTo>
                      <a:pt x="8" y="74"/>
                    </a:lnTo>
                    <a:lnTo>
                      <a:pt x="8" y="81"/>
                    </a:lnTo>
                    <a:lnTo>
                      <a:pt x="7" y="89"/>
                    </a:lnTo>
                    <a:lnTo>
                      <a:pt x="7" y="97"/>
                    </a:lnTo>
                    <a:lnTo>
                      <a:pt x="7" y="105"/>
                    </a:lnTo>
                    <a:lnTo>
                      <a:pt x="7" y="113"/>
                    </a:lnTo>
                    <a:lnTo>
                      <a:pt x="7" y="122"/>
                    </a:lnTo>
                    <a:lnTo>
                      <a:pt x="7" y="131"/>
                    </a:lnTo>
                    <a:lnTo>
                      <a:pt x="7" y="141"/>
                    </a:lnTo>
                    <a:lnTo>
                      <a:pt x="7" y="150"/>
                    </a:lnTo>
                    <a:lnTo>
                      <a:pt x="6" y="160"/>
                    </a:lnTo>
                    <a:lnTo>
                      <a:pt x="6" y="170"/>
                    </a:lnTo>
                    <a:lnTo>
                      <a:pt x="6" y="180"/>
                    </a:lnTo>
                    <a:lnTo>
                      <a:pt x="6" y="190"/>
                    </a:lnTo>
                    <a:lnTo>
                      <a:pt x="6" y="201"/>
                    </a:lnTo>
                    <a:lnTo>
                      <a:pt x="6" y="211"/>
                    </a:lnTo>
                    <a:lnTo>
                      <a:pt x="5" y="222"/>
                    </a:lnTo>
                    <a:lnTo>
                      <a:pt x="5" y="233"/>
                    </a:lnTo>
                    <a:lnTo>
                      <a:pt x="5" y="243"/>
                    </a:lnTo>
                    <a:lnTo>
                      <a:pt x="5" y="254"/>
                    </a:lnTo>
                    <a:lnTo>
                      <a:pt x="5" y="265"/>
                    </a:lnTo>
                    <a:lnTo>
                      <a:pt x="5" y="276"/>
                    </a:lnTo>
                    <a:lnTo>
                      <a:pt x="4" y="287"/>
                    </a:lnTo>
                    <a:lnTo>
                      <a:pt x="4" y="298"/>
                    </a:lnTo>
                    <a:lnTo>
                      <a:pt x="4" y="309"/>
                    </a:lnTo>
                    <a:lnTo>
                      <a:pt x="4" y="320"/>
                    </a:lnTo>
                    <a:lnTo>
                      <a:pt x="4" y="331"/>
                    </a:lnTo>
                    <a:lnTo>
                      <a:pt x="4" y="342"/>
                    </a:lnTo>
                    <a:lnTo>
                      <a:pt x="3" y="352"/>
                    </a:lnTo>
                    <a:lnTo>
                      <a:pt x="3" y="363"/>
                    </a:lnTo>
                    <a:lnTo>
                      <a:pt x="3" y="374"/>
                    </a:lnTo>
                    <a:lnTo>
                      <a:pt x="3" y="384"/>
                    </a:lnTo>
                    <a:lnTo>
                      <a:pt x="3" y="394"/>
                    </a:lnTo>
                    <a:lnTo>
                      <a:pt x="3" y="404"/>
                    </a:lnTo>
                    <a:lnTo>
                      <a:pt x="3" y="414"/>
                    </a:lnTo>
                    <a:lnTo>
                      <a:pt x="2" y="424"/>
                    </a:lnTo>
                    <a:lnTo>
                      <a:pt x="2" y="434"/>
                    </a:lnTo>
                    <a:lnTo>
                      <a:pt x="2" y="443"/>
                    </a:lnTo>
                    <a:lnTo>
                      <a:pt x="2" y="452"/>
                    </a:lnTo>
                    <a:lnTo>
                      <a:pt x="2" y="461"/>
                    </a:lnTo>
                    <a:lnTo>
                      <a:pt x="2" y="469"/>
                    </a:lnTo>
                    <a:lnTo>
                      <a:pt x="2" y="477"/>
                    </a:lnTo>
                    <a:lnTo>
                      <a:pt x="1" y="485"/>
                    </a:lnTo>
                    <a:lnTo>
                      <a:pt x="1" y="493"/>
                    </a:lnTo>
                    <a:lnTo>
                      <a:pt x="1" y="500"/>
                    </a:lnTo>
                    <a:lnTo>
                      <a:pt x="1" y="507"/>
                    </a:lnTo>
                    <a:lnTo>
                      <a:pt x="1" y="514"/>
                    </a:lnTo>
                    <a:lnTo>
                      <a:pt x="1" y="520"/>
                    </a:lnTo>
                    <a:lnTo>
                      <a:pt x="1" y="526"/>
                    </a:lnTo>
                    <a:lnTo>
                      <a:pt x="1" y="531"/>
                    </a:lnTo>
                    <a:lnTo>
                      <a:pt x="1" y="536"/>
                    </a:lnTo>
                    <a:lnTo>
                      <a:pt x="1" y="540"/>
                    </a:lnTo>
                    <a:lnTo>
                      <a:pt x="1" y="544"/>
                    </a:lnTo>
                    <a:lnTo>
                      <a:pt x="1" y="548"/>
                    </a:lnTo>
                    <a:lnTo>
                      <a:pt x="0" y="551"/>
                    </a:lnTo>
                    <a:lnTo>
                      <a:pt x="0" y="553"/>
                    </a:lnTo>
                    <a:lnTo>
                      <a:pt x="0" y="555"/>
                    </a:lnTo>
                    <a:lnTo>
                      <a:pt x="0" y="557"/>
                    </a:lnTo>
                    <a:lnTo>
                      <a:pt x="0" y="558"/>
                    </a:lnTo>
                    <a:lnTo>
                      <a:pt x="2" y="558"/>
                    </a:lnTo>
                    <a:lnTo>
                      <a:pt x="6" y="558"/>
                    </a:lnTo>
                    <a:lnTo>
                      <a:pt x="13" y="558"/>
                    </a:lnTo>
                    <a:lnTo>
                      <a:pt x="21" y="558"/>
                    </a:lnTo>
                    <a:lnTo>
                      <a:pt x="31" y="558"/>
                    </a:lnTo>
                    <a:lnTo>
                      <a:pt x="41" y="558"/>
                    </a:lnTo>
                    <a:lnTo>
                      <a:pt x="53" y="558"/>
                    </a:lnTo>
                    <a:lnTo>
                      <a:pt x="65" y="558"/>
                    </a:lnTo>
                    <a:lnTo>
                      <a:pt x="76" y="558"/>
                    </a:lnTo>
                    <a:lnTo>
                      <a:pt x="87" y="558"/>
                    </a:lnTo>
                    <a:lnTo>
                      <a:pt x="97" y="558"/>
                    </a:lnTo>
                    <a:lnTo>
                      <a:pt x="105" y="558"/>
                    </a:lnTo>
                    <a:lnTo>
                      <a:pt x="111" y="558"/>
                    </a:lnTo>
                    <a:lnTo>
                      <a:pt x="116" y="558"/>
                    </a:lnTo>
                    <a:lnTo>
                      <a:pt x="117" y="558"/>
                    </a:lnTo>
                    <a:lnTo>
                      <a:pt x="117" y="557"/>
                    </a:lnTo>
                    <a:lnTo>
                      <a:pt x="117" y="555"/>
                    </a:lnTo>
                    <a:lnTo>
                      <a:pt x="117" y="553"/>
                    </a:lnTo>
                    <a:lnTo>
                      <a:pt x="117" y="551"/>
                    </a:lnTo>
                    <a:lnTo>
                      <a:pt x="117" y="548"/>
                    </a:lnTo>
                    <a:lnTo>
                      <a:pt x="117" y="544"/>
                    </a:lnTo>
                    <a:lnTo>
                      <a:pt x="117" y="540"/>
                    </a:lnTo>
                    <a:lnTo>
                      <a:pt x="117" y="536"/>
                    </a:lnTo>
                    <a:lnTo>
                      <a:pt x="117" y="531"/>
                    </a:lnTo>
                    <a:lnTo>
                      <a:pt x="117" y="526"/>
                    </a:lnTo>
                    <a:lnTo>
                      <a:pt x="116" y="520"/>
                    </a:lnTo>
                    <a:lnTo>
                      <a:pt x="116" y="514"/>
                    </a:lnTo>
                    <a:lnTo>
                      <a:pt x="116" y="507"/>
                    </a:lnTo>
                    <a:lnTo>
                      <a:pt x="116" y="500"/>
                    </a:lnTo>
                    <a:lnTo>
                      <a:pt x="116" y="493"/>
                    </a:lnTo>
                    <a:lnTo>
                      <a:pt x="116" y="485"/>
                    </a:lnTo>
                    <a:lnTo>
                      <a:pt x="116" y="477"/>
                    </a:lnTo>
                    <a:lnTo>
                      <a:pt x="116" y="469"/>
                    </a:lnTo>
                    <a:lnTo>
                      <a:pt x="116" y="461"/>
                    </a:lnTo>
                    <a:lnTo>
                      <a:pt x="116" y="452"/>
                    </a:lnTo>
                    <a:lnTo>
                      <a:pt x="115" y="443"/>
                    </a:lnTo>
                    <a:lnTo>
                      <a:pt x="115" y="433"/>
                    </a:lnTo>
                    <a:lnTo>
                      <a:pt x="115" y="424"/>
                    </a:lnTo>
                    <a:lnTo>
                      <a:pt x="115" y="414"/>
                    </a:lnTo>
                    <a:lnTo>
                      <a:pt x="115" y="404"/>
                    </a:lnTo>
                    <a:lnTo>
                      <a:pt x="115" y="394"/>
                    </a:lnTo>
                    <a:lnTo>
                      <a:pt x="115" y="384"/>
                    </a:lnTo>
                    <a:lnTo>
                      <a:pt x="114" y="373"/>
                    </a:lnTo>
                    <a:lnTo>
                      <a:pt x="114" y="363"/>
                    </a:lnTo>
                    <a:lnTo>
                      <a:pt x="114" y="352"/>
                    </a:lnTo>
                    <a:lnTo>
                      <a:pt x="114" y="341"/>
                    </a:lnTo>
                    <a:lnTo>
                      <a:pt x="114" y="331"/>
                    </a:lnTo>
                    <a:lnTo>
                      <a:pt x="114" y="320"/>
                    </a:lnTo>
                    <a:lnTo>
                      <a:pt x="113" y="309"/>
                    </a:lnTo>
                    <a:lnTo>
                      <a:pt x="113" y="298"/>
                    </a:lnTo>
                    <a:lnTo>
                      <a:pt x="113" y="287"/>
                    </a:lnTo>
                    <a:lnTo>
                      <a:pt x="113" y="276"/>
                    </a:lnTo>
                    <a:lnTo>
                      <a:pt x="113" y="265"/>
                    </a:lnTo>
                    <a:lnTo>
                      <a:pt x="113" y="254"/>
                    </a:lnTo>
                    <a:lnTo>
                      <a:pt x="113" y="243"/>
                    </a:lnTo>
                    <a:lnTo>
                      <a:pt x="112" y="232"/>
                    </a:lnTo>
                    <a:lnTo>
                      <a:pt x="112" y="221"/>
                    </a:lnTo>
                    <a:lnTo>
                      <a:pt x="112" y="211"/>
                    </a:lnTo>
                    <a:lnTo>
                      <a:pt x="112" y="200"/>
                    </a:lnTo>
                    <a:lnTo>
                      <a:pt x="112" y="190"/>
                    </a:lnTo>
                    <a:lnTo>
                      <a:pt x="112" y="180"/>
                    </a:lnTo>
                    <a:lnTo>
                      <a:pt x="112" y="169"/>
                    </a:lnTo>
                    <a:lnTo>
                      <a:pt x="111" y="160"/>
                    </a:lnTo>
                    <a:lnTo>
                      <a:pt x="111" y="150"/>
                    </a:lnTo>
                    <a:lnTo>
                      <a:pt x="111" y="140"/>
                    </a:lnTo>
                    <a:lnTo>
                      <a:pt x="111" y="131"/>
                    </a:lnTo>
                    <a:lnTo>
                      <a:pt x="111" y="122"/>
                    </a:lnTo>
                    <a:lnTo>
                      <a:pt x="111" y="113"/>
                    </a:lnTo>
                    <a:lnTo>
                      <a:pt x="111" y="105"/>
                    </a:lnTo>
                    <a:lnTo>
                      <a:pt x="110" y="96"/>
                    </a:lnTo>
                    <a:lnTo>
                      <a:pt x="110" y="88"/>
                    </a:lnTo>
                    <a:lnTo>
                      <a:pt x="110" y="81"/>
                    </a:lnTo>
                    <a:lnTo>
                      <a:pt x="110" y="73"/>
                    </a:lnTo>
                    <a:lnTo>
                      <a:pt x="110" y="67"/>
                    </a:lnTo>
                    <a:lnTo>
                      <a:pt x="110" y="60"/>
                    </a:lnTo>
                    <a:lnTo>
                      <a:pt x="110" y="54"/>
                    </a:lnTo>
                    <a:lnTo>
                      <a:pt x="110" y="48"/>
                    </a:lnTo>
                    <a:lnTo>
                      <a:pt x="110" y="43"/>
                    </a:lnTo>
                    <a:lnTo>
                      <a:pt x="110" y="38"/>
                    </a:lnTo>
                    <a:lnTo>
                      <a:pt x="110" y="33"/>
                    </a:lnTo>
                    <a:lnTo>
                      <a:pt x="110" y="29"/>
                    </a:lnTo>
                    <a:lnTo>
                      <a:pt x="109" y="26"/>
                    </a:lnTo>
                    <a:lnTo>
                      <a:pt x="109" y="23"/>
                    </a:lnTo>
                    <a:lnTo>
                      <a:pt x="109" y="20"/>
                    </a:lnTo>
                    <a:lnTo>
                      <a:pt x="109" y="18"/>
                    </a:lnTo>
                    <a:lnTo>
                      <a:pt x="109" y="17"/>
                    </a:lnTo>
                    <a:lnTo>
                      <a:pt x="109" y="16"/>
                    </a:lnTo>
                    <a:lnTo>
                      <a:pt x="101" y="12"/>
                    </a:lnTo>
                    <a:lnTo>
                      <a:pt x="94" y="8"/>
                    </a:lnTo>
                    <a:lnTo>
                      <a:pt x="86" y="5"/>
                    </a:lnTo>
                    <a:lnTo>
                      <a:pt x="79" y="3"/>
                    </a:lnTo>
                    <a:lnTo>
                      <a:pt x="72" y="1"/>
                    </a:lnTo>
                    <a:lnTo>
                      <a:pt x="65" y="1"/>
                    </a:lnTo>
                    <a:lnTo>
                      <a:pt x="58" y="0"/>
                    </a:lnTo>
                    <a:lnTo>
                      <a:pt x="51" y="1"/>
                    </a:lnTo>
                    <a:lnTo>
                      <a:pt x="44" y="2"/>
                    </a:lnTo>
                    <a:lnTo>
                      <a:pt x="37" y="3"/>
                    </a:lnTo>
                    <a:lnTo>
                      <a:pt x="30" y="5"/>
                    </a:lnTo>
                    <a:lnTo>
                      <a:pt x="23" y="8"/>
                    </a:lnTo>
                    <a:lnTo>
                      <a:pt x="16" y="12"/>
                    </a:lnTo>
                    <a:lnTo>
                      <a:pt x="9"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30" name="Freeform 30">
                <a:extLst>
                  <a:ext uri="{FF2B5EF4-FFF2-40B4-BE49-F238E27FC236}">
                    <a16:creationId xmlns:a16="http://schemas.microsoft.com/office/drawing/2014/main" id="{7BDBD0AA-47FB-4BDE-8DBC-84842BC0C728}"/>
                  </a:ext>
                </a:extLst>
              </p:cNvPr>
              <p:cNvSpPr>
                <a:spLocks/>
              </p:cNvSpPr>
              <p:nvPr/>
            </p:nvSpPr>
            <p:spPr bwMode="auto">
              <a:xfrm>
                <a:off x="1047" y="3076"/>
                <a:ext cx="118" cy="559"/>
              </a:xfrm>
              <a:custGeom>
                <a:avLst/>
                <a:gdLst>
                  <a:gd name="T0" fmla="*/ 9 w 118"/>
                  <a:gd name="T1" fmla="*/ 17 h 559"/>
                  <a:gd name="T2" fmla="*/ 8 w 118"/>
                  <a:gd name="T3" fmla="*/ 23 h 559"/>
                  <a:gd name="T4" fmla="*/ 8 w 118"/>
                  <a:gd name="T5" fmla="*/ 34 h 559"/>
                  <a:gd name="T6" fmla="*/ 8 w 118"/>
                  <a:gd name="T7" fmla="*/ 49 h 559"/>
                  <a:gd name="T8" fmla="*/ 8 w 118"/>
                  <a:gd name="T9" fmla="*/ 67 h 559"/>
                  <a:gd name="T10" fmla="*/ 7 w 118"/>
                  <a:gd name="T11" fmla="*/ 89 h 559"/>
                  <a:gd name="T12" fmla="*/ 7 w 118"/>
                  <a:gd name="T13" fmla="*/ 113 h 559"/>
                  <a:gd name="T14" fmla="*/ 7 w 118"/>
                  <a:gd name="T15" fmla="*/ 141 h 559"/>
                  <a:gd name="T16" fmla="*/ 6 w 118"/>
                  <a:gd name="T17" fmla="*/ 170 h 559"/>
                  <a:gd name="T18" fmla="*/ 6 w 118"/>
                  <a:gd name="T19" fmla="*/ 201 h 559"/>
                  <a:gd name="T20" fmla="*/ 5 w 118"/>
                  <a:gd name="T21" fmla="*/ 233 h 559"/>
                  <a:gd name="T22" fmla="*/ 5 w 118"/>
                  <a:gd name="T23" fmla="*/ 265 h 559"/>
                  <a:gd name="T24" fmla="*/ 4 w 118"/>
                  <a:gd name="T25" fmla="*/ 298 h 559"/>
                  <a:gd name="T26" fmla="*/ 4 w 118"/>
                  <a:gd name="T27" fmla="*/ 331 h 559"/>
                  <a:gd name="T28" fmla="*/ 3 w 118"/>
                  <a:gd name="T29" fmla="*/ 363 h 559"/>
                  <a:gd name="T30" fmla="*/ 3 w 118"/>
                  <a:gd name="T31" fmla="*/ 394 h 559"/>
                  <a:gd name="T32" fmla="*/ 2 w 118"/>
                  <a:gd name="T33" fmla="*/ 424 h 559"/>
                  <a:gd name="T34" fmla="*/ 2 w 118"/>
                  <a:gd name="T35" fmla="*/ 452 h 559"/>
                  <a:gd name="T36" fmla="*/ 2 w 118"/>
                  <a:gd name="T37" fmla="*/ 477 h 559"/>
                  <a:gd name="T38" fmla="*/ 1 w 118"/>
                  <a:gd name="T39" fmla="*/ 500 h 559"/>
                  <a:gd name="T40" fmla="*/ 1 w 118"/>
                  <a:gd name="T41" fmla="*/ 520 h 559"/>
                  <a:gd name="T42" fmla="*/ 1 w 118"/>
                  <a:gd name="T43" fmla="*/ 536 h 559"/>
                  <a:gd name="T44" fmla="*/ 1 w 118"/>
                  <a:gd name="T45" fmla="*/ 548 h 559"/>
                  <a:gd name="T46" fmla="*/ 0 w 118"/>
                  <a:gd name="T47" fmla="*/ 555 h 559"/>
                  <a:gd name="T48" fmla="*/ 0 w 118"/>
                  <a:gd name="T49" fmla="*/ 558 h 559"/>
                  <a:gd name="T50" fmla="*/ 6 w 118"/>
                  <a:gd name="T51" fmla="*/ 558 h 559"/>
                  <a:gd name="T52" fmla="*/ 31 w 118"/>
                  <a:gd name="T53" fmla="*/ 558 h 559"/>
                  <a:gd name="T54" fmla="*/ 65 w 118"/>
                  <a:gd name="T55" fmla="*/ 558 h 559"/>
                  <a:gd name="T56" fmla="*/ 97 w 118"/>
                  <a:gd name="T57" fmla="*/ 558 h 559"/>
                  <a:gd name="T58" fmla="*/ 116 w 118"/>
                  <a:gd name="T59" fmla="*/ 558 h 559"/>
                  <a:gd name="T60" fmla="*/ 117 w 118"/>
                  <a:gd name="T61" fmla="*/ 558 h 559"/>
                  <a:gd name="T62" fmla="*/ 117 w 118"/>
                  <a:gd name="T63" fmla="*/ 553 h 559"/>
                  <a:gd name="T64" fmla="*/ 117 w 118"/>
                  <a:gd name="T65" fmla="*/ 544 h 559"/>
                  <a:gd name="T66" fmla="*/ 117 w 118"/>
                  <a:gd name="T67" fmla="*/ 531 h 559"/>
                  <a:gd name="T68" fmla="*/ 116 w 118"/>
                  <a:gd name="T69" fmla="*/ 514 h 559"/>
                  <a:gd name="T70" fmla="*/ 116 w 118"/>
                  <a:gd name="T71" fmla="*/ 493 h 559"/>
                  <a:gd name="T72" fmla="*/ 116 w 118"/>
                  <a:gd name="T73" fmla="*/ 469 h 559"/>
                  <a:gd name="T74" fmla="*/ 115 w 118"/>
                  <a:gd name="T75" fmla="*/ 443 h 559"/>
                  <a:gd name="T76" fmla="*/ 115 w 118"/>
                  <a:gd name="T77" fmla="*/ 414 h 559"/>
                  <a:gd name="T78" fmla="*/ 115 w 118"/>
                  <a:gd name="T79" fmla="*/ 384 h 559"/>
                  <a:gd name="T80" fmla="*/ 114 w 118"/>
                  <a:gd name="T81" fmla="*/ 352 h 559"/>
                  <a:gd name="T82" fmla="*/ 114 w 118"/>
                  <a:gd name="T83" fmla="*/ 320 h 559"/>
                  <a:gd name="T84" fmla="*/ 113 w 118"/>
                  <a:gd name="T85" fmla="*/ 287 h 559"/>
                  <a:gd name="T86" fmla="*/ 113 w 118"/>
                  <a:gd name="T87" fmla="*/ 254 h 559"/>
                  <a:gd name="T88" fmla="*/ 112 w 118"/>
                  <a:gd name="T89" fmla="*/ 221 h 559"/>
                  <a:gd name="T90" fmla="*/ 112 w 118"/>
                  <a:gd name="T91" fmla="*/ 190 h 559"/>
                  <a:gd name="T92" fmla="*/ 111 w 118"/>
                  <a:gd name="T93" fmla="*/ 160 h 559"/>
                  <a:gd name="T94" fmla="*/ 111 w 118"/>
                  <a:gd name="T95" fmla="*/ 131 h 559"/>
                  <a:gd name="T96" fmla="*/ 111 w 118"/>
                  <a:gd name="T97" fmla="*/ 105 h 559"/>
                  <a:gd name="T98" fmla="*/ 110 w 118"/>
                  <a:gd name="T99" fmla="*/ 81 h 559"/>
                  <a:gd name="T100" fmla="*/ 110 w 118"/>
                  <a:gd name="T101" fmla="*/ 60 h 559"/>
                  <a:gd name="T102" fmla="*/ 110 w 118"/>
                  <a:gd name="T103" fmla="*/ 43 h 559"/>
                  <a:gd name="T104" fmla="*/ 110 w 118"/>
                  <a:gd name="T105" fmla="*/ 29 h 559"/>
                  <a:gd name="T106" fmla="*/ 109 w 118"/>
                  <a:gd name="T107" fmla="*/ 20 h 559"/>
                  <a:gd name="T108" fmla="*/ 109 w 118"/>
                  <a:gd name="T109" fmla="*/ 16 h 559"/>
                  <a:gd name="T110" fmla="*/ 101 w 118"/>
                  <a:gd name="T111" fmla="*/ 12 h 559"/>
                  <a:gd name="T112" fmla="*/ 79 w 118"/>
                  <a:gd name="T113" fmla="*/ 3 h 559"/>
                  <a:gd name="T114" fmla="*/ 58 w 118"/>
                  <a:gd name="T115" fmla="*/ 0 h 559"/>
                  <a:gd name="T116" fmla="*/ 37 w 118"/>
                  <a:gd name="T117" fmla="*/ 3 h 559"/>
                  <a:gd name="T118" fmla="*/ 16 w 118"/>
                  <a:gd name="T119" fmla="*/ 12 h 559"/>
                  <a:gd name="T120" fmla="*/ 9 w 118"/>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8"/>
                  <a:gd name="T184" fmla="*/ 0 h 559"/>
                  <a:gd name="T185" fmla="*/ 118 w 118"/>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8" h="559">
                    <a:moveTo>
                      <a:pt x="9" y="16"/>
                    </a:moveTo>
                    <a:lnTo>
                      <a:pt x="9" y="16"/>
                    </a:lnTo>
                    <a:lnTo>
                      <a:pt x="9" y="17"/>
                    </a:lnTo>
                    <a:lnTo>
                      <a:pt x="9" y="19"/>
                    </a:lnTo>
                    <a:lnTo>
                      <a:pt x="8" y="21"/>
                    </a:lnTo>
                    <a:lnTo>
                      <a:pt x="8" y="23"/>
                    </a:lnTo>
                    <a:lnTo>
                      <a:pt x="8" y="26"/>
                    </a:lnTo>
                    <a:lnTo>
                      <a:pt x="8" y="30"/>
                    </a:lnTo>
                    <a:lnTo>
                      <a:pt x="8" y="34"/>
                    </a:lnTo>
                    <a:lnTo>
                      <a:pt x="8" y="38"/>
                    </a:lnTo>
                    <a:lnTo>
                      <a:pt x="8" y="43"/>
                    </a:lnTo>
                    <a:lnTo>
                      <a:pt x="8" y="49"/>
                    </a:lnTo>
                    <a:lnTo>
                      <a:pt x="8" y="54"/>
                    </a:lnTo>
                    <a:lnTo>
                      <a:pt x="8" y="60"/>
                    </a:lnTo>
                    <a:lnTo>
                      <a:pt x="8" y="67"/>
                    </a:lnTo>
                    <a:lnTo>
                      <a:pt x="8" y="74"/>
                    </a:lnTo>
                    <a:lnTo>
                      <a:pt x="8" y="81"/>
                    </a:lnTo>
                    <a:lnTo>
                      <a:pt x="7" y="89"/>
                    </a:lnTo>
                    <a:lnTo>
                      <a:pt x="7" y="97"/>
                    </a:lnTo>
                    <a:lnTo>
                      <a:pt x="7" y="105"/>
                    </a:lnTo>
                    <a:lnTo>
                      <a:pt x="7" y="113"/>
                    </a:lnTo>
                    <a:lnTo>
                      <a:pt x="7" y="122"/>
                    </a:lnTo>
                    <a:lnTo>
                      <a:pt x="7" y="131"/>
                    </a:lnTo>
                    <a:lnTo>
                      <a:pt x="7" y="141"/>
                    </a:lnTo>
                    <a:lnTo>
                      <a:pt x="7" y="150"/>
                    </a:lnTo>
                    <a:lnTo>
                      <a:pt x="6" y="160"/>
                    </a:lnTo>
                    <a:lnTo>
                      <a:pt x="6" y="170"/>
                    </a:lnTo>
                    <a:lnTo>
                      <a:pt x="6" y="180"/>
                    </a:lnTo>
                    <a:lnTo>
                      <a:pt x="6" y="190"/>
                    </a:lnTo>
                    <a:lnTo>
                      <a:pt x="6" y="201"/>
                    </a:lnTo>
                    <a:lnTo>
                      <a:pt x="6" y="211"/>
                    </a:lnTo>
                    <a:lnTo>
                      <a:pt x="5" y="222"/>
                    </a:lnTo>
                    <a:lnTo>
                      <a:pt x="5" y="233"/>
                    </a:lnTo>
                    <a:lnTo>
                      <a:pt x="5" y="243"/>
                    </a:lnTo>
                    <a:lnTo>
                      <a:pt x="5" y="254"/>
                    </a:lnTo>
                    <a:lnTo>
                      <a:pt x="5" y="265"/>
                    </a:lnTo>
                    <a:lnTo>
                      <a:pt x="5" y="276"/>
                    </a:lnTo>
                    <a:lnTo>
                      <a:pt x="4" y="287"/>
                    </a:lnTo>
                    <a:lnTo>
                      <a:pt x="4" y="298"/>
                    </a:lnTo>
                    <a:lnTo>
                      <a:pt x="4" y="309"/>
                    </a:lnTo>
                    <a:lnTo>
                      <a:pt x="4" y="320"/>
                    </a:lnTo>
                    <a:lnTo>
                      <a:pt x="4" y="331"/>
                    </a:lnTo>
                    <a:lnTo>
                      <a:pt x="4" y="342"/>
                    </a:lnTo>
                    <a:lnTo>
                      <a:pt x="3" y="352"/>
                    </a:lnTo>
                    <a:lnTo>
                      <a:pt x="3" y="363"/>
                    </a:lnTo>
                    <a:lnTo>
                      <a:pt x="3" y="374"/>
                    </a:lnTo>
                    <a:lnTo>
                      <a:pt x="3" y="384"/>
                    </a:lnTo>
                    <a:lnTo>
                      <a:pt x="3" y="394"/>
                    </a:lnTo>
                    <a:lnTo>
                      <a:pt x="3" y="404"/>
                    </a:lnTo>
                    <a:lnTo>
                      <a:pt x="3" y="414"/>
                    </a:lnTo>
                    <a:lnTo>
                      <a:pt x="2" y="424"/>
                    </a:lnTo>
                    <a:lnTo>
                      <a:pt x="2" y="434"/>
                    </a:lnTo>
                    <a:lnTo>
                      <a:pt x="2" y="443"/>
                    </a:lnTo>
                    <a:lnTo>
                      <a:pt x="2" y="452"/>
                    </a:lnTo>
                    <a:lnTo>
                      <a:pt x="2" y="461"/>
                    </a:lnTo>
                    <a:lnTo>
                      <a:pt x="2" y="469"/>
                    </a:lnTo>
                    <a:lnTo>
                      <a:pt x="2" y="477"/>
                    </a:lnTo>
                    <a:lnTo>
                      <a:pt x="1" y="485"/>
                    </a:lnTo>
                    <a:lnTo>
                      <a:pt x="1" y="493"/>
                    </a:lnTo>
                    <a:lnTo>
                      <a:pt x="1" y="500"/>
                    </a:lnTo>
                    <a:lnTo>
                      <a:pt x="1" y="507"/>
                    </a:lnTo>
                    <a:lnTo>
                      <a:pt x="1" y="514"/>
                    </a:lnTo>
                    <a:lnTo>
                      <a:pt x="1" y="520"/>
                    </a:lnTo>
                    <a:lnTo>
                      <a:pt x="1" y="526"/>
                    </a:lnTo>
                    <a:lnTo>
                      <a:pt x="1" y="531"/>
                    </a:lnTo>
                    <a:lnTo>
                      <a:pt x="1" y="536"/>
                    </a:lnTo>
                    <a:lnTo>
                      <a:pt x="1" y="540"/>
                    </a:lnTo>
                    <a:lnTo>
                      <a:pt x="1" y="544"/>
                    </a:lnTo>
                    <a:lnTo>
                      <a:pt x="1" y="548"/>
                    </a:lnTo>
                    <a:lnTo>
                      <a:pt x="0" y="551"/>
                    </a:lnTo>
                    <a:lnTo>
                      <a:pt x="0" y="553"/>
                    </a:lnTo>
                    <a:lnTo>
                      <a:pt x="0" y="555"/>
                    </a:lnTo>
                    <a:lnTo>
                      <a:pt x="0" y="557"/>
                    </a:lnTo>
                    <a:lnTo>
                      <a:pt x="0" y="558"/>
                    </a:lnTo>
                    <a:lnTo>
                      <a:pt x="2" y="558"/>
                    </a:lnTo>
                    <a:lnTo>
                      <a:pt x="6" y="558"/>
                    </a:lnTo>
                    <a:lnTo>
                      <a:pt x="13" y="558"/>
                    </a:lnTo>
                    <a:lnTo>
                      <a:pt x="21" y="558"/>
                    </a:lnTo>
                    <a:lnTo>
                      <a:pt x="31" y="558"/>
                    </a:lnTo>
                    <a:lnTo>
                      <a:pt x="41" y="558"/>
                    </a:lnTo>
                    <a:lnTo>
                      <a:pt x="53" y="558"/>
                    </a:lnTo>
                    <a:lnTo>
                      <a:pt x="65" y="558"/>
                    </a:lnTo>
                    <a:lnTo>
                      <a:pt x="76" y="558"/>
                    </a:lnTo>
                    <a:lnTo>
                      <a:pt x="87" y="558"/>
                    </a:lnTo>
                    <a:lnTo>
                      <a:pt x="97" y="558"/>
                    </a:lnTo>
                    <a:lnTo>
                      <a:pt x="105" y="558"/>
                    </a:lnTo>
                    <a:lnTo>
                      <a:pt x="111" y="558"/>
                    </a:lnTo>
                    <a:lnTo>
                      <a:pt x="116" y="558"/>
                    </a:lnTo>
                    <a:lnTo>
                      <a:pt x="117" y="558"/>
                    </a:lnTo>
                    <a:lnTo>
                      <a:pt x="117" y="557"/>
                    </a:lnTo>
                    <a:lnTo>
                      <a:pt x="117" y="555"/>
                    </a:lnTo>
                    <a:lnTo>
                      <a:pt x="117" y="553"/>
                    </a:lnTo>
                    <a:lnTo>
                      <a:pt x="117" y="551"/>
                    </a:lnTo>
                    <a:lnTo>
                      <a:pt x="117" y="548"/>
                    </a:lnTo>
                    <a:lnTo>
                      <a:pt x="117" y="544"/>
                    </a:lnTo>
                    <a:lnTo>
                      <a:pt x="117" y="540"/>
                    </a:lnTo>
                    <a:lnTo>
                      <a:pt x="117" y="536"/>
                    </a:lnTo>
                    <a:lnTo>
                      <a:pt x="117" y="531"/>
                    </a:lnTo>
                    <a:lnTo>
                      <a:pt x="117" y="526"/>
                    </a:lnTo>
                    <a:lnTo>
                      <a:pt x="116" y="520"/>
                    </a:lnTo>
                    <a:lnTo>
                      <a:pt x="116" y="514"/>
                    </a:lnTo>
                    <a:lnTo>
                      <a:pt x="116" y="507"/>
                    </a:lnTo>
                    <a:lnTo>
                      <a:pt x="116" y="500"/>
                    </a:lnTo>
                    <a:lnTo>
                      <a:pt x="116" y="493"/>
                    </a:lnTo>
                    <a:lnTo>
                      <a:pt x="116" y="485"/>
                    </a:lnTo>
                    <a:lnTo>
                      <a:pt x="116" y="477"/>
                    </a:lnTo>
                    <a:lnTo>
                      <a:pt x="116" y="469"/>
                    </a:lnTo>
                    <a:lnTo>
                      <a:pt x="116" y="461"/>
                    </a:lnTo>
                    <a:lnTo>
                      <a:pt x="116" y="452"/>
                    </a:lnTo>
                    <a:lnTo>
                      <a:pt x="115" y="443"/>
                    </a:lnTo>
                    <a:lnTo>
                      <a:pt x="115" y="433"/>
                    </a:lnTo>
                    <a:lnTo>
                      <a:pt x="115" y="424"/>
                    </a:lnTo>
                    <a:lnTo>
                      <a:pt x="115" y="414"/>
                    </a:lnTo>
                    <a:lnTo>
                      <a:pt x="115" y="404"/>
                    </a:lnTo>
                    <a:lnTo>
                      <a:pt x="115" y="394"/>
                    </a:lnTo>
                    <a:lnTo>
                      <a:pt x="115" y="384"/>
                    </a:lnTo>
                    <a:lnTo>
                      <a:pt x="114" y="373"/>
                    </a:lnTo>
                    <a:lnTo>
                      <a:pt x="114" y="363"/>
                    </a:lnTo>
                    <a:lnTo>
                      <a:pt x="114" y="352"/>
                    </a:lnTo>
                    <a:lnTo>
                      <a:pt x="114" y="341"/>
                    </a:lnTo>
                    <a:lnTo>
                      <a:pt x="114" y="331"/>
                    </a:lnTo>
                    <a:lnTo>
                      <a:pt x="114" y="320"/>
                    </a:lnTo>
                    <a:lnTo>
                      <a:pt x="113" y="309"/>
                    </a:lnTo>
                    <a:lnTo>
                      <a:pt x="113" y="298"/>
                    </a:lnTo>
                    <a:lnTo>
                      <a:pt x="113" y="287"/>
                    </a:lnTo>
                    <a:lnTo>
                      <a:pt x="113" y="276"/>
                    </a:lnTo>
                    <a:lnTo>
                      <a:pt x="113" y="265"/>
                    </a:lnTo>
                    <a:lnTo>
                      <a:pt x="113" y="254"/>
                    </a:lnTo>
                    <a:lnTo>
                      <a:pt x="113" y="243"/>
                    </a:lnTo>
                    <a:lnTo>
                      <a:pt x="112" y="232"/>
                    </a:lnTo>
                    <a:lnTo>
                      <a:pt x="112" y="221"/>
                    </a:lnTo>
                    <a:lnTo>
                      <a:pt x="112" y="211"/>
                    </a:lnTo>
                    <a:lnTo>
                      <a:pt x="112" y="200"/>
                    </a:lnTo>
                    <a:lnTo>
                      <a:pt x="112" y="190"/>
                    </a:lnTo>
                    <a:lnTo>
                      <a:pt x="112" y="180"/>
                    </a:lnTo>
                    <a:lnTo>
                      <a:pt x="112" y="169"/>
                    </a:lnTo>
                    <a:lnTo>
                      <a:pt x="111" y="160"/>
                    </a:lnTo>
                    <a:lnTo>
                      <a:pt x="111" y="150"/>
                    </a:lnTo>
                    <a:lnTo>
                      <a:pt x="111" y="140"/>
                    </a:lnTo>
                    <a:lnTo>
                      <a:pt x="111" y="131"/>
                    </a:lnTo>
                    <a:lnTo>
                      <a:pt x="111" y="122"/>
                    </a:lnTo>
                    <a:lnTo>
                      <a:pt x="111" y="113"/>
                    </a:lnTo>
                    <a:lnTo>
                      <a:pt x="111" y="105"/>
                    </a:lnTo>
                    <a:lnTo>
                      <a:pt x="110" y="96"/>
                    </a:lnTo>
                    <a:lnTo>
                      <a:pt x="110" y="88"/>
                    </a:lnTo>
                    <a:lnTo>
                      <a:pt x="110" y="81"/>
                    </a:lnTo>
                    <a:lnTo>
                      <a:pt x="110" y="73"/>
                    </a:lnTo>
                    <a:lnTo>
                      <a:pt x="110" y="67"/>
                    </a:lnTo>
                    <a:lnTo>
                      <a:pt x="110" y="60"/>
                    </a:lnTo>
                    <a:lnTo>
                      <a:pt x="110" y="54"/>
                    </a:lnTo>
                    <a:lnTo>
                      <a:pt x="110" y="48"/>
                    </a:lnTo>
                    <a:lnTo>
                      <a:pt x="110" y="43"/>
                    </a:lnTo>
                    <a:lnTo>
                      <a:pt x="110" y="38"/>
                    </a:lnTo>
                    <a:lnTo>
                      <a:pt x="110" y="33"/>
                    </a:lnTo>
                    <a:lnTo>
                      <a:pt x="110" y="29"/>
                    </a:lnTo>
                    <a:lnTo>
                      <a:pt x="109" y="26"/>
                    </a:lnTo>
                    <a:lnTo>
                      <a:pt x="109" y="23"/>
                    </a:lnTo>
                    <a:lnTo>
                      <a:pt x="109" y="20"/>
                    </a:lnTo>
                    <a:lnTo>
                      <a:pt x="109" y="18"/>
                    </a:lnTo>
                    <a:lnTo>
                      <a:pt x="109" y="17"/>
                    </a:lnTo>
                    <a:lnTo>
                      <a:pt x="109" y="16"/>
                    </a:lnTo>
                    <a:lnTo>
                      <a:pt x="101" y="12"/>
                    </a:lnTo>
                    <a:lnTo>
                      <a:pt x="94" y="8"/>
                    </a:lnTo>
                    <a:lnTo>
                      <a:pt x="86" y="5"/>
                    </a:lnTo>
                    <a:lnTo>
                      <a:pt x="79" y="3"/>
                    </a:lnTo>
                    <a:lnTo>
                      <a:pt x="72" y="1"/>
                    </a:lnTo>
                    <a:lnTo>
                      <a:pt x="65" y="1"/>
                    </a:lnTo>
                    <a:lnTo>
                      <a:pt x="58" y="0"/>
                    </a:lnTo>
                    <a:lnTo>
                      <a:pt x="51" y="1"/>
                    </a:lnTo>
                    <a:lnTo>
                      <a:pt x="44" y="2"/>
                    </a:lnTo>
                    <a:lnTo>
                      <a:pt x="37" y="3"/>
                    </a:lnTo>
                    <a:lnTo>
                      <a:pt x="30" y="5"/>
                    </a:lnTo>
                    <a:lnTo>
                      <a:pt x="23" y="8"/>
                    </a:lnTo>
                    <a:lnTo>
                      <a:pt x="16" y="12"/>
                    </a:lnTo>
                    <a:lnTo>
                      <a:pt x="9"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31" name="Freeform 31">
                <a:extLst>
                  <a:ext uri="{FF2B5EF4-FFF2-40B4-BE49-F238E27FC236}">
                    <a16:creationId xmlns:a16="http://schemas.microsoft.com/office/drawing/2014/main" id="{BA885C05-2B9A-4BD3-A668-5C63F073F0F1}"/>
                  </a:ext>
                </a:extLst>
              </p:cNvPr>
              <p:cNvSpPr>
                <a:spLocks/>
              </p:cNvSpPr>
              <p:nvPr/>
            </p:nvSpPr>
            <p:spPr bwMode="auto">
              <a:xfrm>
                <a:off x="1304" y="3649"/>
                <a:ext cx="173" cy="24"/>
              </a:xfrm>
              <a:custGeom>
                <a:avLst/>
                <a:gdLst>
                  <a:gd name="T0" fmla="*/ 162 w 173"/>
                  <a:gd name="T1" fmla="*/ 0 h 24"/>
                  <a:gd name="T2" fmla="*/ 167 w 173"/>
                  <a:gd name="T3" fmla="*/ 2 h 24"/>
                  <a:gd name="T4" fmla="*/ 171 w 173"/>
                  <a:gd name="T5" fmla="*/ 6 h 24"/>
                  <a:gd name="T6" fmla="*/ 172 w 173"/>
                  <a:gd name="T7" fmla="*/ 11 h 24"/>
                  <a:gd name="T8" fmla="*/ 172 w 173"/>
                  <a:gd name="T9" fmla="*/ 11 h 24"/>
                  <a:gd name="T10" fmla="*/ 171 w 173"/>
                  <a:gd name="T11" fmla="*/ 17 h 24"/>
                  <a:gd name="T12" fmla="*/ 167 w 173"/>
                  <a:gd name="T13" fmla="*/ 21 h 24"/>
                  <a:gd name="T14" fmla="*/ 162 w 173"/>
                  <a:gd name="T15" fmla="*/ 23 h 24"/>
                  <a:gd name="T16" fmla="*/ 162 w 173"/>
                  <a:gd name="T17" fmla="*/ 23 h 24"/>
                  <a:gd name="T18" fmla="*/ 161 w 173"/>
                  <a:gd name="T19" fmla="*/ 22 h 24"/>
                  <a:gd name="T20" fmla="*/ 157 w 173"/>
                  <a:gd name="T21" fmla="*/ 23 h 24"/>
                  <a:gd name="T22" fmla="*/ 152 w 173"/>
                  <a:gd name="T23" fmla="*/ 23 h 24"/>
                  <a:gd name="T24" fmla="*/ 145 w 173"/>
                  <a:gd name="T25" fmla="*/ 23 h 24"/>
                  <a:gd name="T26" fmla="*/ 136 w 173"/>
                  <a:gd name="T27" fmla="*/ 22 h 24"/>
                  <a:gd name="T28" fmla="*/ 126 w 173"/>
                  <a:gd name="T29" fmla="*/ 23 h 24"/>
                  <a:gd name="T30" fmla="*/ 116 w 173"/>
                  <a:gd name="T31" fmla="*/ 23 h 24"/>
                  <a:gd name="T32" fmla="*/ 104 w 173"/>
                  <a:gd name="T33" fmla="*/ 23 h 24"/>
                  <a:gd name="T34" fmla="*/ 93 w 173"/>
                  <a:gd name="T35" fmla="*/ 22 h 24"/>
                  <a:gd name="T36" fmla="*/ 81 w 173"/>
                  <a:gd name="T37" fmla="*/ 23 h 24"/>
                  <a:gd name="T38" fmla="*/ 69 w 173"/>
                  <a:gd name="T39" fmla="*/ 23 h 24"/>
                  <a:gd name="T40" fmla="*/ 58 w 173"/>
                  <a:gd name="T41" fmla="*/ 23 h 24"/>
                  <a:gd name="T42" fmla="*/ 47 w 173"/>
                  <a:gd name="T43" fmla="*/ 23 h 24"/>
                  <a:gd name="T44" fmla="*/ 37 w 173"/>
                  <a:gd name="T45" fmla="*/ 23 h 24"/>
                  <a:gd name="T46" fmla="*/ 28 w 173"/>
                  <a:gd name="T47" fmla="*/ 23 h 24"/>
                  <a:gd name="T48" fmla="*/ 21 w 173"/>
                  <a:gd name="T49" fmla="*/ 23 h 24"/>
                  <a:gd name="T50" fmla="*/ 16 w 173"/>
                  <a:gd name="T51" fmla="*/ 23 h 24"/>
                  <a:gd name="T52" fmla="*/ 12 w 173"/>
                  <a:gd name="T53" fmla="*/ 23 h 24"/>
                  <a:gd name="T54" fmla="*/ 11 w 173"/>
                  <a:gd name="T55" fmla="*/ 23 h 24"/>
                  <a:gd name="T56" fmla="*/ 11 w 173"/>
                  <a:gd name="T57" fmla="*/ 23 h 24"/>
                  <a:gd name="T58" fmla="*/ 6 w 173"/>
                  <a:gd name="T59" fmla="*/ 21 h 24"/>
                  <a:gd name="T60" fmla="*/ 2 w 173"/>
                  <a:gd name="T61" fmla="*/ 17 h 24"/>
                  <a:gd name="T62" fmla="*/ 0 w 173"/>
                  <a:gd name="T63" fmla="*/ 11 h 24"/>
                  <a:gd name="T64" fmla="*/ 0 w 173"/>
                  <a:gd name="T65" fmla="*/ 11 h 24"/>
                  <a:gd name="T66" fmla="*/ 2 w 173"/>
                  <a:gd name="T67" fmla="*/ 6 h 24"/>
                  <a:gd name="T68" fmla="*/ 6 w 173"/>
                  <a:gd name="T69" fmla="*/ 2 h 24"/>
                  <a:gd name="T70" fmla="*/ 11 w 173"/>
                  <a:gd name="T71" fmla="*/ 0 h 24"/>
                  <a:gd name="T72" fmla="*/ 11 w 173"/>
                  <a:gd name="T73" fmla="*/ 0 h 24"/>
                  <a:gd name="T74" fmla="*/ 12 w 173"/>
                  <a:gd name="T75" fmla="*/ 0 h 24"/>
                  <a:gd name="T76" fmla="*/ 16 w 173"/>
                  <a:gd name="T77" fmla="*/ 0 h 24"/>
                  <a:gd name="T78" fmla="*/ 21 w 173"/>
                  <a:gd name="T79" fmla="*/ 0 h 24"/>
                  <a:gd name="T80" fmla="*/ 28 w 173"/>
                  <a:gd name="T81" fmla="*/ 0 h 24"/>
                  <a:gd name="T82" fmla="*/ 37 w 173"/>
                  <a:gd name="T83" fmla="*/ 0 h 24"/>
                  <a:gd name="T84" fmla="*/ 47 w 173"/>
                  <a:gd name="T85" fmla="*/ 0 h 24"/>
                  <a:gd name="T86" fmla="*/ 58 w 173"/>
                  <a:gd name="T87" fmla="*/ 0 h 24"/>
                  <a:gd name="T88" fmla="*/ 69 w 173"/>
                  <a:gd name="T89" fmla="*/ 0 h 24"/>
                  <a:gd name="T90" fmla="*/ 81 w 173"/>
                  <a:gd name="T91" fmla="*/ 0 h 24"/>
                  <a:gd name="T92" fmla="*/ 93 w 173"/>
                  <a:gd name="T93" fmla="*/ 0 h 24"/>
                  <a:gd name="T94" fmla="*/ 104 w 173"/>
                  <a:gd name="T95" fmla="*/ 0 h 24"/>
                  <a:gd name="T96" fmla="*/ 116 w 173"/>
                  <a:gd name="T97" fmla="*/ 0 h 24"/>
                  <a:gd name="T98" fmla="*/ 126 w 173"/>
                  <a:gd name="T99" fmla="*/ 0 h 24"/>
                  <a:gd name="T100" fmla="*/ 136 w 173"/>
                  <a:gd name="T101" fmla="*/ 0 h 24"/>
                  <a:gd name="T102" fmla="*/ 145 w 173"/>
                  <a:gd name="T103" fmla="*/ 0 h 24"/>
                  <a:gd name="T104" fmla="*/ 152 w 173"/>
                  <a:gd name="T105" fmla="*/ 0 h 24"/>
                  <a:gd name="T106" fmla="*/ 157 w 173"/>
                  <a:gd name="T107" fmla="*/ 0 h 24"/>
                  <a:gd name="T108" fmla="*/ 161 w 173"/>
                  <a:gd name="T109" fmla="*/ 0 h 24"/>
                  <a:gd name="T110" fmla="*/ 162 w 173"/>
                  <a:gd name="T111" fmla="*/ 0 h 24"/>
                  <a:gd name="T112" fmla="*/ 162 w 173"/>
                  <a:gd name="T113" fmla="*/ 0 h 24"/>
                  <a:gd name="T114" fmla="*/ 162 w 173"/>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3"/>
                  <a:gd name="T175" fmla="*/ 0 h 24"/>
                  <a:gd name="T176" fmla="*/ 173 w 173"/>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3" h="24">
                    <a:moveTo>
                      <a:pt x="162" y="0"/>
                    </a:moveTo>
                    <a:lnTo>
                      <a:pt x="167" y="2"/>
                    </a:lnTo>
                    <a:lnTo>
                      <a:pt x="171" y="6"/>
                    </a:lnTo>
                    <a:lnTo>
                      <a:pt x="172" y="11"/>
                    </a:lnTo>
                    <a:lnTo>
                      <a:pt x="171" y="17"/>
                    </a:lnTo>
                    <a:lnTo>
                      <a:pt x="167" y="21"/>
                    </a:lnTo>
                    <a:lnTo>
                      <a:pt x="162" y="23"/>
                    </a:lnTo>
                    <a:lnTo>
                      <a:pt x="161" y="22"/>
                    </a:lnTo>
                    <a:lnTo>
                      <a:pt x="157" y="23"/>
                    </a:lnTo>
                    <a:lnTo>
                      <a:pt x="152" y="23"/>
                    </a:lnTo>
                    <a:lnTo>
                      <a:pt x="145" y="23"/>
                    </a:lnTo>
                    <a:lnTo>
                      <a:pt x="136" y="22"/>
                    </a:lnTo>
                    <a:lnTo>
                      <a:pt x="126" y="23"/>
                    </a:lnTo>
                    <a:lnTo>
                      <a:pt x="116" y="23"/>
                    </a:lnTo>
                    <a:lnTo>
                      <a:pt x="104" y="23"/>
                    </a:lnTo>
                    <a:lnTo>
                      <a:pt x="93" y="22"/>
                    </a:lnTo>
                    <a:lnTo>
                      <a:pt x="81" y="23"/>
                    </a:lnTo>
                    <a:lnTo>
                      <a:pt x="69" y="23"/>
                    </a:lnTo>
                    <a:lnTo>
                      <a:pt x="58" y="23"/>
                    </a:lnTo>
                    <a:lnTo>
                      <a:pt x="47" y="23"/>
                    </a:lnTo>
                    <a:lnTo>
                      <a:pt x="37" y="23"/>
                    </a:lnTo>
                    <a:lnTo>
                      <a:pt x="28" y="23"/>
                    </a:lnTo>
                    <a:lnTo>
                      <a:pt x="21" y="23"/>
                    </a:lnTo>
                    <a:lnTo>
                      <a:pt x="16" y="23"/>
                    </a:lnTo>
                    <a:lnTo>
                      <a:pt x="12" y="23"/>
                    </a:lnTo>
                    <a:lnTo>
                      <a:pt x="11" y="23"/>
                    </a:lnTo>
                    <a:lnTo>
                      <a:pt x="6" y="21"/>
                    </a:lnTo>
                    <a:lnTo>
                      <a:pt x="2" y="17"/>
                    </a:lnTo>
                    <a:lnTo>
                      <a:pt x="0" y="11"/>
                    </a:lnTo>
                    <a:lnTo>
                      <a:pt x="2" y="6"/>
                    </a:lnTo>
                    <a:lnTo>
                      <a:pt x="6" y="2"/>
                    </a:lnTo>
                    <a:lnTo>
                      <a:pt x="11" y="0"/>
                    </a:lnTo>
                    <a:lnTo>
                      <a:pt x="12" y="0"/>
                    </a:lnTo>
                    <a:lnTo>
                      <a:pt x="16" y="0"/>
                    </a:lnTo>
                    <a:lnTo>
                      <a:pt x="21" y="0"/>
                    </a:lnTo>
                    <a:lnTo>
                      <a:pt x="28" y="0"/>
                    </a:lnTo>
                    <a:lnTo>
                      <a:pt x="37" y="0"/>
                    </a:lnTo>
                    <a:lnTo>
                      <a:pt x="47" y="0"/>
                    </a:lnTo>
                    <a:lnTo>
                      <a:pt x="58" y="0"/>
                    </a:lnTo>
                    <a:lnTo>
                      <a:pt x="69" y="0"/>
                    </a:lnTo>
                    <a:lnTo>
                      <a:pt x="81" y="0"/>
                    </a:lnTo>
                    <a:lnTo>
                      <a:pt x="93" y="0"/>
                    </a:lnTo>
                    <a:lnTo>
                      <a:pt x="104" y="0"/>
                    </a:lnTo>
                    <a:lnTo>
                      <a:pt x="116" y="0"/>
                    </a:lnTo>
                    <a:lnTo>
                      <a:pt x="126" y="0"/>
                    </a:lnTo>
                    <a:lnTo>
                      <a:pt x="136" y="0"/>
                    </a:lnTo>
                    <a:lnTo>
                      <a:pt x="145" y="0"/>
                    </a:lnTo>
                    <a:lnTo>
                      <a:pt x="152" y="0"/>
                    </a:lnTo>
                    <a:lnTo>
                      <a:pt x="157" y="0"/>
                    </a:lnTo>
                    <a:lnTo>
                      <a:pt x="161" y="0"/>
                    </a:lnTo>
                    <a:lnTo>
                      <a:pt x="162"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32" name="Freeform 32">
                <a:extLst>
                  <a:ext uri="{FF2B5EF4-FFF2-40B4-BE49-F238E27FC236}">
                    <a16:creationId xmlns:a16="http://schemas.microsoft.com/office/drawing/2014/main" id="{4B706AD3-EC0C-413C-A57B-1F5FAC5DA62E}"/>
                  </a:ext>
                </a:extLst>
              </p:cNvPr>
              <p:cNvSpPr>
                <a:spLocks/>
              </p:cNvSpPr>
              <p:nvPr/>
            </p:nvSpPr>
            <p:spPr bwMode="auto">
              <a:xfrm>
                <a:off x="1304" y="3649"/>
                <a:ext cx="173" cy="24"/>
              </a:xfrm>
              <a:custGeom>
                <a:avLst/>
                <a:gdLst>
                  <a:gd name="T0" fmla="*/ 162 w 173"/>
                  <a:gd name="T1" fmla="*/ 0 h 24"/>
                  <a:gd name="T2" fmla="*/ 167 w 173"/>
                  <a:gd name="T3" fmla="*/ 2 h 24"/>
                  <a:gd name="T4" fmla="*/ 171 w 173"/>
                  <a:gd name="T5" fmla="*/ 6 h 24"/>
                  <a:gd name="T6" fmla="*/ 172 w 173"/>
                  <a:gd name="T7" fmla="*/ 11 h 24"/>
                  <a:gd name="T8" fmla="*/ 172 w 173"/>
                  <a:gd name="T9" fmla="*/ 11 h 24"/>
                  <a:gd name="T10" fmla="*/ 171 w 173"/>
                  <a:gd name="T11" fmla="*/ 17 h 24"/>
                  <a:gd name="T12" fmla="*/ 167 w 173"/>
                  <a:gd name="T13" fmla="*/ 21 h 24"/>
                  <a:gd name="T14" fmla="*/ 162 w 173"/>
                  <a:gd name="T15" fmla="*/ 23 h 24"/>
                  <a:gd name="T16" fmla="*/ 162 w 173"/>
                  <a:gd name="T17" fmla="*/ 23 h 24"/>
                  <a:gd name="T18" fmla="*/ 161 w 173"/>
                  <a:gd name="T19" fmla="*/ 22 h 24"/>
                  <a:gd name="T20" fmla="*/ 157 w 173"/>
                  <a:gd name="T21" fmla="*/ 23 h 24"/>
                  <a:gd name="T22" fmla="*/ 152 w 173"/>
                  <a:gd name="T23" fmla="*/ 23 h 24"/>
                  <a:gd name="T24" fmla="*/ 145 w 173"/>
                  <a:gd name="T25" fmla="*/ 23 h 24"/>
                  <a:gd name="T26" fmla="*/ 136 w 173"/>
                  <a:gd name="T27" fmla="*/ 22 h 24"/>
                  <a:gd name="T28" fmla="*/ 126 w 173"/>
                  <a:gd name="T29" fmla="*/ 23 h 24"/>
                  <a:gd name="T30" fmla="*/ 116 w 173"/>
                  <a:gd name="T31" fmla="*/ 23 h 24"/>
                  <a:gd name="T32" fmla="*/ 104 w 173"/>
                  <a:gd name="T33" fmla="*/ 23 h 24"/>
                  <a:gd name="T34" fmla="*/ 93 w 173"/>
                  <a:gd name="T35" fmla="*/ 22 h 24"/>
                  <a:gd name="T36" fmla="*/ 81 w 173"/>
                  <a:gd name="T37" fmla="*/ 23 h 24"/>
                  <a:gd name="T38" fmla="*/ 69 w 173"/>
                  <a:gd name="T39" fmla="*/ 23 h 24"/>
                  <a:gd name="T40" fmla="*/ 58 w 173"/>
                  <a:gd name="T41" fmla="*/ 23 h 24"/>
                  <a:gd name="T42" fmla="*/ 47 w 173"/>
                  <a:gd name="T43" fmla="*/ 23 h 24"/>
                  <a:gd name="T44" fmla="*/ 37 w 173"/>
                  <a:gd name="T45" fmla="*/ 23 h 24"/>
                  <a:gd name="T46" fmla="*/ 28 w 173"/>
                  <a:gd name="T47" fmla="*/ 23 h 24"/>
                  <a:gd name="T48" fmla="*/ 21 w 173"/>
                  <a:gd name="T49" fmla="*/ 23 h 24"/>
                  <a:gd name="T50" fmla="*/ 16 w 173"/>
                  <a:gd name="T51" fmla="*/ 23 h 24"/>
                  <a:gd name="T52" fmla="*/ 12 w 173"/>
                  <a:gd name="T53" fmla="*/ 23 h 24"/>
                  <a:gd name="T54" fmla="*/ 11 w 173"/>
                  <a:gd name="T55" fmla="*/ 23 h 24"/>
                  <a:gd name="T56" fmla="*/ 11 w 173"/>
                  <a:gd name="T57" fmla="*/ 23 h 24"/>
                  <a:gd name="T58" fmla="*/ 6 w 173"/>
                  <a:gd name="T59" fmla="*/ 21 h 24"/>
                  <a:gd name="T60" fmla="*/ 2 w 173"/>
                  <a:gd name="T61" fmla="*/ 17 h 24"/>
                  <a:gd name="T62" fmla="*/ 0 w 173"/>
                  <a:gd name="T63" fmla="*/ 11 h 24"/>
                  <a:gd name="T64" fmla="*/ 0 w 173"/>
                  <a:gd name="T65" fmla="*/ 11 h 24"/>
                  <a:gd name="T66" fmla="*/ 2 w 173"/>
                  <a:gd name="T67" fmla="*/ 6 h 24"/>
                  <a:gd name="T68" fmla="*/ 6 w 173"/>
                  <a:gd name="T69" fmla="*/ 2 h 24"/>
                  <a:gd name="T70" fmla="*/ 11 w 173"/>
                  <a:gd name="T71" fmla="*/ 0 h 24"/>
                  <a:gd name="T72" fmla="*/ 11 w 173"/>
                  <a:gd name="T73" fmla="*/ 0 h 24"/>
                  <a:gd name="T74" fmla="*/ 12 w 173"/>
                  <a:gd name="T75" fmla="*/ 0 h 24"/>
                  <a:gd name="T76" fmla="*/ 16 w 173"/>
                  <a:gd name="T77" fmla="*/ 0 h 24"/>
                  <a:gd name="T78" fmla="*/ 21 w 173"/>
                  <a:gd name="T79" fmla="*/ 0 h 24"/>
                  <a:gd name="T80" fmla="*/ 28 w 173"/>
                  <a:gd name="T81" fmla="*/ 0 h 24"/>
                  <a:gd name="T82" fmla="*/ 37 w 173"/>
                  <a:gd name="T83" fmla="*/ 0 h 24"/>
                  <a:gd name="T84" fmla="*/ 47 w 173"/>
                  <a:gd name="T85" fmla="*/ 0 h 24"/>
                  <a:gd name="T86" fmla="*/ 58 w 173"/>
                  <a:gd name="T87" fmla="*/ 0 h 24"/>
                  <a:gd name="T88" fmla="*/ 69 w 173"/>
                  <a:gd name="T89" fmla="*/ 0 h 24"/>
                  <a:gd name="T90" fmla="*/ 81 w 173"/>
                  <a:gd name="T91" fmla="*/ 0 h 24"/>
                  <a:gd name="T92" fmla="*/ 93 w 173"/>
                  <a:gd name="T93" fmla="*/ 0 h 24"/>
                  <a:gd name="T94" fmla="*/ 104 w 173"/>
                  <a:gd name="T95" fmla="*/ 0 h 24"/>
                  <a:gd name="T96" fmla="*/ 116 w 173"/>
                  <a:gd name="T97" fmla="*/ 0 h 24"/>
                  <a:gd name="T98" fmla="*/ 126 w 173"/>
                  <a:gd name="T99" fmla="*/ 0 h 24"/>
                  <a:gd name="T100" fmla="*/ 136 w 173"/>
                  <a:gd name="T101" fmla="*/ 0 h 24"/>
                  <a:gd name="T102" fmla="*/ 145 w 173"/>
                  <a:gd name="T103" fmla="*/ 0 h 24"/>
                  <a:gd name="T104" fmla="*/ 152 w 173"/>
                  <a:gd name="T105" fmla="*/ 0 h 24"/>
                  <a:gd name="T106" fmla="*/ 157 w 173"/>
                  <a:gd name="T107" fmla="*/ 0 h 24"/>
                  <a:gd name="T108" fmla="*/ 161 w 173"/>
                  <a:gd name="T109" fmla="*/ 0 h 24"/>
                  <a:gd name="T110" fmla="*/ 162 w 173"/>
                  <a:gd name="T111" fmla="*/ 0 h 24"/>
                  <a:gd name="T112" fmla="*/ 162 w 173"/>
                  <a:gd name="T113" fmla="*/ 0 h 24"/>
                  <a:gd name="T114" fmla="*/ 162 w 173"/>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3"/>
                  <a:gd name="T175" fmla="*/ 0 h 24"/>
                  <a:gd name="T176" fmla="*/ 173 w 173"/>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3" h="24">
                    <a:moveTo>
                      <a:pt x="162" y="0"/>
                    </a:moveTo>
                    <a:lnTo>
                      <a:pt x="167" y="2"/>
                    </a:lnTo>
                    <a:lnTo>
                      <a:pt x="171" y="6"/>
                    </a:lnTo>
                    <a:lnTo>
                      <a:pt x="172" y="11"/>
                    </a:lnTo>
                    <a:lnTo>
                      <a:pt x="171" y="17"/>
                    </a:lnTo>
                    <a:lnTo>
                      <a:pt x="167" y="21"/>
                    </a:lnTo>
                    <a:lnTo>
                      <a:pt x="162" y="23"/>
                    </a:lnTo>
                    <a:lnTo>
                      <a:pt x="161" y="22"/>
                    </a:lnTo>
                    <a:lnTo>
                      <a:pt x="157" y="23"/>
                    </a:lnTo>
                    <a:lnTo>
                      <a:pt x="152" y="23"/>
                    </a:lnTo>
                    <a:lnTo>
                      <a:pt x="145" y="23"/>
                    </a:lnTo>
                    <a:lnTo>
                      <a:pt x="136" y="22"/>
                    </a:lnTo>
                    <a:lnTo>
                      <a:pt x="126" y="23"/>
                    </a:lnTo>
                    <a:lnTo>
                      <a:pt x="116" y="23"/>
                    </a:lnTo>
                    <a:lnTo>
                      <a:pt x="104" y="23"/>
                    </a:lnTo>
                    <a:lnTo>
                      <a:pt x="93" y="22"/>
                    </a:lnTo>
                    <a:lnTo>
                      <a:pt x="81" y="23"/>
                    </a:lnTo>
                    <a:lnTo>
                      <a:pt x="69" y="23"/>
                    </a:lnTo>
                    <a:lnTo>
                      <a:pt x="58" y="23"/>
                    </a:lnTo>
                    <a:lnTo>
                      <a:pt x="47" y="23"/>
                    </a:lnTo>
                    <a:lnTo>
                      <a:pt x="37" y="23"/>
                    </a:lnTo>
                    <a:lnTo>
                      <a:pt x="28" y="23"/>
                    </a:lnTo>
                    <a:lnTo>
                      <a:pt x="21" y="23"/>
                    </a:lnTo>
                    <a:lnTo>
                      <a:pt x="16" y="23"/>
                    </a:lnTo>
                    <a:lnTo>
                      <a:pt x="12" y="23"/>
                    </a:lnTo>
                    <a:lnTo>
                      <a:pt x="11" y="23"/>
                    </a:lnTo>
                    <a:lnTo>
                      <a:pt x="6" y="21"/>
                    </a:lnTo>
                    <a:lnTo>
                      <a:pt x="2" y="17"/>
                    </a:lnTo>
                    <a:lnTo>
                      <a:pt x="0" y="11"/>
                    </a:lnTo>
                    <a:lnTo>
                      <a:pt x="2" y="6"/>
                    </a:lnTo>
                    <a:lnTo>
                      <a:pt x="6" y="2"/>
                    </a:lnTo>
                    <a:lnTo>
                      <a:pt x="11" y="0"/>
                    </a:lnTo>
                    <a:lnTo>
                      <a:pt x="12" y="0"/>
                    </a:lnTo>
                    <a:lnTo>
                      <a:pt x="16" y="0"/>
                    </a:lnTo>
                    <a:lnTo>
                      <a:pt x="21" y="0"/>
                    </a:lnTo>
                    <a:lnTo>
                      <a:pt x="28" y="0"/>
                    </a:lnTo>
                    <a:lnTo>
                      <a:pt x="37" y="0"/>
                    </a:lnTo>
                    <a:lnTo>
                      <a:pt x="47" y="0"/>
                    </a:lnTo>
                    <a:lnTo>
                      <a:pt x="58" y="0"/>
                    </a:lnTo>
                    <a:lnTo>
                      <a:pt x="69" y="0"/>
                    </a:lnTo>
                    <a:lnTo>
                      <a:pt x="81" y="0"/>
                    </a:lnTo>
                    <a:lnTo>
                      <a:pt x="93" y="0"/>
                    </a:lnTo>
                    <a:lnTo>
                      <a:pt x="104" y="0"/>
                    </a:lnTo>
                    <a:lnTo>
                      <a:pt x="116" y="0"/>
                    </a:lnTo>
                    <a:lnTo>
                      <a:pt x="126" y="0"/>
                    </a:lnTo>
                    <a:lnTo>
                      <a:pt x="136" y="0"/>
                    </a:lnTo>
                    <a:lnTo>
                      <a:pt x="145" y="0"/>
                    </a:lnTo>
                    <a:lnTo>
                      <a:pt x="152" y="0"/>
                    </a:lnTo>
                    <a:lnTo>
                      <a:pt x="157" y="0"/>
                    </a:lnTo>
                    <a:lnTo>
                      <a:pt x="161" y="0"/>
                    </a:lnTo>
                    <a:lnTo>
                      <a:pt x="162"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33" name="Freeform 33">
                <a:extLst>
                  <a:ext uri="{FF2B5EF4-FFF2-40B4-BE49-F238E27FC236}">
                    <a16:creationId xmlns:a16="http://schemas.microsoft.com/office/drawing/2014/main" id="{F65EC6E4-BBBF-4FA3-AE6D-D75C5F15B181}"/>
                  </a:ext>
                </a:extLst>
              </p:cNvPr>
              <p:cNvSpPr>
                <a:spLocks/>
              </p:cNvSpPr>
              <p:nvPr/>
            </p:nvSpPr>
            <p:spPr bwMode="auto">
              <a:xfrm>
                <a:off x="1318" y="3635"/>
                <a:ext cx="146" cy="15"/>
              </a:xfrm>
              <a:custGeom>
                <a:avLst/>
                <a:gdLst>
                  <a:gd name="T0" fmla="*/ 135 w 146"/>
                  <a:gd name="T1" fmla="*/ 0 h 15"/>
                  <a:gd name="T2" fmla="*/ 140 w 146"/>
                  <a:gd name="T3" fmla="*/ 1 h 15"/>
                  <a:gd name="T4" fmla="*/ 144 w 146"/>
                  <a:gd name="T5" fmla="*/ 3 h 15"/>
                  <a:gd name="T6" fmla="*/ 145 w 146"/>
                  <a:gd name="T7" fmla="*/ 7 h 15"/>
                  <a:gd name="T8" fmla="*/ 145 w 146"/>
                  <a:gd name="T9" fmla="*/ 7 h 15"/>
                  <a:gd name="T10" fmla="*/ 144 w 146"/>
                  <a:gd name="T11" fmla="*/ 10 h 15"/>
                  <a:gd name="T12" fmla="*/ 140 w 146"/>
                  <a:gd name="T13" fmla="*/ 13 h 15"/>
                  <a:gd name="T14" fmla="*/ 135 w 146"/>
                  <a:gd name="T15" fmla="*/ 14 h 15"/>
                  <a:gd name="T16" fmla="*/ 135 w 146"/>
                  <a:gd name="T17" fmla="*/ 14 h 15"/>
                  <a:gd name="T18" fmla="*/ 134 w 146"/>
                  <a:gd name="T19" fmla="*/ 14 h 15"/>
                  <a:gd name="T20" fmla="*/ 130 w 146"/>
                  <a:gd name="T21" fmla="*/ 14 h 15"/>
                  <a:gd name="T22" fmla="*/ 124 w 146"/>
                  <a:gd name="T23" fmla="*/ 14 h 15"/>
                  <a:gd name="T24" fmla="*/ 116 w 146"/>
                  <a:gd name="T25" fmla="*/ 14 h 15"/>
                  <a:gd name="T26" fmla="*/ 106 w 146"/>
                  <a:gd name="T27" fmla="*/ 14 h 15"/>
                  <a:gd name="T28" fmla="*/ 96 w 146"/>
                  <a:gd name="T29" fmla="*/ 14 h 15"/>
                  <a:gd name="T30" fmla="*/ 84 w 146"/>
                  <a:gd name="T31" fmla="*/ 14 h 15"/>
                  <a:gd name="T32" fmla="*/ 72 w 146"/>
                  <a:gd name="T33" fmla="*/ 14 h 15"/>
                  <a:gd name="T34" fmla="*/ 61 w 146"/>
                  <a:gd name="T35" fmla="*/ 14 h 15"/>
                  <a:gd name="T36" fmla="*/ 49 w 146"/>
                  <a:gd name="T37" fmla="*/ 14 h 15"/>
                  <a:gd name="T38" fmla="*/ 38 w 146"/>
                  <a:gd name="T39" fmla="*/ 14 h 15"/>
                  <a:gd name="T40" fmla="*/ 29 w 146"/>
                  <a:gd name="T41" fmla="*/ 14 h 15"/>
                  <a:gd name="T42" fmla="*/ 21 w 146"/>
                  <a:gd name="T43" fmla="*/ 14 h 15"/>
                  <a:gd name="T44" fmla="*/ 15 w 146"/>
                  <a:gd name="T45" fmla="*/ 14 h 15"/>
                  <a:gd name="T46" fmla="*/ 11 w 146"/>
                  <a:gd name="T47" fmla="*/ 14 h 15"/>
                  <a:gd name="T48" fmla="*/ 9 w 146"/>
                  <a:gd name="T49" fmla="*/ 14 h 15"/>
                  <a:gd name="T50" fmla="*/ 9 w 146"/>
                  <a:gd name="T51" fmla="*/ 14 h 15"/>
                  <a:gd name="T52" fmla="*/ 4 w 146"/>
                  <a:gd name="T53" fmla="*/ 13 h 15"/>
                  <a:gd name="T54" fmla="*/ 1 w 146"/>
                  <a:gd name="T55" fmla="*/ 10 h 15"/>
                  <a:gd name="T56" fmla="*/ 0 w 146"/>
                  <a:gd name="T57" fmla="*/ 7 h 15"/>
                  <a:gd name="T58" fmla="*/ 0 w 146"/>
                  <a:gd name="T59" fmla="*/ 7 h 15"/>
                  <a:gd name="T60" fmla="*/ 1 w 146"/>
                  <a:gd name="T61" fmla="*/ 3 h 15"/>
                  <a:gd name="T62" fmla="*/ 4 w 146"/>
                  <a:gd name="T63" fmla="*/ 1 h 15"/>
                  <a:gd name="T64" fmla="*/ 9 w 146"/>
                  <a:gd name="T65" fmla="*/ 0 h 15"/>
                  <a:gd name="T66" fmla="*/ 9 w 146"/>
                  <a:gd name="T67" fmla="*/ 0 h 15"/>
                  <a:gd name="T68" fmla="*/ 11 w 146"/>
                  <a:gd name="T69" fmla="*/ 0 h 15"/>
                  <a:gd name="T70" fmla="*/ 15 w 146"/>
                  <a:gd name="T71" fmla="*/ 0 h 15"/>
                  <a:gd name="T72" fmla="*/ 21 w 146"/>
                  <a:gd name="T73" fmla="*/ 0 h 15"/>
                  <a:gd name="T74" fmla="*/ 29 w 146"/>
                  <a:gd name="T75" fmla="*/ 0 h 15"/>
                  <a:gd name="T76" fmla="*/ 38 w 146"/>
                  <a:gd name="T77" fmla="*/ 0 h 15"/>
                  <a:gd name="T78" fmla="*/ 49 w 146"/>
                  <a:gd name="T79" fmla="*/ 0 h 15"/>
                  <a:gd name="T80" fmla="*/ 61 w 146"/>
                  <a:gd name="T81" fmla="*/ 0 h 15"/>
                  <a:gd name="T82" fmla="*/ 72 w 146"/>
                  <a:gd name="T83" fmla="*/ 0 h 15"/>
                  <a:gd name="T84" fmla="*/ 84 w 146"/>
                  <a:gd name="T85" fmla="*/ 0 h 15"/>
                  <a:gd name="T86" fmla="*/ 96 w 146"/>
                  <a:gd name="T87" fmla="*/ 0 h 15"/>
                  <a:gd name="T88" fmla="*/ 106 w 146"/>
                  <a:gd name="T89" fmla="*/ 0 h 15"/>
                  <a:gd name="T90" fmla="*/ 116 w 146"/>
                  <a:gd name="T91" fmla="*/ 0 h 15"/>
                  <a:gd name="T92" fmla="*/ 124 w 146"/>
                  <a:gd name="T93" fmla="*/ 0 h 15"/>
                  <a:gd name="T94" fmla="*/ 130 w 146"/>
                  <a:gd name="T95" fmla="*/ 0 h 15"/>
                  <a:gd name="T96" fmla="*/ 134 w 146"/>
                  <a:gd name="T97" fmla="*/ 0 h 15"/>
                  <a:gd name="T98" fmla="*/ 135 w 146"/>
                  <a:gd name="T99" fmla="*/ 0 h 15"/>
                  <a:gd name="T100" fmla="*/ 135 w 146"/>
                  <a:gd name="T101" fmla="*/ 0 h 15"/>
                  <a:gd name="T102" fmla="*/ 135 w 146"/>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15"/>
                  <a:gd name="T158" fmla="*/ 146 w 146"/>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15">
                    <a:moveTo>
                      <a:pt x="135" y="0"/>
                    </a:moveTo>
                    <a:lnTo>
                      <a:pt x="140" y="1"/>
                    </a:lnTo>
                    <a:lnTo>
                      <a:pt x="144" y="3"/>
                    </a:lnTo>
                    <a:lnTo>
                      <a:pt x="145" y="7"/>
                    </a:lnTo>
                    <a:lnTo>
                      <a:pt x="144" y="10"/>
                    </a:lnTo>
                    <a:lnTo>
                      <a:pt x="140" y="13"/>
                    </a:lnTo>
                    <a:lnTo>
                      <a:pt x="135" y="14"/>
                    </a:lnTo>
                    <a:lnTo>
                      <a:pt x="134" y="14"/>
                    </a:lnTo>
                    <a:lnTo>
                      <a:pt x="130" y="14"/>
                    </a:lnTo>
                    <a:lnTo>
                      <a:pt x="124" y="14"/>
                    </a:lnTo>
                    <a:lnTo>
                      <a:pt x="116" y="14"/>
                    </a:lnTo>
                    <a:lnTo>
                      <a:pt x="106" y="14"/>
                    </a:lnTo>
                    <a:lnTo>
                      <a:pt x="96" y="14"/>
                    </a:lnTo>
                    <a:lnTo>
                      <a:pt x="84" y="14"/>
                    </a:lnTo>
                    <a:lnTo>
                      <a:pt x="72" y="14"/>
                    </a:lnTo>
                    <a:lnTo>
                      <a:pt x="61" y="14"/>
                    </a:lnTo>
                    <a:lnTo>
                      <a:pt x="49" y="14"/>
                    </a:lnTo>
                    <a:lnTo>
                      <a:pt x="38" y="14"/>
                    </a:lnTo>
                    <a:lnTo>
                      <a:pt x="29" y="14"/>
                    </a:lnTo>
                    <a:lnTo>
                      <a:pt x="21" y="14"/>
                    </a:lnTo>
                    <a:lnTo>
                      <a:pt x="15" y="14"/>
                    </a:lnTo>
                    <a:lnTo>
                      <a:pt x="11" y="14"/>
                    </a:lnTo>
                    <a:lnTo>
                      <a:pt x="9" y="14"/>
                    </a:lnTo>
                    <a:lnTo>
                      <a:pt x="4" y="13"/>
                    </a:lnTo>
                    <a:lnTo>
                      <a:pt x="1" y="10"/>
                    </a:lnTo>
                    <a:lnTo>
                      <a:pt x="0" y="7"/>
                    </a:lnTo>
                    <a:lnTo>
                      <a:pt x="1" y="3"/>
                    </a:lnTo>
                    <a:lnTo>
                      <a:pt x="4" y="1"/>
                    </a:lnTo>
                    <a:lnTo>
                      <a:pt x="9" y="0"/>
                    </a:lnTo>
                    <a:lnTo>
                      <a:pt x="11" y="0"/>
                    </a:lnTo>
                    <a:lnTo>
                      <a:pt x="15" y="0"/>
                    </a:lnTo>
                    <a:lnTo>
                      <a:pt x="21" y="0"/>
                    </a:lnTo>
                    <a:lnTo>
                      <a:pt x="29" y="0"/>
                    </a:lnTo>
                    <a:lnTo>
                      <a:pt x="38" y="0"/>
                    </a:lnTo>
                    <a:lnTo>
                      <a:pt x="49" y="0"/>
                    </a:lnTo>
                    <a:lnTo>
                      <a:pt x="61" y="0"/>
                    </a:lnTo>
                    <a:lnTo>
                      <a:pt x="72" y="0"/>
                    </a:lnTo>
                    <a:lnTo>
                      <a:pt x="84" y="0"/>
                    </a:lnTo>
                    <a:lnTo>
                      <a:pt x="96" y="0"/>
                    </a:lnTo>
                    <a:lnTo>
                      <a:pt x="106" y="0"/>
                    </a:lnTo>
                    <a:lnTo>
                      <a:pt x="116" y="0"/>
                    </a:lnTo>
                    <a:lnTo>
                      <a:pt x="124" y="0"/>
                    </a:lnTo>
                    <a:lnTo>
                      <a:pt x="130" y="0"/>
                    </a:lnTo>
                    <a:lnTo>
                      <a:pt x="134" y="0"/>
                    </a:lnTo>
                    <a:lnTo>
                      <a:pt x="13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34" name="Freeform 34">
                <a:extLst>
                  <a:ext uri="{FF2B5EF4-FFF2-40B4-BE49-F238E27FC236}">
                    <a16:creationId xmlns:a16="http://schemas.microsoft.com/office/drawing/2014/main" id="{736D02EF-B7D2-4B88-BE79-0AEEE9123C0E}"/>
                  </a:ext>
                </a:extLst>
              </p:cNvPr>
              <p:cNvSpPr>
                <a:spLocks/>
              </p:cNvSpPr>
              <p:nvPr/>
            </p:nvSpPr>
            <p:spPr bwMode="auto">
              <a:xfrm>
                <a:off x="1318" y="3635"/>
                <a:ext cx="146" cy="15"/>
              </a:xfrm>
              <a:custGeom>
                <a:avLst/>
                <a:gdLst>
                  <a:gd name="T0" fmla="*/ 135 w 146"/>
                  <a:gd name="T1" fmla="*/ 0 h 15"/>
                  <a:gd name="T2" fmla="*/ 140 w 146"/>
                  <a:gd name="T3" fmla="*/ 1 h 15"/>
                  <a:gd name="T4" fmla="*/ 144 w 146"/>
                  <a:gd name="T5" fmla="*/ 3 h 15"/>
                  <a:gd name="T6" fmla="*/ 145 w 146"/>
                  <a:gd name="T7" fmla="*/ 7 h 15"/>
                  <a:gd name="T8" fmla="*/ 145 w 146"/>
                  <a:gd name="T9" fmla="*/ 7 h 15"/>
                  <a:gd name="T10" fmla="*/ 144 w 146"/>
                  <a:gd name="T11" fmla="*/ 10 h 15"/>
                  <a:gd name="T12" fmla="*/ 140 w 146"/>
                  <a:gd name="T13" fmla="*/ 13 h 15"/>
                  <a:gd name="T14" fmla="*/ 135 w 146"/>
                  <a:gd name="T15" fmla="*/ 14 h 15"/>
                  <a:gd name="T16" fmla="*/ 135 w 146"/>
                  <a:gd name="T17" fmla="*/ 14 h 15"/>
                  <a:gd name="T18" fmla="*/ 134 w 146"/>
                  <a:gd name="T19" fmla="*/ 14 h 15"/>
                  <a:gd name="T20" fmla="*/ 130 w 146"/>
                  <a:gd name="T21" fmla="*/ 14 h 15"/>
                  <a:gd name="T22" fmla="*/ 124 w 146"/>
                  <a:gd name="T23" fmla="*/ 14 h 15"/>
                  <a:gd name="T24" fmla="*/ 116 w 146"/>
                  <a:gd name="T25" fmla="*/ 14 h 15"/>
                  <a:gd name="T26" fmla="*/ 106 w 146"/>
                  <a:gd name="T27" fmla="*/ 14 h 15"/>
                  <a:gd name="T28" fmla="*/ 96 w 146"/>
                  <a:gd name="T29" fmla="*/ 14 h 15"/>
                  <a:gd name="T30" fmla="*/ 84 w 146"/>
                  <a:gd name="T31" fmla="*/ 14 h 15"/>
                  <a:gd name="T32" fmla="*/ 72 w 146"/>
                  <a:gd name="T33" fmla="*/ 14 h 15"/>
                  <a:gd name="T34" fmla="*/ 61 w 146"/>
                  <a:gd name="T35" fmla="*/ 14 h 15"/>
                  <a:gd name="T36" fmla="*/ 49 w 146"/>
                  <a:gd name="T37" fmla="*/ 14 h 15"/>
                  <a:gd name="T38" fmla="*/ 38 w 146"/>
                  <a:gd name="T39" fmla="*/ 14 h 15"/>
                  <a:gd name="T40" fmla="*/ 29 w 146"/>
                  <a:gd name="T41" fmla="*/ 14 h 15"/>
                  <a:gd name="T42" fmla="*/ 21 w 146"/>
                  <a:gd name="T43" fmla="*/ 14 h 15"/>
                  <a:gd name="T44" fmla="*/ 15 w 146"/>
                  <a:gd name="T45" fmla="*/ 14 h 15"/>
                  <a:gd name="T46" fmla="*/ 11 w 146"/>
                  <a:gd name="T47" fmla="*/ 14 h 15"/>
                  <a:gd name="T48" fmla="*/ 9 w 146"/>
                  <a:gd name="T49" fmla="*/ 14 h 15"/>
                  <a:gd name="T50" fmla="*/ 9 w 146"/>
                  <a:gd name="T51" fmla="*/ 14 h 15"/>
                  <a:gd name="T52" fmla="*/ 4 w 146"/>
                  <a:gd name="T53" fmla="*/ 13 h 15"/>
                  <a:gd name="T54" fmla="*/ 1 w 146"/>
                  <a:gd name="T55" fmla="*/ 10 h 15"/>
                  <a:gd name="T56" fmla="*/ 0 w 146"/>
                  <a:gd name="T57" fmla="*/ 7 h 15"/>
                  <a:gd name="T58" fmla="*/ 0 w 146"/>
                  <a:gd name="T59" fmla="*/ 7 h 15"/>
                  <a:gd name="T60" fmla="*/ 1 w 146"/>
                  <a:gd name="T61" fmla="*/ 3 h 15"/>
                  <a:gd name="T62" fmla="*/ 4 w 146"/>
                  <a:gd name="T63" fmla="*/ 1 h 15"/>
                  <a:gd name="T64" fmla="*/ 9 w 146"/>
                  <a:gd name="T65" fmla="*/ 0 h 15"/>
                  <a:gd name="T66" fmla="*/ 9 w 146"/>
                  <a:gd name="T67" fmla="*/ 0 h 15"/>
                  <a:gd name="T68" fmla="*/ 11 w 146"/>
                  <a:gd name="T69" fmla="*/ 0 h 15"/>
                  <a:gd name="T70" fmla="*/ 15 w 146"/>
                  <a:gd name="T71" fmla="*/ 0 h 15"/>
                  <a:gd name="T72" fmla="*/ 21 w 146"/>
                  <a:gd name="T73" fmla="*/ 0 h 15"/>
                  <a:gd name="T74" fmla="*/ 29 w 146"/>
                  <a:gd name="T75" fmla="*/ 0 h 15"/>
                  <a:gd name="T76" fmla="*/ 38 w 146"/>
                  <a:gd name="T77" fmla="*/ 0 h 15"/>
                  <a:gd name="T78" fmla="*/ 49 w 146"/>
                  <a:gd name="T79" fmla="*/ 0 h 15"/>
                  <a:gd name="T80" fmla="*/ 61 w 146"/>
                  <a:gd name="T81" fmla="*/ 0 h 15"/>
                  <a:gd name="T82" fmla="*/ 72 w 146"/>
                  <a:gd name="T83" fmla="*/ 0 h 15"/>
                  <a:gd name="T84" fmla="*/ 84 w 146"/>
                  <a:gd name="T85" fmla="*/ 0 h 15"/>
                  <a:gd name="T86" fmla="*/ 96 w 146"/>
                  <a:gd name="T87" fmla="*/ 0 h 15"/>
                  <a:gd name="T88" fmla="*/ 106 w 146"/>
                  <a:gd name="T89" fmla="*/ 0 h 15"/>
                  <a:gd name="T90" fmla="*/ 116 w 146"/>
                  <a:gd name="T91" fmla="*/ 0 h 15"/>
                  <a:gd name="T92" fmla="*/ 124 w 146"/>
                  <a:gd name="T93" fmla="*/ 0 h 15"/>
                  <a:gd name="T94" fmla="*/ 130 w 146"/>
                  <a:gd name="T95" fmla="*/ 0 h 15"/>
                  <a:gd name="T96" fmla="*/ 134 w 146"/>
                  <a:gd name="T97" fmla="*/ 0 h 15"/>
                  <a:gd name="T98" fmla="*/ 135 w 146"/>
                  <a:gd name="T99" fmla="*/ 0 h 15"/>
                  <a:gd name="T100" fmla="*/ 135 w 146"/>
                  <a:gd name="T101" fmla="*/ 0 h 15"/>
                  <a:gd name="T102" fmla="*/ 135 w 146"/>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6"/>
                  <a:gd name="T157" fmla="*/ 0 h 15"/>
                  <a:gd name="T158" fmla="*/ 146 w 146"/>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6" h="15">
                    <a:moveTo>
                      <a:pt x="135" y="0"/>
                    </a:moveTo>
                    <a:lnTo>
                      <a:pt x="140" y="1"/>
                    </a:lnTo>
                    <a:lnTo>
                      <a:pt x="144" y="3"/>
                    </a:lnTo>
                    <a:lnTo>
                      <a:pt x="145" y="7"/>
                    </a:lnTo>
                    <a:lnTo>
                      <a:pt x="144" y="10"/>
                    </a:lnTo>
                    <a:lnTo>
                      <a:pt x="140" y="13"/>
                    </a:lnTo>
                    <a:lnTo>
                      <a:pt x="135" y="14"/>
                    </a:lnTo>
                    <a:lnTo>
                      <a:pt x="134" y="14"/>
                    </a:lnTo>
                    <a:lnTo>
                      <a:pt x="130" y="14"/>
                    </a:lnTo>
                    <a:lnTo>
                      <a:pt x="124" y="14"/>
                    </a:lnTo>
                    <a:lnTo>
                      <a:pt x="116" y="14"/>
                    </a:lnTo>
                    <a:lnTo>
                      <a:pt x="106" y="14"/>
                    </a:lnTo>
                    <a:lnTo>
                      <a:pt x="96" y="14"/>
                    </a:lnTo>
                    <a:lnTo>
                      <a:pt x="84" y="14"/>
                    </a:lnTo>
                    <a:lnTo>
                      <a:pt x="72" y="14"/>
                    </a:lnTo>
                    <a:lnTo>
                      <a:pt x="61" y="14"/>
                    </a:lnTo>
                    <a:lnTo>
                      <a:pt x="49" y="14"/>
                    </a:lnTo>
                    <a:lnTo>
                      <a:pt x="38" y="14"/>
                    </a:lnTo>
                    <a:lnTo>
                      <a:pt x="29" y="14"/>
                    </a:lnTo>
                    <a:lnTo>
                      <a:pt x="21" y="14"/>
                    </a:lnTo>
                    <a:lnTo>
                      <a:pt x="15" y="14"/>
                    </a:lnTo>
                    <a:lnTo>
                      <a:pt x="11" y="14"/>
                    </a:lnTo>
                    <a:lnTo>
                      <a:pt x="9" y="14"/>
                    </a:lnTo>
                    <a:lnTo>
                      <a:pt x="4" y="13"/>
                    </a:lnTo>
                    <a:lnTo>
                      <a:pt x="1" y="10"/>
                    </a:lnTo>
                    <a:lnTo>
                      <a:pt x="0" y="7"/>
                    </a:lnTo>
                    <a:lnTo>
                      <a:pt x="1" y="3"/>
                    </a:lnTo>
                    <a:lnTo>
                      <a:pt x="4" y="1"/>
                    </a:lnTo>
                    <a:lnTo>
                      <a:pt x="9" y="0"/>
                    </a:lnTo>
                    <a:lnTo>
                      <a:pt x="11" y="0"/>
                    </a:lnTo>
                    <a:lnTo>
                      <a:pt x="15" y="0"/>
                    </a:lnTo>
                    <a:lnTo>
                      <a:pt x="21" y="0"/>
                    </a:lnTo>
                    <a:lnTo>
                      <a:pt x="29" y="0"/>
                    </a:lnTo>
                    <a:lnTo>
                      <a:pt x="38" y="0"/>
                    </a:lnTo>
                    <a:lnTo>
                      <a:pt x="49" y="0"/>
                    </a:lnTo>
                    <a:lnTo>
                      <a:pt x="61" y="0"/>
                    </a:lnTo>
                    <a:lnTo>
                      <a:pt x="72" y="0"/>
                    </a:lnTo>
                    <a:lnTo>
                      <a:pt x="84" y="0"/>
                    </a:lnTo>
                    <a:lnTo>
                      <a:pt x="96" y="0"/>
                    </a:lnTo>
                    <a:lnTo>
                      <a:pt x="106" y="0"/>
                    </a:lnTo>
                    <a:lnTo>
                      <a:pt x="116" y="0"/>
                    </a:lnTo>
                    <a:lnTo>
                      <a:pt x="124" y="0"/>
                    </a:lnTo>
                    <a:lnTo>
                      <a:pt x="130" y="0"/>
                    </a:lnTo>
                    <a:lnTo>
                      <a:pt x="134" y="0"/>
                    </a:lnTo>
                    <a:lnTo>
                      <a:pt x="135"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35" name="Freeform 35">
                <a:extLst>
                  <a:ext uri="{FF2B5EF4-FFF2-40B4-BE49-F238E27FC236}">
                    <a16:creationId xmlns:a16="http://schemas.microsoft.com/office/drawing/2014/main" id="{8ABD56EE-D6CB-477B-AA8D-6665CE915439}"/>
                  </a:ext>
                </a:extLst>
              </p:cNvPr>
              <p:cNvSpPr>
                <a:spLocks/>
              </p:cNvSpPr>
              <p:nvPr/>
            </p:nvSpPr>
            <p:spPr bwMode="auto">
              <a:xfrm>
                <a:off x="1332" y="3076"/>
                <a:ext cx="117" cy="559"/>
              </a:xfrm>
              <a:custGeom>
                <a:avLst/>
                <a:gdLst>
                  <a:gd name="T0" fmla="*/ 8 w 117"/>
                  <a:gd name="T1" fmla="*/ 17 h 559"/>
                  <a:gd name="T2" fmla="*/ 8 w 117"/>
                  <a:gd name="T3" fmla="*/ 23 h 559"/>
                  <a:gd name="T4" fmla="*/ 7 w 117"/>
                  <a:gd name="T5" fmla="*/ 34 h 559"/>
                  <a:gd name="T6" fmla="*/ 7 w 117"/>
                  <a:gd name="T7" fmla="*/ 49 h 559"/>
                  <a:gd name="T8" fmla="*/ 7 w 117"/>
                  <a:gd name="T9" fmla="*/ 67 h 559"/>
                  <a:gd name="T10" fmla="*/ 7 w 117"/>
                  <a:gd name="T11" fmla="*/ 89 h 559"/>
                  <a:gd name="T12" fmla="*/ 6 w 117"/>
                  <a:gd name="T13" fmla="*/ 113 h 559"/>
                  <a:gd name="T14" fmla="*/ 6 w 117"/>
                  <a:gd name="T15" fmla="*/ 141 h 559"/>
                  <a:gd name="T16" fmla="*/ 6 w 117"/>
                  <a:gd name="T17" fmla="*/ 170 h 559"/>
                  <a:gd name="T18" fmla="*/ 5 w 117"/>
                  <a:gd name="T19" fmla="*/ 201 h 559"/>
                  <a:gd name="T20" fmla="*/ 5 w 117"/>
                  <a:gd name="T21" fmla="*/ 233 h 559"/>
                  <a:gd name="T22" fmla="*/ 4 w 117"/>
                  <a:gd name="T23" fmla="*/ 265 h 559"/>
                  <a:gd name="T24" fmla="*/ 4 w 117"/>
                  <a:gd name="T25" fmla="*/ 298 h 559"/>
                  <a:gd name="T26" fmla="*/ 3 w 117"/>
                  <a:gd name="T27" fmla="*/ 331 h 559"/>
                  <a:gd name="T28" fmla="*/ 3 w 117"/>
                  <a:gd name="T29" fmla="*/ 363 h 559"/>
                  <a:gd name="T30" fmla="*/ 2 w 117"/>
                  <a:gd name="T31" fmla="*/ 394 h 559"/>
                  <a:gd name="T32" fmla="*/ 2 w 117"/>
                  <a:gd name="T33" fmla="*/ 424 h 559"/>
                  <a:gd name="T34" fmla="*/ 2 w 117"/>
                  <a:gd name="T35" fmla="*/ 452 h 559"/>
                  <a:gd name="T36" fmla="*/ 1 w 117"/>
                  <a:gd name="T37" fmla="*/ 477 h 559"/>
                  <a:gd name="T38" fmla="*/ 1 w 117"/>
                  <a:gd name="T39" fmla="*/ 500 h 559"/>
                  <a:gd name="T40" fmla="*/ 1 w 117"/>
                  <a:gd name="T41" fmla="*/ 520 h 559"/>
                  <a:gd name="T42" fmla="*/ 0 w 117"/>
                  <a:gd name="T43" fmla="*/ 536 h 559"/>
                  <a:gd name="T44" fmla="*/ 0 w 117"/>
                  <a:gd name="T45" fmla="*/ 548 h 559"/>
                  <a:gd name="T46" fmla="*/ 0 w 117"/>
                  <a:gd name="T47" fmla="*/ 555 h 559"/>
                  <a:gd name="T48" fmla="*/ 0 w 117"/>
                  <a:gd name="T49" fmla="*/ 558 h 559"/>
                  <a:gd name="T50" fmla="*/ 6 w 117"/>
                  <a:gd name="T51" fmla="*/ 558 h 559"/>
                  <a:gd name="T52" fmla="*/ 30 w 117"/>
                  <a:gd name="T53" fmla="*/ 558 h 559"/>
                  <a:gd name="T54" fmla="*/ 64 w 117"/>
                  <a:gd name="T55" fmla="*/ 558 h 559"/>
                  <a:gd name="T56" fmla="*/ 96 w 117"/>
                  <a:gd name="T57" fmla="*/ 558 h 559"/>
                  <a:gd name="T58" fmla="*/ 115 w 117"/>
                  <a:gd name="T59" fmla="*/ 558 h 559"/>
                  <a:gd name="T60" fmla="*/ 116 w 117"/>
                  <a:gd name="T61" fmla="*/ 558 h 559"/>
                  <a:gd name="T62" fmla="*/ 116 w 117"/>
                  <a:gd name="T63" fmla="*/ 553 h 559"/>
                  <a:gd name="T64" fmla="*/ 116 w 117"/>
                  <a:gd name="T65" fmla="*/ 544 h 559"/>
                  <a:gd name="T66" fmla="*/ 116 w 117"/>
                  <a:gd name="T67" fmla="*/ 531 h 559"/>
                  <a:gd name="T68" fmla="*/ 116 w 117"/>
                  <a:gd name="T69" fmla="*/ 514 h 559"/>
                  <a:gd name="T70" fmla="*/ 115 w 117"/>
                  <a:gd name="T71" fmla="*/ 493 h 559"/>
                  <a:gd name="T72" fmla="*/ 115 w 117"/>
                  <a:gd name="T73" fmla="*/ 469 h 559"/>
                  <a:gd name="T74" fmla="*/ 115 w 117"/>
                  <a:gd name="T75" fmla="*/ 443 h 559"/>
                  <a:gd name="T76" fmla="*/ 114 w 117"/>
                  <a:gd name="T77" fmla="*/ 414 h 559"/>
                  <a:gd name="T78" fmla="*/ 114 w 117"/>
                  <a:gd name="T79" fmla="*/ 384 h 559"/>
                  <a:gd name="T80" fmla="*/ 113 w 117"/>
                  <a:gd name="T81" fmla="*/ 352 h 559"/>
                  <a:gd name="T82" fmla="*/ 113 w 117"/>
                  <a:gd name="T83" fmla="*/ 320 h 559"/>
                  <a:gd name="T84" fmla="*/ 112 w 117"/>
                  <a:gd name="T85" fmla="*/ 287 h 559"/>
                  <a:gd name="T86" fmla="*/ 112 w 117"/>
                  <a:gd name="T87" fmla="*/ 254 h 559"/>
                  <a:gd name="T88" fmla="*/ 111 w 117"/>
                  <a:gd name="T89" fmla="*/ 221 h 559"/>
                  <a:gd name="T90" fmla="*/ 111 w 117"/>
                  <a:gd name="T91" fmla="*/ 190 h 559"/>
                  <a:gd name="T92" fmla="*/ 111 w 117"/>
                  <a:gd name="T93" fmla="*/ 160 h 559"/>
                  <a:gd name="T94" fmla="*/ 110 w 117"/>
                  <a:gd name="T95" fmla="*/ 131 h 559"/>
                  <a:gd name="T96" fmla="*/ 110 w 117"/>
                  <a:gd name="T97" fmla="*/ 105 h 559"/>
                  <a:gd name="T98" fmla="*/ 109 w 117"/>
                  <a:gd name="T99" fmla="*/ 81 h 559"/>
                  <a:gd name="T100" fmla="*/ 109 w 117"/>
                  <a:gd name="T101" fmla="*/ 60 h 559"/>
                  <a:gd name="T102" fmla="*/ 109 w 117"/>
                  <a:gd name="T103" fmla="*/ 43 h 559"/>
                  <a:gd name="T104" fmla="*/ 109 w 117"/>
                  <a:gd name="T105" fmla="*/ 29 h 559"/>
                  <a:gd name="T106" fmla="*/ 109 w 117"/>
                  <a:gd name="T107" fmla="*/ 20 h 559"/>
                  <a:gd name="T108" fmla="*/ 109 w 117"/>
                  <a:gd name="T109" fmla="*/ 16 h 559"/>
                  <a:gd name="T110" fmla="*/ 101 w 117"/>
                  <a:gd name="T111" fmla="*/ 12 h 559"/>
                  <a:gd name="T112" fmla="*/ 78 w 117"/>
                  <a:gd name="T113" fmla="*/ 3 h 559"/>
                  <a:gd name="T114" fmla="*/ 57 w 117"/>
                  <a:gd name="T115" fmla="*/ 0 h 559"/>
                  <a:gd name="T116" fmla="*/ 37 w 117"/>
                  <a:gd name="T117" fmla="*/ 3 h 559"/>
                  <a:gd name="T118" fmla="*/ 15 w 117"/>
                  <a:gd name="T119" fmla="*/ 12 h 559"/>
                  <a:gd name="T120" fmla="*/ 8 w 117"/>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559"/>
                  <a:gd name="T185" fmla="*/ 117 w 117"/>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559">
                    <a:moveTo>
                      <a:pt x="8" y="16"/>
                    </a:moveTo>
                    <a:lnTo>
                      <a:pt x="8" y="16"/>
                    </a:lnTo>
                    <a:lnTo>
                      <a:pt x="8" y="17"/>
                    </a:lnTo>
                    <a:lnTo>
                      <a:pt x="8" y="19"/>
                    </a:lnTo>
                    <a:lnTo>
                      <a:pt x="8" y="21"/>
                    </a:lnTo>
                    <a:lnTo>
                      <a:pt x="8" y="23"/>
                    </a:lnTo>
                    <a:lnTo>
                      <a:pt x="8" y="26"/>
                    </a:lnTo>
                    <a:lnTo>
                      <a:pt x="8" y="30"/>
                    </a:lnTo>
                    <a:lnTo>
                      <a:pt x="7" y="34"/>
                    </a:lnTo>
                    <a:lnTo>
                      <a:pt x="7" y="38"/>
                    </a:lnTo>
                    <a:lnTo>
                      <a:pt x="7" y="43"/>
                    </a:lnTo>
                    <a:lnTo>
                      <a:pt x="7" y="49"/>
                    </a:lnTo>
                    <a:lnTo>
                      <a:pt x="7" y="54"/>
                    </a:lnTo>
                    <a:lnTo>
                      <a:pt x="7" y="60"/>
                    </a:lnTo>
                    <a:lnTo>
                      <a:pt x="7" y="67"/>
                    </a:lnTo>
                    <a:lnTo>
                      <a:pt x="7" y="74"/>
                    </a:lnTo>
                    <a:lnTo>
                      <a:pt x="7" y="81"/>
                    </a:lnTo>
                    <a:lnTo>
                      <a:pt x="7" y="89"/>
                    </a:lnTo>
                    <a:lnTo>
                      <a:pt x="7" y="97"/>
                    </a:lnTo>
                    <a:lnTo>
                      <a:pt x="6" y="105"/>
                    </a:lnTo>
                    <a:lnTo>
                      <a:pt x="6" y="113"/>
                    </a:lnTo>
                    <a:lnTo>
                      <a:pt x="6" y="122"/>
                    </a:lnTo>
                    <a:lnTo>
                      <a:pt x="6" y="131"/>
                    </a:lnTo>
                    <a:lnTo>
                      <a:pt x="6" y="141"/>
                    </a:lnTo>
                    <a:lnTo>
                      <a:pt x="6" y="150"/>
                    </a:lnTo>
                    <a:lnTo>
                      <a:pt x="6" y="160"/>
                    </a:lnTo>
                    <a:lnTo>
                      <a:pt x="6" y="170"/>
                    </a:lnTo>
                    <a:lnTo>
                      <a:pt x="5" y="180"/>
                    </a:lnTo>
                    <a:lnTo>
                      <a:pt x="5" y="190"/>
                    </a:lnTo>
                    <a:lnTo>
                      <a:pt x="5" y="201"/>
                    </a:lnTo>
                    <a:lnTo>
                      <a:pt x="5" y="211"/>
                    </a:lnTo>
                    <a:lnTo>
                      <a:pt x="5" y="222"/>
                    </a:lnTo>
                    <a:lnTo>
                      <a:pt x="5" y="233"/>
                    </a:lnTo>
                    <a:lnTo>
                      <a:pt x="4" y="243"/>
                    </a:lnTo>
                    <a:lnTo>
                      <a:pt x="4" y="254"/>
                    </a:lnTo>
                    <a:lnTo>
                      <a:pt x="4" y="265"/>
                    </a:lnTo>
                    <a:lnTo>
                      <a:pt x="4" y="276"/>
                    </a:lnTo>
                    <a:lnTo>
                      <a:pt x="4" y="287"/>
                    </a:lnTo>
                    <a:lnTo>
                      <a:pt x="4" y="298"/>
                    </a:lnTo>
                    <a:lnTo>
                      <a:pt x="4" y="309"/>
                    </a:lnTo>
                    <a:lnTo>
                      <a:pt x="3" y="320"/>
                    </a:lnTo>
                    <a:lnTo>
                      <a:pt x="3" y="331"/>
                    </a:lnTo>
                    <a:lnTo>
                      <a:pt x="3" y="342"/>
                    </a:lnTo>
                    <a:lnTo>
                      <a:pt x="3" y="352"/>
                    </a:lnTo>
                    <a:lnTo>
                      <a:pt x="3" y="363"/>
                    </a:lnTo>
                    <a:lnTo>
                      <a:pt x="3" y="374"/>
                    </a:lnTo>
                    <a:lnTo>
                      <a:pt x="2" y="384"/>
                    </a:lnTo>
                    <a:lnTo>
                      <a:pt x="2" y="394"/>
                    </a:lnTo>
                    <a:lnTo>
                      <a:pt x="2" y="404"/>
                    </a:lnTo>
                    <a:lnTo>
                      <a:pt x="2" y="414"/>
                    </a:lnTo>
                    <a:lnTo>
                      <a:pt x="2" y="424"/>
                    </a:lnTo>
                    <a:lnTo>
                      <a:pt x="2" y="434"/>
                    </a:lnTo>
                    <a:lnTo>
                      <a:pt x="2" y="443"/>
                    </a:lnTo>
                    <a:lnTo>
                      <a:pt x="2" y="452"/>
                    </a:lnTo>
                    <a:lnTo>
                      <a:pt x="1" y="461"/>
                    </a:lnTo>
                    <a:lnTo>
                      <a:pt x="1" y="469"/>
                    </a:lnTo>
                    <a:lnTo>
                      <a:pt x="1" y="477"/>
                    </a:lnTo>
                    <a:lnTo>
                      <a:pt x="1" y="485"/>
                    </a:lnTo>
                    <a:lnTo>
                      <a:pt x="1" y="493"/>
                    </a:lnTo>
                    <a:lnTo>
                      <a:pt x="1" y="500"/>
                    </a:lnTo>
                    <a:lnTo>
                      <a:pt x="1" y="507"/>
                    </a:lnTo>
                    <a:lnTo>
                      <a:pt x="1" y="514"/>
                    </a:lnTo>
                    <a:lnTo>
                      <a:pt x="1" y="520"/>
                    </a:lnTo>
                    <a:lnTo>
                      <a:pt x="0" y="526"/>
                    </a:lnTo>
                    <a:lnTo>
                      <a:pt x="0" y="531"/>
                    </a:lnTo>
                    <a:lnTo>
                      <a:pt x="0" y="536"/>
                    </a:lnTo>
                    <a:lnTo>
                      <a:pt x="0" y="540"/>
                    </a:lnTo>
                    <a:lnTo>
                      <a:pt x="0" y="544"/>
                    </a:lnTo>
                    <a:lnTo>
                      <a:pt x="0" y="548"/>
                    </a:lnTo>
                    <a:lnTo>
                      <a:pt x="0" y="551"/>
                    </a:lnTo>
                    <a:lnTo>
                      <a:pt x="0" y="553"/>
                    </a:lnTo>
                    <a:lnTo>
                      <a:pt x="0" y="555"/>
                    </a:lnTo>
                    <a:lnTo>
                      <a:pt x="0" y="557"/>
                    </a:lnTo>
                    <a:lnTo>
                      <a:pt x="0" y="558"/>
                    </a:lnTo>
                    <a:lnTo>
                      <a:pt x="1" y="558"/>
                    </a:lnTo>
                    <a:lnTo>
                      <a:pt x="6" y="558"/>
                    </a:lnTo>
                    <a:lnTo>
                      <a:pt x="12" y="558"/>
                    </a:lnTo>
                    <a:lnTo>
                      <a:pt x="20" y="558"/>
                    </a:lnTo>
                    <a:lnTo>
                      <a:pt x="30" y="558"/>
                    </a:lnTo>
                    <a:lnTo>
                      <a:pt x="41" y="558"/>
                    </a:lnTo>
                    <a:lnTo>
                      <a:pt x="52" y="558"/>
                    </a:lnTo>
                    <a:lnTo>
                      <a:pt x="64" y="558"/>
                    </a:lnTo>
                    <a:lnTo>
                      <a:pt x="75" y="558"/>
                    </a:lnTo>
                    <a:lnTo>
                      <a:pt x="86" y="558"/>
                    </a:lnTo>
                    <a:lnTo>
                      <a:pt x="96" y="558"/>
                    </a:lnTo>
                    <a:lnTo>
                      <a:pt x="104" y="558"/>
                    </a:lnTo>
                    <a:lnTo>
                      <a:pt x="111" y="558"/>
                    </a:lnTo>
                    <a:lnTo>
                      <a:pt x="115" y="558"/>
                    </a:lnTo>
                    <a:lnTo>
                      <a:pt x="116" y="558"/>
                    </a:lnTo>
                    <a:lnTo>
                      <a:pt x="116" y="557"/>
                    </a:lnTo>
                    <a:lnTo>
                      <a:pt x="116" y="555"/>
                    </a:lnTo>
                    <a:lnTo>
                      <a:pt x="116" y="553"/>
                    </a:lnTo>
                    <a:lnTo>
                      <a:pt x="116" y="551"/>
                    </a:lnTo>
                    <a:lnTo>
                      <a:pt x="116" y="548"/>
                    </a:lnTo>
                    <a:lnTo>
                      <a:pt x="116" y="544"/>
                    </a:lnTo>
                    <a:lnTo>
                      <a:pt x="116" y="540"/>
                    </a:lnTo>
                    <a:lnTo>
                      <a:pt x="116" y="536"/>
                    </a:lnTo>
                    <a:lnTo>
                      <a:pt x="116" y="531"/>
                    </a:lnTo>
                    <a:lnTo>
                      <a:pt x="116" y="526"/>
                    </a:lnTo>
                    <a:lnTo>
                      <a:pt x="116" y="520"/>
                    </a:lnTo>
                    <a:lnTo>
                      <a:pt x="116" y="514"/>
                    </a:lnTo>
                    <a:lnTo>
                      <a:pt x="115" y="507"/>
                    </a:lnTo>
                    <a:lnTo>
                      <a:pt x="115" y="500"/>
                    </a:lnTo>
                    <a:lnTo>
                      <a:pt x="115" y="493"/>
                    </a:lnTo>
                    <a:lnTo>
                      <a:pt x="115" y="485"/>
                    </a:lnTo>
                    <a:lnTo>
                      <a:pt x="115" y="477"/>
                    </a:lnTo>
                    <a:lnTo>
                      <a:pt x="115" y="469"/>
                    </a:lnTo>
                    <a:lnTo>
                      <a:pt x="115" y="461"/>
                    </a:lnTo>
                    <a:lnTo>
                      <a:pt x="115" y="452"/>
                    </a:lnTo>
                    <a:lnTo>
                      <a:pt x="115" y="443"/>
                    </a:lnTo>
                    <a:lnTo>
                      <a:pt x="114" y="433"/>
                    </a:lnTo>
                    <a:lnTo>
                      <a:pt x="114" y="424"/>
                    </a:lnTo>
                    <a:lnTo>
                      <a:pt x="114" y="414"/>
                    </a:lnTo>
                    <a:lnTo>
                      <a:pt x="114" y="404"/>
                    </a:lnTo>
                    <a:lnTo>
                      <a:pt x="114" y="394"/>
                    </a:lnTo>
                    <a:lnTo>
                      <a:pt x="114" y="384"/>
                    </a:lnTo>
                    <a:lnTo>
                      <a:pt x="114" y="373"/>
                    </a:lnTo>
                    <a:lnTo>
                      <a:pt x="113" y="363"/>
                    </a:lnTo>
                    <a:lnTo>
                      <a:pt x="113" y="352"/>
                    </a:lnTo>
                    <a:lnTo>
                      <a:pt x="113" y="341"/>
                    </a:lnTo>
                    <a:lnTo>
                      <a:pt x="113" y="331"/>
                    </a:lnTo>
                    <a:lnTo>
                      <a:pt x="113" y="320"/>
                    </a:lnTo>
                    <a:lnTo>
                      <a:pt x="113" y="309"/>
                    </a:lnTo>
                    <a:lnTo>
                      <a:pt x="112" y="298"/>
                    </a:lnTo>
                    <a:lnTo>
                      <a:pt x="112" y="287"/>
                    </a:lnTo>
                    <a:lnTo>
                      <a:pt x="112" y="276"/>
                    </a:lnTo>
                    <a:lnTo>
                      <a:pt x="112" y="265"/>
                    </a:lnTo>
                    <a:lnTo>
                      <a:pt x="112" y="254"/>
                    </a:lnTo>
                    <a:lnTo>
                      <a:pt x="112" y="243"/>
                    </a:lnTo>
                    <a:lnTo>
                      <a:pt x="112" y="232"/>
                    </a:lnTo>
                    <a:lnTo>
                      <a:pt x="111" y="221"/>
                    </a:lnTo>
                    <a:lnTo>
                      <a:pt x="111" y="211"/>
                    </a:lnTo>
                    <a:lnTo>
                      <a:pt x="111" y="200"/>
                    </a:lnTo>
                    <a:lnTo>
                      <a:pt x="111" y="190"/>
                    </a:lnTo>
                    <a:lnTo>
                      <a:pt x="111" y="180"/>
                    </a:lnTo>
                    <a:lnTo>
                      <a:pt x="111" y="169"/>
                    </a:lnTo>
                    <a:lnTo>
                      <a:pt x="111" y="160"/>
                    </a:lnTo>
                    <a:lnTo>
                      <a:pt x="110" y="150"/>
                    </a:lnTo>
                    <a:lnTo>
                      <a:pt x="110" y="140"/>
                    </a:lnTo>
                    <a:lnTo>
                      <a:pt x="110" y="131"/>
                    </a:lnTo>
                    <a:lnTo>
                      <a:pt x="110" y="122"/>
                    </a:lnTo>
                    <a:lnTo>
                      <a:pt x="110" y="113"/>
                    </a:lnTo>
                    <a:lnTo>
                      <a:pt x="110" y="105"/>
                    </a:lnTo>
                    <a:lnTo>
                      <a:pt x="110" y="96"/>
                    </a:lnTo>
                    <a:lnTo>
                      <a:pt x="110" y="88"/>
                    </a:lnTo>
                    <a:lnTo>
                      <a:pt x="109" y="81"/>
                    </a:lnTo>
                    <a:lnTo>
                      <a:pt x="109" y="73"/>
                    </a:lnTo>
                    <a:lnTo>
                      <a:pt x="109" y="67"/>
                    </a:lnTo>
                    <a:lnTo>
                      <a:pt x="109" y="60"/>
                    </a:lnTo>
                    <a:lnTo>
                      <a:pt x="109" y="54"/>
                    </a:lnTo>
                    <a:lnTo>
                      <a:pt x="109" y="48"/>
                    </a:lnTo>
                    <a:lnTo>
                      <a:pt x="109" y="43"/>
                    </a:lnTo>
                    <a:lnTo>
                      <a:pt x="109" y="38"/>
                    </a:lnTo>
                    <a:lnTo>
                      <a:pt x="109" y="33"/>
                    </a:lnTo>
                    <a:lnTo>
                      <a:pt x="109" y="29"/>
                    </a:lnTo>
                    <a:lnTo>
                      <a:pt x="109" y="26"/>
                    </a:lnTo>
                    <a:lnTo>
                      <a:pt x="109" y="23"/>
                    </a:lnTo>
                    <a:lnTo>
                      <a:pt x="109" y="20"/>
                    </a:lnTo>
                    <a:lnTo>
                      <a:pt x="109" y="18"/>
                    </a:lnTo>
                    <a:lnTo>
                      <a:pt x="109" y="17"/>
                    </a:lnTo>
                    <a:lnTo>
                      <a:pt x="109" y="16"/>
                    </a:lnTo>
                    <a:lnTo>
                      <a:pt x="108" y="16"/>
                    </a:lnTo>
                    <a:lnTo>
                      <a:pt x="101" y="12"/>
                    </a:lnTo>
                    <a:lnTo>
                      <a:pt x="93" y="8"/>
                    </a:lnTo>
                    <a:lnTo>
                      <a:pt x="86" y="5"/>
                    </a:lnTo>
                    <a:lnTo>
                      <a:pt x="78" y="3"/>
                    </a:lnTo>
                    <a:lnTo>
                      <a:pt x="71" y="1"/>
                    </a:lnTo>
                    <a:lnTo>
                      <a:pt x="64" y="1"/>
                    </a:lnTo>
                    <a:lnTo>
                      <a:pt x="57" y="0"/>
                    </a:lnTo>
                    <a:lnTo>
                      <a:pt x="50" y="1"/>
                    </a:lnTo>
                    <a:lnTo>
                      <a:pt x="44" y="2"/>
                    </a:lnTo>
                    <a:lnTo>
                      <a:pt x="37" y="3"/>
                    </a:lnTo>
                    <a:lnTo>
                      <a:pt x="30" y="5"/>
                    </a:lnTo>
                    <a:lnTo>
                      <a:pt x="22" y="8"/>
                    </a:lnTo>
                    <a:lnTo>
                      <a:pt x="15" y="12"/>
                    </a:lnTo>
                    <a:lnTo>
                      <a:pt x="8"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36" name="Freeform 36">
                <a:extLst>
                  <a:ext uri="{FF2B5EF4-FFF2-40B4-BE49-F238E27FC236}">
                    <a16:creationId xmlns:a16="http://schemas.microsoft.com/office/drawing/2014/main" id="{7D5DF01B-7A86-43BA-A4AD-9F05455A654E}"/>
                  </a:ext>
                </a:extLst>
              </p:cNvPr>
              <p:cNvSpPr>
                <a:spLocks/>
              </p:cNvSpPr>
              <p:nvPr/>
            </p:nvSpPr>
            <p:spPr bwMode="auto">
              <a:xfrm>
                <a:off x="1332" y="3076"/>
                <a:ext cx="117" cy="559"/>
              </a:xfrm>
              <a:custGeom>
                <a:avLst/>
                <a:gdLst>
                  <a:gd name="T0" fmla="*/ 8 w 117"/>
                  <a:gd name="T1" fmla="*/ 17 h 559"/>
                  <a:gd name="T2" fmla="*/ 8 w 117"/>
                  <a:gd name="T3" fmla="*/ 23 h 559"/>
                  <a:gd name="T4" fmla="*/ 7 w 117"/>
                  <a:gd name="T5" fmla="*/ 34 h 559"/>
                  <a:gd name="T6" fmla="*/ 7 w 117"/>
                  <a:gd name="T7" fmla="*/ 49 h 559"/>
                  <a:gd name="T8" fmla="*/ 7 w 117"/>
                  <a:gd name="T9" fmla="*/ 67 h 559"/>
                  <a:gd name="T10" fmla="*/ 7 w 117"/>
                  <a:gd name="T11" fmla="*/ 89 h 559"/>
                  <a:gd name="T12" fmla="*/ 6 w 117"/>
                  <a:gd name="T13" fmla="*/ 113 h 559"/>
                  <a:gd name="T14" fmla="*/ 6 w 117"/>
                  <a:gd name="T15" fmla="*/ 141 h 559"/>
                  <a:gd name="T16" fmla="*/ 6 w 117"/>
                  <a:gd name="T17" fmla="*/ 170 h 559"/>
                  <a:gd name="T18" fmla="*/ 5 w 117"/>
                  <a:gd name="T19" fmla="*/ 201 h 559"/>
                  <a:gd name="T20" fmla="*/ 5 w 117"/>
                  <a:gd name="T21" fmla="*/ 233 h 559"/>
                  <a:gd name="T22" fmla="*/ 4 w 117"/>
                  <a:gd name="T23" fmla="*/ 265 h 559"/>
                  <a:gd name="T24" fmla="*/ 4 w 117"/>
                  <a:gd name="T25" fmla="*/ 298 h 559"/>
                  <a:gd name="T26" fmla="*/ 3 w 117"/>
                  <a:gd name="T27" fmla="*/ 331 h 559"/>
                  <a:gd name="T28" fmla="*/ 3 w 117"/>
                  <a:gd name="T29" fmla="*/ 363 h 559"/>
                  <a:gd name="T30" fmla="*/ 2 w 117"/>
                  <a:gd name="T31" fmla="*/ 394 h 559"/>
                  <a:gd name="T32" fmla="*/ 2 w 117"/>
                  <a:gd name="T33" fmla="*/ 424 h 559"/>
                  <a:gd name="T34" fmla="*/ 2 w 117"/>
                  <a:gd name="T35" fmla="*/ 452 h 559"/>
                  <a:gd name="T36" fmla="*/ 1 w 117"/>
                  <a:gd name="T37" fmla="*/ 477 h 559"/>
                  <a:gd name="T38" fmla="*/ 1 w 117"/>
                  <a:gd name="T39" fmla="*/ 500 h 559"/>
                  <a:gd name="T40" fmla="*/ 1 w 117"/>
                  <a:gd name="T41" fmla="*/ 520 h 559"/>
                  <a:gd name="T42" fmla="*/ 0 w 117"/>
                  <a:gd name="T43" fmla="*/ 536 h 559"/>
                  <a:gd name="T44" fmla="*/ 0 w 117"/>
                  <a:gd name="T45" fmla="*/ 548 h 559"/>
                  <a:gd name="T46" fmla="*/ 0 w 117"/>
                  <a:gd name="T47" fmla="*/ 555 h 559"/>
                  <a:gd name="T48" fmla="*/ 0 w 117"/>
                  <a:gd name="T49" fmla="*/ 558 h 559"/>
                  <a:gd name="T50" fmla="*/ 6 w 117"/>
                  <a:gd name="T51" fmla="*/ 558 h 559"/>
                  <a:gd name="T52" fmla="*/ 30 w 117"/>
                  <a:gd name="T53" fmla="*/ 558 h 559"/>
                  <a:gd name="T54" fmla="*/ 64 w 117"/>
                  <a:gd name="T55" fmla="*/ 558 h 559"/>
                  <a:gd name="T56" fmla="*/ 96 w 117"/>
                  <a:gd name="T57" fmla="*/ 558 h 559"/>
                  <a:gd name="T58" fmla="*/ 115 w 117"/>
                  <a:gd name="T59" fmla="*/ 558 h 559"/>
                  <a:gd name="T60" fmla="*/ 116 w 117"/>
                  <a:gd name="T61" fmla="*/ 558 h 559"/>
                  <a:gd name="T62" fmla="*/ 116 w 117"/>
                  <a:gd name="T63" fmla="*/ 553 h 559"/>
                  <a:gd name="T64" fmla="*/ 116 w 117"/>
                  <a:gd name="T65" fmla="*/ 544 h 559"/>
                  <a:gd name="T66" fmla="*/ 116 w 117"/>
                  <a:gd name="T67" fmla="*/ 531 h 559"/>
                  <a:gd name="T68" fmla="*/ 116 w 117"/>
                  <a:gd name="T69" fmla="*/ 514 h 559"/>
                  <a:gd name="T70" fmla="*/ 115 w 117"/>
                  <a:gd name="T71" fmla="*/ 493 h 559"/>
                  <a:gd name="T72" fmla="*/ 115 w 117"/>
                  <a:gd name="T73" fmla="*/ 469 h 559"/>
                  <a:gd name="T74" fmla="*/ 115 w 117"/>
                  <a:gd name="T75" fmla="*/ 443 h 559"/>
                  <a:gd name="T76" fmla="*/ 114 w 117"/>
                  <a:gd name="T77" fmla="*/ 414 h 559"/>
                  <a:gd name="T78" fmla="*/ 114 w 117"/>
                  <a:gd name="T79" fmla="*/ 384 h 559"/>
                  <a:gd name="T80" fmla="*/ 113 w 117"/>
                  <a:gd name="T81" fmla="*/ 352 h 559"/>
                  <a:gd name="T82" fmla="*/ 113 w 117"/>
                  <a:gd name="T83" fmla="*/ 320 h 559"/>
                  <a:gd name="T84" fmla="*/ 112 w 117"/>
                  <a:gd name="T85" fmla="*/ 287 h 559"/>
                  <a:gd name="T86" fmla="*/ 112 w 117"/>
                  <a:gd name="T87" fmla="*/ 254 h 559"/>
                  <a:gd name="T88" fmla="*/ 111 w 117"/>
                  <a:gd name="T89" fmla="*/ 221 h 559"/>
                  <a:gd name="T90" fmla="*/ 111 w 117"/>
                  <a:gd name="T91" fmla="*/ 190 h 559"/>
                  <a:gd name="T92" fmla="*/ 111 w 117"/>
                  <a:gd name="T93" fmla="*/ 160 h 559"/>
                  <a:gd name="T94" fmla="*/ 110 w 117"/>
                  <a:gd name="T95" fmla="*/ 131 h 559"/>
                  <a:gd name="T96" fmla="*/ 110 w 117"/>
                  <a:gd name="T97" fmla="*/ 105 h 559"/>
                  <a:gd name="T98" fmla="*/ 109 w 117"/>
                  <a:gd name="T99" fmla="*/ 81 h 559"/>
                  <a:gd name="T100" fmla="*/ 109 w 117"/>
                  <a:gd name="T101" fmla="*/ 60 h 559"/>
                  <a:gd name="T102" fmla="*/ 109 w 117"/>
                  <a:gd name="T103" fmla="*/ 43 h 559"/>
                  <a:gd name="T104" fmla="*/ 109 w 117"/>
                  <a:gd name="T105" fmla="*/ 29 h 559"/>
                  <a:gd name="T106" fmla="*/ 109 w 117"/>
                  <a:gd name="T107" fmla="*/ 20 h 559"/>
                  <a:gd name="T108" fmla="*/ 109 w 117"/>
                  <a:gd name="T109" fmla="*/ 16 h 559"/>
                  <a:gd name="T110" fmla="*/ 101 w 117"/>
                  <a:gd name="T111" fmla="*/ 12 h 559"/>
                  <a:gd name="T112" fmla="*/ 78 w 117"/>
                  <a:gd name="T113" fmla="*/ 3 h 559"/>
                  <a:gd name="T114" fmla="*/ 57 w 117"/>
                  <a:gd name="T115" fmla="*/ 0 h 559"/>
                  <a:gd name="T116" fmla="*/ 37 w 117"/>
                  <a:gd name="T117" fmla="*/ 3 h 559"/>
                  <a:gd name="T118" fmla="*/ 15 w 117"/>
                  <a:gd name="T119" fmla="*/ 12 h 559"/>
                  <a:gd name="T120" fmla="*/ 8 w 117"/>
                  <a:gd name="T121" fmla="*/ 16 h 5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559"/>
                  <a:gd name="T185" fmla="*/ 117 w 117"/>
                  <a:gd name="T186" fmla="*/ 559 h 55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559">
                    <a:moveTo>
                      <a:pt x="8" y="16"/>
                    </a:moveTo>
                    <a:lnTo>
                      <a:pt x="8" y="16"/>
                    </a:lnTo>
                    <a:lnTo>
                      <a:pt x="8" y="17"/>
                    </a:lnTo>
                    <a:lnTo>
                      <a:pt x="8" y="19"/>
                    </a:lnTo>
                    <a:lnTo>
                      <a:pt x="8" y="21"/>
                    </a:lnTo>
                    <a:lnTo>
                      <a:pt x="8" y="23"/>
                    </a:lnTo>
                    <a:lnTo>
                      <a:pt x="8" y="26"/>
                    </a:lnTo>
                    <a:lnTo>
                      <a:pt x="8" y="30"/>
                    </a:lnTo>
                    <a:lnTo>
                      <a:pt x="7" y="34"/>
                    </a:lnTo>
                    <a:lnTo>
                      <a:pt x="7" y="38"/>
                    </a:lnTo>
                    <a:lnTo>
                      <a:pt x="7" y="43"/>
                    </a:lnTo>
                    <a:lnTo>
                      <a:pt x="7" y="49"/>
                    </a:lnTo>
                    <a:lnTo>
                      <a:pt x="7" y="54"/>
                    </a:lnTo>
                    <a:lnTo>
                      <a:pt x="7" y="60"/>
                    </a:lnTo>
                    <a:lnTo>
                      <a:pt x="7" y="67"/>
                    </a:lnTo>
                    <a:lnTo>
                      <a:pt x="7" y="74"/>
                    </a:lnTo>
                    <a:lnTo>
                      <a:pt x="7" y="81"/>
                    </a:lnTo>
                    <a:lnTo>
                      <a:pt x="7" y="89"/>
                    </a:lnTo>
                    <a:lnTo>
                      <a:pt x="7" y="97"/>
                    </a:lnTo>
                    <a:lnTo>
                      <a:pt x="6" y="105"/>
                    </a:lnTo>
                    <a:lnTo>
                      <a:pt x="6" y="113"/>
                    </a:lnTo>
                    <a:lnTo>
                      <a:pt x="6" y="122"/>
                    </a:lnTo>
                    <a:lnTo>
                      <a:pt x="6" y="131"/>
                    </a:lnTo>
                    <a:lnTo>
                      <a:pt x="6" y="141"/>
                    </a:lnTo>
                    <a:lnTo>
                      <a:pt x="6" y="150"/>
                    </a:lnTo>
                    <a:lnTo>
                      <a:pt x="6" y="160"/>
                    </a:lnTo>
                    <a:lnTo>
                      <a:pt x="6" y="170"/>
                    </a:lnTo>
                    <a:lnTo>
                      <a:pt x="5" y="180"/>
                    </a:lnTo>
                    <a:lnTo>
                      <a:pt x="5" y="190"/>
                    </a:lnTo>
                    <a:lnTo>
                      <a:pt x="5" y="201"/>
                    </a:lnTo>
                    <a:lnTo>
                      <a:pt x="5" y="211"/>
                    </a:lnTo>
                    <a:lnTo>
                      <a:pt x="5" y="222"/>
                    </a:lnTo>
                    <a:lnTo>
                      <a:pt x="5" y="233"/>
                    </a:lnTo>
                    <a:lnTo>
                      <a:pt x="4" y="243"/>
                    </a:lnTo>
                    <a:lnTo>
                      <a:pt x="4" y="254"/>
                    </a:lnTo>
                    <a:lnTo>
                      <a:pt x="4" y="265"/>
                    </a:lnTo>
                    <a:lnTo>
                      <a:pt x="4" y="276"/>
                    </a:lnTo>
                    <a:lnTo>
                      <a:pt x="4" y="287"/>
                    </a:lnTo>
                    <a:lnTo>
                      <a:pt x="4" y="298"/>
                    </a:lnTo>
                    <a:lnTo>
                      <a:pt x="4" y="309"/>
                    </a:lnTo>
                    <a:lnTo>
                      <a:pt x="3" y="320"/>
                    </a:lnTo>
                    <a:lnTo>
                      <a:pt x="3" y="331"/>
                    </a:lnTo>
                    <a:lnTo>
                      <a:pt x="3" y="342"/>
                    </a:lnTo>
                    <a:lnTo>
                      <a:pt x="3" y="352"/>
                    </a:lnTo>
                    <a:lnTo>
                      <a:pt x="3" y="363"/>
                    </a:lnTo>
                    <a:lnTo>
                      <a:pt x="3" y="374"/>
                    </a:lnTo>
                    <a:lnTo>
                      <a:pt x="2" y="384"/>
                    </a:lnTo>
                    <a:lnTo>
                      <a:pt x="2" y="394"/>
                    </a:lnTo>
                    <a:lnTo>
                      <a:pt x="2" y="404"/>
                    </a:lnTo>
                    <a:lnTo>
                      <a:pt x="2" y="414"/>
                    </a:lnTo>
                    <a:lnTo>
                      <a:pt x="2" y="424"/>
                    </a:lnTo>
                    <a:lnTo>
                      <a:pt x="2" y="434"/>
                    </a:lnTo>
                    <a:lnTo>
                      <a:pt x="2" y="443"/>
                    </a:lnTo>
                    <a:lnTo>
                      <a:pt x="2" y="452"/>
                    </a:lnTo>
                    <a:lnTo>
                      <a:pt x="1" y="461"/>
                    </a:lnTo>
                    <a:lnTo>
                      <a:pt x="1" y="469"/>
                    </a:lnTo>
                    <a:lnTo>
                      <a:pt x="1" y="477"/>
                    </a:lnTo>
                    <a:lnTo>
                      <a:pt x="1" y="485"/>
                    </a:lnTo>
                    <a:lnTo>
                      <a:pt x="1" y="493"/>
                    </a:lnTo>
                    <a:lnTo>
                      <a:pt x="1" y="500"/>
                    </a:lnTo>
                    <a:lnTo>
                      <a:pt x="1" y="507"/>
                    </a:lnTo>
                    <a:lnTo>
                      <a:pt x="1" y="514"/>
                    </a:lnTo>
                    <a:lnTo>
                      <a:pt x="1" y="520"/>
                    </a:lnTo>
                    <a:lnTo>
                      <a:pt x="0" y="526"/>
                    </a:lnTo>
                    <a:lnTo>
                      <a:pt x="0" y="531"/>
                    </a:lnTo>
                    <a:lnTo>
                      <a:pt x="0" y="536"/>
                    </a:lnTo>
                    <a:lnTo>
                      <a:pt x="0" y="540"/>
                    </a:lnTo>
                    <a:lnTo>
                      <a:pt x="0" y="544"/>
                    </a:lnTo>
                    <a:lnTo>
                      <a:pt x="0" y="548"/>
                    </a:lnTo>
                    <a:lnTo>
                      <a:pt x="0" y="551"/>
                    </a:lnTo>
                    <a:lnTo>
                      <a:pt x="0" y="553"/>
                    </a:lnTo>
                    <a:lnTo>
                      <a:pt x="0" y="555"/>
                    </a:lnTo>
                    <a:lnTo>
                      <a:pt x="0" y="557"/>
                    </a:lnTo>
                    <a:lnTo>
                      <a:pt x="0" y="558"/>
                    </a:lnTo>
                    <a:lnTo>
                      <a:pt x="1" y="558"/>
                    </a:lnTo>
                    <a:lnTo>
                      <a:pt x="6" y="558"/>
                    </a:lnTo>
                    <a:lnTo>
                      <a:pt x="12" y="558"/>
                    </a:lnTo>
                    <a:lnTo>
                      <a:pt x="20" y="558"/>
                    </a:lnTo>
                    <a:lnTo>
                      <a:pt x="30" y="558"/>
                    </a:lnTo>
                    <a:lnTo>
                      <a:pt x="41" y="558"/>
                    </a:lnTo>
                    <a:lnTo>
                      <a:pt x="52" y="558"/>
                    </a:lnTo>
                    <a:lnTo>
                      <a:pt x="64" y="558"/>
                    </a:lnTo>
                    <a:lnTo>
                      <a:pt x="75" y="558"/>
                    </a:lnTo>
                    <a:lnTo>
                      <a:pt x="86" y="558"/>
                    </a:lnTo>
                    <a:lnTo>
                      <a:pt x="96" y="558"/>
                    </a:lnTo>
                    <a:lnTo>
                      <a:pt x="104" y="558"/>
                    </a:lnTo>
                    <a:lnTo>
                      <a:pt x="111" y="558"/>
                    </a:lnTo>
                    <a:lnTo>
                      <a:pt x="115" y="558"/>
                    </a:lnTo>
                    <a:lnTo>
                      <a:pt x="116" y="558"/>
                    </a:lnTo>
                    <a:lnTo>
                      <a:pt x="116" y="557"/>
                    </a:lnTo>
                    <a:lnTo>
                      <a:pt x="116" y="555"/>
                    </a:lnTo>
                    <a:lnTo>
                      <a:pt x="116" y="553"/>
                    </a:lnTo>
                    <a:lnTo>
                      <a:pt x="116" y="551"/>
                    </a:lnTo>
                    <a:lnTo>
                      <a:pt x="116" y="548"/>
                    </a:lnTo>
                    <a:lnTo>
                      <a:pt x="116" y="544"/>
                    </a:lnTo>
                    <a:lnTo>
                      <a:pt x="116" y="540"/>
                    </a:lnTo>
                    <a:lnTo>
                      <a:pt x="116" y="536"/>
                    </a:lnTo>
                    <a:lnTo>
                      <a:pt x="116" y="531"/>
                    </a:lnTo>
                    <a:lnTo>
                      <a:pt x="116" y="526"/>
                    </a:lnTo>
                    <a:lnTo>
                      <a:pt x="116" y="520"/>
                    </a:lnTo>
                    <a:lnTo>
                      <a:pt x="116" y="514"/>
                    </a:lnTo>
                    <a:lnTo>
                      <a:pt x="115" y="507"/>
                    </a:lnTo>
                    <a:lnTo>
                      <a:pt x="115" y="500"/>
                    </a:lnTo>
                    <a:lnTo>
                      <a:pt x="115" y="493"/>
                    </a:lnTo>
                    <a:lnTo>
                      <a:pt x="115" y="485"/>
                    </a:lnTo>
                    <a:lnTo>
                      <a:pt x="115" y="477"/>
                    </a:lnTo>
                    <a:lnTo>
                      <a:pt x="115" y="469"/>
                    </a:lnTo>
                    <a:lnTo>
                      <a:pt x="115" y="461"/>
                    </a:lnTo>
                    <a:lnTo>
                      <a:pt x="115" y="452"/>
                    </a:lnTo>
                    <a:lnTo>
                      <a:pt x="115" y="443"/>
                    </a:lnTo>
                    <a:lnTo>
                      <a:pt x="114" y="433"/>
                    </a:lnTo>
                    <a:lnTo>
                      <a:pt x="114" y="424"/>
                    </a:lnTo>
                    <a:lnTo>
                      <a:pt x="114" y="414"/>
                    </a:lnTo>
                    <a:lnTo>
                      <a:pt x="114" y="404"/>
                    </a:lnTo>
                    <a:lnTo>
                      <a:pt x="114" y="394"/>
                    </a:lnTo>
                    <a:lnTo>
                      <a:pt x="114" y="384"/>
                    </a:lnTo>
                    <a:lnTo>
                      <a:pt x="114" y="373"/>
                    </a:lnTo>
                    <a:lnTo>
                      <a:pt x="113" y="363"/>
                    </a:lnTo>
                    <a:lnTo>
                      <a:pt x="113" y="352"/>
                    </a:lnTo>
                    <a:lnTo>
                      <a:pt x="113" y="341"/>
                    </a:lnTo>
                    <a:lnTo>
                      <a:pt x="113" y="331"/>
                    </a:lnTo>
                    <a:lnTo>
                      <a:pt x="113" y="320"/>
                    </a:lnTo>
                    <a:lnTo>
                      <a:pt x="113" y="309"/>
                    </a:lnTo>
                    <a:lnTo>
                      <a:pt x="112" y="298"/>
                    </a:lnTo>
                    <a:lnTo>
                      <a:pt x="112" y="287"/>
                    </a:lnTo>
                    <a:lnTo>
                      <a:pt x="112" y="276"/>
                    </a:lnTo>
                    <a:lnTo>
                      <a:pt x="112" y="265"/>
                    </a:lnTo>
                    <a:lnTo>
                      <a:pt x="112" y="254"/>
                    </a:lnTo>
                    <a:lnTo>
                      <a:pt x="112" y="243"/>
                    </a:lnTo>
                    <a:lnTo>
                      <a:pt x="112" y="232"/>
                    </a:lnTo>
                    <a:lnTo>
                      <a:pt x="111" y="221"/>
                    </a:lnTo>
                    <a:lnTo>
                      <a:pt x="111" y="211"/>
                    </a:lnTo>
                    <a:lnTo>
                      <a:pt x="111" y="200"/>
                    </a:lnTo>
                    <a:lnTo>
                      <a:pt x="111" y="190"/>
                    </a:lnTo>
                    <a:lnTo>
                      <a:pt x="111" y="180"/>
                    </a:lnTo>
                    <a:lnTo>
                      <a:pt x="111" y="169"/>
                    </a:lnTo>
                    <a:lnTo>
                      <a:pt x="111" y="160"/>
                    </a:lnTo>
                    <a:lnTo>
                      <a:pt x="110" y="150"/>
                    </a:lnTo>
                    <a:lnTo>
                      <a:pt x="110" y="140"/>
                    </a:lnTo>
                    <a:lnTo>
                      <a:pt x="110" y="131"/>
                    </a:lnTo>
                    <a:lnTo>
                      <a:pt x="110" y="122"/>
                    </a:lnTo>
                    <a:lnTo>
                      <a:pt x="110" y="113"/>
                    </a:lnTo>
                    <a:lnTo>
                      <a:pt x="110" y="105"/>
                    </a:lnTo>
                    <a:lnTo>
                      <a:pt x="110" y="96"/>
                    </a:lnTo>
                    <a:lnTo>
                      <a:pt x="110" y="88"/>
                    </a:lnTo>
                    <a:lnTo>
                      <a:pt x="109" y="81"/>
                    </a:lnTo>
                    <a:lnTo>
                      <a:pt x="109" y="73"/>
                    </a:lnTo>
                    <a:lnTo>
                      <a:pt x="109" y="67"/>
                    </a:lnTo>
                    <a:lnTo>
                      <a:pt x="109" y="60"/>
                    </a:lnTo>
                    <a:lnTo>
                      <a:pt x="109" y="54"/>
                    </a:lnTo>
                    <a:lnTo>
                      <a:pt x="109" y="48"/>
                    </a:lnTo>
                    <a:lnTo>
                      <a:pt x="109" y="43"/>
                    </a:lnTo>
                    <a:lnTo>
                      <a:pt x="109" y="38"/>
                    </a:lnTo>
                    <a:lnTo>
                      <a:pt x="109" y="33"/>
                    </a:lnTo>
                    <a:lnTo>
                      <a:pt x="109" y="29"/>
                    </a:lnTo>
                    <a:lnTo>
                      <a:pt x="109" y="26"/>
                    </a:lnTo>
                    <a:lnTo>
                      <a:pt x="109" y="23"/>
                    </a:lnTo>
                    <a:lnTo>
                      <a:pt x="109" y="20"/>
                    </a:lnTo>
                    <a:lnTo>
                      <a:pt x="109" y="18"/>
                    </a:lnTo>
                    <a:lnTo>
                      <a:pt x="109" y="17"/>
                    </a:lnTo>
                    <a:lnTo>
                      <a:pt x="109" y="16"/>
                    </a:lnTo>
                    <a:lnTo>
                      <a:pt x="108" y="16"/>
                    </a:lnTo>
                    <a:lnTo>
                      <a:pt x="101" y="12"/>
                    </a:lnTo>
                    <a:lnTo>
                      <a:pt x="93" y="8"/>
                    </a:lnTo>
                    <a:lnTo>
                      <a:pt x="86" y="5"/>
                    </a:lnTo>
                    <a:lnTo>
                      <a:pt x="78" y="3"/>
                    </a:lnTo>
                    <a:lnTo>
                      <a:pt x="71" y="1"/>
                    </a:lnTo>
                    <a:lnTo>
                      <a:pt x="64" y="1"/>
                    </a:lnTo>
                    <a:lnTo>
                      <a:pt x="57" y="0"/>
                    </a:lnTo>
                    <a:lnTo>
                      <a:pt x="50" y="1"/>
                    </a:lnTo>
                    <a:lnTo>
                      <a:pt x="44" y="2"/>
                    </a:lnTo>
                    <a:lnTo>
                      <a:pt x="37" y="3"/>
                    </a:lnTo>
                    <a:lnTo>
                      <a:pt x="30" y="5"/>
                    </a:lnTo>
                    <a:lnTo>
                      <a:pt x="22" y="8"/>
                    </a:lnTo>
                    <a:lnTo>
                      <a:pt x="15" y="12"/>
                    </a:lnTo>
                    <a:lnTo>
                      <a:pt x="8" y="16"/>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37" name="Freeform 37">
                <a:extLst>
                  <a:ext uri="{FF2B5EF4-FFF2-40B4-BE49-F238E27FC236}">
                    <a16:creationId xmlns:a16="http://schemas.microsoft.com/office/drawing/2014/main" id="{82D87B78-6E6C-4C2F-931E-7530B5FB4E93}"/>
                  </a:ext>
                </a:extLst>
              </p:cNvPr>
              <p:cNvSpPr>
                <a:spLocks/>
              </p:cNvSpPr>
              <p:nvPr/>
            </p:nvSpPr>
            <p:spPr bwMode="auto">
              <a:xfrm>
                <a:off x="1019" y="3672"/>
                <a:ext cx="463" cy="150"/>
              </a:xfrm>
              <a:custGeom>
                <a:avLst/>
                <a:gdLst>
                  <a:gd name="T0" fmla="*/ 462 w 463"/>
                  <a:gd name="T1" fmla="*/ 5 h 150"/>
                  <a:gd name="T2" fmla="*/ 462 w 463"/>
                  <a:gd name="T3" fmla="*/ 26 h 150"/>
                  <a:gd name="T4" fmla="*/ 462 w 463"/>
                  <a:gd name="T5" fmla="*/ 57 h 150"/>
                  <a:gd name="T6" fmla="*/ 462 w 463"/>
                  <a:gd name="T7" fmla="*/ 92 h 150"/>
                  <a:gd name="T8" fmla="*/ 462 w 463"/>
                  <a:gd name="T9" fmla="*/ 124 h 150"/>
                  <a:gd name="T10" fmla="*/ 462 w 463"/>
                  <a:gd name="T11" fmla="*/ 145 h 150"/>
                  <a:gd name="T12" fmla="*/ 462 w 463"/>
                  <a:gd name="T13" fmla="*/ 149 h 150"/>
                  <a:gd name="T14" fmla="*/ 459 w 463"/>
                  <a:gd name="T15" fmla="*/ 149 h 150"/>
                  <a:gd name="T16" fmla="*/ 451 w 463"/>
                  <a:gd name="T17" fmla="*/ 149 h 150"/>
                  <a:gd name="T18" fmla="*/ 437 w 463"/>
                  <a:gd name="T19" fmla="*/ 149 h 150"/>
                  <a:gd name="T20" fmla="*/ 418 w 463"/>
                  <a:gd name="T21" fmla="*/ 149 h 150"/>
                  <a:gd name="T22" fmla="*/ 396 w 463"/>
                  <a:gd name="T23" fmla="*/ 149 h 150"/>
                  <a:gd name="T24" fmla="*/ 371 w 463"/>
                  <a:gd name="T25" fmla="*/ 149 h 150"/>
                  <a:gd name="T26" fmla="*/ 342 w 463"/>
                  <a:gd name="T27" fmla="*/ 149 h 150"/>
                  <a:gd name="T28" fmla="*/ 312 w 463"/>
                  <a:gd name="T29" fmla="*/ 149 h 150"/>
                  <a:gd name="T30" fmla="*/ 280 w 463"/>
                  <a:gd name="T31" fmla="*/ 149 h 150"/>
                  <a:gd name="T32" fmla="*/ 248 w 463"/>
                  <a:gd name="T33" fmla="*/ 149 h 150"/>
                  <a:gd name="T34" fmla="*/ 215 w 463"/>
                  <a:gd name="T35" fmla="*/ 149 h 150"/>
                  <a:gd name="T36" fmla="*/ 182 w 463"/>
                  <a:gd name="T37" fmla="*/ 149 h 150"/>
                  <a:gd name="T38" fmla="*/ 150 w 463"/>
                  <a:gd name="T39" fmla="*/ 149 h 150"/>
                  <a:gd name="T40" fmla="*/ 120 w 463"/>
                  <a:gd name="T41" fmla="*/ 149 h 150"/>
                  <a:gd name="T42" fmla="*/ 92 w 463"/>
                  <a:gd name="T43" fmla="*/ 149 h 150"/>
                  <a:gd name="T44" fmla="*/ 66 w 463"/>
                  <a:gd name="T45" fmla="*/ 149 h 150"/>
                  <a:gd name="T46" fmla="*/ 44 w 463"/>
                  <a:gd name="T47" fmla="*/ 149 h 150"/>
                  <a:gd name="T48" fmla="*/ 26 w 463"/>
                  <a:gd name="T49" fmla="*/ 149 h 150"/>
                  <a:gd name="T50" fmla="*/ 12 w 463"/>
                  <a:gd name="T51" fmla="*/ 149 h 150"/>
                  <a:gd name="T52" fmla="*/ 3 w 463"/>
                  <a:gd name="T53" fmla="*/ 149 h 150"/>
                  <a:gd name="T54" fmla="*/ 0 w 463"/>
                  <a:gd name="T55" fmla="*/ 149 h 150"/>
                  <a:gd name="T56" fmla="*/ 0 w 463"/>
                  <a:gd name="T57" fmla="*/ 145 h 150"/>
                  <a:gd name="T58" fmla="*/ 0 w 463"/>
                  <a:gd name="T59" fmla="*/ 124 h 150"/>
                  <a:gd name="T60" fmla="*/ 0 w 463"/>
                  <a:gd name="T61" fmla="*/ 92 h 150"/>
                  <a:gd name="T62" fmla="*/ 0 w 463"/>
                  <a:gd name="T63" fmla="*/ 57 h 150"/>
                  <a:gd name="T64" fmla="*/ 0 w 463"/>
                  <a:gd name="T65" fmla="*/ 26 h 150"/>
                  <a:gd name="T66" fmla="*/ 0 w 463"/>
                  <a:gd name="T67" fmla="*/ 5 h 150"/>
                  <a:gd name="T68" fmla="*/ 0 w 463"/>
                  <a:gd name="T69" fmla="*/ 0 h 150"/>
                  <a:gd name="T70" fmla="*/ 3 w 463"/>
                  <a:gd name="T71" fmla="*/ 0 h 150"/>
                  <a:gd name="T72" fmla="*/ 12 w 463"/>
                  <a:gd name="T73" fmla="*/ 0 h 150"/>
                  <a:gd name="T74" fmla="*/ 26 w 463"/>
                  <a:gd name="T75" fmla="*/ 0 h 150"/>
                  <a:gd name="T76" fmla="*/ 44 w 463"/>
                  <a:gd name="T77" fmla="*/ 0 h 150"/>
                  <a:gd name="T78" fmla="*/ 66 w 463"/>
                  <a:gd name="T79" fmla="*/ 0 h 150"/>
                  <a:gd name="T80" fmla="*/ 92 w 463"/>
                  <a:gd name="T81" fmla="*/ 0 h 150"/>
                  <a:gd name="T82" fmla="*/ 120 w 463"/>
                  <a:gd name="T83" fmla="*/ 0 h 150"/>
                  <a:gd name="T84" fmla="*/ 150 w 463"/>
                  <a:gd name="T85" fmla="*/ 0 h 150"/>
                  <a:gd name="T86" fmla="*/ 182 w 463"/>
                  <a:gd name="T87" fmla="*/ 0 h 150"/>
                  <a:gd name="T88" fmla="*/ 215 w 463"/>
                  <a:gd name="T89" fmla="*/ 0 h 150"/>
                  <a:gd name="T90" fmla="*/ 248 w 463"/>
                  <a:gd name="T91" fmla="*/ 0 h 150"/>
                  <a:gd name="T92" fmla="*/ 280 w 463"/>
                  <a:gd name="T93" fmla="*/ 0 h 150"/>
                  <a:gd name="T94" fmla="*/ 312 w 463"/>
                  <a:gd name="T95" fmla="*/ 0 h 150"/>
                  <a:gd name="T96" fmla="*/ 342 w 463"/>
                  <a:gd name="T97" fmla="*/ 0 h 150"/>
                  <a:gd name="T98" fmla="*/ 371 w 463"/>
                  <a:gd name="T99" fmla="*/ 0 h 150"/>
                  <a:gd name="T100" fmla="*/ 396 w 463"/>
                  <a:gd name="T101" fmla="*/ 0 h 150"/>
                  <a:gd name="T102" fmla="*/ 418 w 463"/>
                  <a:gd name="T103" fmla="*/ 0 h 150"/>
                  <a:gd name="T104" fmla="*/ 437 w 463"/>
                  <a:gd name="T105" fmla="*/ 0 h 150"/>
                  <a:gd name="T106" fmla="*/ 451 w 463"/>
                  <a:gd name="T107" fmla="*/ 0 h 150"/>
                  <a:gd name="T108" fmla="*/ 459 w 463"/>
                  <a:gd name="T109" fmla="*/ 0 h 150"/>
                  <a:gd name="T110" fmla="*/ 462 w 463"/>
                  <a:gd name="T111" fmla="*/ 0 h 15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3"/>
                  <a:gd name="T169" fmla="*/ 0 h 150"/>
                  <a:gd name="T170" fmla="*/ 463 w 463"/>
                  <a:gd name="T171" fmla="*/ 150 h 15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3" h="150">
                    <a:moveTo>
                      <a:pt x="462" y="0"/>
                    </a:moveTo>
                    <a:lnTo>
                      <a:pt x="462" y="1"/>
                    </a:lnTo>
                    <a:lnTo>
                      <a:pt x="462" y="5"/>
                    </a:lnTo>
                    <a:lnTo>
                      <a:pt x="462" y="10"/>
                    </a:lnTo>
                    <a:lnTo>
                      <a:pt x="462" y="17"/>
                    </a:lnTo>
                    <a:lnTo>
                      <a:pt x="462" y="26"/>
                    </a:lnTo>
                    <a:lnTo>
                      <a:pt x="462" y="35"/>
                    </a:lnTo>
                    <a:lnTo>
                      <a:pt x="462" y="46"/>
                    </a:lnTo>
                    <a:lnTo>
                      <a:pt x="462" y="57"/>
                    </a:lnTo>
                    <a:lnTo>
                      <a:pt x="462" y="69"/>
                    </a:lnTo>
                    <a:lnTo>
                      <a:pt x="462" y="81"/>
                    </a:lnTo>
                    <a:lnTo>
                      <a:pt x="462" y="92"/>
                    </a:lnTo>
                    <a:lnTo>
                      <a:pt x="462" y="103"/>
                    </a:lnTo>
                    <a:lnTo>
                      <a:pt x="462" y="114"/>
                    </a:lnTo>
                    <a:lnTo>
                      <a:pt x="462" y="124"/>
                    </a:lnTo>
                    <a:lnTo>
                      <a:pt x="462" y="132"/>
                    </a:lnTo>
                    <a:lnTo>
                      <a:pt x="462" y="139"/>
                    </a:lnTo>
                    <a:lnTo>
                      <a:pt x="462" y="145"/>
                    </a:lnTo>
                    <a:lnTo>
                      <a:pt x="462" y="148"/>
                    </a:lnTo>
                    <a:lnTo>
                      <a:pt x="462" y="149"/>
                    </a:lnTo>
                    <a:lnTo>
                      <a:pt x="461" y="149"/>
                    </a:lnTo>
                    <a:lnTo>
                      <a:pt x="459" y="149"/>
                    </a:lnTo>
                    <a:lnTo>
                      <a:pt x="457" y="149"/>
                    </a:lnTo>
                    <a:lnTo>
                      <a:pt x="454" y="149"/>
                    </a:lnTo>
                    <a:lnTo>
                      <a:pt x="451" y="149"/>
                    </a:lnTo>
                    <a:lnTo>
                      <a:pt x="446" y="149"/>
                    </a:lnTo>
                    <a:lnTo>
                      <a:pt x="442" y="149"/>
                    </a:lnTo>
                    <a:lnTo>
                      <a:pt x="437" y="149"/>
                    </a:lnTo>
                    <a:lnTo>
                      <a:pt x="431" y="149"/>
                    </a:lnTo>
                    <a:lnTo>
                      <a:pt x="425" y="149"/>
                    </a:lnTo>
                    <a:lnTo>
                      <a:pt x="418" y="149"/>
                    </a:lnTo>
                    <a:lnTo>
                      <a:pt x="411" y="149"/>
                    </a:lnTo>
                    <a:lnTo>
                      <a:pt x="404" y="149"/>
                    </a:lnTo>
                    <a:lnTo>
                      <a:pt x="396" y="149"/>
                    </a:lnTo>
                    <a:lnTo>
                      <a:pt x="388" y="149"/>
                    </a:lnTo>
                    <a:lnTo>
                      <a:pt x="379" y="149"/>
                    </a:lnTo>
                    <a:lnTo>
                      <a:pt x="371" y="149"/>
                    </a:lnTo>
                    <a:lnTo>
                      <a:pt x="362" y="149"/>
                    </a:lnTo>
                    <a:lnTo>
                      <a:pt x="352" y="149"/>
                    </a:lnTo>
                    <a:lnTo>
                      <a:pt x="342" y="149"/>
                    </a:lnTo>
                    <a:lnTo>
                      <a:pt x="333" y="149"/>
                    </a:lnTo>
                    <a:lnTo>
                      <a:pt x="322" y="149"/>
                    </a:lnTo>
                    <a:lnTo>
                      <a:pt x="312" y="149"/>
                    </a:lnTo>
                    <a:lnTo>
                      <a:pt x="302" y="149"/>
                    </a:lnTo>
                    <a:lnTo>
                      <a:pt x="291" y="149"/>
                    </a:lnTo>
                    <a:lnTo>
                      <a:pt x="280" y="149"/>
                    </a:lnTo>
                    <a:lnTo>
                      <a:pt x="270" y="149"/>
                    </a:lnTo>
                    <a:lnTo>
                      <a:pt x="259" y="149"/>
                    </a:lnTo>
                    <a:lnTo>
                      <a:pt x="248" y="149"/>
                    </a:lnTo>
                    <a:lnTo>
                      <a:pt x="237" y="149"/>
                    </a:lnTo>
                    <a:lnTo>
                      <a:pt x="226" y="149"/>
                    </a:lnTo>
                    <a:lnTo>
                      <a:pt x="215" y="149"/>
                    </a:lnTo>
                    <a:lnTo>
                      <a:pt x="204" y="149"/>
                    </a:lnTo>
                    <a:lnTo>
                      <a:pt x="193" y="149"/>
                    </a:lnTo>
                    <a:lnTo>
                      <a:pt x="182" y="149"/>
                    </a:lnTo>
                    <a:lnTo>
                      <a:pt x="171" y="149"/>
                    </a:lnTo>
                    <a:lnTo>
                      <a:pt x="161" y="149"/>
                    </a:lnTo>
                    <a:lnTo>
                      <a:pt x="150" y="149"/>
                    </a:lnTo>
                    <a:lnTo>
                      <a:pt x="140" y="149"/>
                    </a:lnTo>
                    <a:lnTo>
                      <a:pt x="130" y="149"/>
                    </a:lnTo>
                    <a:lnTo>
                      <a:pt x="120" y="149"/>
                    </a:lnTo>
                    <a:lnTo>
                      <a:pt x="110" y="149"/>
                    </a:lnTo>
                    <a:lnTo>
                      <a:pt x="101" y="149"/>
                    </a:lnTo>
                    <a:lnTo>
                      <a:pt x="92" y="149"/>
                    </a:lnTo>
                    <a:lnTo>
                      <a:pt x="83" y="149"/>
                    </a:lnTo>
                    <a:lnTo>
                      <a:pt x="74" y="149"/>
                    </a:lnTo>
                    <a:lnTo>
                      <a:pt x="66" y="149"/>
                    </a:lnTo>
                    <a:lnTo>
                      <a:pt x="58" y="149"/>
                    </a:lnTo>
                    <a:lnTo>
                      <a:pt x="51" y="149"/>
                    </a:lnTo>
                    <a:lnTo>
                      <a:pt x="44" y="149"/>
                    </a:lnTo>
                    <a:lnTo>
                      <a:pt x="37" y="149"/>
                    </a:lnTo>
                    <a:lnTo>
                      <a:pt x="31" y="149"/>
                    </a:lnTo>
                    <a:lnTo>
                      <a:pt x="26" y="149"/>
                    </a:lnTo>
                    <a:lnTo>
                      <a:pt x="21" y="149"/>
                    </a:lnTo>
                    <a:lnTo>
                      <a:pt x="16" y="149"/>
                    </a:lnTo>
                    <a:lnTo>
                      <a:pt x="12" y="149"/>
                    </a:lnTo>
                    <a:lnTo>
                      <a:pt x="8" y="149"/>
                    </a:lnTo>
                    <a:lnTo>
                      <a:pt x="5" y="149"/>
                    </a:lnTo>
                    <a:lnTo>
                      <a:pt x="3" y="149"/>
                    </a:lnTo>
                    <a:lnTo>
                      <a:pt x="1" y="149"/>
                    </a:lnTo>
                    <a:lnTo>
                      <a:pt x="0" y="149"/>
                    </a:lnTo>
                    <a:lnTo>
                      <a:pt x="0" y="148"/>
                    </a:lnTo>
                    <a:lnTo>
                      <a:pt x="0" y="145"/>
                    </a:lnTo>
                    <a:lnTo>
                      <a:pt x="0" y="139"/>
                    </a:lnTo>
                    <a:lnTo>
                      <a:pt x="0" y="132"/>
                    </a:lnTo>
                    <a:lnTo>
                      <a:pt x="0" y="124"/>
                    </a:lnTo>
                    <a:lnTo>
                      <a:pt x="0" y="114"/>
                    </a:lnTo>
                    <a:lnTo>
                      <a:pt x="0" y="103"/>
                    </a:lnTo>
                    <a:lnTo>
                      <a:pt x="0" y="92"/>
                    </a:lnTo>
                    <a:lnTo>
                      <a:pt x="0" y="81"/>
                    </a:lnTo>
                    <a:lnTo>
                      <a:pt x="0" y="69"/>
                    </a:lnTo>
                    <a:lnTo>
                      <a:pt x="0" y="57"/>
                    </a:lnTo>
                    <a:lnTo>
                      <a:pt x="0" y="46"/>
                    </a:lnTo>
                    <a:lnTo>
                      <a:pt x="0" y="35"/>
                    </a:lnTo>
                    <a:lnTo>
                      <a:pt x="0" y="26"/>
                    </a:lnTo>
                    <a:lnTo>
                      <a:pt x="0" y="17"/>
                    </a:lnTo>
                    <a:lnTo>
                      <a:pt x="0" y="10"/>
                    </a:lnTo>
                    <a:lnTo>
                      <a:pt x="0" y="5"/>
                    </a:lnTo>
                    <a:lnTo>
                      <a:pt x="0" y="1"/>
                    </a:lnTo>
                    <a:lnTo>
                      <a:pt x="0" y="0"/>
                    </a:lnTo>
                    <a:lnTo>
                      <a:pt x="1" y="0"/>
                    </a:lnTo>
                    <a:lnTo>
                      <a:pt x="3" y="0"/>
                    </a:lnTo>
                    <a:lnTo>
                      <a:pt x="5" y="0"/>
                    </a:lnTo>
                    <a:lnTo>
                      <a:pt x="8" y="0"/>
                    </a:lnTo>
                    <a:lnTo>
                      <a:pt x="12" y="0"/>
                    </a:lnTo>
                    <a:lnTo>
                      <a:pt x="16" y="0"/>
                    </a:lnTo>
                    <a:lnTo>
                      <a:pt x="21" y="0"/>
                    </a:lnTo>
                    <a:lnTo>
                      <a:pt x="26" y="0"/>
                    </a:lnTo>
                    <a:lnTo>
                      <a:pt x="31" y="0"/>
                    </a:lnTo>
                    <a:lnTo>
                      <a:pt x="37" y="0"/>
                    </a:lnTo>
                    <a:lnTo>
                      <a:pt x="44" y="0"/>
                    </a:lnTo>
                    <a:lnTo>
                      <a:pt x="51" y="0"/>
                    </a:lnTo>
                    <a:lnTo>
                      <a:pt x="58" y="0"/>
                    </a:lnTo>
                    <a:lnTo>
                      <a:pt x="66" y="0"/>
                    </a:lnTo>
                    <a:lnTo>
                      <a:pt x="74" y="0"/>
                    </a:lnTo>
                    <a:lnTo>
                      <a:pt x="83" y="0"/>
                    </a:lnTo>
                    <a:lnTo>
                      <a:pt x="92" y="0"/>
                    </a:lnTo>
                    <a:lnTo>
                      <a:pt x="101" y="0"/>
                    </a:lnTo>
                    <a:lnTo>
                      <a:pt x="110" y="0"/>
                    </a:lnTo>
                    <a:lnTo>
                      <a:pt x="120" y="0"/>
                    </a:lnTo>
                    <a:lnTo>
                      <a:pt x="130" y="0"/>
                    </a:lnTo>
                    <a:lnTo>
                      <a:pt x="140" y="0"/>
                    </a:lnTo>
                    <a:lnTo>
                      <a:pt x="150" y="0"/>
                    </a:lnTo>
                    <a:lnTo>
                      <a:pt x="161" y="0"/>
                    </a:lnTo>
                    <a:lnTo>
                      <a:pt x="171" y="0"/>
                    </a:lnTo>
                    <a:lnTo>
                      <a:pt x="182" y="0"/>
                    </a:lnTo>
                    <a:lnTo>
                      <a:pt x="193" y="0"/>
                    </a:lnTo>
                    <a:lnTo>
                      <a:pt x="204" y="0"/>
                    </a:lnTo>
                    <a:lnTo>
                      <a:pt x="215" y="0"/>
                    </a:lnTo>
                    <a:lnTo>
                      <a:pt x="226" y="0"/>
                    </a:lnTo>
                    <a:lnTo>
                      <a:pt x="237" y="0"/>
                    </a:lnTo>
                    <a:lnTo>
                      <a:pt x="248" y="0"/>
                    </a:lnTo>
                    <a:lnTo>
                      <a:pt x="259" y="0"/>
                    </a:lnTo>
                    <a:lnTo>
                      <a:pt x="270" y="0"/>
                    </a:lnTo>
                    <a:lnTo>
                      <a:pt x="280" y="0"/>
                    </a:lnTo>
                    <a:lnTo>
                      <a:pt x="291" y="0"/>
                    </a:lnTo>
                    <a:lnTo>
                      <a:pt x="302" y="0"/>
                    </a:lnTo>
                    <a:lnTo>
                      <a:pt x="312" y="0"/>
                    </a:lnTo>
                    <a:lnTo>
                      <a:pt x="322" y="0"/>
                    </a:lnTo>
                    <a:lnTo>
                      <a:pt x="333" y="0"/>
                    </a:lnTo>
                    <a:lnTo>
                      <a:pt x="342" y="0"/>
                    </a:lnTo>
                    <a:lnTo>
                      <a:pt x="352" y="0"/>
                    </a:lnTo>
                    <a:lnTo>
                      <a:pt x="362" y="0"/>
                    </a:lnTo>
                    <a:lnTo>
                      <a:pt x="371" y="0"/>
                    </a:lnTo>
                    <a:lnTo>
                      <a:pt x="379" y="0"/>
                    </a:lnTo>
                    <a:lnTo>
                      <a:pt x="388" y="0"/>
                    </a:lnTo>
                    <a:lnTo>
                      <a:pt x="396" y="0"/>
                    </a:lnTo>
                    <a:lnTo>
                      <a:pt x="404" y="0"/>
                    </a:lnTo>
                    <a:lnTo>
                      <a:pt x="411" y="0"/>
                    </a:lnTo>
                    <a:lnTo>
                      <a:pt x="418" y="0"/>
                    </a:lnTo>
                    <a:lnTo>
                      <a:pt x="425" y="0"/>
                    </a:lnTo>
                    <a:lnTo>
                      <a:pt x="431" y="0"/>
                    </a:lnTo>
                    <a:lnTo>
                      <a:pt x="437" y="0"/>
                    </a:lnTo>
                    <a:lnTo>
                      <a:pt x="442" y="0"/>
                    </a:lnTo>
                    <a:lnTo>
                      <a:pt x="446" y="0"/>
                    </a:lnTo>
                    <a:lnTo>
                      <a:pt x="451" y="0"/>
                    </a:lnTo>
                    <a:lnTo>
                      <a:pt x="454" y="0"/>
                    </a:lnTo>
                    <a:lnTo>
                      <a:pt x="457" y="0"/>
                    </a:lnTo>
                    <a:lnTo>
                      <a:pt x="459" y="0"/>
                    </a:lnTo>
                    <a:lnTo>
                      <a:pt x="461" y="0"/>
                    </a:lnTo>
                    <a:lnTo>
                      <a:pt x="462"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38" name="Freeform 38">
                <a:extLst>
                  <a:ext uri="{FF2B5EF4-FFF2-40B4-BE49-F238E27FC236}">
                    <a16:creationId xmlns:a16="http://schemas.microsoft.com/office/drawing/2014/main" id="{2E016D6B-6F59-43B9-864F-4D72AEB03F7E}"/>
                  </a:ext>
                </a:extLst>
              </p:cNvPr>
              <p:cNvSpPr>
                <a:spLocks/>
              </p:cNvSpPr>
              <p:nvPr/>
            </p:nvSpPr>
            <p:spPr bwMode="auto">
              <a:xfrm>
                <a:off x="1019" y="3672"/>
                <a:ext cx="463" cy="150"/>
              </a:xfrm>
              <a:custGeom>
                <a:avLst/>
                <a:gdLst>
                  <a:gd name="T0" fmla="*/ 462 w 463"/>
                  <a:gd name="T1" fmla="*/ 5 h 150"/>
                  <a:gd name="T2" fmla="*/ 462 w 463"/>
                  <a:gd name="T3" fmla="*/ 26 h 150"/>
                  <a:gd name="T4" fmla="*/ 462 w 463"/>
                  <a:gd name="T5" fmla="*/ 57 h 150"/>
                  <a:gd name="T6" fmla="*/ 462 w 463"/>
                  <a:gd name="T7" fmla="*/ 92 h 150"/>
                  <a:gd name="T8" fmla="*/ 462 w 463"/>
                  <a:gd name="T9" fmla="*/ 124 h 150"/>
                  <a:gd name="T10" fmla="*/ 462 w 463"/>
                  <a:gd name="T11" fmla="*/ 145 h 150"/>
                  <a:gd name="T12" fmla="*/ 462 w 463"/>
                  <a:gd name="T13" fmla="*/ 149 h 150"/>
                  <a:gd name="T14" fmla="*/ 459 w 463"/>
                  <a:gd name="T15" fmla="*/ 149 h 150"/>
                  <a:gd name="T16" fmla="*/ 451 w 463"/>
                  <a:gd name="T17" fmla="*/ 149 h 150"/>
                  <a:gd name="T18" fmla="*/ 437 w 463"/>
                  <a:gd name="T19" fmla="*/ 149 h 150"/>
                  <a:gd name="T20" fmla="*/ 418 w 463"/>
                  <a:gd name="T21" fmla="*/ 149 h 150"/>
                  <a:gd name="T22" fmla="*/ 396 w 463"/>
                  <a:gd name="T23" fmla="*/ 149 h 150"/>
                  <a:gd name="T24" fmla="*/ 371 w 463"/>
                  <a:gd name="T25" fmla="*/ 149 h 150"/>
                  <a:gd name="T26" fmla="*/ 342 w 463"/>
                  <a:gd name="T27" fmla="*/ 149 h 150"/>
                  <a:gd name="T28" fmla="*/ 312 w 463"/>
                  <a:gd name="T29" fmla="*/ 149 h 150"/>
                  <a:gd name="T30" fmla="*/ 280 w 463"/>
                  <a:gd name="T31" fmla="*/ 149 h 150"/>
                  <a:gd name="T32" fmla="*/ 248 w 463"/>
                  <a:gd name="T33" fmla="*/ 149 h 150"/>
                  <a:gd name="T34" fmla="*/ 215 w 463"/>
                  <a:gd name="T35" fmla="*/ 149 h 150"/>
                  <a:gd name="T36" fmla="*/ 182 w 463"/>
                  <a:gd name="T37" fmla="*/ 149 h 150"/>
                  <a:gd name="T38" fmla="*/ 150 w 463"/>
                  <a:gd name="T39" fmla="*/ 149 h 150"/>
                  <a:gd name="T40" fmla="*/ 120 w 463"/>
                  <a:gd name="T41" fmla="*/ 149 h 150"/>
                  <a:gd name="T42" fmla="*/ 92 w 463"/>
                  <a:gd name="T43" fmla="*/ 149 h 150"/>
                  <a:gd name="T44" fmla="*/ 66 w 463"/>
                  <a:gd name="T45" fmla="*/ 149 h 150"/>
                  <a:gd name="T46" fmla="*/ 44 w 463"/>
                  <a:gd name="T47" fmla="*/ 149 h 150"/>
                  <a:gd name="T48" fmla="*/ 26 w 463"/>
                  <a:gd name="T49" fmla="*/ 149 h 150"/>
                  <a:gd name="T50" fmla="*/ 12 w 463"/>
                  <a:gd name="T51" fmla="*/ 149 h 150"/>
                  <a:gd name="T52" fmla="*/ 3 w 463"/>
                  <a:gd name="T53" fmla="*/ 149 h 150"/>
                  <a:gd name="T54" fmla="*/ 0 w 463"/>
                  <a:gd name="T55" fmla="*/ 149 h 150"/>
                  <a:gd name="T56" fmla="*/ 0 w 463"/>
                  <a:gd name="T57" fmla="*/ 145 h 150"/>
                  <a:gd name="T58" fmla="*/ 0 w 463"/>
                  <a:gd name="T59" fmla="*/ 124 h 150"/>
                  <a:gd name="T60" fmla="*/ 0 w 463"/>
                  <a:gd name="T61" fmla="*/ 92 h 150"/>
                  <a:gd name="T62" fmla="*/ 0 w 463"/>
                  <a:gd name="T63" fmla="*/ 57 h 150"/>
                  <a:gd name="T64" fmla="*/ 0 w 463"/>
                  <a:gd name="T65" fmla="*/ 26 h 150"/>
                  <a:gd name="T66" fmla="*/ 0 w 463"/>
                  <a:gd name="T67" fmla="*/ 5 h 150"/>
                  <a:gd name="T68" fmla="*/ 0 w 463"/>
                  <a:gd name="T69" fmla="*/ 0 h 150"/>
                  <a:gd name="T70" fmla="*/ 3 w 463"/>
                  <a:gd name="T71" fmla="*/ 0 h 150"/>
                  <a:gd name="T72" fmla="*/ 12 w 463"/>
                  <a:gd name="T73" fmla="*/ 0 h 150"/>
                  <a:gd name="T74" fmla="*/ 26 w 463"/>
                  <a:gd name="T75" fmla="*/ 0 h 150"/>
                  <a:gd name="T76" fmla="*/ 44 w 463"/>
                  <a:gd name="T77" fmla="*/ 0 h 150"/>
                  <a:gd name="T78" fmla="*/ 66 w 463"/>
                  <a:gd name="T79" fmla="*/ 0 h 150"/>
                  <a:gd name="T80" fmla="*/ 92 w 463"/>
                  <a:gd name="T81" fmla="*/ 0 h 150"/>
                  <a:gd name="T82" fmla="*/ 120 w 463"/>
                  <a:gd name="T83" fmla="*/ 0 h 150"/>
                  <a:gd name="T84" fmla="*/ 150 w 463"/>
                  <a:gd name="T85" fmla="*/ 0 h 150"/>
                  <a:gd name="T86" fmla="*/ 182 w 463"/>
                  <a:gd name="T87" fmla="*/ 0 h 150"/>
                  <a:gd name="T88" fmla="*/ 215 w 463"/>
                  <a:gd name="T89" fmla="*/ 0 h 150"/>
                  <a:gd name="T90" fmla="*/ 248 w 463"/>
                  <a:gd name="T91" fmla="*/ 0 h 150"/>
                  <a:gd name="T92" fmla="*/ 280 w 463"/>
                  <a:gd name="T93" fmla="*/ 0 h 150"/>
                  <a:gd name="T94" fmla="*/ 312 w 463"/>
                  <a:gd name="T95" fmla="*/ 0 h 150"/>
                  <a:gd name="T96" fmla="*/ 342 w 463"/>
                  <a:gd name="T97" fmla="*/ 0 h 150"/>
                  <a:gd name="T98" fmla="*/ 371 w 463"/>
                  <a:gd name="T99" fmla="*/ 0 h 150"/>
                  <a:gd name="T100" fmla="*/ 396 w 463"/>
                  <a:gd name="T101" fmla="*/ 0 h 150"/>
                  <a:gd name="T102" fmla="*/ 418 w 463"/>
                  <a:gd name="T103" fmla="*/ 0 h 150"/>
                  <a:gd name="T104" fmla="*/ 437 w 463"/>
                  <a:gd name="T105" fmla="*/ 0 h 150"/>
                  <a:gd name="T106" fmla="*/ 451 w 463"/>
                  <a:gd name="T107" fmla="*/ 0 h 150"/>
                  <a:gd name="T108" fmla="*/ 459 w 463"/>
                  <a:gd name="T109" fmla="*/ 0 h 150"/>
                  <a:gd name="T110" fmla="*/ 462 w 463"/>
                  <a:gd name="T111" fmla="*/ 0 h 15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3"/>
                  <a:gd name="T169" fmla="*/ 0 h 150"/>
                  <a:gd name="T170" fmla="*/ 463 w 463"/>
                  <a:gd name="T171" fmla="*/ 150 h 15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3" h="150">
                    <a:moveTo>
                      <a:pt x="462" y="0"/>
                    </a:moveTo>
                    <a:lnTo>
                      <a:pt x="462" y="1"/>
                    </a:lnTo>
                    <a:lnTo>
                      <a:pt x="462" y="5"/>
                    </a:lnTo>
                    <a:lnTo>
                      <a:pt x="462" y="10"/>
                    </a:lnTo>
                    <a:lnTo>
                      <a:pt x="462" y="17"/>
                    </a:lnTo>
                    <a:lnTo>
                      <a:pt x="462" y="26"/>
                    </a:lnTo>
                    <a:lnTo>
                      <a:pt x="462" y="35"/>
                    </a:lnTo>
                    <a:lnTo>
                      <a:pt x="462" y="46"/>
                    </a:lnTo>
                    <a:lnTo>
                      <a:pt x="462" y="57"/>
                    </a:lnTo>
                    <a:lnTo>
                      <a:pt x="462" y="69"/>
                    </a:lnTo>
                    <a:lnTo>
                      <a:pt x="462" y="81"/>
                    </a:lnTo>
                    <a:lnTo>
                      <a:pt x="462" y="92"/>
                    </a:lnTo>
                    <a:lnTo>
                      <a:pt x="462" y="103"/>
                    </a:lnTo>
                    <a:lnTo>
                      <a:pt x="462" y="114"/>
                    </a:lnTo>
                    <a:lnTo>
                      <a:pt x="462" y="124"/>
                    </a:lnTo>
                    <a:lnTo>
                      <a:pt x="462" y="132"/>
                    </a:lnTo>
                    <a:lnTo>
                      <a:pt x="462" y="139"/>
                    </a:lnTo>
                    <a:lnTo>
                      <a:pt x="462" y="145"/>
                    </a:lnTo>
                    <a:lnTo>
                      <a:pt x="462" y="148"/>
                    </a:lnTo>
                    <a:lnTo>
                      <a:pt x="462" y="149"/>
                    </a:lnTo>
                    <a:lnTo>
                      <a:pt x="461" y="149"/>
                    </a:lnTo>
                    <a:lnTo>
                      <a:pt x="459" y="149"/>
                    </a:lnTo>
                    <a:lnTo>
                      <a:pt x="457" y="149"/>
                    </a:lnTo>
                    <a:lnTo>
                      <a:pt x="454" y="149"/>
                    </a:lnTo>
                    <a:lnTo>
                      <a:pt x="451" y="149"/>
                    </a:lnTo>
                    <a:lnTo>
                      <a:pt x="446" y="149"/>
                    </a:lnTo>
                    <a:lnTo>
                      <a:pt x="442" y="149"/>
                    </a:lnTo>
                    <a:lnTo>
                      <a:pt x="437" y="149"/>
                    </a:lnTo>
                    <a:lnTo>
                      <a:pt x="431" y="149"/>
                    </a:lnTo>
                    <a:lnTo>
                      <a:pt x="425" y="149"/>
                    </a:lnTo>
                    <a:lnTo>
                      <a:pt x="418" y="149"/>
                    </a:lnTo>
                    <a:lnTo>
                      <a:pt x="411" y="149"/>
                    </a:lnTo>
                    <a:lnTo>
                      <a:pt x="404" y="149"/>
                    </a:lnTo>
                    <a:lnTo>
                      <a:pt x="396" y="149"/>
                    </a:lnTo>
                    <a:lnTo>
                      <a:pt x="388" y="149"/>
                    </a:lnTo>
                    <a:lnTo>
                      <a:pt x="379" y="149"/>
                    </a:lnTo>
                    <a:lnTo>
                      <a:pt x="371" y="149"/>
                    </a:lnTo>
                    <a:lnTo>
                      <a:pt x="362" y="149"/>
                    </a:lnTo>
                    <a:lnTo>
                      <a:pt x="352" y="149"/>
                    </a:lnTo>
                    <a:lnTo>
                      <a:pt x="342" y="149"/>
                    </a:lnTo>
                    <a:lnTo>
                      <a:pt x="333" y="149"/>
                    </a:lnTo>
                    <a:lnTo>
                      <a:pt x="322" y="149"/>
                    </a:lnTo>
                    <a:lnTo>
                      <a:pt x="312" y="149"/>
                    </a:lnTo>
                    <a:lnTo>
                      <a:pt x="302" y="149"/>
                    </a:lnTo>
                    <a:lnTo>
                      <a:pt x="291" y="149"/>
                    </a:lnTo>
                    <a:lnTo>
                      <a:pt x="280" y="149"/>
                    </a:lnTo>
                    <a:lnTo>
                      <a:pt x="270" y="149"/>
                    </a:lnTo>
                    <a:lnTo>
                      <a:pt x="259" y="149"/>
                    </a:lnTo>
                    <a:lnTo>
                      <a:pt x="248" y="149"/>
                    </a:lnTo>
                    <a:lnTo>
                      <a:pt x="237" y="149"/>
                    </a:lnTo>
                    <a:lnTo>
                      <a:pt x="226" y="149"/>
                    </a:lnTo>
                    <a:lnTo>
                      <a:pt x="215" y="149"/>
                    </a:lnTo>
                    <a:lnTo>
                      <a:pt x="204" y="149"/>
                    </a:lnTo>
                    <a:lnTo>
                      <a:pt x="193" y="149"/>
                    </a:lnTo>
                    <a:lnTo>
                      <a:pt x="182" y="149"/>
                    </a:lnTo>
                    <a:lnTo>
                      <a:pt x="171" y="149"/>
                    </a:lnTo>
                    <a:lnTo>
                      <a:pt x="161" y="149"/>
                    </a:lnTo>
                    <a:lnTo>
                      <a:pt x="150" y="149"/>
                    </a:lnTo>
                    <a:lnTo>
                      <a:pt x="140" y="149"/>
                    </a:lnTo>
                    <a:lnTo>
                      <a:pt x="130" y="149"/>
                    </a:lnTo>
                    <a:lnTo>
                      <a:pt x="120" y="149"/>
                    </a:lnTo>
                    <a:lnTo>
                      <a:pt x="110" y="149"/>
                    </a:lnTo>
                    <a:lnTo>
                      <a:pt x="101" y="149"/>
                    </a:lnTo>
                    <a:lnTo>
                      <a:pt x="92" y="149"/>
                    </a:lnTo>
                    <a:lnTo>
                      <a:pt x="83" y="149"/>
                    </a:lnTo>
                    <a:lnTo>
                      <a:pt x="74" y="149"/>
                    </a:lnTo>
                    <a:lnTo>
                      <a:pt x="66" y="149"/>
                    </a:lnTo>
                    <a:lnTo>
                      <a:pt x="58" y="149"/>
                    </a:lnTo>
                    <a:lnTo>
                      <a:pt x="51" y="149"/>
                    </a:lnTo>
                    <a:lnTo>
                      <a:pt x="44" y="149"/>
                    </a:lnTo>
                    <a:lnTo>
                      <a:pt x="37" y="149"/>
                    </a:lnTo>
                    <a:lnTo>
                      <a:pt x="31" y="149"/>
                    </a:lnTo>
                    <a:lnTo>
                      <a:pt x="26" y="149"/>
                    </a:lnTo>
                    <a:lnTo>
                      <a:pt x="21" y="149"/>
                    </a:lnTo>
                    <a:lnTo>
                      <a:pt x="16" y="149"/>
                    </a:lnTo>
                    <a:lnTo>
                      <a:pt x="12" y="149"/>
                    </a:lnTo>
                    <a:lnTo>
                      <a:pt x="8" y="149"/>
                    </a:lnTo>
                    <a:lnTo>
                      <a:pt x="5" y="149"/>
                    </a:lnTo>
                    <a:lnTo>
                      <a:pt x="3" y="149"/>
                    </a:lnTo>
                    <a:lnTo>
                      <a:pt x="1" y="149"/>
                    </a:lnTo>
                    <a:lnTo>
                      <a:pt x="0" y="149"/>
                    </a:lnTo>
                    <a:lnTo>
                      <a:pt x="0" y="148"/>
                    </a:lnTo>
                    <a:lnTo>
                      <a:pt x="0" y="145"/>
                    </a:lnTo>
                    <a:lnTo>
                      <a:pt x="0" y="139"/>
                    </a:lnTo>
                    <a:lnTo>
                      <a:pt x="0" y="132"/>
                    </a:lnTo>
                    <a:lnTo>
                      <a:pt x="0" y="124"/>
                    </a:lnTo>
                    <a:lnTo>
                      <a:pt x="0" y="114"/>
                    </a:lnTo>
                    <a:lnTo>
                      <a:pt x="0" y="103"/>
                    </a:lnTo>
                    <a:lnTo>
                      <a:pt x="0" y="92"/>
                    </a:lnTo>
                    <a:lnTo>
                      <a:pt x="0" y="81"/>
                    </a:lnTo>
                    <a:lnTo>
                      <a:pt x="0" y="69"/>
                    </a:lnTo>
                    <a:lnTo>
                      <a:pt x="0" y="57"/>
                    </a:lnTo>
                    <a:lnTo>
                      <a:pt x="0" y="46"/>
                    </a:lnTo>
                    <a:lnTo>
                      <a:pt x="0" y="35"/>
                    </a:lnTo>
                    <a:lnTo>
                      <a:pt x="0" y="26"/>
                    </a:lnTo>
                    <a:lnTo>
                      <a:pt x="0" y="17"/>
                    </a:lnTo>
                    <a:lnTo>
                      <a:pt x="0" y="10"/>
                    </a:lnTo>
                    <a:lnTo>
                      <a:pt x="0" y="5"/>
                    </a:lnTo>
                    <a:lnTo>
                      <a:pt x="0" y="1"/>
                    </a:lnTo>
                    <a:lnTo>
                      <a:pt x="0" y="0"/>
                    </a:lnTo>
                    <a:lnTo>
                      <a:pt x="1" y="0"/>
                    </a:lnTo>
                    <a:lnTo>
                      <a:pt x="3" y="0"/>
                    </a:lnTo>
                    <a:lnTo>
                      <a:pt x="5" y="0"/>
                    </a:lnTo>
                    <a:lnTo>
                      <a:pt x="8" y="0"/>
                    </a:lnTo>
                    <a:lnTo>
                      <a:pt x="12" y="0"/>
                    </a:lnTo>
                    <a:lnTo>
                      <a:pt x="16" y="0"/>
                    </a:lnTo>
                    <a:lnTo>
                      <a:pt x="21" y="0"/>
                    </a:lnTo>
                    <a:lnTo>
                      <a:pt x="26" y="0"/>
                    </a:lnTo>
                    <a:lnTo>
                      <a:pt x="31" y="0"/>
                    </a:lnTo>
                    <a:lnTo>
                      <a:pt x="37" y="0"/>
                    </a:lnTo>
                    <a:lnTo>
                      <a:pt x="44" y="0"/>
                    </a:lnTo>
                    <a:lnTo>
                      <a:pt x="51" y="0"/>
                    </a:lnTo>
                    <a:lnTo>
                      <a:pt x="58" y="0"/>
                    </a:lnTo>
                    <a:lnTo>
                      <a:pt x="66" y="0"/>
                    </a:lnTo>
                    <a:lnTo>
                      <a:pt x="74" y="0"/>
                    </a:lnTo>
                    <a:lnTo>
                      <a:pt x="83" y="0"/>
                    </a:lnTo>
                    <a:lnTo>
                      <a:pt x="92" y="0"/>
                    </a:lnTo>
                    <a:lnTo>
                      <a:pt x="101" y="0"/>
                    </a:lnTo>
                    <a:lnTo>
                      <a:pt x="110" y="0"/>
                    </a:lnTo>
                    <a:lnTo>
                      <a:pt x="120" y="0"/>
                    </a:lnTo>
                    <a:lnTo>
                      <a:pt x="130" y="0"/>
                    </a:lnTo>
                    <a:lnTo>
                      <a:pt x="140" y="0"/>
                    </a:lnTo>
                    <a:lnTo>
                      <a:pt x="150" y="0"/>
                    </a:lnTo>
                    <a:lnTo>
                      <a:pt x="161" y="0"/>
                    </a:lnTo>
                    <a:lnTo>
                      <a:pt x="171" y="0"/>
                    </a:lnTo>
                    <a:lnTo>
                      <a:pt x="182" y="0"/>
                    </a:lnTo>
                    <a:lnTo>
                      <a:pt x="193" y="0"/>
                    </a:lnTo>
                    <a:lnTo>
                      <a:pt x="204" y="0"/>
                    </a:lnTo>
                    <a:lnTo>
                      <a:pt x="215" y="0"/>
                    </a:lnTo>
                    <a:lnTo>
                      <a:pt x="226" y="0"/>
                    </a:lnTo>
                    <a:lnTo>
                      <a:pt x="237" y="0"/>
                    </a:lnTo>
                    <a:lnTo>
                      <a:pt x="248" y="0"/>
                    </a:lnTo>
                    <a:lnTo>
                      <a:pt x="259" y="0"/>
                    </a:lnTo>
                    <a:lnTo>
                      <a:pt x="270" y="0"/>
                    </a:lnTo>
                    <a:lnTo>
                      <a:pt x="280" y="0"/>
                    </a:lnTo>
                    <a:lnTo>
                      <a:pt x="291" y="0"/>
                    </a:lnTo>
                    <a:lnTo>
                      <a:pt x="302" y="0"/>
                    </a:lnTo>
                    <a:lnTo>
                      <a:pt x="312" y="0"/>
                    </a:lnTo>
                    <a:lnTo>
                      <a:pt x="322" y="0"/>
                    </a:lnTo>
                    <a:lnTo>
                      <a:pt x="333" y="0"/>
                    </a:lnTo>
                    <a:lnTo>
                      <a:pt x="342" y="0"/>
                    </a:lnTo>
                    <a:lnTo>
                      <a:pt x="352" y="0"/>
                    </a:lnTo>
                    <a:lnTo>
                      <a:pt x="362" y="0"/>
                    </a:lnTo>
                    <a:lnTo>
                      <a:pt x="371" y="0"/>
                    </a:lnTo>
                    <a:lnTo>
                      <a:pt x="379" y="0"/>
                    </a:lnTo>
                    <a:lnTo>
                      <a:pt x="388" y="0"/>
                    </a:lnTo>
                    <a:lnTo>
                      <a:pt x="396" y="0"/>
                    </a:lnTo>
                    <a:lnTo>
                      <a:pt x="404" y="0"/>
                    </a:lnTo>
                    <a:lnTo>
                      <a:pt x="411" y="0"/>
                    </a:lnTo>
                    <a:lnTo>
                      <a:pt x="418" y="0"/>
                    </a:lnTo>
                    <a:lnTo>
                      <a:pt x="425" y="0"/>
                    </a:lnTo>
                    <a:lnTo>
                      <a:pt x="431" y="0"/>
                    </a:lnTo>
                    <a:lnTo>
                      <a:pt x="437" y="0"/>
                    </a:lnTo>
                    <a:lnTo>
                      <a:pt x="442" y="0"/>
                    </a:lnTo>
                    <a:lnTo>
                      <a:pt x="446" y="0"/>
                    </a:lnTo>
                    <a:lnTo>
                      <a:pt x="451" y="0"/>
                    </a:lnTo>
                    <a:lnTo>
                      <a:pt x="454" y="0"/>
                    </a:lnTo>
                    <a:lnTo>
                      <a:pt x="457" y="0"/>
                    </a:lnTo>
                    <a:lnTo>
                      <a:pt x="459" y="0"/>
                    </a:lnTo>
                    <a:lnTo>
                      <a:pt x="461" y="0"/>
                    </a:lnTo>
                    <a:lnTo>
                      <a:pt x="462"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39" name="Freeform 39">
                <a:extLst>
                  <a:ext uri="{FF2B5EF4-FFF2-40B4-BE49-F238E27FC236}">
                    <a16:creationId xmlns:a16="http://schemas.microsoft.com/office/drawing/2014/main" id="{6B41EA95-8978-47C5-9EBA-9DC7E5765AEB}"/>
                  </a:ext>
                </a:extLst>
              </p:cNvPr>
              <p:cNvSpPr>
                <a:spLocks/>
              </p:cNvSpPr>
              <p:nvPr/>
            </p:nvSpPr>
            <p:spPr bwMode="auto">
              <a:xfrm>
                <a:off x="759" y="3808"/>
                <a:ext cx="190" cy="18"/>
              </a:xfrm>
              <a:custGeom>
                <a:avLst/>
                <a:gdLst>
                  <a:gd name="T0" fmla="*/ 189 w 190"/>
                  <a:gd name="T1" fmla="*/ 0 h 18"/>
                  <a:gd name="T2" fmla="*/ 189 w 190"/>
                  <a:gd name="T3" fmla="*/ 5 h 18"/>
                  <a:gd name="T4" fmla="*/ 189 w 190"/>
                  <a:gd name="T5" fmla="*/ 12 h 18"/>
                  <a:gd name="T6" fmla="*/ 189 w 190"/>
                  <a:gd name="T7" fmla="*/ 17 h 18"/>
                  <a:gd name="T8" fmla="*/ 189 w 190"/>
                  <a:gd name="T9" fmla="*/ 17 h 18"/>
                  <a:gd name="T10" fmla="*/ 188 w 190"/>
                  <a:gd name="T11" fmla="*/ 17 h 18"/>
                  <a:gd name="T12" fmla="*/ 186 w 190"/>
                  <a:gd name="T13" fmla="*/ 17 h 18"/>
                  <a:gd name="T14" fmla="*/ 182 w 190"/>
                  <a:gd name="T15" fmla="*/ 17 h 18"/>
                  <a:gd name="T16" fmla="*/ 176 w 190"/>
                  <a:gd name="T17" fmla="*/ 17 h 18"/>
                  <a:gd name="T18" fmla="*/ 169 w 190"/>
                  <a:gd name="T19" fmla="*/ 17 h 18"/>
                  <a:gd name="T20" fmla="*/ 162 w 190"/>
                  <a:gd name="T21" fmla="*/ 17 h 18"/>
                  <a:gd name="T22" fmla="*/ 153 w 190"/>
                  <a:gd name="T23" fmla="*/ 17 h 18"/>
                  <a:gd name="T24" fmla="*/ 143 w 190"/>
                  <a:gd name="T25" fmla="*/ 17 h 18"/>
                  <a:gd name="T26" fmla="*/ 133 w 190"/>
                  <a:gd name="T27" fmla="*/ 17 h 18"/>
                  <a:gd name="T28" fmla="*/ 122 w 190"/>
                  <a:gd name="T29" fmla="*/ 17 h 18"/>
                  <a:gd name="T30" fmla="*/ 111 w 190"/>
                  <a:gd name="T31" fmla="*/ 17 h 18"/>
                  <a:gd name="T32" fmla="*/ 100 w 190"/>
                  <a:gd name="T33" fmla="*/ 17 h 18"/>
                  <a:gd name="T34" fmla="*/ 89 w 190"/>
                  <a:gd name="T35" fmla="*/ 17 h 18"/>
                  <a:gd name="T36" fmla="*/ 78 w 190"/>
                  <a:gd name="T37" fmla="*/ 17 h 18"/>
                  <a:gd name="T38" fmla="*/ 66 w 190"/>
                  <a:gd name="T39" fmla="*/ 17 h 18"/>
                  <a:gd name="T40" fmla="*/ 56 w 190"/>
                  <a:gd name="T41" fmla="*/ 17 h 18"/>
                  <a:gd name="T42" fmla="*/ 46 w 190"/>
                  <a:gd name="T43" fmla="*/ 17 h 18"/>
                  <a:gd name="T44" fmla="*/ 36 w 190"/>
                  <a:gd name="T45" fmla="*/ 17 h 18"/>
                  <a:gd name="T46" fmla="*/ 27 w 190"/>
                  <a:gd name="T47" fmla="*/ 17 h 18"/>
                  <a:gd name="T48" fmla="*/ 20 w 190"/>
                  <a:gd name="T49" fmla="*/ 17 h 18"/>
                  <a:gd name="T50" fmla="*/ 13 w 190"/>
                  <a:gd name="T51" fmla="*/ 17 h 18"/>
                  <a:gd name="T52" fmla="*/ 7 w 190"/>
                  <a:gd name="T53" fmla="*/ 17 h 18"/>
                  <a:gd name="T54" fmla="*/ 3 w 190"/>
                  <a:gd name="T55" fmla="*/ 17 h 18"/>
                  <a:gd name="T56" fmla="*/ 1 w 190"/>
                  <a:gd name="T57" fmla="*/ 17 h 18"/>
                  <a:gd name="T58" fmla="*/ 0 w 190"/>
                  <a:gd name="T59" fmla="*/ 17 h 18"/>
                  <a:gd name="T60" fmla="*/ 0 w 190"/>
                  <a:gd name="T61" fmla="*/ 17 h 18"/>
                  <a:gd name="T62" fmla="*/ 0 w 190"/>
                  <a:gd name="T63" fmla="*/ 12 h 18"/>
                  <a:gd name="T64" fmla="*/ 0 w 190"/>
                  <a:gd name="T65" fmla="*/ 5 h 18"/>
                  <a:gd name="T66" fmla="*/ 0 w 190"/>
                  <a:gd name="T67" fmla="*/ 0 h 18"/>
                  <a:gd name="T68" fmla="*/ 0 w 190"/>
                  <a:gd name="T69" fmla="*/ 0 h 18"/>
                  <a:gd name="T70" fmla="*/ 1 w 190"/>
                  <a:gd name="T71" fmla="*/ 0 h 18"/>
                  <a:gd name="T72" fmla="*/ 3 w 190"/>
                  <a:gd name="T73" fmla="*/ 0 h 18"/>
                  <a:gd name="T74" fmla="*/ 7 w 190"/>
                  <a:gd name="T75" fmla="*/ 0 h 18"/>
                  <a:gd name="T76" fmla="*/ 13 w 190"/>
                  <a:gd name="T77" fmla="*/ 0 h 18"/>
                  <a:gd name="T78" fmla="*/ 20 w 190"/>
                  <a:gd name="T79" fmla="*/ 0 h 18"/>
                  <a:gd name="T80" fmla="*/ 27 w 190"/>
                  <a:gd name="T81" fmla="*/ 0 h 18"/>
                  <a:gd name="T82" fmla="*/ 36 w 190"/>
                  <a:gd name="T83" fmla="*/ 0 h 18"/>
                  <a:gd name="T84" fmla="*/ 46 w 190"/>
                  <a:gd name="T85" fmla="*/ 0 h 18"/>
                  <a:gd name="T86" fmla="*/ 56 w 190"/>
                  <a:gd name="T87" fmla="*/ 0 h 18"/>
                  <a:gd name="T88" fmla="*/ 66 w 190"/>
                  <a:gd name="T89" fmla="*/ 0 h 18"/>
                  <a:gd name="T90" fmla="*/ 78 w 190"/>
                  <a:gd name="T91" fmla="*/ 0 h 18"/>
                  <a:gd name="T92" fmla="*/ 89 w 190"/>
                  <a:gd name="T93" fmla="*/ 0 h 18"/>
                  <a:gd name="T94" fmla="*/ 100 w 190"/>
                  <a:gd name="T95" fmla="*/ 0 h 18"/>
                  <a:gd name="T96" fmla="*/ 111 w 190"/>
                  <a:gd name="T97" fmla="*/ 0 h 18"/>
                  <a:gd name="T98" fmla="*/ 122 w 190"/>
                  <a:gd name="T99" fmla="*/ 0 h 18"/>
                  <a:gd name="T100" fmla="*/ 133 w 190"/>
                  <a:gd name="T101" fmla="*/ 0 h 18"/>
                  <a:gd name="T102" fmla="*/ 143 w 190"/>
                  <a:gd name="T103" fmla="*/ 0 h 18"/>
                  <a:gd name="T104" fmla="*/ 153 w 190"/>
                  <a:gd name="T105" fmla="*/ 0 h 18"/>
                  <a:gd name="T106" fmla="*/ 162 w 190"/>
                  <a:gd name="T107" fmla="*/ 0 h 18"/>
                  <a:gd name="T108" fmla="*/ 169 w 190"/>
                  <a:gd name="T109" fmla="*/ 0 h 18"/>
                  <a:gd name="T110" fmla="*/ 176 w 190"/>
                  <a:gd name="T111" fmla="*/ 0 h 18"/>
                  <a:gd name="T112" fmla="*/ 182 w 190"/>
                  <a:gd name="T113" fmla="*/ 0 h 18"/>
                  <a:gd name="T114" fmla="*/ 186 w 190"/>
                  <a:gd name="T115" fmla="*/ 0 h 18"/>
                  <a:gd name="T116" fmla="*/ 188 w 190"/>
                  <a:gd name="T117" fmla="*/ 0 h 18"/>
                  <a:gd name="T118" fmla="*/ 189 w 190"/>
                  <a:gd name="T119" fmla="*/ 0 h 18"/>
                  <a:gd name="T120" fmla="*/ 189 w 190"/>
                  <a:gd name="T121" fmla="*/ 0 h 18"/>
                  <a:gd name="T122" fmla="*/ 189 w 190"/>
                  <a:gd name="T123" fmla="*/ 0 h 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90"/>
                  <a:gd name="T187" fmla="*/ 0 h 18"/>
                  <a:gd name="T188" fmla="*/ 190 w 190"/>
                  <a:gd name="T189" fmla="*/ 18 h 1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90" h="18">
                    <a:moveTo>
                      <a:pt x="189" y="0"/>
                    </a:moveTo>
                    <a:lnTo>
                      <a:pt x="189" y="5"/>
                    </a:lnTo>
                    <a:lnTo>
                      <a:pt x="189" y="12"/>
                    </a:lnTo>
                    <a:lnTo>
                      <a:pt x="189" y="17"/>
                    </a:lnTo>
                    <a:lnTo>
                      <a:pt x="188" y="17"/>
                    </a:lnTo>
                    <a:lnTo>
                      <a:pt x="186" y="17"/>
                    </a:lnTo>
                    <a:lnTo>
                      <a:pt x="182" y="17"/>
                    </a:lnTo>
                    <a:lnTo>
                      <a:pt x="176" y="17"/>
                    </a:lnTo>
                    <a:lnTo>
                      <a:pt x="169" y="17"/>
                    </a:lnTo>
                    <a:lnTo>
                      <a:pt x="162" y="17"/>
                    </a:lnTo>
                    <a:lnTo>
                      <a:pt x="153" y="17"/>
                    </a:lnTo>
                    <a:lnTo>
                      <a:pt x="143" y="17"/>
                    </a:lnTo>
                    <a:lnTo>
                      <a:pt x="133" y="17"/>
                    </a:lnTo>
                    <a:lnTo>
                      <a:pt x="122" y="17"/>
                    </a:lnTo>
                    <a:lnTo>
                      <a:pt x="111" y="17"/>
                    </a:lnTo>
                    <a:lnTo>
                      <a:pt x="100" y="17"/>
                    </a:lnTo>
                    <a:lnTo>
                      <a:pt x="89" y="17"/>
                    </a:lnTo>
                    <a:lnTo>
                      <a:pt x="78" y="17"/>
                    </a:lnTo>
                    <a:lnTo>
                      <a:pt x="66" y="17"/>
                    </a:lnTo>
                    <a:lnTo>
                      <a:pt x="56" y="17"/>
                    </a:lnTo>
                    <a:lnTo>
                      <a:pt x="46" y="17"/>
                    </a:lnTo>
                    <a:lnTo>
                      <a:pt x="36" y="17"/>
                    </a:lnTo>
                    <a:lnTo>
                      <a:pt x="27" y="17"/>
                    </a:lnTo>
                    <a:lnTo>
                      <a:pt x="20" y="17"/>
                    </a:lnTo>
                    <a:lnTo>
                      <a:pt x="13" y="17"/>
                    </a:lnTo>
                    <a:lnTo>
                      <a:pt x="7" y="17"/>
                    </a:lnTo>
                    <a:lnTo>
                      <a:pt x="3" y="17"/>
                    </a:lnTo>
                    <a:lnTo>
                      <a:pt x="1" y="17"/>
                    </a:lnTo>
                    <a:lnTo>
                      <a:pt x="0" y="17"/>
                    </a:lnTo>
                    <a:lnTo>
                      <a:pt x="0" y="12"/>
                    </a:lnTo>
                    <a:lnTo>
                      <a:pt x="0" y="5"/>
                    </a:lnTo>
                    <a:lnTo>
                      <a:pt x="0" y="0"/>
                    </a:lnTo>
                    <a:lnTo>
                      <a:pt x="1" y="0"/>
                    </a:lnTo>
                    <a:lnTo>
                      <a:pt x="3" y="0"/>
                    </a:lnTo>
                    <a:lnTo>
                      <a:pt x="7" y="0"/>
                    </a:lnTo>
                    <a:lnTo>
                      <a:pt x="13" y="0"/>
                    </a:lnTo>
                    <a:lnTo>
                      <a:pt x="20" y="0"/>
                    </a:lnTo>
                    <a:lnTo>
                      <a:pt x="27" y="0"/>
                    </a:lnTo>
                    <a:lnTo>
                      <a:pt x="36" y="0"/>
                    </a:lnTo>
                    <a:lnTo>
                      <a:pt x="46" y="0"/>
                    </a:lnTo>
                    <a:lnTo>
                      <a:pt x="56" y="0"/>
                    </a:lnTo>
                    <a:lnTo>
                      <a:pt x="66" y="0"/>
                    </a:lnTo>
                    <a:lnTo>
                      <a:pt x="78" y="0"/>
                    </a:lnTo>
                    <a:lnTo>
                      <a:pt x="89" y="0"/>
                    </a:lnTo>
                    <a:lnTo>
                      <a:pt x="100" y="0"/>
                    </a:lnTo>
                    <a:lnTo>
                      <a:pt x="111" y="0"/>
                    </a:lnTo>
                    <a:lnTo>
                      <a:pt x="122" y="0"/>
                    </a:lnTo>
                    <a:lnTo>
                      <a:pt x="133" y="0"/>
                    </a:lnTo>
                    <a:lnTo>
                      <a:pt x="143" y="0"/>
                    </a:lnTo>
                    <a:lnTo>
                      <a:pt x="153" y="0"/>
                    </a:lnTo>
                    <a:lnTo>
                      <a:pt x="162" y="0"/>
                    </a:lnTo>
                    <a:lnTo>
                      <a:pt x="169" y="0"/>
                    </a:lnTo>
                    <a:lnTo>
                      <a:pt x="176" y="0"/>
                    </a:lnTo>
                    <a:lnTo>
                      <a:pt x="182" y="0"/>
                    </a:lnTo>
                    <a:lnTo>
                      <a:pt x="186" y="0"/>
                    </a:lnTo>
                    <a:lnTo>
                      <a:pt x="188" y="0"/>
                    </a:lnTo>
                    <a:lnTo>
                      <a:pt x="189"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40" name="Freeform 40">
                <a:extLst>
                  <a:ext uri="{FF2B5EF4-FFF2-40B4-BE49-F238E27FC236}">
                    <a16:creationId xmlns:a16="http://schemas.microsoft.com/office/drawing/2014/main" id="{BBEE6624-A50B-48D9-BB93-1C9B5DD3226E}"/>
                  </a:ext>
                </a:extLst>
              </p:cNvPr>
              <p:cNvSpPr>
                <a:spLocks/>
              </p:cNvSpPr>
              <p:nvPr/>
            </p:nvSpPr>
            <p:spPr bwMode="auto">
              <a:xfrm>
                <a:off x="759" y="3808"/>
                <a:ext cx="190" cy="18"/>
              </a:xfrm>
              <a:custGeom>
                <a:avLst/>
                <a:gdLst>
                  <a:gd name="T0" fmla="*/ 189 w 190"/>
                  <a:gd name="T1" fmla="*/ 0 h 18"/>
                  <a:gd name="T2" fmla="*/ 189 w 190"/>
                  <a:gd name="T3" fmla="*/ 5 h 18"/>
                  <a:gd name="T4" fmla="*/ 189 w 190"/>
                  <a:gd name="T5" fmla="*/ 12 h 18"/>
                  <a:gd name="T6" fmla="*/ 189 w 190"/>
                  <a:gd name="T7" fmla="*/ 17 h 18"/>
                  <a:gd name="T8" fmla="*/ 189 w 190"/>
                  <a:gd name="T9" fmla="*/ 17 h 18"/>
                  <a:gd name="T10" fmla="*/ 188 w 190"/>
                  <a:gd name="T11" fmla="*/ 17 h 18"/>
                  <a:gd name="T12" fmla="*/ 186 w 190"/>
                  <a:gd name="T13" fmla="*/ 17 h 18"/>
                  <a:gd name="T14" fmla="*/ 182 w 190"/>
                  <a:gd name="T15" fmla="*/ 17 h 18"/>
                  <a:gd name="T16" fmla="*/ 176 w 190"/>
                  <a:gd name="T17" fmla="*/ 17 h 18"/>
                  <a:gd name="T18" fmla="*/ 169 w 190"/>
                  <a:gd name="T19" fmla="*/ 17 h 18"/>
                  <a:gd name="T20" fmla="*/ 162 w 190"/>
                  <a:gd name="T21" fmla="*/ 17 h 18"/>
                  <a:gd name="T22" fmla="*/ 153 w 190"/>
                  <a:gd name="T23" fmla="*/ 17 h 18"/>
                  <a:gd name="T24" fmla="*/ 143 w 190"/>
                  <a:gd name="T25" fmla="*/ 17 h 18"/>
                  <a:gd name="T26" fmla="*/ 133 w 190"/>
                  <a:gd name="T27" fmla="*/ 17 h 18"/>
                  <a:gd name="T28" fmla="*/ 122 w 190"/>
                  <a:gd name="T29" fmla="*/ 17 h 18"/>
                  <a:gd name="T30" fmla="*/ 111 w 190"/>
                  <a:gd name="T31" fmla="*/ 17 h 18"/>
                  <a:gd name="T32" fmla="*/ 100 w 190"/>
                  <a:gd name="T33" fmla="*/ 17 h 18"/>
                  <a:gd name="T34" fmla="*/ 89 w 190"/>
                  <a:gd name="T35" fmla="*/ 17 h 18"/>
                  <a:gd name="T36" fmla="*/ 78 w 190"/>
                  <a:gd name="T37" fmla="*/ 17 h 18"/>
                  <a:gd name="T38" fmla="*/ 66 w 190"/>
                  <a:gd name="T39" fmla="*/ 17 h 18"/>
                  <a:gd name="T40" fmla="*/ 56 w 190"/>
                  <a:gd name="T41" fmla="*/ 17 h 18"/>
                  <a:gd name="T42" fmla="*/ 46 w 190"/>
                  <a:gd name="T43" fmla="*/ 17 h 18"/>
                  <a:gd name="T44" fmla="*/ 36 w 190"/>
                  <a:gd name="T45" fmla="*/ 17 h 18"/>
                  <a:gd name="T46" fmla="*/ 27 w 190"/>
                  <a:gd name="T47" fmla="*/ 17 h 18"/>
                  <a:gd name="T48" fmla="*/ 20 w 190"/>
                  <a:gd name="T49" fmla="*/ 17 h 18"/>
                  <a:gd name="T50" fmla="*/ 13 w 190"/>
                  <a:gd name="T51" fmla="*/ 17 h 18"/>
                  <a:gd name="T52" fmla="*/ 7 w 190"/>
                  <a:gd name="T53" fmla="*/ 17 h 18"/>
                  <a:gd name="T54" fmla="*/ 3 w 190"/>
                  <a:gd name="T55" fmla="*/ 17 h 18"/>
                  <a:gd name="T56" fmla="*/ 1 w 190"/>
                  <a:gd name="T57" fmla="*/ 17 h 18"/>
                  <a:gd name="T58" fmla="*/ 0 w 190"/>
                  <a:gd name="T59" fmla="*/ 17 h 18"/>
                  <a:gd name="T60" fmla="*/ 0 w 190"/>
                  <a:gd name="T61" fmla="*/ 17 h 18"/>
                  <a:gd name="T62" fmla="*/ 0 w 190"/>
                  <a:gd name="T63" fmla="*/ 12 h 18"/>
                  <a:gd name="T64" fmla="*/ 0 w 190"/>
                  <a:gd name="T65" fmla="*/ 5 h 18"/>
                  <a:gd name="T66" fmla="*/ 0 w 190"/>
                  <a:gd name="T67" fmla="*/ 0 h 18"/>
                  <a:gd name="T68" fmla="*/ 0 w 190"/>
                  <a:gd name="T69" fmla="*/ 0 h 18"/>
                  <a:gd name="T70" fmla="*/ 1 w 190"/>
                  <a:gd name="T71" fmla="*/ 0 h 18"/>
                  <a:gd name="T72" fmla="*/ 3 w 190"/>
                  <a:gd name="T73" fmla="*/ 0 h 18"/>
                  <a:gd name="T74" fmla="*/ 7 w 190"/>
                  <a:gd name="T75" fmla="*/ 0 h 18"/>
                  <a:gd name="T76" fmla="*/ 13 w 190"/>
                  <a:gd name="T77" fmla="*/ 0 h 18"/>
                  <a:gd name="T78" fmla="*/ 20 w 190"/>
                  <a:gd name="T79" fmla="*/ 0 h 18"/>
                  <a:gd name="T80" fmla="*/ 27 w 190"/>
                  <a:gd name="T81" fmla="*/ 0 h 18"/>
                  <a:gd name="T82" fmla="*/ 36 w 190"/>
                  <a:gd name="T83" fmla="*/ 0 h 18"/>
                  <a:gd name="T84" fmla="*/ 46 w 190"/>
                  <a:gd name="T85" fmla="*/ 0 h 18"/>
                  <a:gd name="T86" fmla="*/ 56 w 190"/>
                  <a:gd name="T87" fmla="*/ 0 h 18"/>
                  <a:gd name="T88" fmla="*/ 66 w 190"/>
                  <a:gd name="T89" fmla="*/ 0 h 18"/>
                  <a:gd name="T90" fmla="*/ 78 w 190"/>
                  <a:gd name="T91" fmla="*/ 0 h 18"/>
                  <a:gd name="T92" fmla="*/ 89 w 190"/>
                  <a:gd name="T93" fmla="*/ 0 h 18"/>
                  <a:gd name="T94" fmla="*/ 100 w 190"/>
                  <a:gd name="T95" fmla="*/ 0 h 18"/>
                  <a:gd name="T96" fmla="*/ 111 w 190"/>
                  <a:gd name="T97" fmla="*/ 0 h 18"/>
                  <a:gd name="T98" fmla="*/ 122 w 190"/>
                  <a:gd name="T99" fmla="*/ 0 h 18"/>
                  <a:gd name="T100" fmla="*/ 133 w 190"/>
                  <a:gd name="T101" fmla="*/ 0 h 18"/>
                  <a:gd name="T102" fmla="*/ 143 w 190"/>
                  <a:gd name="T103" fmla="*/ 0 h 18"/>
                  <a:gd name="T104" fmla="*/ 153 w 190"/>
                  <a:gd name="T105" fmla="*/ 0 h 18"/>
                  <a:gd name="T106" fmla="*/ 162 w 190"/>
                  <a:gd name="T107" fmla="*/ 0 h 18"/>
                  <a:gd name="T108" fmla="*/ 169 w 190"/>
                  <a:gd name="T109" fmla="*/ 0 h 18"/>
                  <a:gd name="T110" fmla="*/ 176 w 190"/>
                  <a:gd name="T111" fmla="*/ 0 h 18"/>
                  <a:gd name="T112" fmla="*/ 182 w 190"/>
                  <a:gd name="T113" fmla="*/ 0 h 18"/>
                  <a:gd name="T114" fmla="*/ 186 w 190"/>
                  <a:gd name="T115" fmla="*/ 0 h 18"/>
                  <a:gd name="T116" fmla="*/ 188 w 190"/>
                  <a:gd name="T117" fmla="*/ 0 h 18"/>
                  <a:gd name="T118" fmla="*/ 189 w 190"/>
                  <a:gd name="T119" fmla="*/ 0 h 18"/>
                  <a:gd name="T120" fmla="*/ 189 w 190"/>
                  <a:gd name="T121" fmla="*/ 0 h 18"/>
                  <a:gd name="T122" fmla="*/ 189 w 190"/>
                  <a:gd name="T123" fmla="*/ 0 h 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90"/>
                  <a:gd name="T187" fmla="*/ 0 h 18"/>
                  <a:gd name="T188" fmla="*/ 190 w 190"/>
                  <a:gd name="T189" fmla="*/ 18 h 1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90" h="18">
                    <a:moveTo>
                      <a:pt x="189" y="0"/>
                    </a:moveTo>
                    <a:lnTo>
                      <a:pt x="189" y="5"/>
                    </a:lnTo>
                    <a:lnTo>
                      <a:pt x="189" y="12"/>
                    </a:lnTo>
                    <a:lnTo>
                      <a:pt x="189" y="17"/>
                    </a:lnTo>
                    <a:lnTo>
                      <a:pt x="188" y="17"/>
                    </a:lnTo>
                    <a:lnTo>
                      <a:pt x="186" y="17"/>
                    </a:lnTo>
                    <a:lnTo>
                      <a:pt x="182" y="17"/>
                    </a:lnTo>
                    <a:lnTo>
                      <a:pt x="176" y="17"/>
                    </a:lnTo>
                    <a:lnTo>
                      <a:pt x="169" y="17"/>
                    </a:lnTo>
                    <a:lnTo>
                      <a:pt x="162" y="17"/>
                    </a:lnTo>
                    <a:lnTo>
                      <a:pt x="153" y="17"/>
                    </a:lnTo>
                    <a:lnTo>
                      <a:pt x="143" y="17"/>
                    </a:lnTo>
                    <a:lnTo>
                      <a:pt x="133" y="17"/>
                    </a:lnTo>
                    <a:lnTo>
                      <a:pt x="122" y="17"/>
                    </a:lnTo>
                    <a:lnTo>
                      <a:pt x="111" y="17"/>
                    </a:lnTo>
                    <a:lnTo>
                      <a:pt x="100" y="17"/>
                    </a:lnTo>
                    <a:lnTo>
                      <a:pt x="89" y="17"/>
                    </a:lnTo>
                    <a:lnTo>
                      <a:pt x="78" y="17"/>
                    </a:lnTo>
                    <a:lnTo>
                      <a:pt x="66" y="17"/>
                    </a:lnTo>
                    <a:lnTo>
                      <a:pt x="56" y="17"/>
                    </a:lnTo>
                    <a:lnTo>
                      <a:pt x="46" y="17"/>
                    </a:lnTo>
                    <a:lnTo>
                      <a:pt x="36" y="17"/>
                    </a:lnTo>
                    <a:lnTo>
                      <a:pt x="27" y="17"/>
                    </a:lnTo>
                    <a:lnTo>
                      <a:pt x="20" y="17"/>
                    </a:lnTo>
                    <a:lnTo>
                      <a:pt x="13" y="17"/>
                    </a:lnTo>
                    <a:lnTo>
                      <a:pt x="7" y="17"/>
                    </a:lnTo>
                    <a:lnTo>
                      <a:pt x="3" y="17"/>
                    </a:lnTo>
                    <a:lnTo>
                      <a:pt x="1" y="17"/>
                    </a:lnTo>
                    <a:lnTo>
                      <a:pt x="0" y="17"/>
                    </a:lnTo>
                    <a:lnTo>
                      <a:pt x="0" y="12"/>
                    </a:lnTo>
                    <a:lnTo>
                      <a:pt x="0" y="5"/>
                    </a:lnTo>
                    <a:lnTo>
                      <a:pt x="0" y="0"/>
                    </a:lnTo>
                    <a:lnTo>
                      <a:pt x="1" y="0"/>
                    </a:lnTo>
                    <a:lnTo>
                      <a:pt x="3" y="0"/>
                    </a:lnTo>
                    <a:lnTo>
                      <a:pt x="7" y="0"/>
                    </a:lnTo>
                    <a:lnTo>
                      <a:pt x="13" y="0"/>
                    </a:lnTo>
                    <a:lnTo>
                      <a:pt x="20" y="0"/>
                    </a:lnTo>
                    <a:lnTo>
                      <a:pt x="27" y="0"/>
                    </a:lnTo>
                    <a:lnTo>
                      <a:pt x="36" y="0"/>
                    </a:lnTo>
                    <a:lnTo>
                      <a:pt x="46" y="0"/>
                    </a:lnTo>
                    <a:lnTo>
                      <a:pt x="56" y="0"/>
                    </a:lnTo>
                    <a:lnTo>
                      <a:pt x="66" y="0"/>
                    </a:lnTo>
                    <a:lnTo>
                      <a:pt x="78" y="0"/>
                    </a:lnTo>
                    <a:lnTo>
                      <a:pt x="89" y="0"/>
                    </a:lnTo>
                    <a:lnTo>
                      <a:pt x="100" y="0"/>
                    </a:lnTo>
                    <a:lnTo>
                      <a:pt x="111" y="0"/>
                    </a:lnTo>
                    <a:lnTo>
                      <a:pt x="122" y="0"/>
                    </a:lnTo>
                    <a:lnTo>
                      <a:pt x="133" y="0"/>
                    </a:lnTo>
                    <a:lnTo>
                      <a:pt x="143" y="0"/>
                    </a:lnTo>
                    <a:lnTo>
                      <a:pt x="153" y="0"/>
                    </a:lnTo>
                    <a:lnTo>
                      <a:pt x="162" y="0"/>
                    </a:lnTo>
                    <a:lnTo>
                      <a:pt x="169" y="0"/>
                    </a:lnTo>
                    <a:lnTo>
                      <a:pt x="176" y="0"/>
                    </a:lnTo>
                    <a:lnTo>
                      <a:pt x="182" y="0"/>
                    </a:lnTo>
                    <a:lnTo>
                      <a:pt x="186" y="0"/>
                    </a:lnTo>
                    <a:lnTo>
                      <a:pt x="188" y="0"/>
                    </a:lnTo>
                    <a:lnTo>
                      <a:pt x="189"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41" name="Freeform 41">
                <a:extLst>
                  <a:ext uri="{FF2B5EF4-FFF2-40B4-BE49-F238E27FC236}">
                    <a16:creationId xmlns:a16="http://schemas.microsoft.com/office/drawing/2014/main" id="{C57DAA76-CFBD-411F-A6A6-48C3DAAA07B6}"/>
                  </a:ext>
                </a:extLst>
              </p:cNvPr>
              <p:cNvSpPr>
                <a:spLocks/>
              </p:cNvSpPr>
              <p:nvPr/>
            </p:nvSpPr>
            <p:spPr bwMode="auto">
              <a:xfrm>
                <a:off x="738" y="3533"/>
                <a:ext cx="231" cy="20"/>
              </a:xfrm>
              <a:custGeom>
                <a:avLst/>
                <a:gdLst>
                  <a:gd name="T0" fmla="*/ 230 w 231"/>
                  <a:gd name="T1" fmla="*/ 5 h 20"/>
                  <a:gd name="T2" fmla="*/ 230 w 231"/>
                  <a:gd name="T3" fmla="*/ 19 h 20"/>
                  <a:gd name="T4" fmla="*/ 229 w 231"/>
                  <a:gd name="T5" fmla="*/ 19 h 20"/>
                  <a:gd name="T6" fmla="*/ 224 w 231"/>
                  <a:gd name="T7" fmla="*/ 19 h 20"/>
                  <a:gd name="T8" fmla="*/ 214 w 231"/>
                  <a:gd name="T9" fmla="*/ 19 h 20"/>
                  <a:gd name="T10" fmla="*/ 200 w 231"/>
                  <a:gd name="T11" fmla="*/ 19 h 20"/>
                  <a:gd name="T12" fmla="*/ 183 w 231"/>
                  <a:gd name="T13" fmla="*/ 19 h 20"/>
                  <a:gd name="T14" fmla="*/ 164 w 231"/>
                  <a:gd name="T15" fmla="*/ 19 h 20"/>
                  <a:gd name="T16" fmla="*/ 143 w 231"/>
                  <a:gd name="T17" fmla="*/ 19 h 20"/>
                  <a:gd name="T18" fmla="*/ 121 w 231"/>
                  <a:gd name="T19" fmla="*/ 19 h 20"/>
                  <a:gd name="T20" fmla="*/ 98 w 231"/>
                  <a:gd name="T21" fmla="*/ 19 h 20"/>
                  <a:gd name="T22" fmla="*/ 77 w 231"/>
                  <a:gd name="T23" fmla="*/ 19 h 20"/>
                  <a:gd name="T24" fmla="*/ 56 w 231"/>
                  <a:gd name="T25" fmla="*/ 19 h 20"/>
                  <a:gd name="T26" fmla="*/ 38 w 231"/>
                  <a:gd name="T27" fmla="*/ 19 h 20"/>
                  <a:gd name="T28" fmla="*/ 22 w 231"/>
                  <a:gd name="T29" fmla="*/ 19 h 20"/>
                  <a:gd name="T30" fmla="*/ 10 w 231"/>
                  <a:gd name="T31" fmla="*/ 19 h 20"/>
                  <a:gd name="T32" fmla="*/ 3 w 231"/>
                  <a:gd name="T33" fmla="*/ 19 h 20"/>
                  <a:gd name="T34" fmla="*/ 0 w 231"/>
                  <a:gd name="T35" fmla="*/ 19 h 20"/>
                  <a:gd name="T36" fmla="*/ 0 w 231"/>
                  <a:gd name="T37" fmla="*/ 14 h 20"/>
                  <a:gd name="T38" fmla="*/ 0 w 231"/>
                  <a:gd name="T39" fmla="*/ 0 h 20"/>
                  <a:gd name="T40" fmla="*/ 0 w 231"/>
                  <a:gd name="T41" fmla="*/ 0 h 20"/>
                  <a:gd name="T42" fmla="*/ 6 w 231"/>
                  <a:gd name="T43" fmla="*/ 0 h 20"/>
                  <a:gd name="T44" fmla="*/ 16 w 231"/>
                  <a:gd name="T45" fmla="*/ 0 h 20"/>
                  <a:gd name="T46" fmla="*/ 30 w 231"/>
                  <a:gd name="T47" fmla="*/ 0 h 20"/>
                  <a:gd name="T48" fmla="*/ 47 w 231"/>
                  <a:gd name="T49" fmla="*/ 0 h 20"/>
                  <a:gd name="T50" fmla="*/ 66 w 231"/>
                  <a:gd name="T51" fmla="*/ 0 h 20"/>
                  <a:gd name="T52" fmla="*/ 87 w 231"/>
                  <a:gd name="T53" fmla="*/ 0 h 20"/>
                  <a:gd name="T54" fmla="*/ 109 w 231"/>
                  <a:gd name="T55" fmla="*/ 0 h 20"/>
                  <a:gd name="T56" fmla="*/ 132 w 231"/>
                  <a:gd name="T57" fmla="*/ 0 h 20"/>
                  <a:gd name="T58" fmla="*/ 153 w 231"/>
                  <a:gd name="T59" fmla="*/ 0 h 20"/>
                  <a:gd name="T60" fmla="*/ 174 w 231"/>
                  <a:gd name="T61" fmla="*/ 0 h 20"/>
                  <a:gd name="T62" fmla="*/ 192 w 231"/>
                  <a:gd name="T63" fmla="*/ 0 h 20"/>
                  <a:gd name="T64" fmla="*/ 208 w 231"/>
                  <a:gd name="T65" fmla="*/ 0 h 20"/>
                  <a:gd name="T66" fmla="*/ 220 w 231"/>
                  <a:gd name="T67" fmla="*/ 0 h 20"/>
                  <a:gd name="T68" fmla="*/ 227 w 231"/>
                  <a:gd name="T69" fmla="*/ 0 h 20"/>
                  <a:gd name="T70" fmla="*/ 230 w 231"/>
                  <a:gd name="T71" fmla="*/ 0 h 20"/>
                  <a:gd name="T72" fmla="*/ 230 w 231"/>
                  <a:gd name="T73" fmla="*/ 0 h 2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31"/>
                  <a:gd name="T112" fmla="*/ 0 h 20"/>
                  <a:gd name="T113" fmla="*/ 231 w 231"/>
                  <a:gd name="T114" fmla="*/ 20 h 2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31" h="20">
                    <a:moveTo>
                      <a:pt x="230" y="0"/>
                    </a:moveTo>
                    <a:lnTo>
                      <a:pt x="230" y="5"/>
                    </a:lnTo>
                    <a:lnTo>
                      <a:pt x="230" y="14"/>
                    </a:lnTo>
                    <a:lnTo>
                      <a:pt x="230" y="19"/>
                    </a:lnTo>
                    <a:lnTo>
                      <a:pt x="229" y="19"/>
                    </a:lnTo>
                    <a:lnTo>
                      <a:pt x="227" y="19"/>
                    </a:lnTo>
                    <a:lnTo>
                      <a:pt x="224" y="19"/>
                    </a:lnTo>
                    <a:lnTo>
                      <a:pt x="220" y="19"/>
                    </a:lnTo>
                    <a:lnTo>
                      <a:pt x="214" y="19"/>
                    </a:lnTo>
                    <a:lnTo>
                      <a:pt x="208" y="19"/>
                    </a:lnTo>
                    <a:lnTo>
                      <a:pt x="200" y="19"/>
                    </a:lnTo>
                    <a:lnTo>
                      <a:pt x="192" y="19"/>
                    </a:lnTo>
                    <a:lnTo>
                      <a:pt x="183" y="19"/>
                    </a:lnTo>
                    <a:lnTo>
                      <a:pt x="174" y="19"/>
                    </a:lnTo>
                    <a:lnTo>
                      <a:pt x="164" y="19"/>
                    </a:lnTo>
                    <a:lnTo>
                      <a:pt x="153" y="19"/>
                    </a:lnTo>
                    <a:lnTo>
                      <a:pt x="143" y="19"/>
                    </a:lnTo>
                    <a:lnTo>
                      <a:pt x="132" y="19"/>
                    </a:lnTo>
                    <a:lnTo>
                      <a:pt x="121" y="19"/>
                    </a:lnTo>
                    <a:lnTo>
                      <a:pt x="109" y="19"/>
                    </a:lnTo>
                    <a:lnTo>
                      <a:pt x="98" y="19"/>
                    </a:lnTo>
                    <a:lnTo>
                      <a:pt x="87" y="19"/>
                    </a:lnTo>
                    <a:lnTo>
                      <a:pt x="77" y="19"/>
                    </a:lnTo>
                    <a:lnTo>
                      <a:pt x="66" y="19"/>
                    </a:lnTo>
                    <a:lnTo>
                      <a:pt x="56" y="19"/>
                    </a:lnTo>
                    <a:lnTo>
                      <a:pt x="47" y="19"/>
                    </a:lnTo>
                    <a:lnTo>
                      <a:pt x="38" y="19"/>
                    </a:lnTo>
                    <a:lnTo>
                      <a:pt x="30" y="19"/>
                    </a:lnTo>
                    <a:lnTo>
                      <a:pt x="22" y="19"/>
                    </a:lnTo>
                    <a:lnTo>
                      <a:pt x="16" y="19"/>
                    </a:lnTo>
                    <a:lnTo>
                      <a:pt x="10" y="19"/>
                    </a:lnTo>
                    <a:lnTo>
                      <a:pt x="6" y="19"/>
                    </a:lnTo>
                    <a:lnTo>
                      <a:pt x="3" y="19"/>
                    </a:lnTo>
                    <a:lnTo>
                      <a:pt x="0" y="19"/>
                    </a:lnTo>
                    <a:lnTo>
                      <a:pt x="0" y="14"/>
                    </a:lnTo>
                    <a:lnTo>
                      <a:pt x="0" y="5"/>
                    </a:lnTo>
                    <a:lnTo>
                      <a:pt x="0" y="0"/>
                    </a:lnTo>
                    <a:lnTo>
                      <a:pt x="3" y="0"/>
                    </a:lnTo>
                    <a:lnTo>
                      <a:pt x="6" y="0"/>
                    </a:lnTo>
                    <a:lnTo>
                      <a:pt x="10" y="0"/>
                    </a:lnTo>
                    <a:lnTo>
                      <a:pt x="16" y="0"/>
                    </a:lnTo>
                    <a:lnTo>
                      <a:pt x="22" y="0"/>
                    </a:lnTo>
                    <a:lnTo>
                      <a:pt x="30" y="0"/>
                    </a:lnTo>
                    <a:lnTo>
                      <a:pt x="38" y="0"/>
                    </a:lnTo>
                    <a:lnTo>
                      <a:pt x="47" y="0"/>
                    </a:lnTo>
                    <a:lnTo>
                      <a:pt x="56" y="0"/>
                    </a:lnTo>
                    <a:lnTo>
                      <a:pt x="66" y="0"/>
                    </a:lnTo>
                    <a:lnTo>
                      <a:pt x="77" y="0"/>
                    </a:lnTo>
                    <a:lnTo>
                      <a:pt x="87" y="0"/>
                    </a:lnTo>
                    <a:lnTo>
                      <a:pt x="98" y="0"/>
                    </a:lnTo>
                    <a:lnTo>
                      <a:pt x="109" y="0"/>
                    </a:lnTo>
                    <a:lnTo>
                      <a:pt x="121" y="0"/>
                    </a:lnTo>
                    <a:lnTo>
                      <a:pt x="132" y="0"/>
                    </a:lnTo>
                    <a:lnTo>
                      <a:pt x="143" y="0"/>
                    </a:lnTo>
                    <a:lnTo>
                      <a:pt x="153" y="0"/>
                    </a:lnTo>
                    <a:lnTo>
                      <a:pt x="164" y="0"/>
                    </a:lnTo>
                    <a:lnTo>
                      <a:pt x="174" y="0"/>
                    </a:lnTo>
                    <a:lnTo>
                      <a:pt x="183" y="0"/>
                    </a:lnTo>
                    <a:lnTo>
                      <a:pt x="192" y="0"/>
                    </a:lnTo>
                    <a:lnTo>
                      <a:pt x="200" y="0"/>
                    </a:lnTo>
                    <a:lnTo>
                      <a:pt x="208" y="0"/>
                    </a:lnTo>
                    <a:lnTo>
                      <a:pt x="214" y="0"/>
                    </a:lnTo>
                    <a:lnTo>
                      <a:pt x="220" y="0"/>
                    </a:lnTo>
                    <a:lnTo>
                      <a:pt x="224" y="0"/>
                    </a:lnTo>
                    <a:lnTo>
                      <a:pt x="227" y="0"/>
                    </a:lnTo>
                    <a:lnTo>
                      <a:pt x="229" y="0"/>
                    </a:lnTo>
                    <a:lnTo>
                      <a:pt x="230"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42" name="Freeform 42">
                <a:extLst>
                  <a:ext uri="{FF2B5EF4-FFF2-40B4-BE49-F238E27FC236}">
                    <a16:creationId xmlns:a16="http://schemas.microsoft.com/office/drawing/2014/main" id="{CE964C8D-CAE8-43B2-BD45-64FFF2310A78}"/>
                  </a:ext>
                </a:extLst>
              </p:cNvPr>
              <p:cNvSpPr>
                <a:spLocks/>
              </p:cNvSpPr>
              <p:nvPr/>
            </p:nvSpPr>
            <p:spPr bwMode="auto">
              <a:xfrm>
                <a:off x="738" y="3533"/>
                <a:ext cx="231" cy="20"/>
              </a:xfrm>
              <a:custGeom>
                <a:avLst/>
                <a:gdLst>
                  <a:gd name="T0" fmla="*/ 230 w 231"/>
                  <a:gd name="T1" fmla="*/ 5 h 20"/>
                  <a:gd name="T2" fmla="*/ 230 w 231"/>
                  <a:gd name="T3" fmla="*/ 19 h 20"/>
                  <a:gd name="T4" fmla="*/ 229 w 231"/>
                  <a:gd name="T5" fmla="*/ 19 h 20"/>
                  <a:gd name="T6" fmla="*/ 224 w 231"/>
                  <a:gd name="T7" fmla="*/ 19 h 20"/>
                  <a:gd name="T8" fmla="*/ 214 w 231"/>
                  <a:gd name="T9" fmla="*/ 19 h 20"/>
                  <a:gd name="T10" fmla="*/ 200 w 231"/>
                  <a:gd name="T11" fmla="*/ 19 h 20"/>
                  <a:gd name="T12" fmla="*/ 183 w 231"/>
                  <a:gd name="T13" fmla="*/ 19 h 20"/>
                  <a:gd name="T14" fmla="*/ 164 w 231"/>
                  <a:gd name="T15" fmla="*/ 19 h 20"/>
                  <a:gd name="T16" fmla="*/ 143 w 231"/>
                  <a:gd name="T17" fmla="*/ 19 h 20"/>
                  <a:gd name="T18" fmla="*/ 121 w 231"/>
                  <a:gd name="T19" fmla="*/ 19 h 20"/>
                  <a:gd name="T20" fmla="*/ 98 w 231"/>
                  <a:gd name="T21" fmla="*/ 19 h 20"/>
                  <a:gd name="T22" fmla="*/ 77 w 231"/>
                  <a:gd name="T23" fmla="*/ 19 h 20"/>
                  <a:gd name="T24" fmla="*/ 56 w 231"/>
                  <a:gd name="T25" fmla="*/ 19 h 20"/>
                  <a:gd name="T26" fmla="*/ 38 w 231"/>
                  <a:gd name="T27" fmla="*/ 19 h 20"/>
                  <a:gd name="T28" fmla="*/ 22 w 231"/>
                  <a:gd name="T29" fmla="*/ 19 h 20"/>
                  <a:gd name="T30" fmla="*/ 10 w 231"/>
                  <a:gd name="T31" fmla="*/ 19 h 20"/>
                  <a:gd name="T32" fmla="*/ 3 w 231"/>
                  <a:gd name="T33" fmla="*/ 19 h 20"/>
                  <a:gd name="T34" fmla="*/ 0 w 231"/>
                  <a:gd name="T35" fmla="*/ 19 h 20"/>
                  <a:gd name="T36" fmla="*/ 0 w 231"/>
                  <a:gd name="T37" fmla="*/ 14 h 20"/>
                  <a:gd name="T38" fmla="*/ 0 w 231"/>
                  <a:gd name="T39" fmla="*/ 0 h 20"/>
                  <a:gd name="T40" fmla="*/ 0 w 231"/>
                  <a:gd name="T41" fmla="*/ 0 h 20"/>
                  <a:gd name="T42" fmla="*/ 6 w 231"/>
                  <a:gd name="T43" fmla="*/ 0 h 20"/>
                  <a:gd name="T44" fmla="*/ 16 w 231"/>
                  <a:gd name="T45" fmla="*/ 0 h 20"/>
                  <a:gd name="T46" fmla="*/ 30 w 231"/>
                  <a:gd name="T47" fmla="*/ 0 h 20"/>
                  <a:gd name="T48" fmla="*/ 47 w 231"/>
                  <a:gd name="T49" fmla="*/ 0 h 20"/>
                  <a:gd name="T50" fmla="*/ 66 w 231"/>
                  <a:gd name="T51" fmla="*/ 0 h 20"/>
                  <a:gd name="T52" fmla="*/ 87 w 231"/>
                  <a:gd name="T53" fmla="*/ 0 h 20"/>
                  <a:gd name="T54" fmla="*/ 109 w 231"/>
                  <a:gd name="T55" fmla="*/ 0 h 20"/>
                  <a:gd name="T56" fmla="*/ 132 w 231"/>
                  <a:gd name="T57" fmla="*/ 0 h 20"/>
                  <a:gd name="T58" fmla="*/ 153 w 231"/>
                  <a:gd name="T59" fmla="*/ 0 h 20"/>
                  <a:gd name="T60" fmla="*/ 174 w 231"/>
                  <a:gd name="T61" fmla="*/ 0 h 20"/>
                  <a:gd name="T62" fmla="*/ 192 w 231"/>
                  <a:gd name="T63" fmla="*/ 0 h 20"/>
                  <a:gd name="T64" fmla="*/ 208 w 231"/>
                  <a:gd name="T65" fmla="*/ 0 h 20"/>
                  <a:gd name="T66" fmla="*/ 220 w 231"/>
                  <a:gd name="T67" fmla="*/ 0 h 20"/>
                  <a:gd name="T68" fmla="*/ 227 w 231"/>
                  <a:gd name="T69" fmla="*/ 0 h 20"/>
                  <a:gd name="T70" fmla="*/ 230 w 231"/>
                  <a:gd name="T71" fmla="*/ 0 h 20"/>
                  <a:gd name="T72" fmla="*/ 230 w 231"/>
                  <a:gd name="T73" fmla="*/ 0 h 2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31"/>
                  <a:gd name="T112" fmla="*/ 0 h 20"/>
                  <a:gd name="T113" fmla="*/ 231 w 231"/>
                  <a:gd name="T114" fmla="*/ 20 h 2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31" h="20">
                    <a:moveTo>
                      <a:pt x="230" y="0"/>
                    </a:moveTo>
                    <a:lnTo>
                      <a:pt x="230" y="5"/>
                    </a:lnTo>
                    <a:lnTo>
                      <a:pt x="230" y="14"/>
                    </a:lnTo>
                    <a:lnTo>
                      <a:pt x="230" y="19"/>
                    </a:lnTo>
                    <a:lnTo>
                      <a:pt x="229" y="19"/>
                    </a:lnTo>
                    <a:lnTo>
                      <a:pt x="227" y="19"/>
                    </a:lnTo>
                    <a:lnTo>
                      <a:pt x="224" y="19"/>
                    </a:lnTo>
                    <a:lnTo>
                      <a:pt x="220" y="19"/>
                    </a:lnTo>
                    <a:lnTo>
                      <a:pt x="214" y="19"/>
                    </a:lnTo>
                    <a:lnTo>
                      <a:pt x="208" y="19"/>
                    </a:lnTo>
                    <a:lnTo>
                      <a:pt x="200" y="19"/>
                    </a:lnTo>
                    <a:lnTo>
                      <a:pt x="192" y="19"/>
                    </a:lnTo>
                    <a:lnTo>
                      <a:pt x="183" y="19"/>
                    </a:lnTo>
                    <a:lnTo>
                      <a:pt x="174" y="19"/>
                    </a:lnTo>
                    <a:lnTo>
                      <a:pt x="164" y="19"/>
                    </a:lnTo>
                    <a:lnTo>
                      <a:pt x="153" y="19"/>
                    </a:lnTo>
                    <a:lnTo>
                      <a:pt x="143" y="19"/>
                    </a:lnTo>
                    <a:lnTo>
                      <a:pt x="132" y="19"/>
                    </a:lnTo>
                    <a:lnTo>
                      <a:pt x="121" y="19"/>
                    </a:lnTo>
                    <a:lnTo>
                      <a:pt x="109" y="19"/>
                    </a:lnTo>
                    <a:lnTo>
                      <a:pt x="98" y="19"/>
                    </a:lnTo>
                    <a:lnTo>
                      <a:pt x="87" y="19"/>
                    </a:lnTo>
                    <a:lnTo>
                      <a:pt x="77" y="19"/>
                    </a:lnTo>
                    <a:lnTo>
                      <a:pt x="66" y="19"/>
                    </a:lnTo>
                    <a:lnTo>
                      <a:pt x="56" y="19"/>
                    </a:lnTo>
                    <a:lnTo>
                      <a:pt x="47" y="19"/>
                    </a:lnTo>
                    <a:lnTo>
                      <a:pt x="38" y="19"/>
                    </a:lnTo>
                    <a:lnTo>
                      <a:pt x="30" y="19"/>
                    </a:lnTo>
                    <a:lnTo>
                      <a:pt x="22" y="19"/>
                    </a:lnTo>
                    <a:lnTo>
                      <a:pt x="16" y="19"/>
                    </a:lnTo>
                    <a:lnTo>
                      <a:pt x="10" y="19"/>
                    </a:lnTo>
                    <a:lnTo>
                      <a:pt x="6" y="19"/>
                    </a:lnTo>
                    <a:lnTo>
                      <a:pt x="3" y="19"/>
                    </a:lnTo>
                    <a:lnTo>
                      <a:pt x="0" y="19"/>
                    </a:lnTo>
                    <a:lnTo>
                      <a:pt x="0" y="14"/>
                    </a:lnTo>
                    <a:lnTo>
                      <a:pt x="0" y="5"/>
                    </a:lnTo>
                    <a:lnTo>
                      <a:pt x="0" y="0"/>
                    </a:lnTo>
                    <a:lnTo>
                      <a:pt x="3" y="0"/>
                    </a:lnTo>
                    <a:lnTo>
                      <a:pt x="6" y="0"/>
                    </a:lnTo>
                    <a:lnTo>
                      <a:pt x="10" y="0"/>
                    </a:lnTo>
                    <a:lnTo>
                      <a:pt x="16" y="0"/>
                    </a:lnTo>
                    <a:lnTo>
                      <a:pt x="22" y="0"/>
                    </a:lnTo>
                    <a:lnTo>
                      <a:pt x="30" y="0"/>
                    </a:lnTo>
                    <a:lnTo>
                      <a:pt x="38" y="0"/>
                    </a:lnTo>
                    <a:lnTo>
                      <a:pt x="47" y="0"/>
                    </a:lnTo>
                    <a:lnTo>
                      <a:pt x="56" y="0"/>
                    </a:lnTo>
                    <a:lnTo>
                      <a:pt x="66" y="0"/>
                    </a:lnTo>
                    <a:lnTo>
                      <a:pt x="77" y="0"/>
                    </a:lnTo>
                    <a:lnTo>
                      <a:pt x="87" y="0"/>
                    </a:lnTo>
                    <a:lnTo>
                      <a:pt x="98" y="0"/>
                    </a:lnTo>
                    <a:lnTo>
                      <a:pt x="109" y="0"/>
                    </a:lnTo>
                    <a:lnTo>
                      <a:pt x="121" y="0"/>
                    </a:lnTo>
                    <a:lnTo>
                      <a:pt x="132" y="0"/>
                    </a:lnTo>
                    <a:lnTo>
                      <a:pt x="143" y="0"/>
                    </a:lnTo>
                    <a:lnTo>
                      <a:pt x="153" y="0"/>
                    </a:lnTo>
                    <a:lnTo>
                      <a:pt x="164" y="0"/>
                    </a:lnTo>
                    <a:lnTo>
                      <a:pt x="174" y="0"/>
                    </a:lnTo>
                    <a:lnTo>
                      <a:pt x="183" y="0"/>
                    </a:lnTo>
                    <a:lnTo>
                      <a:pt x="192" y="0"/>
                    </a:lnTo>
                    <a:lnTo>
                      <a:pt x="200" y="0"/>
                    </a:lnTo>
                    <a:lnTo>
                      <a:pt x="208" y="0"/>
                    </a:lnTo>
                    <a:lnTo>
                      <a:pt x="214" y="0"/>
                    </a:lnTo>
                    <a:lnTo>
                      <a:pt x="220" y="0"/>
                    </a:lnTo>
                    <a:lnTo>
                      <a:pt x="224" y="0"/>
                    </a:lnTo>
                    <a:lnTo>
                      <a:pt x="227" y="0"/>
                    </a:lnTo>
                    <a:lnTo>
                      <a:pt x="229" y="0"/>
                    </a:lnTo>
                    <a:lnTo>
                      <a:pt x="23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43" name="Freeform 43">
                <a:extLst>
                  <a:ext uri="{FF2B5EF4-FFF2-40B4-BE49-F238E27FC236}">
                    <a16:creationId xmlns:a16="http://schemas.microsoft.com/office/drawing/2014/main" id="{FACC1EC2-61DB-42D3-AF6C-265F66284DEF}"/>
                  </a:ext>
                </a:extLst>
              </p:cNvPr>
              <p:cNvSpPr>
                <a:spLocks/>
              </p:cNvSpPr>
              <p:nvPr/>
            </p:nvSpPr>
            <p:spPr bwMode="auto">
              <a:xfrm>
                <a:off x="739" y="3553"/>
                <a:ext cx="230" cy="20"/>
              </a:xfrm>
              <a:custGeom>
                <a:avLst/>
                <a:gdLst>
                  <a:gd name="T0" fmla="*/ 229 w 230"/>
                  <a:gd name="T1" fmla="*/ 5 h 20"/>
                  <a:gd name="T2" fmla="*/ 229 w 230"/>
                  <a:gd name="T3" fmla="*/ 19 h 20"/>
                  <a:gd name="T4" fmla="*/ 228 w 230"/>
                  <a:gd name="T5" fmla="*/ 19 h 20"/>
                  <a:gd name="T6" fmla="*/ 222 w 230"/>
                  <a:gd name="T7" fmla="*/ 19 h 20"/>
                  <a:gd name="T8" fmla="*/ 212 w 230"/>
                  <a:gd name="T9" fmla="*/ 19 h 20"/>
                  <a:gd name="T10" fmla="*/ 197 w 230"/>
                  <a:gd name="T11" fmla="*/ 19 h 20"/>
                  <a:gd name="T12" fmla="*/ 179 w 230"/>
                  <a:gd name="T13" fmla="*/ 19 h 20"/>
                  <a:gd name="T14" fmla="*/ 159 w 230"/>
                  <a:gd name="T15" fmla="*/ 19 h 20"/>
                  <a:gd name="T16" fmla="*/ 137 w 230"/>
                  <a:gd name="T17" fmla="*/ 19 h 20"/>
                  <a:gd name="T18" fmla="*/ 114 w 230"/>
                  <a:gd name="T19" fmla="*/ 19 h 20"/>
                  <a:gd name="T20" fmla="*/ 91 w 230"/>
                  <a:gd name="T21" fmla="*/ 19 h 20"/>
                  <a:gd name="T22" fmla="*/ 70 w 230"/>
                  <a:gd name="T23" fmla="*/ 19 h 20"/>
                  <a:gd name="T24" fmla="*/ 49 w 230"/>
                  <a:gd name="T25" fmla="*/ 19 h 20"/>
                  <a:gd name="T26" fmla="*/ 31 w 230"/>
                  <a:gd name="T27" fmla="*/ 19 h 20"/>
                  <a:gd name="T28" fmla="*/ 17 w 230"/>
                  <a:gd name="T29" fmla="*/ 19 h 20"/>
                  <a:gd name="T30" fmla="*/ 6 w 230"/>
                  <a:gd name="T31" fmla="*/ 19 h 20"/>
                  <a:gd name="T32" fmla="*/ 0 w 230"/>
                  <a:gd name="T33" fmla="*/ 19 h 20"/>
                  <a:gd name="T34" fmla="*/ 0 w 230"/>
                  <a:gd name="T35" fmla="*/ 19 h 20"/>
                  <a:gd name="T36" fmla="*/ 0 w 230"/>
                  <a:gd name="T37" fmla="*/ 5 h 20"/>
                  <a:gd name="T38" fmla="*/ 0 w 230"/>
                  <a:gd name="T39" fmla="*/ 0 h 20"/>
                  <a:gd name="T40" fmla="*/ 3 w 230"/>
                  <a:gd name="T41" fmla="*/ 0 h 20"/>
                  <a:gd name="T42" fmla="*/ 11 w 230"/>
                  <a:gd name="T43" fmla="*/ 0 h 20"/>
                  <a:gd name="T44" fmla="*/ 24 w 230"/>
                  <a:gd name="T45" fmla="*/ 0 h 20"/>
                  <a:gd name="T46" fmla="*/ 40 w 230"/>
                  <a:gd name="T47" fmla="*/ 0 h 20"/>
                  <a:gd name="T48" fmla="*/ 59 w 230"/>
                  <a:gd name="T49" fmla="*/ 0 h 20"/>
                  <a:gd name="T50" fmla="*/ 80 w 230"/>
                  <a:gd name="T51" fmla="*/ 0 h 20"/>
                  <a:gd name="T52" fmla="*/ 103 w 230"/>
                  <a:gd name="T53" fmla="*/ 0 h 20"/>
                  <a:gd name="T54" fmla="*/ 126 w 230"/>
                  <a:gd name="T55" fmla="*/ 0 h 20"/>
                  <a:gd name="T56" fmla="*/ 148 w 230"/>
                  <a:gd name="T57" fmla="*/ 0 h 20"/>
                  <a:gd name="T58" fmla="*/ 169 w 230"/>
                  <a:gd name="T59" fmla="*/ 0 h 20"/>
                  <a:gd name="T60" fmla="*/ 189 w 230"/>
                  <a:gd name="T61" fmla="*/ 0 h 20"/>
                  <a:gd name="T62" fmla="*/ 205 w 230"/>
                  <a:gd name="T63" fmla="*/ 0 h 20"/>
                  <a:gd name="T64" fmla="*/ 218 w 230"/>
                  <a:gd name="T65" fmla="*/ 0 h 20"/>
                  <a:gd name="T66" fmla="*/ 226 w 230"/>
                  <a:gd name="T67" fmla="*/ 0 h 20"/>
                  <a:gd name="T68" fmla="*/ 229 w 230"/>
                  <a:gd name="T69" fmla="*/ 0 h 20"/>
                  <a:gd name="T70" fmla="*/ 229 w 230"/>
                  <a:gd name="T71" fmla="*/ 0 h 2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0"/>
                  <a:gd name="T109" fmla="*/ 0 h 20"/>
                  <a:gd name="T110" fmla="*/ 230 w 230"/>
                  <a:gd name="T111" fmla="*/ 20 h 2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0" h="20">
                    <a:moveTo>
                      <a:pt x="229" y="0"/>
                    </a:moveTo>
                    <a:lnTo>
                      <a:pt x="229" y="5"/>
                    </a:lnTo>
                    <a:lnTo>
                      <a:pt x="229" y="14"/>
                    </a:lnTo>
                    <a:lnTo>
                      <a:pt x="229" y="19"/>
                    </a:lnTo>
                    <a:lnTo>
                      <a:pt x="228" y="19"/>
                    </a:lnTo>
                    <a:lnTo>
                      <a:pt x="226" y="19"/>
                    </a:lnTo>
                    <a:lnTo>
                      <a:pt x="222" y="19"/>
                    </a:lnTo>
                    <a:lnTo>
                      <a:pt x="218" y="19"/>
                    </a:lnTo>
                    <a:lnTo>
                      <a:pt x="212" y="19"/>
                    </a:lnTo>
                    <a:lnTo>
                      <a:pt x="205" y="19"/>
                    </a:lnTo>
                    <a:lnTo>
                      <a:pt x="197" y="19"/>
                    </a:lnTo>
                    <a:lnTo>
                      <a:pt x="189" y="19"/>
                    </a:lnTo>
                    <a:lnTo>
                      <a:pt x="179" y="19"/>
                    </a:lnTo>
                    <a:lnTo>
                      <a:pt x="169" y="19"/>
                    </a:lnTo>
                    <a:lnTo>
                      <a:pt x="159" y="19"/>
                    </a:lnTo>
                    <a:lnTo>
                      <a:pt x="148" y="19"/>
                    </a:lnTo>
                    <a:lnTo>
                      <a:pt x="137" y="19"/>
                    </a:lnTo>
                    <a:lnTo>
                      <a:pt x="126" y="19"/>
                    </a:lnTo>
                    <a:lnTo>
                      <a:pt x="114" y="19"/>
                    </a:lnTo>
                    <a:lnTo>
                      <a:pt x="103" y="19"/>
                    </a:lnTo>
                    <a:lnTo>
                      <a:pt x="91" y="19"/>
                    </a:lnTo>
                    <a:lnTo>
                      <a:pt x="80" y="19"/>
                    </a:lnTo>
                    <a:lnTo>
                      <a:pt x="70" y="19"/>
                    </a:lnTo>
                    <a:lnTo>
                      <a:pt x="59" y="19"/>
                    </a:lnTo>
                    <a:lnTo>
                      <a:pt x="49" y="19"/>
                    </a:lnTo>
                    <a:lnTo>
                      <a:pt x="40" y="19"/>
                    </a:lnTo>
                    <a:lnTo>
                      <a:pt x="31" y="19"/>
                    </a:lnTo>
                    <a:lnTo>
                      <a:pt x="24" y="19"/>
                    </a:lnTo>
                    <a:lnTo>
                      <a:pt x="17" y="19"/>
                    </a:lnTo>
                    <a:lnTo>
                      <a:pt x="11" y="19"/>
                    </a:lnTo>
                    <a:lnTo>
                      <a:pt x="6" y="19"/>
                    </a:lnTo>
                    <a:lnTo>
                      <a:pt x="3" y="19"/>
                    </a:lnTo>
                    <a:lnTo>
                      <a:pt x="0" y="19"/>
                    </a:lnTo>
                    <a:lnTo>
                      <a:pt x="0" y="14"/>
                    </a:lnTo>
                    <a:lnTo>
                      <a:pt x="0" y="5"/>
                    </a:lnTo>
                    <a:lnTo>
                      <a:pt x="0" y="0"/>
                    </a:lnTo>
                    <a:lnTo>
                      <a:pt x="3" y="0"/>
                    </a:lnTo>
                    <a:lnTo>
                      <a:pt x="6" y="0"/>
                    </a:lnTo>
                    <a:lnTo>
                      <a:pt x="11" y="0"/>
                    </a:lnTo>
                    <a:lnTo>
                      <a:pt x="17" y="0"/>
                    </a:lnTo>
                    <a:lnTo>
                      <a:pt x="24" y="0"/>
                    </a:lnTo>
                    <a:lnTo>
                      <a:pt x="31" y="0"/>
                    </a:lnTo>
                    <a:lnTo>
                      <a:pt x="40" y="0"/>
                    </a:lnTo>
                    <a:lnTo>
                      <a:pt x="49" y="0"/>
                    </a:lnTo>
                    <a:lnTo>
                      <a:pt x="59" y="0"/>
                    </a:lnTo>
                    <a:lnTo>
                      <a:pt x="70" y="0"/>
                    </a:lnTo>
                    <a:lnTo>
                      <a:pt x="80" y="0"/>
                    </a:lnTo>
                    <a:lnTo>
                      <a:pt x="91" y="0"/>
                    </a:lnTo>
                    <a:lnTo>
                      <a:pt x="103" y="0"/>
                    </a:lnTo>
                    <a:lnTo>
                      <a:pt x="114" y="0"/>
                    </a:lnTo>
                    <a:lnTo>
                      <a:pt x="126" y="0"/>
                    </a:lnTo>
                    <a:lnTo>
                      <a:pt x="137" y="0"/>
                    </a:lnTo>
                    <a:lnTo>
                      <a:pt x="148" y="0"/>
                    </a:lnTo>
                    <a:lnTo>
                      <a:pt x="159" y="0"/>
                    </a:lnTo>
                    <a:lnTo>
                      <a:pt x="169" y="0"/>
                    </a:lnTo>
                    <a:lnTo>
                      <a:pt x="179" y="0"/>
                    </a:lnTo>
                    <a:lnTo>
                      <a:pt x="189" y="0"/>
                    </a:lnTo>
                    <a:lnTo>
                      <a:pt x="197" y="0"/>
                    </a:lnTo>
                    <a:lnTo>
                      <a:pt x="205" y="0"/>
                    </a:lnTo>
                    <a:lnTo>
                      <a:pt x="212" y="0"/>
                    </a:lnTo>
                    <a:lnTo>
                      <a:pt x="218" y="0"/>
                    </a:lnTo>
                    <a:lnTo>
                      <a:pt x="222" y="0"/>
                    </a:lnTo>
                    <a:lnTo>
                      <a:pt x="226" y="0"/>
                    </a:lnTo>
                    <a:lnTo>
                      <a:pt x="228" y="0"/>
                    </a:lnTo>
                    <a:lnTo>
                      <a:pt x="229" y="0"/>
                    </a:lnTo>
                  </a:path>
                </a:pathLst>
              </a:custGeom>
              <a:solidFill>
                <a:srgbClr val="42424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44" name="Freeform 44">
                <a:extLst>
                  <a:ext uri="{FF2B5EF4-FFF2-40B4-BE49-F238E27FC236}">
                    <a16:creationId xmlns:a16="http://schemas.microsoft.com/office/drawing/2014/main" id="{7445209B-BACA-4039-936D-5B8E626A06D3}"/>
                  </a:ext>
                </a:extLst>
              </p:cNvPr>
              <p:cNvSpPr>
                <a:spLocks/>
              </p:cNvSpPr>
              <p:nvPr/>
            </p:nvSpPr>
            <p:spPr bwMode="auto">
              <a:xfrm>
                <a:off x="775" y="3574"/>
                <a:ext cx="156" cy="63"/>
              </a:xfrm>
              <a:custGeom>
                <a:avLst/>
                <a:gdLst>
                  <a:gd name="T0" fmla="*/ 155 w 156"/>
                  <a:gd name="T1" fmla="*/ 0 h 63"/>
                  <a:gd name="T2" fmla="*/ 155 w 156"/>
                  <a:gd name="T3" fmla="*/ 3 h 63"/>
                  <a:gd name="T4" fmla="*/ 155 w 156"/>
                  <a:gd name="T5" fmla="*/ 12 h 63"/>
                  <a:gd name="T6" fmla="*/ 155 w 156"/>
                  <a:gd name="T7" fmla="*/ 24 h 63"/>
                  <a:gd name="T8" fmla="*/ 155 w 156"/>
                  <a:gd name="T9" fmla="*/ 37 h 63"/>
                  <a:gd name="T10" fmla="*/ 155 w 156"/>
                  <a:gd name="T11" fmla="*/ 49 h 63"/>
                  <a:gd name="T12" fmla="*/ 155 w 156"/>
                  <a:gd name="T13" fmla="*/ 58 h 63"/>
                  <a:gd name="T14" fmla="*/ 155 w 156"/>
                  <a:gd name="T15" fmla="*/ 62 h 63"/>
                  <a:gd name="T16" fmla="*/ 155 w 156"/>
                  <a:gd name="T17" fmla="*/ 62 h 63"/>
                  <a:gd name="T18" fmla="*/ 154 w 156"/>
                  <a:gd name="T19" fmla="*/ 62 h 63"/>
                  <a:gd name="T20" fmla="*/ 151 w 156"/>
                  <a:gd name="T21" fmla="*/ 62 h 63"/>
                  <a:gd name="T22" fmla="*/ 146 w 156"/>
                  <a:gd name="T23" fmla="*/ 62 h 63"/>
                  <a:gd name="T24" fmla="*/ 139 w 156"/>
                  <a:gd name="T25" fmla="*/ 61 h 63"/>
                  <a:gd name="T26" fmla="*/ 131 w 156"/>
                  <a:gd name="T27" fmla="*/ 62 h 63"/>
                  <a:gd name="T28" fmla="*/ 122 w 156"/>
                  <a:gd name="T29" fmla="*/ 62 h 63"/>
                  <a:gd name="T30" fmla="*/ 112 w 156"/>
                  <a:gd name="T31" fmla="*/ 62 h 63"/>
                  <a:gd name="T32" fmla="*/ 101 w 156"/>
                  <a:gd name="T33" fmla="*/ 61 h 63"/>
                  <a:gd name="T34" fmla="*/ 89 w 156"/>
                  <a:gd name="T35" fmla="*/ 62 h 63"/>
                  <a:gd name="T36" fmla="*/ 78 w 156"/>
                  <a:gd name="T37" fmla="*/ 62 h 63"/>
                  <a:gd name="T38" fmla="*/ 66 w 156"/>
                  <a:gd name="T39" fmla="*/ 62 h 63"/>
                  <a:gd name="T40" fmla="*/ 55 w 156"/>
                  <a:gd name="T41" fmla="*/ 62 h 63"/>
                  <a:gd name="T42" fmla="*/ 44 w 156"/>
                  <a:gd name="T43" fmla="*/ 62 h 63"/>
                  <a:gd name="T44" fmla="*/ 34 w 156"/>
                  <a:gd name="T45" fmla="*/ 62 h 63"/>
                  <a:gd name="T46" fmla="*/ 24 w 156"/>
                  <a:gd name="T47" fmla="*/ 62 h 63"/>
                  <a:gd name="T48" fmla="*/ 16 w 156"/>
                  <a:gd name="T49" fmla="*/ 62 h 63"/>
                  <a:gd name="T50" fmla="*/ 10 w 156"/>
                  <a:gd name="T51" fmla="*/ 62 h 63"/>
                  <a:gd name="T52" fmla="*/ 5 w 156"/>
                  <a:gd name="T53" fmla="*/ 62 h 63"/>
                  <a:gd name="T54" fmla="*/ 1 w 156"/>
                  <a:gd name="T55" fmla="*/ 62 h 63"/>
                  <a:gd name="T56" fmla="*/ 0 w 156"/>
                  <a:gd name="T57" fmla="*/ 62 h 63"/>
                  <a:gd name="T58" fmla="*/ 0 w 156"/>
                  <a:gd name="T59" fmla="*/ 62 h 63"/>
                  <a:gd name="T60" fmla="*/ 0 w 156"/>
                  <a:gd name="T61" fmla="*/ 58 h 63"/>
                  <a:gd name="T62" fmla="*/ 0 w 156"/>
                  <a:gd name="T63" fmla="*/ 49 h 63"/>
                  <a:gd name="T64" fmla="*/ 0 w 156"/>
                  <a:gd name="T65" fmla="*/ 37 h 63"/>
                  <a:gd name="T66" fmla="*/ 0 w 156"/>
                  <a:gd name="T67" fmla="*/ 24 h 63"/>
                  <a:gd name="T68" fmla="*/ 0 w 156"/>
                  <a:gd name="T69" fmla="*/ 12 h 63"/>
                  <a:gd name="T70" fmla="*/ 0 w 156"/>
                  <a:gd name="T71" fmla="*/ 3 h 63"/>
                  <a:gd name="T72" fmla="*/ 0 w 156"/>
                  <a:gd name="T73" fmla="*/ 0 h 63"/>
                  <a:gd name="T74" fmla="*/ 0 w 156"/>
                  <a:gd name="T75" fmla="*/ 0 h 63"/>
                  <a:gd name="T76" fmla="*/ 1 w 156"/>
                  <a:gd name="T77" fmla="*/ 0 h 63"/>
                  <a:gd name="T78" fmla="*/ 5 w 156"/>
                  <a:gd name="T79" fmla="*/ 0 h 63"/>
                  <a:gd name="T80" fmla="*/ 10 w 156"/>
                  <a:gd name="T81" fmla="*/ 0 h 63"/>
                  <a:gd name="T82" fmla="*/ 16 w 156"/>
                  <a:gd name="T83" fmla="*/ 0 h 63"/>
                  <a:gd name="T84" fmla="*/ 24 w 156"/>
                  <a:gd name="T85" fmla="*/ 0 h 63"/>
                  <a:gd name="T86" fmla="*/ 34 w 156"/>
                  <a:gd name="T87" fmla="*/ 0 h 63"/>
                  <a:gd name="T88" fmla="*/ 44 w 156"/>
                  <a:gd name="T89" fmla="*/ 0 h 63"/>
                  <a:gd name="T90" fmla="*/ 55 w 156"/>
                  <a:gd name="T91" fmla="*/ 0 h 63"/>
                  <a:gd name="T92" fmla="*/ 66 w 156"/>
                  <a:gd name="T93" fmla="*/ 0 h 63"/>
                  <a:gd name="T94" fmla="*/ 78 w 156"/>
                  <a:gd name="T95" fmla="*/ 0 h 63"/>
                  <a:gd name="T96" fmla="*/ 89 w 156"/>
                  <a:gd name="T97" fmla="*/ 0 h 63"/>
                  <a:gd name="T98" fmla="*/ 101 w 156"/>
                  <a:gd name="T99" fmla="*/ 0 h 63"/>
                  <a:gd name="T100" fmla="*/ 112 w 156"/>
                  <a:gd name="T101" fmla="*/ 0 h 63"/>
                  <a:gd name="T102" fmla="*/ 122 w 156"/>
                  <a:gd name="T103" fmla="*/ 0 h 63"/>
                  <a:gd name="T104" fmla="*/ 131 w 156"/>
                  <a:gd name="T105" fmla="*/ 0 h 63"/>
                  <a:gd name="T106" fmla="*/ 139 w 156"/>
                  <a:gd name="T107" fmla="*/ 0 h 63"/>
                  <a:gd name="T108" fmla="*/ 146 w 156"/>
                  <a:gd name="T109" fmla="*/ 0 h 63"/>
                  <a:gd name="T110" fmla="*/ 151 w 156"/>
                  <a:gd name="T111" fmla="*/ 0 h 63"/>
                  <a:gd name="T112" fmla="*/ 154 w 156"/>
                  <a:gd name="T113" fmla="*/ 0 h 63"/>
                  <a:gd name="T114" fmla="*/ 155 w 156"/>
                  <a:gd name="T115" fmla="*/ 0 h 63"/>
                  <a:gd name="T116" fmla="*/ 155 w 156"/>
                  <a:gd name="T117" fmla="*/ 0 h 63"/>
                  <a:gd name="T118" fmla="*/ 155 w 156"/>
                  <a:gd name="T119" fmla="*/ 0 h 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6"/>
                  <a:gd name="T181" fmla="*/ 0 h 63"/>
                  <a:gd name="T182" fmla="*/ 156 w 156"/>
                  <a:gd name="T183" fmla="*/ 63 h 6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6" h="63">
                    <a:moveTo>
                      <a:pt x="155" y="0"/>
                    </a:moveTo>
                    <a:lnTo>
                      <a:pt x="155" y="3"/>
                    </a:lnTo>
                    <a:lnTo>
                      <a:pt x="155" y="12"/>
                    </a:lnTo>
                    <a:lnTo>
                      <a:pt x="155" y="24"/>
                    </a:lnTo>
                    <a:lnTo>
                      <a:pt x="155" y="37"/>
                    </a:lnTo>
                    <a:lnTo>
                      <a:pt x="155" y="49"/>
                    </a:lnTo>
                    <a:lnTo>
                      <a:pt x="155" y="58"/>
                    </a:lnTo>
                    <a:lnTo>
                      <a:pt x="155" y="62"/>
                    </a:lnTo>
                    <a:lnTo>
                      <a:pt x="154" y="62"/>
                    </a:lnTo>
                    <a:lnTo>
                      <a:pt x="151" y="62"/>
                    </a:lnTo>
                    <a:lnTo>
                      <a:pt x="146" y="62"/>
                    </a:lnTo>
                    <a:lnTo>
                      <a:pt x="139" y="61"/>
                    </a:lnTo>
                    <a:lnTo>
                      <a:pt x="131" y="62"/>
                    </a:lnTo>
                    <a:lnTo>
                      <a:pt x="122" y="62"/>
                    </a:lnTo>
                    <a:lnTo>
                      <a:pt x="112" y="62"/>
                    </a:lnTo>
                    <a:lnTo>
                      <a:pt x="101" y="61"/>
                    </a:lnTo>
                    <a:lnTo>
                      <a:pt x="89" y="62"/>
                    </a:lnTo>
                    <a:lnTo>
                      <a:pt x="78" y="62"/>
                    </a:lnTo>
                    <a:lnTo>
                      <a:pt x="66" y="62"/>
                    </a:lnTo>
                    <a:lnTo>
                      <a:pt x="55" y="62"/>
                    </a:lnTo>
                    <a:lnTo>
                      <a:pt x="44" y="62"/>
                    </a:lnTo>
                    <a:lnTo>
                      <a:pt x="34" y="62"/>
                    </a:lnTo>
                    <a:lnTo>
                      <a:pt x="24" y="62"/>
                    </a:lnTo>
                    <a:lnTo>
                      <a:pt x="16" y="62"/>
                    </a:lnTo>
                    <a:lnTo>
                      <a:pt x="10" y="62"/>
                    </a:lnTo>
                    <a:lnTo>
                      <a:pt x="5" y="62"/>
                    </a:lnTo>
                    <a:lnTo>
                      <a:pt x="1" y="62"/>
                    </a:lnTo>
                    <a:lnTo>
                      <a:pt x="0" y="62"/>
                    </a:lnTo>
                    <a:lnTo>
                      <a:pt x="0" y="58"/>
                    </a:lnTo>
                    <a:lnTo>
                      <a:pt x="0" y="49"/>
                    </a:lnTo>
                    <a:lnTo>
                      <a:pt x="0" y="37"/>
                    </a:lnTo>
                    <a:lnTo>
                      <a:pt x="0" y="24"/>
                    </a:lnTo>
                    <a:lnTo>
                      <a:pt x="0" y="12"/>
                    </a:lnTo>
                    <a:lnTo>
                      <a:pt x="0" y="3"/>
                    </a:lnTo>
                    <a:lnTo>
                      <a:pt x="0" y="0"/>
                    </a:lnTo>
                    <a:lnTo>
                      <a:pt x="1" y="0"/>
                    </a:lnTo>
                    <a:lnTo>
                      <a:pt x="5" y="0"/>
                    </a:lnTo>
                    <a:lnTo>
                      <a:pt x="10" y="0"/>
                    </a:lnTo>
                    <a:lnTo>
                      <a:pt x="16" y="0"/>
                    </a:lnTo>
                    <a:lnTo>
                      <a:pt x="24" y="0"/>
                    </a:lnTo>
                    <a:lnTo>
                      <a:pt x="34" y="0"/>
                    </a:lnTo>
                    <a:lnTo>
                      <a:pt x="44" y="0"/>
                    </a:lnTo>
                    <a:lnTo>
                      <a:pt x="55" y="0"/>
                    </a:lnTo>
                    <a:lnTo>
                      <a:pt x="66" y="0"/>
                    </a:lnTo>
                    <a:lnTo>
                      <a:pt x="78" y="0"/>
                    </a:lnTo>
                    <a:lnTo>
                      <a:pt x="89" y="0"/>
                    </a:lnTo>
                    <a:lnTo>
                      <a:pt x="101" y="0"/>
                    </a:lnTo>
                    <a:lnTo>
                      <a:pt x="112" y="0"/>
                    </a:lnTo>
                    <a:lnTo>
                      <a:pt x="122" y="0"/>
                    </a:lnTo>
                    <a:lnTo>
                      <a:pt x="131" y="0"/>
                    </a:lnTo>
                    <a:lnTo>
                      <a:pt x="139" y="0"/>
                    </a:lnTo>
                    <a:lnTo>
                      <a:pt x="146" y="0"/>
                    </a:lnTo>
                    <a:lnTo>
                      <a:pt x="151" y="0"/>
                    </a:lnTo>
                    <a:lnTo>
                      <a:pt x="154" y="0"/>
                    </a:lnTo>
                    <a:lnTo>
                      <a:pt x="15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45" name="Freeform 45">
                <a:extLst>
                  <a:ext uri="{FF2B5EF4-FFF2-40B4-BE49-F238E27FC236}">
                    <a16:creationId xmlns:a16="http://schemas.microsoft.com/office/drawing/2014/main" id="{DC8B0487-09CA-41C8-8A57-2E82AD3A6A59}"/>
                  </a:ext>
                </a:extLst>
              </p:cNvPr>
              <p:cNvSpPr>
                <a:spLocks/>
              </p:cNvSpPr>
              <p:nvPr/>
            </p:nvSpPr>
            <p:spPr bwMode="auto">
              <a:xfrm>
                <a:off x="775" y="3574"/>
                <a:ext cx="156" cy="63"/>
              </a:xfrm>
              <a:custGeom>
                <a:avLst/>
                <a:gdLst>
                  <a:gd name="T0" fmla="*/ 155 w 156"/>
                  <a:gd name="T1" fmla="*/ 0 h 63"/>
                  <a:gd name="T2" fmla="*/ 155 w 156"/>
                  <a:gd name="T3" fmla="*/ 3 h 63"/>
                  <a:gd name="T4" fmla="*/ 155 w 156"/>
                  <a:gd name="T5" fmla="*/ 12 h 63"/>
                  <a:gd name="T6" fmla="*/ 155 w 156"/>
                  <a:gd name="T7" fmla="*/ 24 h 63"/>
                  <a:gd name="T8" fmla="*/ 155 w 156"/>
                  <a:gd name="T9" fmla="*/ 37 h 63"/>
                  <a:gd name="T10" fmla="*/ 155 w 156"/>
                  <a:gd name="T11" fmla="*/ 49 h 63"/>
                  <a:gd name="T12" fmla="*/ 155 w 156"/>
                  <a:gd name="T13" fmla="*/ 58 h 63"/>
                  <a:gd name="T14" fmla="*/ 155 w 156"/>
                  <a:gd name="T15" fmla="*/ 62 h 63"/>
                  <a:gd name="T16" fmla="*/ 155 w 156"/>
                  <a:gd name="T17" fmla="*/ 62 h 63"/>
                  <a:gd name="T18" fmla="*/ 154 w 156"/>
                  <a:gd name="T19" fmla="*/ 62 h 63"/>
                  <a:gd name="T20" fmla="*/ 151 w 156"/>
                  <a:gd name="T21" fmla="*/ 62 h 63"/>
                  <a:gd name="T22" fmla="*/ 146 w 156"/>
                  <a:gd name="T23" fmla="*/ 62 h 63"/>
                  <a:gd name="T24" fmla="*/ 139 w 156"/>
                  <a:gd name="T25" fmla="*/ 61 h 63"/>
                  <a:gd name="T26" fmla="*/ 131 w 156"/>
                  <a:gd name="T27" fmla="*/ 62 h 63"/>
                  <a:gd name="T28" fmla="*/ 122 w 156"/>
                  <a:gd name="T29" fmla="*/ 62 h 63"/>
                  <a:gd name="T30" fmla="*/ 112 w 156"/>
                  <a:gd name="T31" fmla="*/ 62 h 63"/>
                  <a:gd name="T32" fmla="*/ 101 w 156"/>
                  <a:gd name="T33" fmla="*/ 61 h 63"/>
                  <a:gd name="T34" fmla="*/ 89 w 156"/>
                  <a:gd name="T35" fmla="*/ 62 h 63"/>
                  <a:gd name="T36" fmla="*/ 78 w 156"/>
                  <a:gd name="T37" fmla="*/ 62 h 63"/>
                  <a:gd name="T38" fmla="*/ 66 w 156"/>
                  <a:gd name="T39" fmla="*/ 62 h 63"/>
                  <a:gd name="T40" fmla="*/ 55 w 156"/>
                  <a:gd name="T41" fmla="*/ 62 h 63"/>
                  <a:gd name="T42" fmla="*/ 44 w 156"/>
                  <a:gd name="T43" fmla="*/ 62 h 63"/>
                  <a:gd name="T44" fmla="*/ 34 w 156"/>
                  <a:gd name="T45" fmla="*/ 62 h 63"/>
                  <a:gd name="T46" fmla="*/ 24 w 156"/>
                  <a:gd name="T47" fmla="*/ 62 h 63"/>
                  <a:gd name="T48" fmla="*/ 16 w 156"/>
                  <a:gd name="T49" fmla="*/ 62 h 63"/>
                  <a:gd name="T50" fmla="*/ 10 w 156"/>
                  <a:gd name="T51" fmla="*/ 62 h 63"/>
                  <a:gd name="T52" fmla="*/ 5 w 156"/>
                  <a:gd name="T53" fmla="*/ 62 h 63"/>
                  <a:gd name="T54" fmla="*/ 1 w 156"/>
                  <a:gd name="T55" fmla="*/ 62 h 63"/>
                  <a:gd name="T56" fmla="*/ 0 w 156"/>
                  <a:gd name="T57" fmla="*/ 62 h 63"/>
                  <a:gd name="T58" fmla="*/ 0 w 156"/>
                  <a:gd name="T59" fmla="*/ 62 h 63"/>
                  <a:gd name="T60" fmla="*/ 0 w 156"/>
                  <a:gd name="T61" fmla="*/ 58 h 63"/>
                  <a:gd name="T62" fmla="*/ 0 w 156"/>
                  <a:gd name="T63" fmla="*/ 49 h 63"/>
                  <a:gd name="T64" fmla="*/ 0 w 156"/>
                  <a:gd name="T65" fmla="*/ 37 h 63"/>
                  <a:gd name="T66" fmla="*/ 0 w 156"/>
                  <a:gd name="T67" fmla="*/ 24 h 63"/>
                  <a:gd name="T68" fmla="*/ 0 w 156"/>
                  <a:gd name="T69" fmla="*/ 12 h 63"/>
                  <a:gd name="T70" fmla="*/ 0 w 156"/>
                  <a:gd name="T71" fmla="*/ 3 h 63"/>
                  <a:gd name="T72" fmla="*/ 0 w 156"/>
                  <a:gd name="T73" fmla="*/ 0 h 63"/>
                  <a:gd name="T74" fmla="*/ 0 w 156"/>
                  <a:gd name="T75" fmla="*/ 0 h 63"/>
                  <a:gd name="T76" fmla="*/ 1 w 156"/>
                  <a:gd name="T77" fmla="*/ 0 h 63"/>
                  <a:gd name="T78" fmla="*/ 5 w 156"/>
                  <a:gd name="T79" fmla="*/ 0 h 63"/>
                  <a:gd name="T80" fmla="*/ 10 w 156"/>
                  <a:gd name="T81" fmla="*/ 0 h 63"/>
                  <a:gd name="T82" fmla="*/ 16 w 156"/>
                  <a:gd name="T83" fmla="*/ 0 h 63"/>
                  <a:gd name="T84" fmla="*/ 24 w 156"/>
                  <a:gd name="T85" fmla="*/ 0 h 63"/>
                  <a:gd name="T86" fmla="*/ 34 w 156"/>
                  <a:gd name="T87" fmla="*/ 0 h 63"/>
                  <a:gd name="T88" fmla="*/ 44 w 156"/>
                  <a:gd name="T89" fmla="*/ 0 h 63"/>
                  <a:gd name="T90" fmla="*/ 55 w 156"/>
                  <a:gd name="T91" fmla="*/ 0 h 63"/>
                  <a:gd name="T92" fmla="*/ 66 w 156"/>
                  <a:gd name="T93" fmla="*/ 0 h 63"/>
                  <a:gd name="T94" fmla="*/ 78 w 156"/>
                  <a:gd name="T95" fmla="*/ 0 h 63"/>
                  <a:gd name="T96" fmla="*/ 89 w 156"/>
                  <a:gd name="T97" fmla="*/ 0 h 63"/>
                  <a:gd name="T98" fmla="*/ 101 w 156"/>
                  <a:gd name="T99" fmla="*/ 0 h 63"/>
                  <a:gd name="T100" fmla="*/ 112 w 156"/>
                  <a:gd name="T101" fmla="*/ 0 h 63"/>
                  <a:gd name="T102" fmla="*/ 122 w 156"/>
                  <a:gd name="T103" fmla="*/ 0 h 63"/>
                  <a:gd name="T104" fmla="*/ 131 w 156"/>
                  <a:gd name="T105" fmla="*/ 0 h 63"/>
                  <a:gd name="T106" fmla="*/ 139 w 156"/>
                  <a:gd name="T107" fmla="*/ 0 h 63"/>
                  <a:gd name="T108" fmla="*/ 146 w 156"/>
                  <a:gd name="T109" fmla="*/ 0 h 63"/>
                  <a:gd name="T110" fmla="*/ 151 w 156"/>
                  <a:gd name="T111" fmla="*/ 0 h 63"/>
                  <a:gd name="T112" fmla="*/ 154 w 156"/>
                  <a:gd name="T113" fmla="*/ 0 h 63"/>
                  <a:gd name="T114" fmla="*/ 155 w 156"/>
                  <a:gd name="T115" fmla="*/ 0 h 63"/>
                  <a:gd name="T116" fmla="*/ 155 w 156"/>
                  <a:gd name="T117" fmla="*/ 0 h 63"/>
                  <a:gd name="T118" fmla="*/ 155 w 156"/>
                  <a:gd name="T119" fmla="*/ 0 h 6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6"/>
                  <a:gd name="T181" fmla="*/ 0 h 63"/>
                  <a:gd name="T182" fmla="*/ 156 w 156"/>
                  <a:gd name="T183" fmla="*/ 63 h 6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6" h="63">
                    <a:moveTo>
                      <a:pt x="155" y="0"/>
                    </a:moveTo>
                    <a:lnTo>
                      <a:pt x="155" y="3"/>
                    </a:lnTo>
                    <a:lnTo>
                      <a:pt x="155" y="12"/>
                    </a:lnTo>
                    <a:lnTo>
                      <a:pt x="155" y="24"/>
                    </a:lnTo>
                    <a:lnTo>
                      <a:pt x="155" y="37"/>
                    </a:lnTo>
                    <a:lnTo>
                      <a:pt x="155" y="49"/>
                    </a:lnTo>
                    <a:lnTo>
                      <a:pt x="155" y="58"/>
                    </a:lnTo>
                    <a:lnTo>
                      <a:pt x="155" y="62"/>
                    </a:lnTo>
                    <a:lnTo>
                      <a:pt x="154" y="62"/>
                    </a:lnTo>
                    <a:lnTo>
                      <a:pt x="151" y="62"/>
                    </a:lnTo>
                    <a:lnTo>
                      <a:pt x="146" y="62"/>
                    </a:lnTo>
                    <a:lnTo>
                      <a:pt x="139" y="61"/>
                    </a:lnTo>
                    <a:lnTo>
                      <a:pt x="131" y="62"/>
                    </a:lnTo>
                    <a:lnTo>
                      <a:pt x="122" y="62"/>
                    </a:lnTo>
                    <a:lnTo>
                      <a:pt x="112" y="62"/>
                    </a:lnTo>
                    <a:lnTo>
                      <a:pt x="101" y="61"/>
                    </a:lnTo>
                    <a:lnTo>
                      <a:pt x="89" y="62"/>
                    </a:lnTo>
                    <a:lnTo>
                      <a:pt x="78" y="62"/>
                    </a:lnTo>
                    <a:lnTo>
                      <a:pt x="66" y="62"/>
                    </a:lnTo>
                    <a:lnTo>
                      <a:pt x="55" y="62"/>
                    </a:lnTo>
                    <a:lnTo>
                      <a:pt x="44" y="62"/>
                    </a:lnTo>
                    <a:lnTo>
                      <a:pt x="34" y="62"/>
                    </a:lnTo>
                    <a:lnTo>
                      <a:pt x="24" y="62"/>
                    </a:lnTo>
                    <a:lnTo>
                      <a:pt x="16" y="62"/>
                    </a:lnTo>
                    <a:lnTo>
                      <a:pt x="10" y="62"/>
                    </a:lnTo>
                    <a:lnTo>
                      <a:pt x="5" y="62"/>
                    </a:lnTo>
                    <a:lnTo>
                      <a:pt x="1" y="62"/>
                    </a:lnTo>
                    <a:lnTo>
                      <a:pt x="0" y="62"/>
                    </a:lnTo>
                    <a:lnTo>
                      <a:pt x="0" y="58"/>
                    </a:lnTo>
                    <a:lnTo>
                      <a:pt x="0" y="49"/>
                    </a:lnTo>
                    <a:lnTo>
                      <a:pt x="0" y="37"/>
                    </a:lnTo>
                    <a:lnTo>
                      <a:pt x="0" y="24"/>
                    </a:lnTo>
                    <a:lnTo>
                      <a:pt x="0" y="12"/>
                    </a:lnTo>
                    <a:lnTo>
                      <a:pt x="0" y="3"/>
                    </a:lnTo>
                    <a:lnTo>
                      <a:pt x="0" y="0"/>
                    </a:lnTo>
                    <a:lnTo>
                      <a:pt x="1" y="0"/>
                    </a:lnTo>
                    <a:lnTo>
                      <a:pt x="5" y="0"/>
                    </a:lnTo>
                    <a:lnTo>
                      <a:pt x="10" y="0"/>
                    </a:lnTo>
                    <a:lnTo>
                      <a:pt x="16" y="0"/>
                    </a:lnTo>
                    <a:lnTo>
                      <a:pt x="24" y="0"/>
                    </a:lnTo>
                    <a:lnTo>
                      <a:pt x="34" y="0"/>
                    </a:lnTo>
                    <a:lnTo>
                      <a:pt x="44" y="0"/>
                    </a:lnTo>
                    <a:lnTo>
                      <a:pt x="55" y="0"/>
                    </a:lnTo>
                    <a:lnTo>
                      <a:pt x="66" y="0"/>
                    </a:lnTo>
                    <a:lnTo>
                      <a:pt x="78" y="0"/>
                    </a:lnTo>
                    <a:lnTo>
                      <a:pt x="89" y="0"/>
                    </a:lnTo>
                    <a:lnTo>
                      <a:pt x="101" y="0"/>
                    </a:lnTo>
                    <a:lnTo>
                      <a:pt x="112" y="0"/>
                    </a:lnTo>
                    <a:lnTo>
                      <a:pt x="122" y="0"/>
                    </a:lnTo>
                    <a:lnTo>
                      <a:pt x="131" y="0"/>
                    </a:lnTo>
                    <a:lnTo>
                      <a:pt x="139" y="0"/>
                    </a:lnTo>
                    <a:lnTo>
                      <a:pt x="146" y="0"/>
                    </a:lnTo>
                    <a:lnTo>
                      <a:pt x="151" y="0"/>
                    </a:lnTo>
                    <a:lnTo>
                      <a:pt x="154" y="0"/>
                    </a:lnTo>
                    <a:lnTo>
                      <a:pt x="155"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46" name="Freeform 46">
                <a:extLst>
                  <a:ext uri="{FF2B5EF4-FFF2-40B4-BE49-F238E27FC236}">
                    <a16:creationId xmlns:a16="http://schemas.microsoft.com/office/drawing/2014/main" id="{D629B94E-8872-4E0B-87EC-006814C6FA69}"/>
                  </a:ext>
                </a:extLst>
              </p:cNvPr>
              <p:cNvSpPr>
                <a:spLocks/>
              </p:cNvSpPr>
              <p:nvPr/>
            </p:nvSpPr>
            <p:spPr bwMode="auto">
              <a:xfrm>
                <a:off x="759" y="3559"/>
                <a:ext cx="17" cy="249"/>
              </a:xfrm>
              <a:custGeom>
                <a:avLst/>
                <a:gdLst>
                  <a:gd name="T0" fmla="*/ 16 w 17"/>
                  <a:gd name="T1" fmla="*/ 0 h 249"/>
                  <a:gd name="T2" fmla="*/ 16 w 17"/>
                  <a:gd name="T3" fmla="*/ 5 h 249"/>
                  <a:gd name="T4" fmla="*/ 16 w 17"/>
                  <a:gd name="T5" fmla="*/ 15 h 249"/>
                  <a:gd name="T6" fmla="*/ 16 w 17"/>
                  <a:gd name="T7" fmla="*/ 29 h 249"/>
                  <a:gd name="T8" fmla="*/ 16 w 17"/>
                  <a:gd name="T9" fmla="*/ 45 h 249"/>
                  <a:gd name="T10" fmla="*/ 16 w 17"/>
                  <a:gd name="T11" fmla="*/ 64 h 249"/>
                  <a:gd name="T12" fmla="*/ 16 w 17"/>
                  <a:gd name="T13" fmla="*/ 85 h 249"/>
                  <a:gd name="T14" fmla="*/ 16 w 17"/>
                  <a:gd name="T15" fmla="*/ 107 h 249"/>
                  <a:gd name="T16" fmla="*/ 16 w 17"/>
                  <a:gd name="T17" fmla="*/ 130 h 249"/>
                  <a:gd name="T18" fmla="*/ 16 w 17"/>
                  <a:gd name="T19" fmla="*/ 152 h 249"/>
                  <a:gd name="T20" fmla="*/ 16 w 17"/>
                  <a:gd name="T21" fmla="*/ 174 h 249"/>
                  <a:gd name="T22" fmla="*/ 16 w 17"/>
                  <a:gd name="T23" fmla="*/ 194 h 249"/>
                  <a:gd name="T24" fmla="*/ 16 w 17"/>
                  <a:gd name="T25" fmla="*/ 212 h 249"/>
                  <a:gd name="T26" fmla="*/ 16 w 17"/>
                  <a:gd name="T27" fmla="*/ 227 h 249"/>
                  <a:gd name="T28" fmla="*/ 16 w 17"/>
                  <a:gd name="T29" fmla="*/ 238 h 249"/>
                  <a:gd name="T30" fmla="*/ 16 w 17"/>
                  <a:gd name="T31" fmla="*/ 246 h 249"/>
                  <a:gd name="T32" fmla="*/ 16 w 17"/>
                  <a:gd name="T33" fmla="*/ 248 h 249"/>
                  <a:gd name="T34" fmla="*/ 12 w 17"/>
                  <a:gd name="T35" fmla="*/ 248 h 249"/>
                  <a:gd name="T36" fmla="*/ 0 w 17"/>
                  <a:gd name="T37" fmla="*/ 248 h 249"/>
                  <a:gd name="T38" fmla="*/ 0 w 17"/>
                  <a:gd name="T39" fmla="*/ 248 h 249"/>
                  <a:gd name="T40" fmla="*/ 0 w 17"/>
                  <a:gd name="T41" fmla="*/ 243 h 249"/>
                  <a:gd name="T42" fmla="*/ 0 w 17"/>
                  <a:gd name="T43" fmla="*/ 233 h 249"/>
                  <a:gd name="T44" fmla="*/ 0 w 17"/>
                  <a:gd name="T45" fmla="*/ 220 h 249"/>
                  <a:gd name="T46" fmla="*/ 0 w 17"/>
                  <a:gd name="T47" fmla="*/ 203 h 249"/>
                  <a:gd name="T48" fmla="*/ 0 w 17"/>
                  <a:gd name="T49" fmla="*/ 184 h 249"/>
                  <a:gd name="T50" fmla="*/ 0 w 17"/>
                  <a:gd name="T51" fmla="*/ 163 h 249"/>
                  <a:gd name="T52" fmla="*/ 0 w 17"/>
                  <a:gd name="T53" fmla="*/ 141 h 249"/>
                  <a:gd name="T54" fmla="*/ 0 w 17"/>
                  <a:gd name="T55" fmla="*/ 118 h 249"/>
                  <a:gd name="T56" fmla="*/ 0 w 17"/>
                  <a:gd name="T57" fmla="*/ 96 h 249"/>
                  <a:gd name="T58" fmla="*/ 0 w 17"/>
                  <a:gd name="T59" fmla="*/ 74 h 249"/>
                  <a:gd name="T60" fmla="*/ 0 w 17"/>
                  <a:gd name="T61" fmla="*/ 54 h 249"/>
                  <a:gd name="T62" fmla="*/ 0 w 17"/>
                  <a:gd name="T63" fmla="*/ 36 h 249"/>
                  <a:gd name="T64" fmla="*/ 0 w 17"/>
                  <a:gd name="T65" fmla="*/ 21 h 249"/>
                  <a:gd name="T66" fmla="*/ 0 w 17"/>
                  <a:gd name="T67" fmla="*/ 10 h 249"/>
                  <a:gd name="T68" fmla="*/ 0 w 17"/>
                  <a:gd name="T69" fmla="*/ 2 h 249"/>
                  <a:gd name="T70" fmla="*/ 0 w 17"/>
                  <a:gd name="T71" fmla="*/ 0 h 249"/>
                  <a:gd name="T72" fmla="*/ 4 w 17"/>
                  <a:gd name="T73" fmla="*/ 0 h 249"/>
                  <a:gd name="T74" fmla="*/ 16 w 17"/>
                  <a:gd name="T75" fmla="*/ 0 h 249"/>
                  <a:gd name="T76" fmla="*/ 16 w 17"/>
                  <a:gd name="T77" fmla="*/ 0 h 24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7"/>
                  <a:gd name="T118" fmla="*/ 0 h 249"/>
                  <a:gd name="T119" fmla="*/ 17 w 17"/>
                  <a:gd name="T120" fmla="*/ 249 h 24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7" h="249">
                    <a:moveTo>
                      <a:pt x="16" y="0"/>
                    </a:moveTo>
                    <a:lnTo>
                      <a:pt x="16" y="0"/>
                    </a:lnTo>
                    <a:lnTo>
                      <a:pt x="16" y="2"/>
                    </a:lnTo>
                    <a:lnTo>
                      <a:pt x="16" y="5"/>
                    </a:lnTo>
                    <a:lnTo>
                      <a:pt x="16" y="10"/>
                    </a:lnTo>
                    <a:lnTo>
                      <a:pt x="16" y="15"/>
                    </a:lnTo>
                    <a:lnTo>
                      <a:pt x="16" y="21"/>
                    </a:lnTo>
                    <a:lnTo>
                      <a:pt x="16" y="29"/>
                    </a:lnTo>
                    <a:lnTo>
                      <a:pt x="16" y="36"/>
                    </a:lnTo>
                    <a:lnTo>
                      <a:pt x="16" y="45"/>
                    </a:lnTo>
                    <a:lnTo>
                      <a:pt x="16" y="54"/>
                    </a:lnTo>
                    <a:lnTo>
                      <a:pt x="16" y="64"/>
                    </a:lnTo>
                    <a:lnTo>
                      <a:pt x="16" y="74"/>
                    </a:lnTo>
                    <a:lnTo>
                      <a:pt x="16" y="85"/>
                    </a:lnTo>
                    <a:lnTo>
                      <a:pt x="16" y="96"/>
                    </a:lnTo>
                    <a:lnTo>
                      <a:pt x="16" y="107"/>
                    </a:lnTo>
                    <a:lnTo>
                      <a:pt x="16" y="118"/>
                    </a:lnTo>
                    <a:lnTo>
                      <a:pt x="16" y="130"/>
                    </a:lnTo>
                    <a:lnTo>
                      <a:pt x="16" y="141"/>
                    </a:lnTo>
                    <a:lnTo>
                      <a:pt x="16" y="152"/>
                    </a:lnTo>
                    <a:lnTo>
                      <a:pt x="16" y="163"/>
                    </a:lnTo>
                    <a:lnTo>
                      <a:pt x="16" y="174"/>
                    </a:lnTo>
                    <a:lnTo>
                      <a:pt x="16" y="184"/>
                    </a:lnTo>
                    <a:lnTo>
                      <a:pt x="16" y="194"/>
                    </a:lnTo>
                    <a:lnTo>
                      <a:pt x="16" y="203"/>
                    </a:lnTo>
                    <a:lnTo>
                      <a:pt x="16" y="212"/>
                    </a:lnTo>
                    <a:lnTo>
                      <a:pt x="16" y="220"/>
                    </a:lnTo>
                    <a:lnTo>
                      <a:pt x="16" y="227"/>
                    </a:lnTo>
                    <a:lnTo>
                      <a:pt x="16" y="233"/>
                    </a:lnTo>
                    <a:lnTo>
                      <a:pt x="16" y="238"/>
                    </a:lnTo>
                    <a:lnTo>
                      <a:pt x="16" y="243"/>
                    </a:lnTo>
                    <a:lnTo>
                      <a:pt x="16" y="246"/>
                    </a:lnTo>
                    <a:lnTo>
                      <a:pt x="16" y="248"/>
                    </a:lnTo>
                    <a:lnTo>
                      <a:pt x="12" y="248"/>
                    </a:lnTo>
                    <a:lnTo>
                      <a:pt x="4" y="248"/>
                    </a:lnTo>
                    <a:lnTo>
                      <a:pt x="0" y="248"/>
                    </a:lnTo>
                    <a:lnTo>
                      <a:pt x="0" y="246"/>
                    </a:lnTo>
                    <a:lnTo>
                      <a:pt x="0" y="243"/>
                    </a:lnTo>
                    <a:lnTo>
                      <a:pt x="0" y="238"/>
                    </a:lnTo>
                    <a:lnTo>
                      <a:pt x="0" y="233"/>
                    </a:lnTo>
                    <a:lnTo>
                      <a:pt x="0" y="227"/>
                    </a:lnTo>
                    <a:lnTo>
                      <a:pt x="0" y="220"/>
                    </a:lnTo>
                    <a:lnTo>
                      <a:pt x="0" y="212"/>
                    </a:lnTo>
                    <a:lnTo>
                      <a:pt x="0" y="203"/>
                    </a:lnTo>
                    <a:lnTo>
                      <a:pt x="0" y="194"/>
                    </a:lnTo>
                    <a:lnTo>
                      <a:pt x="0" y="184"/>
                    </a:lnTo>
                    <a:lnTo>
                      <a:pt x="0" y="174"/>
                    </a:lnTo>
                    <a:lnTo>
                      <a:pt x="0" y="163"/>
                    </a:lnTo>
                    <a:lnTo>
                      <a:pt x="0" y="152"/>
                    </a:lnTo>
                    <a:lnTo>
                      <a:pt x="0" y="141"/>
                    </a:lnTo>
                    <a:lnTo>
                      <a:pt x="0" y="130"/>
                    </a:lnTo>
                    <a:lnTo>
                      <a:pt x="0" y="118"/>
                    </a:lnTo>
                    <a:lnTo>
                      <a:pt x="0" y="107"/>
                    </a:lnTo>
                    <a:lnTo>
                      <a:pt x="0" y="96"/>
                    </a:lnTo>
                    <a:lnTo>
                      <a:pt x="0" y="85"/>
                    </a:lnTo>
                    <a:lnTo>
                      <a:pt x="0" y="74"/>
                    </a:lnTo>
                    <a:lnTo>
                      <a:pt x="0" y="64"/>
                    </a:lnTo>
                    <a:lnTo>
                      <a:pt x="0" y="54"/>
                    </a:lnTo>
                    <a:lnTo>
                      <a:pt x="0" y="45"/>
                    </a:lnTo>
                    <a:lnTo>
                      <a:pt x="0" y="36"/>
                    </a:lnTo>
                    <a:lnTo>
                      <a:pt x="0" y="29"/>
                    </a:lnTo>
                    <a:lnTo>
                      <a:pt x="0" y="21"/>
                    </a:lnTo>
                    <a:lnTo>
                      <a:pt x="0" y="15"/>
                    </a:lnTo>
                    <a:lnTo>
                      <a:pt x="0" y="10"/>
                    </a:lnTo>
                    <a:lnTo>
                      <a:pt x="0" y="5"/>
                    </a:lnTo>
                    <a:lnTo>
                      <a:pt x="0" y="2"/>
                    </a:lnTo>
                    <a:lnTo>
                      <a:pt x="0" y="0"/>
                    </a:lnTo>
                    <a:lnTo>
                      <a:pt x="4" y="0"/>
                    </a:lnTo>
                    <a:lnTo>
                      <a:pt x="12" y="0"/>
                    </a:lnTo>
                    <a:lnTo>
                      <a:pt x="1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47" name="Freeform 47">
                <a:extLst>
                  <a:ext uri="{FF2B5EF4-FFF2-40B4-BE49-F238E27FC236}">
                    <a16:creationId xmlns:a16="http://schemas.microsoft.com/office/drawing/2014/main" id="{8FC0178E-66D1-4F7D-B220-8FA398B1BB48}"/>
                  </a:ext>
                </a:extLst>
              </p:cNvPr>
              <p:cNvSpPr>
                <a:spLocks/>
              </p:cNvSpPr>
              <p:nvPr/>
            </p:nvSpPr>
            <p:spPr bwMode="auto">
              <a:xfrm>
                <a:off x="759" y="3559"/>
                <a:ext cx="17" cy="249"/>
              </a:xfrm>
              <a:custGeom>
                <a:avLst/>
                <a:gdLst>
                  <a:gd name="T0" fmla="*/ 16 w 17"/>
                  <a:gd name="T1" fmla="*/ 0 h 249"/>
                  <a:gd name="T2" fmla="*/ 16 w 17"/>
                  <a:gd name="T3" fmla="*/ 5 h 249"/>
                  <a:gd name="T4" fmla="*/ 16 w 17"/>
                  <a:gd name="T5" fmla="*/ 15 h 249"/>
                  <a:gd name="T6" fmla="*/ 16 w 17"/>
                  <a:gd name="T7" fmla="*/ 29 h 249"/>
                  <a:gd name="T8" fmla="*/ 16 w 17"/>
                  <a:gd name="T9" fmla="*/ 45 h 249"/>
                  <a:gd name="T10" fmla="*/ 16 w 17"/>
                  <a:gd name="T11" fmla="*/ 64 h 249"/>
                  <a:gd name="T12" fmla="*/ 16 w 17"/>
                  <a:gd name="T13" fmla="*/ 85 h 249"/>
                  <a:gd name="T14" fmla="*/ 16 w 17"/>
                  <a:gd name="T15" fmla="*/ 107 h 249"/>
                  <a:gd name="T16" fmla="*/ 16 w 17"/>
                  <a:gd name="T17" fmla="*/ 130 h 249"/>
                  <a:gd name="T18" fmla="*/ 16 w 17"/>
                  <a:gd name="T19" fmla="*/ 152 h 249"/>
                  <a:gd name="T20" fmla="*/ 16 w 17"/>
                  <a:gd name="T21" fmla="*/ 174 h 249"/>
                  <a:gd name="T22" fmla="*/ 16 w 17"/>
                  <a:gd name="T23" fmla="*/ 194 h 249"/>
                  <a:gd name="T24" fmla="*/ 16 w 17"/>
                  <a:gd name="T25" fmla="*/ 212 h 249"/>
                  <a:gd name="T26" fmla="*/ 16 w 17"/>
                  <a:gd name="T27" fmla="*/ 227 h 249"/>
                  <a:gd name="T28" fmla="*/ 16 w 17"/>
                  <a:gd name="T29" fmla="*/ 238 h 249"/>
                  <a:gd name="T30" fmla="*/ 16 w 17"/>
                  <a:gd name="T31" fmla="*/ 246 h 249"/>
                  <a:gd name="T32" fmla="*/ 16 w 17"/>
                  <a:gd name="T33" fmla="*/ 248 h 249"/>
                  <a:gd name="T34" fmla="*/ 12 w 17"/>
                  <a:gd name="T35" fmla="*/ 248 h 249"/>
                  <a:gd name="T36" fmla="*/ 0 w 17"/>
                  <a:gd name="T37" fmla="*/ 248 h 249"/>
                  <a:gd name="T38" fmla="*/ 0 w 17"/>
                  <a:gd name="T39" fmla="*/ 248 h 249"/>
                  <a:gd name="T40" fmla="*/ 0 w 17"/>
                  <a:gd name="T41" fmla="*/ 243 h 249"/>
                  <a:gd name="T42" fmla="*/ 0 w 17"/>
                  <a:gd name="T43" fmla="*/ 233 h 249"/>
                  <a:gd name="T44" fmla="*/ 0 w 17"/>
                  <a:gd name="T45" fmla="*/ 220 h 249"/>
                  <a:gd name="T46" fmla="*/ 0 w 17"/>
                  <a:gd name="T47" fmla="*/ 203 h 249"/>
                  <a:gd name="T48" fmla="*/ 0 w 17"/>
                  <a:gd name="T49" fmla="*/ 184 h 249"/>
                  <a:gd name="T50" fmla="*/ 0 w 17"/>
                  <a:gd name="T51" fmla="*/ 163 h 249"/>
                  <a:gd name="T52" fmla="*/ 0 w 17"/>
                  <a:gd name="T53" fmla="*/ 141 h 249"/>
                  <a:gd name="T54" fmla="*/ 0 w 17"/>
                  <a:gd name="T55" fmla="*/ 118 h 249"/>
                  <a:gd name="T56" fmla="*/ 0 w 17"/>
                  <a:gd name="T57" fmla="*/ 96 h 249"/>
                  <a:gd name="T58" fmla="*/ 0 w 17"/>
                  <a:gd name="T59" fmla="*/ 74 h 249"/>
                  <a:gd name="T60" fmla="*/ 0 w 17"/>
                  <a:gd name="T61" fmla="*/ 54 h 249"/>
                  <a:gd name="T62" fmla="*/ 0 w 17"/>
                  <a:gd name="T63" fmla="*/ 36 h 249"/>
                  <a:gd name="T64" fmla="*/ 0 w 17"/>
                  <a:gd name="T65" fmla="*/ 21 h 249"/>
                  <a:gd name="T66" fmla="*/ 0 w 17"/>
                  <a:gd name="T67" fmla="*/ 10 h 249"/>
                  <a:gd name="T68" fmla="*/ 0 w 17"/>
                  <a:gd name="T69" fmla="*/ 2 h 249"/>
                  <a:gd name="T70" fmla="*/ 0 w 17"/>
                  <a:gd name="T71" fmla="*/ 0 h 249"/>
                  <a:gd name="T72" fmla="*/ 4 w 17"/>
                  <a:gd name="T73" fmla="*/ 0 h 249"/>
                  <a:gd name="T74" fmla="*/ 16 w 17"/>
                  <a:gd name="T75" fmla="*/ 0 h 249"/>
                  <a:gd name="T76" fmla="*/ 16 w 17"/>
                  <a:gd name="T77" fmla="*/ 0 h 24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7"/>
                  <a:gd name="T118" fmla="*/ 0 h 249"/>
                  <a:gd name="T119" fmla="*/ 17 w 17"/>
                  <a:gd name="T120" fmla="*/ 249 h 24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7" h="249">
                    <a:moveTo>
                      <a:pt x="16" y="0"/>
                    </a:moveTo>
                    <a:lnTo>
                      <a:pt x="16" y="0"/>
                    </a:lnTo>
                    <a:lnTo>
                      <a:pt x="16" y="2"/>
                    </a:lnTo>
                    <a:lnTo>
                      <a:pt x="16" y="5"/>
                    </a:lnTo>
                    <a:lnTo>
                      <a:pt x="16" y="10"/>
                    </a:lnTo>
                    <a:lnTo>
                      <a:pt x="16" y="15"/>
                    </a:lnTo>
                    <a:lnTo>
                      <a:pt x="16" y="21"/>
                    </a:lnTo>
                    <a:lnTo>
                      <a:pt x="16" y="29"/>
                    </a:lnTo>
                    <a:lnTo>
                      <a:pt x="16" y="36"/>
                    </a:lnTo>
                    <a:lnTo>
                      <a:pt x="16" y="45"/>
                    </a:lnTo>
                    <a:lnTo>
                      <a:pt x="16" y="54"/>
                    </a:lnTo>
                    <a:lnTo>
                      <a:pt x="16" y="64"/>
                    </a:lnTo>
                    <a:lnTo>
                      <a:pt x="16" y="74"/>
                    </a:lnTo>
                    <a:lnTo>
                      <a:pt x="16" y="85"/>
                    </a:lnTo>
                    <a:lnTo>
                      <a:pt x="16" y="96"/>
                    </a:lnTo>
                    <a:lnTo>
                      <a:pt x="16" y="107"/>
                    </a:lnTo>
                    <a:lnTo>
                      <a:pt x="16" y="118"/>
                    </a:lnTo>
                    <a:lnTo>
                      <a:pt x="16" y="130"/>
                    </a:lnTo>
                    <a:lnTo>
                      <a:pt x="16" y="141"/>
                    </a:lnTo>
                    <a:lnTo>
                      <a:pt x="16" y="152"/>
                    </a:lnTo>
                    <a:lnTo>
                      <a:pt x="16" y="163"/>
                    </a:lnTo>
                    <a:lnTo>
                      <a:pt x="16" y="174"/>
                    </a:lnTo>
                    <a:lnTo>
                      <a:pt x="16" y="184"/>
                    </a:lnTo>
                    <a:lnTo>
                      <a:pt x="16" y="194"/>
                    </a:lnTo>
                    <a:lnTo>
                      <a:pt x="16" y="203"/>
                    </a:lnTo>
                    <a:lnTo>
                      <a:pt x="16" y="212"/>
                    </a:lnTo>
                    <a:lnTo>
                      <a:pt x="16" y="220"/>
                    </a:lnTo>
                    <a:lnTo>
                      <a:pt x="16" y="227"/>
                    </a:lnTo>
                    <a:lnTo>
                      <a:pt x="16" y="233"/>
                    </a:lnTo>
                    <a:lnTo>
                      <a:pt x="16" y="238"/>
                    </a:lnTo>
                    <a:lnTo>
                      <a:pt x="16" y="243"/>
                    </a:lnTo>
                    <a:lnTo>
                      <a:pt x="16" y="246"/>
                    </a:lnTo>
                    <a:lnTo>
                      <a:pt x="16" y="248"/>
                    </a:lnTo>
                    <a:lnTo>
                      <a:pt x="12" y="248"/>
                    </a:lnTo>
                    <a:lnTo>
                      <a:pt x="4" y="248"/>
                    </a:lnTo>
                    <a:lnTo>
                      <a:pt x="0" y="248"/>
                    </a:lnTo>
                    <a:lnTo>
                      <a:pt x="0" y="246"/>
                    </a:lnTo>
                    <a:lnTo>
                      <a:pt x="0" y="243"/>
                    </a:lnTo>
                    <a:lnTo>
                      <a:pt x="0" y="238"/>
                    </a:lnTo>
                    <a:lnTo>
                      <a:pt x="0" y="233"/>
                    </a:lnTo>
                    <a:lnTo>
                      <a:pt x="0" y="227"/>
                    </a:lnTo>
                    <a:lnTo>
                      <a:pt x="0" y="220"/>
                    </a:lnTo>
                    <a:lnTo>
                      <a:pt x="0" y="212"/>
                    </a:lnTo>
                    <a:lnTo>
                      <a:pt x="0" y="203"/>
                    </a:lnTo>
                    <a:lnTo>
                      <a:pt x="0" y="194"/>
                    </a:lnTo>
                    <a:lnTo>
                      <a:pt x="0" y="184"/>
                    </a:lnTo>
                    <a:lnTo>
                      <a:pt x="0" y="174"/>
                    </a:lnTo>
                    <a:lnTo>
                      <a:pt x="0" y="163"/>
                    </a:lnTo>
                    <a:lnTo>
                      <a:pt x="0" y="152"/>
                    </a:lnTo>
                    <a:lnTo>
                      <a:pt x="0" y="141"/>
                    </a:lnTo>
                    <a:lnTo>
                      <a:pt x="0" y="130"/>
                    </a:lnTo>
                    <a:lnTo>
                      <a:pt x="0" y="118"/>
                    </a:lnTo>
                    <a:lnTo>
                      <a:pt x="0" y="107"/>
                    </a:lnTo>
                    <a:lnTo>
                      <a:pt x="0" y="96"/>
                    </a:lnTo>
                    <a:lnTo>
                      <a:pt x="0" y="85"/>
                    </a:lnTo>
                    <a:lnTo>
                      <a:pt x="0" y="74"/>
                    </a:lnTo>
                    <a:lnTo>
                      <a:pt x="0" y="64"/>
                    </a:lnTo>
                    <a:lnTo>
                      <a:pt x="0" y="54"/>
                    </a:lnTo>
                    <a:lnTo>
                      <a:pt x="0" y="45"/>
                    </a:lnTo>
                    <a:lnTo>
                      <a:pt x="0" y="36"/>
                    </a:lnTo>
                    <a:lnTo>
                      <a:pt x="0" y="29"/>
                    </a:lnTo>
                    <a:lnTo>
                      <a:pt x="0" y="21"/>
                    </a:lnTo>
                    <a:lnTo>
                      <a:pt x="0" y="15"/>
                    </a:lnTo>
                    <a:lnTo>
                      <a:pt x="0" y="10"/>
                    </a:lnTo>
                    <a:lnTo>
                      <a:pt x="0" y="5"/>
                    </a:lnTo>
                    <a:lnTo>
                      <a:pt x="0" y="2"/>
                    </a:lnTo>
                    <a:lnTo>
                      <a:pt x="0" y="0"/>
                    </a:lnTo>
                    <a:lnTo>
                      <a:pt x="4" y="0"/>
                    </a:lnTo>
                    <a:lnTo>
                      <a:pt x="12" y="0"/>
                    </a:lnTo>
                    <a:lnTo>
                      <a:pt x="1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48" name="Freeform 48">
                <a:extLst>
                  <a:ext uri="{FF2B5EF4-FFF2-40B4-BE49-F238E27FC236}">
                    <a16:creationId xmlns:a16="http://schemas.microsoft.com/office/drawing/2014/main" id="{FEB3EF8B-7A2C-4FA1-B6C7-A18CECFF7595}"/>
                  </a:ext>
                </a:extLst>
              </p:cNvPr>
              <p:cNvSpPr>
                <a:spLocks/>
              </p:cNvSpPr>
              <p:nvPr/>
            </p:nvSpPr>
            <p:spPr bwMode="auto">
              <a:xfrm>
                <a:off x="932" y="3558"/>
                <a:ext cx="17" cy="250"/>
              </a:xfrm>
              <a:custGeom>
                <a:avLst/>
                <a:gdLst>
                  <a:gd name="T0" fmla="*/ 16 w 17"/>
                  <a:gd name="T1" fmla="*/ 1 h 250"/>
                  <a:gd name="T2" fmla="*/ 16 w 17"/>
                  <a:gd name="T3" fmla="*/ 6 h 250"/>
                  <a:gd name="T4" fmla="*/ 16 w 17"/>
                  <a:gd name="T5" fmla="*/ 16 h 250"/>
                  <a:gd name="T6" fmla="*/ 16 w 17"/>
                  <a:gd name="T7" fmla="*/ 29 h 250"/>
                  <a:gd name="T8" fmla="*/ 16 w 17"/>
                  <a:gd name="T9" fmla="*/ 46 h 250"/>
                  <a:gd name="T10" fmla="*/ 16 w 17"/>
                  <a:gd name="T11" fmla="*/ 65 h 250"/>
                  <a:gd name="T12" fmla="*/ 16 w 17"/>
                  <a:gd name="T13" fmla="*/ 86 h 250"/>
                  <a:gd name="T14" fmla="*/ 16 w 17"/>
                  <a:gd name="T15" fmla="*/ 108 h 250"/>
                  <a:gd name="T16" fmla="*/ 16 w 17"/>
                  <a:gd name="T17" fmla="*/ 130 h 250"/>
                  <a:gd name="T18" fmla="*/ 16 w 17"/>
                  <a:gd name="T19" fmla="*/ 153 h 250"/>
                  <a:gd name="T20" fmla="*/ 16 w 17"/>
                  <a:gd name="T21" fmla="*/ 174 h 250"/>
                  <a:gd name="T22" fmla="*/ 16 w 17"/>
                  <a:gd name="T23" fmla="*/ 195 h 250"/>
                  <a:gd name="T24" fmla="*/ 16 w 17"/>
                  <a:gd name="T25" fmla="*/ 213 h 250"/>
                  <a:gd name="T26" fmla="*/ 16 w 17"/>
                  <a:gd name="T27" fmla="*/ 228 h 250"/>
                  <a:gd name="T28" fmla="*/ 16 w 17"/>
                  <a:gd name="T29" fmla="*/ 239 h 250"/>
                  <a:gd name="T30" fmla="*/ 16 w 17"/>
                  <a:gd name="T31" fmla="*/ 247 h 250"/>
                  <a:gd name="T32" fmla="*/ 16 w 17"/>
                  <a:gd name="T33" fmla="*/ 249 h 250"/>
                  <a:gd name="T34" fmla="*/ 11 w 17"/>
                  <a:gd name="T35" fmla="*/ 249 h 250"/>
                  <a:gd name="T36" fmla="*/ 0 w 17"/>
                  <a:gd name="T37" fmla="*/ 249 h 250"/>
                  <a:gd name="T38" fmla="*/ 0 w 17"/>
                  <a:gd name="T39" fmla="*/ 249 h 250"/>
                  <a:gd name="T40" fmla="*/ 0 w 17"/>
                  <a:gd name="T41" fmla="*/ 244 h 250"/>
                  <a:gd name="T42" fmla="*/ 0 w 17"/>
                  <a:gd name="T43" fmla="*/ 234 h 250"/>
                  <a:gd name="T44" fmla="*/ 0 w 17"/>
                  <a:gd name="T45" fmla="*/ 220 h 250"/>
                  <a:gd name="T46" fmla="*/ 0 w 17"/>
                  <a:gd name="T47" fmla="*/ 204 h 250"/>
                  <a:gd name="T48" fmla="*/ 0 w 17"/>
                  <a:gd name="T49" fmla="*/ 185 h 250"/>
                  <a:gd name="T50" fmla="*/ 0 w 17"/>
                  <a:gd name="T51" fmla="*/ 164 h 250"/>
                  <a:gd name="T52" fmla="*/ 0 w 17"/>
                  <a:gd name="T53" fmla="*/ 142 h 250"/>
                  <a:gd name="T54" fmla="*/ 0 w 17"/>
                  <a:gd name="T55" fmla="*/ 119 h 250"/>
                  <a:gd name="T56" fmla="*/ 0 w 17"/>
                  <a:gd name="T57" fmla="*/ 97 h 250"/>
                  <a:gd name="T58" fmla="*/ 0 w 17"/>
                  <a:gd name="T59" fmla="*/ 75 h 250"/>
                  <a:gd name="T60" fmla="*/ 0 w 17"/>
                  <a:gd name="T61" fmla="*/ 55 h 250"/>
                  <a:gd name="T62" fmla="*/ 0 w 17"/>
                  <a:gd name="T63" fmla="*/ 37 h 250"/>
                  <a:gd name="T64" fmla="*/ 0 w 17"/>
                  <a:gd name="T65" fmla="*/ 22 h 250"/>
                  <a:gd name="T66" fmla="*/ 0 w 17"/>
                  <a:gd name="T67" fmla="*/ 10 h 250"/>
                  <a:gd name="T68" fmla="*/ 0 w 17"/>
                  <a:gd name="T69" fmla="*/ 3 h 250"/>
                  <a:gd name="T70" fmla="*/ 0 w 17"/>
                  <a:gd name="T71" fmla="*/ 0 h 250"/>
                  <a:gd name="T72" fmla="*/ 4 w 17"/>
                  <a:gd name="T73" fmla="*/ 0 h 250"/>
                  <a:gd name="T74" fmla="*/ 16 w 17"/>
                  <a:gd name="T75" fmla="*/ 0 h 250"/>
                  <a:gd name="T76" fmla="*/ 16 w 17"/>
                  <a:gd name="T77" fmla="*/ 0 h 25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7"/>
                  <a:gd name="T118" fmla="*/ 0 h 250"/>
                  <a:gd name="T119" fmla="*/ 17 w 17"/>
                  <a:gd name="T120" fmla="*/ 250 h 25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7" h="250">
                    <a:moveTo>
                      <a:pt x="16" y="0"/>
                    </a:moveTo>
                    <a:lnTo>
                      <a:pt x="16" y="1"/>
                    </a:lnTo>
                    <a:lnTo>
                      <a:pt x="16" y="3"/>
                    </a:lnTo>
                    <a:lnTo>
                      <a:pt x="16" y="6"/>
                    </a:lnTo>
                    <a:lnTo>
                      <a:pt x="16" y="10"/>
                    </a:lnTo>
                    <a:lnTo>
                      <a:pt x="16" y="16"/>
                    </a:lnTo>
                    <a:lnTo>
                      <a:pt x="16" y="22"/>
                    </a:lnTo>
                    <a:lnTo>
                      <a:pt x="16" y="29"/>
                    </a:lnTo>
                    <a:lnTo>
                      <a:pt x="16" y="37"/>
                    </a:lnTo>
                    <a:lnTo>
                      <a:pt x="16" y="46"/>
                    </a:lnTo>
                    <a:lnTo>
                      <a:pt x="16" y="55"/>
                    </a:lnTo>
                    <a:lnTo>
                      <a:pt x="16" y="65"/>
                    </a:lnTo>
                    <a:lnTo>
                      <a:pt x="16" y="75"/>
                    </a:lnTo>
                    <a:lnTo>
                      <a:pt x="16" y="86"/>
                    </a:lnTo>
                    <a:lnTo>
                      <a:pt x="16" y="97"/>
                    </a:lnTo>
                    <a:lnTo>
                      <a:pt x="16" y="108"/>
                    </a:lnTo>
                    <a:lnTo>
                      <a:pt x="16" y="119"/>
                    </a:lnTo>
                    <a:lnTo>
                      <a:pt x="16" y="130"/>
                    </a:lnTo>
                    <a:lnTo>
                      <a:pt x="16" y="142"/>
                    </a:lnTo>
                    <a:lnTo>
                      <a:pt x="16" y="153"/>
                    </a:lnTo>
                    <a:lnTo>
                      <a:pt x="16" y="164"/>
                    </a:lnTo>
                    <a:lnTo>
                      <a:pt x="16" y="174"/>
                    </a:lnTo>
                    <a:lnTo>
                      <a:pt x="16" y="185"/>
                    </a:lnTo>
                    <a:lnTo>
                      <a:pt x="16" y="195"/>
                    </a:lnTo>
                    <a:lnTo>
                      <a:pt x="16" y="204"/>
                    </a:lnTo>
                    <a:lnTo>
                      <a:pt x="16" y="213"/>
                    </a:lnTo>
                    <a:lnTo>
                      <a:pt x="16" y="220"/>
                    </a:lnTo>
                    <a:lnTo>
                      <a:pt x="16" y="228"/>
                    </a:lnTo>
                    <a:lnTo>
                      <a:pt x="16" y="234"/>
                    </a:lnTo>
                    <a:lnTo>
                      <a:pt x="16" y="239"/>
                    </a:lnTo>
                    <a:lnTo>
                      <a:pt x="16" y="244"/>
                    </a:lnTo>
                    <a:lnTo>
                      <a:pt x="16" y="247"/>
                    </a:lnTo>
                    <a:lnTo>
                      <a:pt x="16" y="249"/>
                    </a:lnTo>
                    <a:lnTo>
                      <a:pt x="11" y="249"/>
                    </a:lnTo>
                    <a:lnTo>
                      <a:pt x="4" y="249"/>
                    </a:lnTo>
                    <a:lnTo>
                      <a:pt x="0" y="249"/>
                    </a:lnTo>
                    <a:lnTo>
                      <a:pt x="0" y="247"/>
                    </a:lnTo>
                    <a:lnTo>
                      <a:pt x="0" y="244"/>
                    </a:lnTo>
                    <a:lnTo>
                      <a:pt x="0" y="239"/>
                    </a:lnTo>
                    <a:lnTo>
                      <a:pt x="0" y="234"/>
                    </a:lnTo>
                    <a:lnTo>
                      <a:pt x="0" y="228"/>
                    </a:lnTo>
                    <a:lnTo>
                      <a:pt x="0" y="220"/>
                    </a:lnTo>
                    <a:lnTo>
                      <a:pt x="0" y="213"/>
                    </a:lnTo>
                    <a:lnTo>
                      <a:pt x="0" y="204"/>
                    </a:lnTo>
                    <a:lnTo>
                      <a:pt x="0" y="195"/>
                    </a:lnTo>
                    <a:lnTo>
                      <a:pt x="0" y="185"/>
                    </a:lnTo>
                    <a:lnTo>
                      <a:pt x="0" y="174"/>
                    </a:lnTo>
                    <a:lnTo>
                      <a:pt x="0" y="164"/>
                    </a:lnTo>
                    <a:lnTo>
                      <a:pt x="0" y="153"/>
                    </a:lnTo>
                    <a:lnTo>
                      <a:pt x="0" y="142"/>
                    </a:lnTo>
                    <a:lnTo>
                      <a:pt x="0" y="130"/>
                    </a:lnTo>
                    <a:lnTo>
                      <a:pt x="0" y="119"/>
                    </a:lnTo>
                    <a:lnTo>
                      <a:pt x="0" y="108"/>
                    </a:lnTo>
                    <a:lnTo>
                      <a:pt x="0" y="97"/>
                    </a:lnTo>
                    <a:lnTo>
                      <a:pt x="0" y="86"/>
                    </a:lnTo>
                    <a:lnTo>
                      <a:pt x="0" y="75"/>
                    </a:lnTo>
                    <a:lnTo>
                      <a:pt x="0" y="65"/>
                    </a:lnTo>
                    <a:lnTo>
                      <a:pt x="0" y="55"/>
                    </a:lnTo>
                    <a:lnTo>
                      <a:pt x="0" y="46"/>
                    </a:lnTo>
                    <a:lnTo>
                      <a:pt x="0" y="37"/>
                    </a:lnTo>
                    <a:lnTo>
                      <a:pt x="0" y="29"/>
                    </a:lnTo>
                    <a:lnTo>
                      <a:pt x="0" y="22"/>
                    </a:lnTo>
                    <a:lnTo>
                      <a:pt x="0" y="16"/>
                    </a:lnTo>
                    <a:lnTo>
                      <a:pt x="0" y="10"/>
                    </a:lnTo>
                    <a:lnTo>
                      <a:pt x="0" y="6"/>
                    </a:lnTo>
                    <a:lnTo>
                      <a:pt x="0" y="3"/>
                    </a:lnTo>
                    <a:lnTo>
                      <a:pt x="0" y="1"/>
                    </a:lnTo>
                    <a:lnTo>
                      <a:pt x="0" y="0"/>
                    </a:lnTo>
                    <a:lnTo>
                      <a:pt x="4" y="0"/>
                    </a:lnTo>
                    <a:lnTo>
                      <a:pt x="11" y="0"/>
                    </a:lnTo>
                    <a:lnTo>
                      <a:pt x="1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49" name="Freeform 49">
                <a:extLst>
                  <a:ext uri="{FF2B5EF4-FFF2-40B4-BE49-F238E27FC236}">
                    <a16:creationId xmlns:a16="http://schemas.microsoft.com/office/drawing/2014/main" id="{E4E5588A-93FC-4E35-ACA6-3861E78BB9B1}"/>
                  </a:ext>
                </a:extLst>
              </p:cNvPr>
              <p:cNvSpPr>
                <a:spLocks/>
              </p:cNvSpPr>
              <p:nvPr/>
            </p:nvSpPr>
            <p:spPr bwMode="auto">
              <a:xfrm>
                <a:off x="932" y="3558"/>
                <a:ext cx="17" cy="250"/>
              </a:xfrm>
              <a:custGeom>
                <a:avLst/>
                <a:gdLst>
                  <a:gd name="T0" fmla="*/ 16 w 17"/>
                  <a:gd name="T1" fmla="*/ 1 h 250"/>
                  <a:gd name="T2" fmla="*/ 16 w 17"/>
                  <a:gd name="T3" fmla="*/ 6 h 250"/>
                  <a:gd name="T4" fmla="*/ 16 w 17"/>
                  <a:gd name="T5" fmla="*/ 16 h 250"/>
                  <a:gd name="T6" fmla="*/ 16 w 17"/>
                  <a:gd name="T7" fmla="*/ 29 h 250"/>
                  <a:gd name="T8" fmla="*/ 16 w 17"/>
                  <a:gd name="T9" fmla="*/ 46 h 250"/>
                  <a:gd name="T10" fmla="*/ 16 w 17"/>
                  <a:gd name="T11" fmla="*/ 65 h 250"/>
                  <a:gd name="T12" fmla="*/ 16 w 17"/>
                  <a:gd name="T13" fmla="*/ 86 h 250"/>
                  <a:gd name="T14" fmla="*/ 16 w 17"/>
                  <a:gd name="T15" fmla="*/ 108 h 250"/>
                  <a:gd name="T16" fmla="*/ 16 w 17"/>
                  <a:gd name="T17" fmla="*/ 130 h 250"/>
                  <a:gd name="T18" fmla="*/ 16 w 17"/>
                  <a:gd name="T19" fmla="*/ 153 h 250"/>
                  <a:gd name="T20" fmla="*/ 16 w 17"/>
                  <a:gd name="T21" fmla="*/ 174 h 250"/>
                  <a:gd name="T22" fmla="*/ 16 w 17"/>
                  <a:gd name="T23" fmla="*/ 195 h 250"/>
                  <a:gd name="T24" fmla="*/ 16 w 17"/>
                  <a:gd name="T25" fmla="*/ 213 h 250"/>
                  <a:gd name="T26" fmla="*/ 16 w 17"/>
                  <a:gd name="T27" fmla="*/ 228 h 250"/>
                  <a:gd name="T28" fmla="*/ 16 w 17"/>
                  <a:gd name="T29" fmla="*/ 239 h 250"/>
                  <a:gd name="T30" fmla="*/ 16 w 17"/>
                  <a:gd name="T31" fmla="*/ 247 h 250"/>
                  <a:gd name="T32" fmla="*/ 16 w 17"/>
                  <a:gd name="T33" fmla="*/ 249 h 250"/>
                  <a:gd name="T34" fmla="*/ 11 w 17"/>
                  <a:gd name="T35" fmla="*/ 249 h 250"/>
                  <a:gd name="T36" fmla="*/ 0 w 17"/>
                  <a:gd name="T37" fmla="*/ 249 h 250"/>
                  <a:gd name="T38" fmla="*/ 0 w 17"/>
                  <a:gd name="T39" fmla="*/ 249 h 250"/>
                  <a:gd name="T40" fmla="*/ 0 w 17"/>
                  <a:gd name="T41" fmla="*/ 244 h 250"/>
                  <a:gd name="T42" fmla="*/ 0 w 17"/>
                  <a:gd name="T43" fmla="*/ 234 h 250"/>
                  <a:gd name="T44" fmla="*/ 0 w 17"/>
                  <a:gd name="T45" fmla="*/ 220 h 250"/>
                  <a:gd name="T46" fmla="*/ 0 w 17"/>
                  <a:gd name="T47" fmla="*/ 204 h 250"/>
                  <a:gd name="T48" fmla="*/ 0 w 17"/>
                  <a:gd name="T49" fmla="*/ 185 h 250"/>
                  <a:gd name="T50" fmla="*/ 0 w 17"/>
                  <a:gd name="T51" fmla="*/ 164 h 250"/>
                  <a:gd name="T52" fmla="*/ 0 w 17"/>
                  <a:gd name="T53" fmla="*/ 142 h 250"/>
                  <a:gd name="T54" fmla="*/ 0 w 17"/>
                  <a:gd name="T55" fmla="*/ 119 h 250"/>
                  <a:gd name="T56" fmla="*/ 0 w 17"/>
                  <a:gd name="T57" fmla="*/ 97 h 250"/>
                  <a:gd name="T58" fmla="*/ 0 w 17"/>
                  <a:gd name="T59" fmla="*/ 75 h 250"/>
                  <a:gd name="T60" fmla="*/ 0 w 17"/>
                  <a:gd name="T61" fmla="*/ 55 h 250"/>
                  <a:gd name="T62" fmla="*/ 0 w 17"/>
                  <a:gd name="T63" fmla="*/ 37 h 250"/>
                  <a:gd name="T64" fmla="*/ 0 w 17"/>
                  <a:gd name="T65" fmla="*/ 22 h 250"/>
                  <a:gd name="T66" fmla="*/ 0 w 17"/>
                  <a:gd name="T67" fmla="*/ 10 h 250"/>
                  <a:gd name="T68" fmla="*/ 0 w 17"/>
                  <a:gd name="T69" fmla="*/ 3 h 250"/>
                  <a:gd name="T70" fmla="*/ 0 w 17"/>
                  <a:gd name="T71" fmla="*/ 0 h 250"/>
                  <a:gd name="T72" fmla="*/ 4 w 17"/>
                  <a:gd name="T73" fmla="*/ 0 h 250"/>
                  <a:gd name="T74" fmla="*/ 16 w 17"/>
                  <a:gd name="T75" fmla="*/ 0 h 250"/>
                  <a:gd name="T76" fmla="*/ 16 w 17"/>
                  <a:gd name="T77" fmla="*/ 0 h 25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7"/>
                  <a:gd name="T118" fmla="*/ 0 h 250"/>
                  <a:gd name="T119" fmla="*/ 17 w 17"/>
                  <a:gd name="T120" fmla="*/ 250 h 25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7" h="250">
                    <a:moveTo>
                      <a:pt x="16" y="0"/>
                    </a:moveTo>
                    <a:lnTo>
                      <a:pt x="16" y="1"/>
                    </a:lnTo>
                    <a:lnTo>
                      <a:pt x="16" y="3"/>
                    </a:lnTo>
                    <a:lnTo>
                      <a:pt x="16" y="6"/>
                    </a:lnTo>
                    <a:lnTo>
                      <a:pt x="16" y="10"/>
                    </a:lnTo>
                    <a:lnTo>
                      <a:pt x="16" y="16"/>
                    </a:lnTo>
                    <a:lnTo>
                      <a:pt x="16" y="22"/>
                    </a:lnTo>
                    <a:lnTo>
                      <a:pt x="16" y="29"/>
                    </a:lnTo>
                    <a:lnTo>
                      <a:pt x="16" y="37"/>
                    </a:lnTo>
                    <a:lnTo>
                      <a:pt x="16" y="46"/>
                    </a:lnTo>
                    <a:lnTo>
                      <a:pt x="16" y="55"/>
                    </a:lnTo>
                    <a:lnTo>
                      <a:pt x="16" y="65"/>
                    </a:lnTo>
                    <a:lnTo>
                      <a:pt x="16" y="75"/>
                    </a:lnTo>
                    <a:lnTo>
                      <a:pt x="16" y="86"/>
                    </a:lnTo>
                    <a:lnTo>
                      <a:pt x="16" y="97"/>
                    </a:lnTo>
                    <a:lnTo>
                      <a:pt x="16" y="108"/>
                    </a:lnTo>
                    <a:lnTo>
                      <a:pt x="16" y="119"/>
                    </a:lnTo>
                    <a:lnTo>
                      <a:pt x="16" y="130"/>
                    </a:lnTo>
                    <a:lnTo>
                      <a:pt x="16" y="142"/>
                    </a:lnTo>
                    <a:lnTo>
                      <a:pt x="16" y="153"/>
                    </a:lnTo>
                    <a:lnTo>
                      <a:pt x="16" y="164"/>
                    </a:lnTo>
                    <a:lnTo>
                      <a:pt x="16" y="174"/>
                    </a:lnTo>
                    <a:lnTo>
                      <a:pt x="16" y="185"/>
                    </a:lnTo>
                    <a:lnTo>
                      <a:pt x="16" y="195"/>
                    </a:lnTo>
                    <a:lnTo>
                      <a:pt x="16" y="204"/>
                    </a:lnTo>
                    <a:lnTo>
                      <a:pt x="16" y="213"/>
                    </a:lnTo>
                    <a:lnTo>
                      <a:pt x="16" y="220"/>
                    </a:lnTo>
                    <a:lnTo>
                      <a:pt x="16" y="228"/>
                    </a:lnTo>
                    <a:lnTo>
                      <a:pt x="16" y="234"/>
                    </a:lnTo>
                    <a:lnTo>
                      <a:pt x="16" y="239"/>
                    </a:lnTo>
                    <a:lnTo>
                      <a:pt x="16" y="244"/>
                    </a:lnTo>
                    <a:lnTo>
                      <a:pt x="16" y="247"/>
                    </a:lnTo>
                    <a:lnTo>
                      <a:pt x="16" y="249"/>
                    </a:lnTo>
                    <a:lnTo>
                      <a:pt x="11" y="249"/>
                    </a:lnTo>
                    <a:lnTo>
                      <a:pt x="4" y="249"/>
                    </a:lnTo>
                    <a:lnTo>
                      <a:pt x="0" y="249"/>
                    </a:lnTo>
                    <a:lnTo>
                      <a:pt x="0" y="247"/>
                    </a:lnTo>
                    <a:lnTo>
                      <a:pt x="0" y="244"/>
                    </a:lnTo>
                    <a:lnTo>
                      <a:pt x="0" y="239"/>
                    </a:lnTo>
                    <a:lnTo>
                      <a:pt x="0" y="234"/>
                    </a:lnTo>
                    <a:lnTo>
                      <a:pt x="0" y="228"/>
                    </a:lnTo>
                    <a:lnTo>
                      <a:pt x="0" y="220"/>
                    </a:lnTo>
                    <a:lnTo>
                      <a:pt x="0" y="213"/>
                    </a:lnTo>
                    <a:lnTo>
                      <a:pt x="0" y="204"/>
                    </a:lnTo>
                    <a:lnTo>
                      <a:pt x="0" y="195"/>
                    </a:lnTo>
                    <a:lnTo>
                      <a:pt x="0" y="185"/>
                    </a:lnTo>
                    <a:lnTo>
                      <a:pt x="0" y="174"/>
                    </a:lnTo>
                    <a:lnTo>
                      <a:pt x="0" y="164"/>
                    </a:lnTo>
                    <a:lnTo>
                      <a:pt x="0" y="153"/>
                    </a:lnTo>
                    <a:lnTo>
                      <a:pt x="0" y="142"/>
                    </a:lnTo>
                    <a:lnTo>
                      <a:pt x="0" y="130"/>
                    </a:lnTo>
                    <a:lnTo>
                      <a:pt x="0" y="119"/>
                    </a:lnTo>
                    <a:lnTo>
                      <a:pt x="0" y="108"/>
                    </a:lnTo>
                    <a:lnTo>
                      <a:pt x="0" y="97"/>
                    </a:lnTo>
                    <a:lnTo>
                      <a:pt x="0" y="86"/>
                    </a:lnTo>
                    <a:lnTo>
                      <a:pt x="0" y="75"/>
                    </a:lnTo>
                    <a:lnTo>
                      <a:pt x="0" y="65"/>
                    </a:lnTo>
                    <a:lnTo>
                      <a:pt x="0" y="55"/>
                    </a:lnTo>
                    <a:lnTo>
                      <a:pt x="0" y="46"/>
                    </a:lnTo>
                    <a:lnTo>
                      <a:pt x="0" y="37"/>
                    </a:lnTo>
                    <a:lnTo>
                      <a:pt x="0" y="29"/>
                    </a:lnTo>
                    <a:lnTo>
                      <a:pt x="0" y="22"/>
                    </a:lnTo>
                    <a:lnTo>
                      <a:pt x="0" y="16"/>
                    </a:lnTo>
                    <a:lnTo>
                      <a:pt x="0" y="10"/>
                    </a:lnTo>
                    <a:lnTo>
                      <a:pt x="0" y="6"/>
                    </a:lnTo>
                    <a:lnTo>
                      <a:pt x="0" y="3"/>
                    </a:lnTo>
                    <a:lnTo>
                      <a:pt x="0" y="1"/>
                    </a:lnTo>
                    <a:lnTo>
                      <a:pt x="0" y="0"/>
                    </a:lnTo>
                    <a:lnTo>
                      <a:pt x="4" y="0"/>
                    </a:lnTo>
                    <a:lnTo>
                      <a:pt x="11" y="0"/>
                    </a:lnTo>
                    <a:lnTo>
                      <a:pt x="1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50" name="Freeform 50">
                <a:extLst>
                  <a:ext uri="{FF2B5EF4-FFF2-40B4-BE49-F238E27FC236}">
                    <a16:creationId xmlns:a16="http://schemas.microsoft.com/office/drawing/2014/main" id="{3F0F9EDA-75F8-4D60-B014-23B055EB9059}"/>
                  </a:ext>
                </a:extLst>
              </p:cNvPr>
              <p:cNvSpPr>
                <a:spLocks/>
              </p:cNvSpPr>
              <p:nvPr/>
            </p:nvSpPr>
            <p:spPr bwMode="auto">
              <a:xfrm>
                <a:off x="775" y="3636"/>
                <a:ext cx="156" cy="172"/>
              </a:xfrm>
              <a:custGeom>
                <a:avLst/>
                <a:gdLst>
                  <a:gd name="T0" fmla="*/ 155 w 156"/>
                  <a:gd name="T1" fmla="*/ 1 h 172"/>
                  <a:gd name="T2" fmla="*/ 155 w 156"/>
                  <a:gd name="T3" fmla="*/ 9 h 172"/>
                  <a:gd name="T4" fmla="*/ 155 w 156"/>
                  <a:gd name="T5" fmla="*/ 23 h 172"/>
                  <a:gd name="T6" fmla="*/ 155 w 156"/>
                  <a:gd name="T7" fmla="*/ 41 h 172"/>
                  <a:gd name="T8" fmla="*/ 155 w 156"/>
                  <a:gd name="T9" fmla="*/ 63 h 172"/>
                  <a:gd name="T10" fmla="*/ 155 w 156"/>
                  <a:gd name="T11" fmla="*/ 86 h 172"/>
                  <a:gd name="T12" fmla="*/ 155 w 156"/>
                  <a:gd name="T13" fmla="*/ 109 h 172"/>
                  <a:gd name="T14" fmla="*/ 155 w 156"/>
                  <a:gd name="T15" fmla="*/ 130 h 172"/>
                  <a:gd name="T16" fmla="*/ 155 w 156"/>
                  <a:gd name="T17" fmla="*/ 149 h 172"/>
                  <a:gd name="T18" fmla="*/ 155 w 156"/>
                  <a:gd name="T19" fmla="*/ 163 h 172"/>
                  <a:gd name="T20" fmla="*/ 155 w 156"/>
                  <a:gd name="T21" fmla="*/ 170 h 172"/>
                  <a:gd name="T22" fmla="*/ 155 w 156"/>
                  <a:gd name="T23" fmla="*/ 171 h 172"/>
                  <a:gd name="T24" fmla="*/ 151 w 156"/>
                  <a:gd name="T25" fmla="*/ 171 h 172"/>
                  <a:gd name="T26" fmla="*/ 139 w 156"/>
                  <a:gd name="T27" fmla="*/ 171 h 172"/>
                  <a:gd name="T28" fmla="*/ 122 w 156"/>
                  <a:gd name="T29" fmla="*/ 171 h 172"/>
                  <a:gd name="T30" fmla="*/ 101 w 156"/>
                  <a:gd name="T31" fmla="*/ 171 h 172"/>
                  <a:gd name="T32" fmla="*/ 78 w 156"/>
                  <a:gd name="T33" fmla="*/ 171 h 172"/>
                  <a:gd name="T34" fmla="*/ 55 w 156"/>
                  <a:gd name="T35" fmla="*/ 171 h 172"/>
                  <a:gd name="T36" fmla="*/ 34 w 156"/>
                  <a:gd name="T37" fmla="*/ 171 h 172"/>
                  <a:gd name="T38" fmla="*/ 16 w 156"/>
                  <a:gd name="T39" fmla="*/ 171 h 172"/>
                  <a:gd name="T40" fmla="*/ 5 w 156"/>
                  <a:gd name="T41" fmla="*/ 171 h 172"/>
                  <a:gd name="T42" fmla="*/ 0 w 156"/>
                  <a:gd name="T43" fmla="*/ 171 h 172"/>
                  <a:gd name="T44" fmla="*/ 0 w 156"/>
                  <a:gd name="T45" fmla="*/ 170 h 172"/>
                  <a:gd name="T46" fmla="*/ 0 w 156"/>
                  <a:gd name="T47" fmla="*/ 163 h 172"/>
                  <a:gd name="T48" fmla="*/ 0 w 156"/>
                  <a:gd name="T49" fmla="*/ 149 h 172"/>
                  <a:gd name="T50" fmla="*/ 0 w 156"/>
                  <a:gd name="T51" fmla="*/ 130 h 172"/>
                  <a:gd name="T52" fmla="*/ 0 w 156"/>
                  <a:gd name="T53" fmla="*/ 109 h 172"/>
                  <a:gd name="T54" fmla="*/ 0 w 156"/>
                  <a:gd name="T55" fmla="*/ 86 h 172"/>
                  <a:gd name="T56" fmla="*/ 0 w 156"/>
                  <a:gd name="T57" fmla="*/ 63 h 172"/>
                  <a:gd name="T58" fmla="*/ 0 w 156"/>
                  <a:gd name="T59" fmla="*/ 41 h 172"/>
                  <a:gd name="T60" fmla="*/ 0 w 156"/>
                  <a:gd name="T61" fmla="*/ 23 h 172"/>
                  <a:gd name="T62" fmla="*/ 0 w 156"/>
                  <a:gd name="T63" fmla="*/ 9 h 172"/>
                  <a:gd name="T64" fmla="*/ 0 w 156"/>
                  <a:gd name="T65" fmla="*/ 1 h 172"/>
                  <a:gd name="T66" fmla="*/ 0 w 156"/>
                  <a:gd name="T67" fmla="*/ 0 h 172"/>
                  <a:gd name="T68" fmla="*/ 5 w 156"/>
                  <a:gd name="T69" fmla="*/ 0 h 172"/>
                  <a:gd name="T70" fmla="*/ 16 w 156"/>
                  <a:gd name="T71" fmla="*/ 0 h 172"/>
                  <a:gd name="T72" fmla="*/ 34 w 156"/>
                  <a:gd name="T73" fmla="*/ 0 h 172"/>
                  <a:gd name="T74" fmla="*/ 55 w 156"/>
                  <a:gd name="T75" fmla="*/ 0 h 172"/>
                  <a:gd name="T76" fmla="*/ 78 w 156"/>
                  <a:gd name="T77" fmla="*/ 0 h 172"/>
                  <a:gd name="T78" fmla="*/ 101 w 156"/>
                  <a:gd name="T79" fmla="*/ 0 h 172"/>
                  <a:gd name="T80" fmla="*/ 122 w 156"/>
                  <a:gd name="T81" fmla="*/ 0 h 172"/>
                  <a:gd name="T82" fmla="*/ 139 w 156"/>
                  <a:gd name="T83" fmla="*/ 0 h 172"/>
                  <a:gd name="T84" fmla="*/ 151 w 156"/>
                  <a:gd name="T85" fmla="*/ 0 h 172"/>
                  <a:gd name="T86" fmla="*/ 155 w 156"/>
                  <a:gd name="T87" fmla="*/ 0 h 172"/>
                  <a:gd name="T88" fmla="*/ 155 w 156"/>
                  <a:gd name="T89" fmla="*/ 0 h 1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56"/>
                  <a:gd name="T136" fmla="*/ 0 h 172"/>
                  <a:gd name="T137" fmla="*/ 156 w 156"/>
                  <a:gd name="T138" fmla="*/ 172 h 17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56" h="172">
                    <a:moveTo>
                      <a:pt x="155" y="0"/>
                    </a:moveTo>
                    <a:lnTo>
                      <a:pt x="155" y="1"/>
                    </a:lnTo>
                    <a:lnTo>
                      <a:pt x="155" y="4"/>
                    </a:lnTo>
                    <a:lnTo>
                      <a:pt x="155" y="9"/>
                    </a:lnTo>
                    <a:lnTo>
                      <a:pt x="155" y="15"/>
                    </a:lnTo>
                    <a:lnTo>
                      <a:pt x="155" y="23"/>
                    </a:lnTo>
                    <a:lnTo>
                      <a:pt x="155" y="31"/>
                    </a:lnTo>
                    <a:lnTo>
                      <a:pt x="155" y="41"/>
                    </a:lnTo>
                    <a:lnTo>
                      <a:pt x="155" y="51"/>
                    </a:lnTo>
                    <a:lnTo>
                      <a:pt x="155" y="63"/>
                    </a:lnTo>
                    <a:lnTo>
                      <a:pt x="155" y="74"/>
                    </a:lnTo>
                    <a:lnTo>
                      <a:pt x="155" y="86"/>
                    </a:lnTo>
                    <a:lnTo>
                      <a:pt x="155" y="97"/>
                    </a:lnTo>
                    <a:lnTo>
                      <a:pt x="155" y="109"/>
                    </a:lnTo>
                    <a:lnTo>
                      <a:pt x="155" y="120"/>
                    </a:lnTo>
                    <a:lnTo>
                      <a:pt x="155" y="130"/>
                    </a:lnTo>
                    <a:lnTo>
                      <a:pt x="155" y="140"/>
                    </a:lnTo>
                    <a:lnTo>
                      <a:pt x="155" y="149"/>
                    </a:lnTo>
                    <a:lnTo>
                      <a:pt x="155" y="156"/>
                    </a:lnTo>
                    <a:lnTo>
                      <a:pt x="155" y="163"/>
                    </a:lnTo>
                    <a:lnTo>
                      <a:pt x="155" y="167"/>
                    </a:lnTo>
                    <a:lnTo>
                      <a:pt x="155" y="170"/>
                    </a:lnTo>
                    <a:lnTo>
                      <a:pt x="155" y="171"/>
                    </a:lnTo>
                    <a:lnTo>
                      <a:pt x="154" y="171"/>
                    </a:lnTo>
                    <a:lnTo>
                      <a:pt x="151" y="171"/>
                    </a:lnTo>
                    <a:lnTo>
                      <a:pt x="146" y="171"/>
                    </a:lnTo>
                    <a:lnTo>
                      <a:pt x="139" y="171"/>
                    </a:lnTo>
                    <a:lnTo>
                      <a:pt x="131" y="171"/>
                    </a:lnTo>
                    <a:lnTo>
                      <a:pt x="122" y="171"/>
                    </a:lnTo>
                    <a:lnTo>
                      <a:pt x="112" y="171"/>
                    </a:lnTo>
                    <a:lnTo>
                      <a:pt x="101" y="171"/>
                    </a:lnTo>
                    <a:lnTo>
                      <a:pt x="89" y="171"/>
                    </a:lnTo>
                    <a:lnTo>
                      <a:pt x="78" y="171"/>
                    </a:lnTo>
                    <a:lnTo>
                      <a:pt x="66" y="171"/>
                    </a:lnTo>
                    <a:lnTo>
                      <a:pt x="55" y="171"/>
                    </a:lnTo>
                    <a:lnTo>
                      <a:pt x="44" y="171"/>
                    </a:lnTo>
                    <a:lnTo>
                      <a:pt x="34" y="171"/>
                    </a:lnTo>
                    <a:lnTo>
                      <a:pt x="24" y="171"/>
                    </a:lnTo>
                    <a:lnTo>
                      <a:pt x="16" y="171"/>
                    </a:lnTo>
                    <a:lnTo>
                      <a:pt x="10" y="171"/>
                    </a:lnTo>
                    <a:lnTo>
                      <a:pt x="5" y="171"/>
                    </a:lnTo>
                    <a:lnTo>
                      <a:pt x="1" y="171"/>
                    </a:lnTo>
                    <a:lnTo>
                      <a:pt x="0" y="171"/>
                    </a:lnTo>
                    <a:lnTo>
                      <a:pt x="0" y="170"/>
                    </a:lnTo>
                    <a:lnTo>
                      <a:pt x="0" y="167"/>
                    </a:lnTo>
                    <a:lnTo>
                      <a:pt x="0" y="163"/>
                    </a:lnTo>
                    <a:lnTo>
                      <a:pt x="0" y="156"/>
                    </a:lnTo>
                    <a:lnTo>
                      <a:pt x="0" y="149"/>
                    </a:lnTo>
                    <a:lnTo>
                      <a:pt x="0" y="140"/>
                    </a:lnTo>
                    <a:lnTo>
                      <a:pt x="0" y="130"/>
                    </a:lnTo>
                    <a:lnTo>
                      <a:pt x="0" y="120"/>
                    </a:lnTo>
                    <a:lnTo>
                      <a:pt x="0" y="109"/>
                    </a:lnTo>
                    <a:lnTo>
                      <a:pt x="0" y="97"/>
                    </a:lnTo>
                    <a:lnTo>
                      <a:pt x="0" y="86"/>
                    </a:lnTo>
                    <a:lnTo>
                      <a:pt x="0" y="74"/>
                    </a:lnTo>
                    <a:lnTo>
                      <a:pt x="0" y="63"/>
                    </a:lnTo>
                    <a:lnTo>
                      <a:pt x="0" y="51"/>
                    </a:lnTo>
                    <a:lnTo>
                      <a:pt x="0" y="41"/>
                    </a:lnTo>
                    <a:lnTo>
                      <a:pt x="0" y="31"/>
                    </a:lnTo>
                    <a:lnTo>
                      <a:pt x="0" y="23"/>
                    </a:lnTo>
                    <a:lnTo>
                      <a:pt x="0" y="15"/>
                    </a:lnTo>
                    <a:lnTo>
                      <a:pt x="0" y="9"/>
                    </a:lnTo>
                    <a:lnTo>
                      <a:pt x="0" y="4"/>
                    </a:lnTo>
                    <a:lnTo>
                      <a:pt x="0" y="1"/>
                    </a:lnTo>
                    <a:lnTo>
                      <a:pt x="0" y="0"/>
                    </a:lnTo>
                    <a:lnTo>
                      <a:pt x="1" y="0"/>
                    </a:lnTo>
                    <a:lnTo>
                      <a:pt x="5" y="0"/>
                    </a:lnTo>
                    <a:lnTo>
                      <a:pt x="10" y="0"/>
                    </a:lnTo>
                    <a:lnTo>
                      <a:pt x="16" y="0"/>
                    </a:lnTo>
                    <a:lnTo>
                      <a:pt x="24" y="0"/>
                    </a:lnTo>
                    <a:lnTo>
                      <a:pt x="34" y="0"/>
                    </a:lnTo>
                    <a:lnTo>
                      <a:pt x="44" y="0"/>
                    </a:lnTo>
                    <a:lnTo>
                      <a:pt x="55" y="0"/>
                    </a:lnTo>
                    <a:lnTo>
                      <a:pt x="66" y="0"/>
                    </a:lnTo>
                    <a:lnTo>
                      <a:pt x="78" y="0"/>
                    </a:lnTo>
                    <a:lnTo>
                      <a:pt x="89" y="0"/>
                    </a:lnTo>
                    <a:lnTo>
                      <a:pt x="101" y="0"/>
                    </a:lnTo>
                    <a:lnTo>
                      <a:pt x="112" y="0"/>
                    </a:lnTo>
                    <a:lnTo>
                      <a:pt x="122" y="0"/>
                    </a:lnTo>
                    <a:lnTo>
                      <a:pt x="131" y="0"/>
                    </a:lnTo>
                    <a:lnTo>
                      <a:pt x="139" y="0"/>
                    </a:lnTo>
                    <a:lnTo>
                      <a:pt x="146" y="0"/>
                    </a:lnTo>
                    <a:lnTo>
                      <a:pt x="151" y="0"/>
                    </a:lnTo>
                    <a:lnTo>
                      <a:pt x="154" y="0"/>
                    </a:lnTo>
                    <a:lnTo>
                      <a:pt x="15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1" name="Freeform 51">
                <a:extLst>
                  <a:ext uri="{FF2B5EF4-FFF2-40B4-BE49-F238E27FC236}">
                    <a16:creationId xmlns:a16="http://schemas.microsoft.com/office/drawing/2014/main" id="{2276A044-2BC7-4524-88BE-F30519165469}"/>
                  </a:ext>
                </a:extLst>
              </p:cNvPr>
              <p:cNvSpPr>
                <a:spLocks/>
              </p:cNvSpPr>
              <p:nvPr/>
            </p:nvSpPr>
            <p:spPr bwMode="auto">
              <a:xfrm>
                <a:off x="775" y="3650"/>
                <a:ext cx="157" cy="159"/>
              </a:xfrm>
              <a:custGeom>
                <a:avLst/>
                <a:gdLst>
                  <a:gd name="T0" fmla="*/ 156 w 157"/>
                  <a:gd name="T1" fmla="*/ 6 h 159"/>
                  <a:gd name="T2" fmla="*/ 156 w 157"/>
                  <a:gd name="T3" fmla="*/ 17 h 159"/>
                  <a:gd name="T4" fmla="*/ 156 w 157"/>
                  <a:gd name="T5" fmla="*/ 25 h 159"/>
                  <a:gd name="T6" fmla="*/ 156 w 157"/>
                  <a:gd name="T7" fmla="*/ 32 h 159"/>
                  <a:gd name="T8" fmla="*/ 156 w 157"/>
                  <a:gd name="T9" fmla="*/ 39 h 159"/>
                  <a:gd name="T10" fmla="*/ 156 w 157"/>
                  <a:gd name="T11" fmla="*/ 47 h 159"/>
                  <a:gd name="T12" fmla="*/ 156 w 157"/>
                  <a:gd name="T13" fmla="*/ 55 h 159"/>
                  <a:gd name="T14" fmla="*/ 156 w 157"/>
                  <a:gd name="T15" fmla="*/ 64 h 159"/>
                  <a:gd name="T16" fmla="*/ 156 w 157"/>
                  <a:gd name="T17" fmla="*/ 76 h 159"/>
                  <a:gd name="T18" fmla="*/ 156 w 157"/>
                  <a:gd name="T19" fmla="*/ 91 h 159"/>
                  <a:gd name="T20" fmla="*/ 156 w 157"/>
                  <a:gd name="T21" fmla="*/ 109 h 159"/>
                  <a:gd name="T22" fmla="*/ 156 w 157"/>
                  <a:gd name="T23" fmla="*/ 131 h 159"/>
                  <a:gd name="T24" fmla="*/ 156 w 157"/>
                  <a:gd name="T25" fmla="*/ 158 h 159"/>
                  <a:gd name="T26" fmla="*/ 150 w 157"/>
                  <a:gd name="T27" fmla="*/ 158 h 159"/>
                  <a:gd name="T28" fmla="*/ 140 w 157"/>
                  <a:gd name="T29" fmla="*/ 158 h 159"/>
                  <a:gd name="T30" fmla="*/ 131 w 157"/>
                  <a:gd name="T31" fmla="*/ 158 h 159"/>
                  <a:gd name="T32" fmla="*/ 124 w 157"/>
                  <a:gd name="T33" fmla="*/ 158 h 159"/>
                  <a:gd name="T34" fmla="*/ 117 w 157"/>
                  <a:gd name="T35" fmla="*/ 157 h 159"/>
                  <a:gd name="T36" fmla="*/ 110 w 157"/>
                  <a:gd name="T37" fmla="*/ 157 h 159"/>
                  <a:gd name="T38" fmla="*/ 102 w 157"/>
                  <a:gd name="T39" fmla="*/ 157 h 159"/>
                  <a:gd name="T40" fmla="*/ 92 w 157"/>
                  <a:gd name="T41" fmla="*/ 157 h 159"/>
                  <a:gd name="T42" fmla="*/ 81 w 157"/>
                  <a:gd name="T43" fmla="*/ 158 h 159"/>
                  <a:gd name="T44" fmla="*/ 66 w 157"/>
                  <a:gd name="T45" fmla="*/ 158 h 159"/>
                  <a:gd name="T46" fmla="*/ 48 w 157"/>
                  <a:gd name="T47" fmla="*/ 158 h 159"/>
                  <a:gd name="T48" fmla="*/ 26 w 157"/>
                  <a:gd name="T49" fmla="*/ 158 h 159"/>
                  <a:gd name="T50" fmla="*/ 0 w 157"/>
                  <a:gd name="T51" fmla="*/ 158 h 159"/>
                  <a:gd name="T52" fmla="*/ 0 w 157"/>
                  <a:gd name="T53" fmla="*/ 152 h 159"/>
                  <a:gd name="T54" fmla="*/ 0 w 157"/>
                  <a:gd name="T55" fmla="*/ 141 h 159"/>
                  <a:gd name="T56" fmla="*/ 0 w 157"/>
                  <a:gd name="T57" fmla="*/ 133 h 159"/>
                  <a:gd name="T58" fmla="*/ 0 w 157"/>
                  <a:gd name="T59" fmla="*/ 125 h 159"/>
                  <a:gd name="T60" fmla="*/ 0 w 157"/>
                  <a:gd name="T61" fmla="*/ 118 h 159"/>
                  <a:gd name="T62" fmla="*/ 0 w 157"/>
                  <a:gd name="T63" fmla="*/ 111 h 159"/>
                  <a:gd name="T64" fmla="*/ 0 w 157"/>
                  <a:gd name="T65" fmla="*/ 103 h 159"/>
                  <a:gd name="T66" fmla="*/ 0 w 157"/>
                  <a:gd name="T67" fmla="*/ 93 h 159"/>
                  <a:gd name="T68" fmla="*/ 0 w 157"/>
                  <a:gd name="T69" fmla="*/ 82 h 159"/>
                  <a:gd name="T70" fmla="*/ 0 w 157"/>
                  <a:gd name="T71" fmla="*/ 67 h 159"/>
                  <a:gd name="T72" fmla="*/ 0 w 157"/>
                  <a:gd name="T73" fmla="*/ 49 h 159"/>
                  <a:gd name="T74" fmla="*/ 0 w 157"/>
                  <a:gd name="T75" fmla="*/ 27 h 159"/>
                  <a:gd name="T76" fmla="*/ 0 w 157"/>
                  <a:gd name="T77" fmla="*/ 0 h 159"/>
                  <a:gd name="T78" fmla="*/ 6 w 157"/>
                  <a:gd name="T79" fmla="*/ 0 h 159"/>
                  <a:gd name="T80" fmla="*/ 16 w 157"/>
                  <a:gd name="T81" fmla="*/ 0 h 159"/>
                  <a:gd name="T82" fmla="*/ 24 w 157"/>
                  <a:gd name="T83" fmla="*/ 0 h 159"/>
                  <a:gd name="T84" fmla="*/ 32 w 157"/>
                  <a:gd name="T85" fmla="*/ 0 h 159"/>
                  <a:gd name="T86" fmla="*/ 39 w 157"/>
                  <a:gd name="T87" fmla="*/ 0 h 159"/>
                  <a:gd name="T88" fmla="*/ 46 w 157"/>
                  <a:gd name="T89" fmla="*/ 0 h 159"/>
                  <a:gd name="T90" fmla="*/ 54 w 157"/>
                  <a:gd name="T91" fmla="*/ 0 h 159"/>
                  <a:gd name="T92" fmla="*/ 64 w 157"/>
                  <a:gd name="T93" fmla="*/ 0 h 159"/>
                  <a:gd name="T94" fmla="*/ 75 w 157"/>
                  <a:gd name="T95" fmla="*/ 0 h 159"/>
                  <a:gd name="T96" fmla="*/ 90 w 157"/>
                  <a:gd name="T97" fmla="*/ 0 h 159"/>
                  <a:gd name="T98" fmla="*/ 107 w 157"/>
                  <a:gd name="T99" fmla="*/ 0 h 159"/>
                  <a:gd name="T100" fmla="*/ 129 w 157"/>
                  <a:gd name="T101" fmla="*/ 0 h 159"/>
                  <a:gd name="T102" fmla="*/ 156 w 157"/>
                  <a:gd name="T103" fmla="*/ 0 h 159"/>
                  <a:gd name="T104" fmla="*/ 156 w 157"/>
                  <a:gd name="T105" fmla="*/ 0 h 15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7"/>
                  <a:gd name="T160" fmla="*/ 0 h 159"/>
                  <a:gd name="T161" fmla="*/ 157 w 157"/>
                  <a:gd name="T162" fmla="*/ 159 h 15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7" h="159">
                    <a:moveTo>
                      <a:pt x="156" y="0"/>
                    </a:moveTo>
                    <a:lnTo>
                      <a:pt x="156" y="6"/>
                    </a:lnTo>
                    <a:lnTo>
                      <a:pt x="156" y="12"/>
                    </a:lnTo>
                    <a:lnTo>
                      <a:pt x="156" y="17"/>
                    </a:lnTo>
                    <a:lnTo>
                      <a:pt x="156" y="21"/>
                    </a:lnTo>
                    <a:lnTo>
                      <a:pt x="156" y="25"/>
                    </a:lnTo>
                    <a:lnTo>
                      <a:pt x="156" y="29"/>
                    </a:lnTo>
                    <a:lnTo>
                      <a:pt x="156" y="32"/>
                    </a:lnTo>
                    <a:lnTo>
                      <a:pt x="156" y="36"/>
                    </a:lnTo>
                    <a:lnTo>
                      <a:pt x="156" y="39"/>
                    </a:lnTo>
                    <a:lnTo>
                      <a:pt x="156" y="43"/>
                    </a:lnTo>
                    <a:lnTo>
                      <a:pt x="156" y="47"/>
                    </a:lnTo>
                    <a:lnTo>
                      <a:pt x="156" y="51"/>
                    </a:lnTo>
                    <a:lnTo>
                      <a:pt x="156" y="55"/>
                    </a:lnTo>
                    <a:lnTo>
                      <a:pt x="156" y="59"/>
                    </a:lnTo>
                    <a:lnTo>
                      <a:pt x="156" y="64"/>
                    </a:lnTo>
                    <a:lnTo>
                      <a:pt x="156" y="70"/>
                    </a:lnTo>
                    <a:lnTo>
                      <a:pt x="156" y="76"/>
                    </a:lnTo>
                    <a:lnTo>
                      <a:pt x="156" y="83"/>
                    </a:lnTo>
                    <a:lnTo>
                      <a:pt x="156" y="91"/>
                    </a:lnTo>
                    <a:lnTo>
                      <a:pt x="156" y="99"/>
                    </a:lnTo>
                    <a:lnTo>
                      <a:pt x="156" y="109"/>
                    </a:lnTo>
                    <a:lnTo>
                      <a:pt x="156" y="119"/>
                    </a:lnTo>
                    <a:lnTo>
                      <a:pt x="156" y="131"/>
                    </a:lnTo>
                    <a:lnTo>
                      <a:pt x="156" y="144"/>
                    </a:lnTo>
                    <a:lnTo>
                      <a:pt x="156" y="158"/>
                    </a:lnTo>
                    <a:lnTo>
                      <a:pt x="150" y="158"/>
                    </a:lnTo>
                    <a:lnTo>
                      <a:pt x="145" y="158"/>
                    </a:lnTo>
                    <a:lnTo>
                      <a:pt x="140" y="158"/>
                    </a:lnTo>
                    <a:lnTo>
                      <a:pt x="135" y="158"/>
                    </a:lnTo>
                    <a:lnTo>
                      <a:pt x="131" y="158"/>
                    </a:lnTo>
                    <a:lnTo>
                      <a:pt x="127" y="158"/>
                    </a:lnTo>
                    <a:lnTo>
                      <a:pt x="124" y="158"/>
                    </a:lnTo>
                    <a:lnTo>
                      <a:pt x="120" y="158"/>
                    </a:lnTo>
                    <a:lnTo>
                      <a:pt x="117" y="157"/>
                    </a:lnTo>
                    <a:lnTo>
                      <a:pt x="113" y="157"/>
                    </a:lnTo>
                    <a:lnTo>
                      <a:pt x="110" y="157"/>
                    </a:lnTo>
                    <a:lnTo>
                      <a:pt x="106" y="157"/>
                    </a:lnTo>
                    <a:lnTo>
                      <a:pt x="102" y="157"/>
                    </a:lnTo>
                    <a:lnTo>
                      <a:pt x="97" y="157"/>
                    </a:lnTo>
                    <a:lnTo>
                      <a:pt x="92" y="157"/>
                    </a:lnTo>
                    <a:lnTo>
                      <a:pt x="87" y="157"/>
                    </a:lnTo>
                    <a:lnTo>
                      <a:pt x="81" y="158"/>
                    </a:lnTo>
                    <a:lnTo>
                      <a:pt x="74" y="158"/>
                    </a:lnTo>
                    <a:lnTo>
                      <a:pt x="66" y="158"/>
                    </a:lnTo>
                    <a:lnTo>
                      <a:pt x="58" y="158"/>
                    </a:lnTo>
                    <a:lnTo>
                      <a:pt x="48" y="158"/>
                    </a:lnTo>
                    <a:lnTo>
                      <a:pt x="38" y="158"/>
                    </a:lnTo>
                    <a:lnTo>
                      <a:pt x="26" y="158"/>
                    </a:lnTo>
                    <a:lnTo>
                      <a:pt x="14" y="158"/>
                    </a:lnTo>
                    <a:lnTo>
                      <a:pt x="0" y="158"/>
                    </a:lnTo>
                    <a:lnTo>
                      <a:pt x="0" y="152"/>
                    </a:lnTo>
                    <a:lnTo>
                      <a:pt x="0" y="146"/>
                    </a:lnTo>
                    <a:lnTo>
                      <a:pt x="0" y="141"/>
                    </a:lnTo>
                    <a:lnTo>
                      <a:pt x="0" y="137"/>
                    </a:lnTo>
                    <a:lnTo>
                      <a:pt x="0" y="133"/>
                    </a:lnTo>
                    <a:lnTo>
                      <a:pt x="0" y="129"/>
                    </a:lnTo>
                    <a:lnTo>
                      <a:pt x="0" y="125"/>
                    </a:lnTo>
                    <a:lnTo>
                      <a:pt x="0" y="122"/>
                    </a:lnTo>
                    <a:lnTo>
                      <a:pt x="0" y="118"/>
                    </a:lnTo>
                    <a:lnTo>
                      <a:pt x="0" y="115"/>
                    </a:lnTo>
                    <a:lnTo>
                      <a:pt x="0" y="111"/>
                    </a:lnTo>
                    <a:lnTo>
                      <a:pt x="0" y="107"/>
                    </a:lnTo>
                    <a:lnTo>
                      <a:pt x="0" y="103"/>
                    </a:lnTo>
                    <a:lnTo>
                      <a:pt x="0" y="98"/>
                    </a:lnTo>
                    <a:lnTo>
                      <a:pt x="0" y="93"/>
                    </a:lnTo>
                    <a:lnTo>
                      <a:pt x="0" y="88"/>
                    </a:lnTo>
                    <a:lnTo>
                      <a:pt x="0" y="82"/>
                    </a:lnTo>
                    <a:lnTo>
                      <a:pt x="0" y="75"/>
                    </a:lnTo>
                    <a:lnTo>
                      <a:pt x="0" y="67"/>
                    </a:lnTo>
                    <a:lnTo>
                      <a:pt x="0" y="59"/>
                    </a:lnTo>
                    <a:lnTo>
                      <a:pt x="0" y="49"/>
                    </a:lnTo>
                    <a:lnTo>
                      <a:pt x="0" y="39"/>
                    </a:lnTo>
                    <a:lnTo>
                      <a:pt x="0" y="27"/>
                    </a:lnTo>
                    <a:lnTo>
                      <a:pt x="0" y="14"/>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2" name="Freeform 52">
                <a:extLst>
                  <a:ext uri="{FF2B5EF4-FFF2-40B4-BE49-F238E27FC236}">
                    <a16:creationId xmlns:a16="http://schemas.microsoft.com/office/drawing/2014/main" id="{46428EED-A6D1-4FD9-A32C-826B3EA8FFAB}"/>
                  </a:ext>
                </a:extLst>
              </p:cNvPr>
              <p:cNvSpPr>
                <a:spLocks/>
              </p:cNvSpPr>
              <p:nvPr/>
            </p:nvSpPr>
            <p:spPr bwMode="auto">
              <a:xfrm>
                <a:off x="775" y="3664"/>
                <a:ext cx="157" cy="145"/>
              </a:xfrm>
              <a:custGeom>
                <a:avLst/>
                <a:gdLst>
                  <a:gd name="T0" fmla="*/ 156 w 157"/>
                  <a:gd name="T1" fmla="*/ 6 h 145"/>
                  <a:gd name="T2" fmla="*/ 156 w 157"/>
                  <a:gd name="T3" fmla="*/ 16 h 145"/>
                  <a:gd name="T4" fmla="*/ 156 w 157"/>
                  <a:gd name="T5" fmla="*/ 24 h 145"/>
                  <a:gd name="T6" fmla="*/ 156 w 157"/>
                  <a:gd name="T7" fmla="*/ 32 h 145"/>
                  <a:gd name="T8" fmla="*/ 156 w 157"/>
                  <a:gd name="T9" fmla="*/ 39 h 145"/>
                  <a:gd name="T10" fmla="*/ 156 w 157"/>
                  <a:gd name="T11" fmla="*/ 46 h 145"/>
                  <a:gd name="T12" fmla="*/ 156 w 157"/>
                  <a:gd name="T13" fmla="*/ 55 h 145"/>
                  <a:gd name="T14" fmla="*/ 156 w 157"/>
                  <a:gd name="T15" fmla="*/ 66 h 145"/>
                  <a:gd name="T16" fmla="*/ 156 w 157"/>
                  <a:gd name="T17" fmla="*/ 79 h 145"/>
                  <a:gd name="T18" fmla="*/ 156 w 157"/>
                  <a:gd name="T19" fmla="*/ 96 h 145"/>
                  <a:gd name="T20" fmla="*/ 156 w 157"/>
                  <a:gd name="T21" fmla="*/ 117 h 145"/>
                  <a:gd name="T22" fmla="*/ 156 w 157"/>
                  <a:gd name="T23" fmla="*/ 144 h 145"/>
                  <a:gd name="T24" fmla="*/ 150 w 157"/>
                  <a:gd name="T25" fmla="*/ 144 h 145"/>
                  <a:gd name="T26" fmla="*/ 140 w 157"/>
                  <a:gd name="T27" fmla="*/ 144 h 145"/>
                  <a:gd name="T28" fmla="*/ 131 w 157"/>
                  <a:gd name="T29" fmla="*/ 144 h 145"/>
                  <a:gd name="T30" fmla="*/ 124 w 157"/>
                  <a:gd name="T31" fmla="*/ 144 h 145"/>
                  <a:gd name="T32" fmla="*/ 117 w 157"/>
                  <a:gd name="T33" fmla="*/ 143 h 145"/>
                  <a:gd name="T34" fmla="*/ 110 w 157"/>
                  <a:gd name="T35" fmla="*/ 143 h 145"/>
                  <a:gd name="T36" fmla="*/ 102 w 157"/>
                  <a:gd name="T37" fmla="*/ 143 h 145"/>
                  <a:gd name="T38" fmla="*/ 92 w 157"/>
                  <a:gd name="T39" fmla="*/ 143 h 145"/>
                  <a:gd name="T40" fmla="*/ 81 w 157"/>
                  <a:gd name="T41" fmla="*/ 144 h 145"/>
                  <a:gd name="T42" fmla="*/ 66 w 157"/>
                  <a:gd name="T43" fmla="*/ 144 h 145"/>
                  <a:gd name="T44" fmla="*/ 48 w 157"/>
                  <a:gd name="T45" fmla="*/ 144 h 145"/>
                  <a:gd name="T46" fmla="*/ 26 w 157"/>
                  <a:gd name="T47" fmla="*/ 144 h 145"/>
                  <a:gd name="T48" fmla="*/ 0 w 157"/>
                  <a:gd name="T49" fmla="*/ 144 h 145"/>
                  <a:gd name="T50" fmla="*/ 0 w 157"/>
                  <a:gd name="T51" fmla="*/ 138 h 145"/>
                  <a:gd name="T52" fmla="*/ 0 w 157"/>
                  <a:gd name="T53" fmla="*/ 128 h 145"/>
                  <a:gd name="T54" fmla="*/ 0 w 157"/>
                  <a:gd name="T55" fmla="*/ 120 h 145"/>
                  <a:gd name="T56" fmla="*/ 0 w 157"/>
                  <a:gd name="T57" fmla="*/ 112 h 145"/>
                  <a:gd name="T58" fmla="*/ 0 w 157"/>
                  <a:gd name="T59" fmla="*/ 105 h 145"/>
                  <a:gd name="T60" fmla="*/ 0 w 157"/>
                  <a:gd name="T61" fmla="*/ 98 h 145"/>
                  <a:gd name="T62" fmla="*/ 0 w 157"/>
                  <a:gd name="T63" fmla="*/ 89 h 145"/>
                  <a:gd name="T64" fmla="*/ 0 w 157"/>
                  <a:gd name="T65" fmla="*/ 78 h 145"/>
                  <a:gd name="T66" fmla="*/ 0 w 157"/>
                  <a:gd name="T67" fmla="*/ 65 h 145"/>
                  <a:gd name="T68" fmla="*/ 0 w 157"/>
                  <a:gd name="T69" fmla="*/ 48 h 145"/>
                  <a:gd name="T70" fmla="*/ 0 w 157"/>
                  <a:gd name="T71" fmla="*/ 27 h 145"/>
                  <a:gd name="T72" fmla="*/ 0 w 157"/>
                  <a:gd name="T73" fmla="*/ 0 h 145"/>
                  <a:gd name="T74" fmla="*/ 6 w 157"/>
                  <a:gd name="T75" fmla="*/ 0 h 145"/>
                  <a:gd name="T76" fmla="*/ 16 w 157"/>
                  <a:gd name="T77" fmla="*/ 0 h 145"/>
                  <a:gd name="T78" fmla="*/ 24 w 157"/>
                  <a:gd name="T79" fmla="*/ 0 h 145"/>
                  <a:gd name="T80" fmla="*/ 32 w 157"/>
                  <a:gd name="T81" fmla="*/ 0 h 145"/>
                  <a:gd name="T82" fmla="*/ 39 w 157"/>
                  <a:gd name="T83" fmla="*/ 0 h 145"/>
                  <a:gd name="T84" fmla="*/ 46 w 157"/>
                  <a:gd name="T85" fmla="*/ 0 h 145"/>
                  <a:gd name="T86" fmla="*/ 54 w 157"/>
                  <a:gd name="T87" fmla="*/ 0 h 145"/>
                  <a:gd name="T88" fmla="*/ 64 w 157"/>
                  <a:gd name="T89" fmla="*/ 0 h 145"/>
                  <a:gd name="T90" fmla="*/ 75 w 157"/>
                  <a:gd name="T91" fmla="*/ 0 h 145"/>
                  <a:gd name="T92" fmla="*/ 90 w 157"/>
                  <a:gd name="T93" fmla="*/ 0 h 145"/>
                  <a:gd name="T94" fmla="*/ 107 w 157"/>
                  <a:gd name="T95" fmla="*/ 0 h 145"/>
                  <a:gd name="T96" fmla="*/ 129 w 157"/>
                  <a:gd name="T97" fmla="*/ 0 h 145"/>
                  <a:gd name="T98" fmla="*/ 156 w 157"/>
                  <a:gd name="T99" fmla="*/ 0 h 145"/>
                  <a:gd name="T100" fmla="*/ 156 w 157"/>
                  <a:gd name="T101" fmla="*/ 0 h 14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7"/>
                  <a:gd name="T154" fmla="*/ 0 h 145"/>
                  <a:gd name="T155" fmla="*/ 157 w 157"/>
                  <a:gd name="T156" fmla="*/ 145 h 14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7" h="145">
                    <a:moveTo>
                      <a:pt x="156" y="0"/>
                    </a:moveTo>
                    <a:lnTo>
                      <a:pt x="156" y="6"/>
                    </a:lnTo>
                    <a:lnTo>
                      <a:pt x="156" y="11"/>
                    </a:lnTo>
                    <a:lnTo>
                      <a:pt x="156" y="16"/>
                    </a:lnTo>
                    <a:lnTo>
                      <a:pt x="156" y="21"/>
                    </a:lnTo>
                    <a:lnTo>
                      <a:pt x="156" y="24"/>
                    </a:lnTo>
                    <a:lnTo>
                      <a:pt x="156" y="28"/>
                    </a:lnTo>
                    <a:lnTo>
                      <a:pt x="156" y="32"/>
                    </a:lnTo>
                    <a:lnTo>
                      <a:pt x="156" y="35"/>
                    </a:lnTo>
                    <a:lnTo>
                      <a:pt x="156" y="39"/>
                    </a:lnTo>
                    <a:lnTo>
                      <a:pt x="156" y="42"/>
                    </a:lnTo>
                    <a:lnTo>
                      <a:pt x="156" y="46"/>
                    </a:lnTo>
                    <a:lnTo>
                      <a:pt x="156" y="50"/>
                    </a:lnTo>
                    <a:lnTo>
                      <a:pt x="156" y="55"/>
                    </a:lnTo>
                    <a:lnTo>
                      <a:pt x="156" y="60"/>
                    </a:lnTo>
                    <a:lnTo>
                      <a:pt x="156" y="66"/>
                    </a:lnTo>
                    <a:lnTo>
                      <a:pt x="156" y="72"/>
                    </a:lnTo>
                    <a:lnTo>
                      <a:pt x="156" y="79"/>
                    </a:lnTo>
                    <a:lnTo>
                      <a:pt x="156" y="87"/>
                    </a:lnTo>
                    <a:lnTo>
                      <a:pt x="156" y="96"/>
                    </a:lnTo>
                    <a:lnTo>
                      <a:pt x="156" y="106"/>
                    </a:lnTo>
                    <a:lnTo>
                      <a:pt x="156" y="117"/>
                    </a:lnTo>
                    <a:lnTo>
                      <a:pt x="156" y="130"/>
                    </a:lnTo>
                    <a:lnTo>
                      <a:pt x="156" y="144"/>
                    </a:lnTo>
                    <a:lnTo>
                      <a:pt x="150" y="144"/>
                    </a:lnTo>
                    <a:lnTo>
                      <a:pt x="145" y="144"/>
                    </a:lnTo>
                    <a:lnTo>
                      <a:pt x="140" y="144"/>
                    </a:lnTo>
                    <a:lnTo>
                      <a:pt x="135" y="144"/>
                    </a:lnTo>
                    <a:lnTo>
                      <a:pt x="131" y="144"/>
                    </a:lnTo>
                    <a:lnTo>
                      <a:pt x="127" y="144"/>
                    </a:lnTo>
                    <a:lnTo>
                      <a:pt x="124" y="144"/>
                    </a:lnTo>
                    <a:lnTo>
                      <a:pt x="120" y="144"/>
                    </a:lnTo>
                    <a:lnTo>
                      <a:pt x="117" y="143"/>
                    </a:lnTo>
                    <a:lnTo>
                      <a:pt x="113" y="143"/>
                    </a:lnTo>
                    <a:lnTo>
                      <a:pt x="110" y="143"/>
                    </a:lnTo>
                    <a:lnTo>
                      <a:pt x="106" y="143"/>
                    </a:lnTo>
                    <a:lnTo>
                      <a:pt x="102" y="143"/>
                    </a:lnTo>
                    <a:lnTo>
                      <a:pt x="97" y="143"/>
                    </a:lnTo>
                    <a:lnTo>
                      <a:pt x="92" y="143"/>
                    </a:lnTo>
                    <a:lnTo>
                      <a:pt x="87" y="143"/>
                    </a:lnTo>
                    <a:lnTo>
                      <a:pt x="81" y="144"/>
                    </a:lnTo>
                    <a:lnTo>
                      <a:pt x="74" y="144"/>
                    </a:lnTo>
                    <a:lnTo>
                      <a:pt x="66" y="144"/>
                    </a:lnTo>
                    <a:lnTo>
                      <a:pt x="58" y="144"/>
                    </a:lnTo>
                    <a:lnTo>
                      <a:pt x="48" y="144"/>
                    </a:lnTo>
                    <a:lnTo>
                      <a:pt x="38" y="144"/>
                    </a:lnTo>
                    <a:lnTo>
                      <a:pt x="26" y="144"/>
                    </a:lnTo>
                    <a:lnTo>
                      <a:pt x="14" y="144"/>
                    </a:lnTo>
                    <a:lnTo>
                      <a:pt x="0" y="144"/>
                    </a:lnTo>
                    <a:lnTo>
                      <a:pt x="0" y="138"/>
                    </a:lnTo>
                    <a:lnTo>
                      <a:pt x="0" y="133"/>
                    </a:lnTo>
                    <a:lnTo>
                      <a:pt x="0" y="128"/>
                    </a:lnTo>
                    <a:lnTo>
                      <a:pt x="0" y="124"/>
                    </a:lnTo>
                    <a:lnTo>
                      <a:pt x="0" y="120"/>
                    </a:lnTo>
                    <a:lnTo>
                      <a:pt x="0" y="116"/>
                    </a:lnTo>
                    <a:lnTo>
                      <a:pt x="0" y="112"/>
                    </a:lnTo>
                    <a:lnTo>
                      <a:pt x="0" y="109"/>
                    </a:lnTo>
                    <a:lnTo>
                      <a:pt x="0" y="105"/>
                    </a:lnTo>
                    <a:lnTo>
                      <a:pt x="0" y="102"/>
                    </a:lnTo>
                    <a:lnTo>
                      <a:pt x="0" y="98"/>
                    </a:lnTo>
                    <a:lnTo>
                      <a:pt x="0" y="94"/>
                    </a:lnTo>
                    <a:lnTo>
                      <a:pt x="0" y="89"/>
                    </a:lnTo>
                    <a:lnTo>
                      <a:pt x="0" y="84"/>
                    </a:lnTo>
                    <a:lnTo>
                      <a:pt x="0" y="78"/>
                    </a:lnTo>
                    <a:lnTo>
                      <a:pt x="0" y="72"/>
                    </a:lnTo>
                    <a:lnTo>
                      <a:pt x="0" y="65"/>
                    </a:lnTo>
                    <a:lnTo>
                      <a:pt x="0" y="57"/>
                    </a:lnTo>
                    <a:lnTo>
                      <a:pt x="0" y="48"/>
                    </a:lnTo>
                    <a:lnTo>
                      <a:pt x="0" y="38"/>
                    </a:lnTo>
                    <a:lnTo>
                      <a:pt x="0" y="27"/>
                    </a:lnTo>
                    <a:lnTo>
                      <a:pt x="0" y="14"/>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3" name="Freeform 53">
                <a:extLst>
                  <a:ext uri="{FF2B5EF4-FFF2-40B4-BE49-F238E27FC236}">
                    <a16:creationId xmlns:a16="http://schemas.microsoft.com/office/drawing/2014/main" id="{E170D256-7277-44A6-B511-EE34BC3B8410}"/>
                  </a:ext>
                </a:extLst>
              </p:cNvPr>
              <p:cNvSpPr>
                <a:spLocks/>
              </p:cNvSpPr>
              <p:nvPr/>
            </p:nvSpPr>
            <p:spPr bwMode="auto">
              <a:xfrm>
                <a:off x="775" y="3678"/>
                <a:ext cx="157" cy="131"/>
              </a:xfrm>
              <a:custGeom>
                <a:avLst/>
                <a:gdLst>
                  <a:gd name="T0" fmla="*/ 156 w 157"/>
                  <a:gd name="T1" fmla="*/ 7 h 131"/>
                  <a:gd name="T2" fmla="*/ 156 w 157"/>
                  <a:gd name="T3" fmla="*/ 17 h 131"/>
                  <a:gd name="T4" fmla="*/ 156 w 157"/>
                  <a:gd name="T5" fmla="*/ 25 h 131"/>
                  <a:gd name="T6" fmla="*/ 156 w 157"/>
                  <a:gd name="T7" fmla="*/ 32 h 131"/>
                  <a:gd name="T8" fmla="*/ 156 w 157"/>
                  <a:gd name="T9" fmla="*/ 39 h 131"/>
                  <a:gd name="T10" fmla="*/ 156 w 157"/>
                  <a:gd name="T11" fmla="*/ 48 h 131"/>
                  <a:gd name="T12" fmla="*/ 156 w 157"/>
                  <a:gd name="T13" fmla="*/ 59 h 131"/>
                  <a:gd name="T14" fmla="*/ 156 w 157"/>
                  <a:gd name="T15" fmla="*/ 73 h 131"/>
                  <a:gd name="T16" fmla="*/ 156 w 157"/>
                  <a:gd name="T17" fmla="*/ 92 h 131"/>
                  <a:gd name="T18" fmla="*/ 156 w 157"/>
                  <a:gd name="T19" fmla="*/ 116 h 131"/>
                  <a:gd name="T20" fmla="*/ 156 w 157"/>
                  <a:gd name="T21" fmla="*/ 130 h 131"/>
                  <a:gd name="T22" fmla="*/ 145 w 157"/>
                  <a:gd name="T23" fmla="*/ 130 h 131"/>
                  <a:gd name="T24" fmla="*/ 135 w 157"/>
                  <a:gd name="T25" fmla="*/ 130 h 131"/>
                  <a:gd name="T26" fmla="*/ 127 w 157"/>
                  <a:gd name="T27" fmla="*/ 130 h 131"/>
                  <a:gd name="T28" fmla="*/ 120 w 157"/>
                  <a:gd name="T29" fmla="*/ 130 h 131"/>
                  <a:gd name="T30" fmla="*/ 113 w 157"/>
                  <a:gd name="T31" fmla="*/ 129 h 131"/>
                  <a:gd name="T32" fmla="*/ 106 w 157"/>
                  <a:gd name="T33" fmla="*/ 129 h 131"/>
                  <a:gd name="T34" fmla="*/ 97 w 157"/>
                  <a:gd name="T35" fmla="*/ 129 h 131"/>
                  <a:gd name="T36" fmla="*/ 87 w 157"/>
                  <a:gd name="T37" fmla="*/ 129 h 131"/>
                  <a:gd name="T38" fmla="*/ 74 w 157"/>
                  <a:gd name="T39" fmla="*/ 130 h 131"/>
                  <a:gd name="T40" fmla="*/ 58 w 157"/>
                  <a:gd name="T41" fmla="*/ 130 h 131"/>
                  <a:gd name="T42" fmla="*/ 38 w 157"/>
                  <a:gd name="T43" fmla="*/ 130 h 131"/>
                  <a:gd name="T44" fmla="*/ 14 w 157"/>
                  <a:gd name="T45" fmla="*/ 130 h 131"/>
                  <a:gd name="T46" fmla="*/ 0 w 157"/>
                  <a:gd name="T47" fmla="*/ 130 h 131"/>
                  <a:gd name="T48" fmla="*/ 0 w 157"/>
                  <a:gd name="T49" fmla="*/ 118 h 131"/>
                  <a:gd name="T50" fmla="*/ 0 w 157"/>
                  <a:gd name="T51" fmla="*/ 109 h 131"/>
                  <a:gd name="T52" fmla="*/ 0 w 157"/>
                  <a:gd name="T53" fmla="*/ 102 h 131"/>
                  <a:gd name="T54" fmla="*/ 0 w 157"/>
                  <a:gd name="T55" fmla="*/ 94 h 131"/>
                  <a:gd name="T56" fmla="*/ 0 w 157"/>
                  <a:gd name="T57" fmla="*/ 86 h 131"/>
                  <a:gd name="T58" fmla="*/ 0 w 157"/>
                  <a:gd name="T59" fmla="*/ 77 h 131"/>
                  <a:gd name="T60" fmla="*/ 0 w 157"/>
                  <a:gd name="T61" fmla="*/ 64 h 131"/>
                  <a:gd name="T62" fmla="*/ 0 w 157"/>
                  <a:gd name="T63" fmla="*/ 48 h 131"/>
                  <a:gd name="T64" fmla="*/ 0 w 157"/>
                  <a:gd name="T65" fmla="*/ 27 h 131"/>
                  <a:gd name="T66" fmla="*/ 0 w 157"/>
                  <a:gd name="T67" fmla="*/ 1 h 131"/>
                  <a:gd name="T68" fmla="*/ 6 w 157"/>
                  <a:gd name="T69" fmla="*/ 1 h 131"/>
                  <a:gd name="T70" fmla="*/ 16 w 157"/>
                  <a:gd name="T71" fmla="*/ 1 h 131"/>
                  <a:gd name="T72" fmla="*/ 24 w 157"/>
                  <a:gd name="T73" fmla="*/ 1 h 131"/>
                  <a:gd name="T74" fmla="*/ 32 w 157"/>
                  <a:gd name="T75" fmla="*/ 1 h 131"/>
                  <a:gd name="T76" fmla="*/ 39 w 157"/>
                  <a:gd name="T77" fmla="*/ 1 h 131"/>
                  <a:gd name="T78" fmla="*/ 46 w 157"/>
                  <a:gd name="T79" fmla="*/ 1 h 131"/>
                  <a:gd name="T80" fmla="*/ 54 w 157"/>
                  <a:gd name="T81" fmla="*/ 1 h 131"/>
                  <a:gd name="T82" fmla="*/ 64 w 157"/>
                  <a:gd name="T83" fmla="*/ 0 h 131"/>
                  <a:gd name="T84" fmla="*/ 75 w 157"/>
                  <a:gd name="T85" fmla="*/ 0 h 131"/>
                  <a:gd name="T86" fmla="*/ 90 w 157"/>
                  <a:gd name="T87" fmla="*/ 1 h 131"/>
                  <a:gd name="T88" fmla="*/ 107 w 157"/>
                  <a:gd name="T89" fmla="*/ 1 h 131"/>
                  <a:gd name="T90" fmla="*/ 129 w 157"/>
                  <a:gd name="T91" fmla="*/ 1 h 131"/>
                  <a:gd name="T92" fmla="*/ 156 w 157"/>
                  <a:gd name="T93" fmla="*/ 1 h 131"/>
                  <a:gd name="T94" fmla="*/ 156 w 157"/>
                  <a:gd name="T95" fmla="*/ 1 h 13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7"/>
                  <a:gd name="T145" fmla="*/ 0 h 131"/>
                  <a:gd name="T146" fmla="*/ 157 w 157"/>
                  <a:gd name="T147" fmla="*/ 131 h 13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7" h="131">
                    <a:moveTo>
                      <a:pt x="156" y="1"/>
                    </a:moveTo>
                    <a:lnTo>
                      <a:pt x="156" y="7"/>
                    </a:lnTo>
                    <a:lnTo>
                      <a:pt x="156" y="12"/>
                    </a:lnTo>
                    <a:lnTo>
                      <a:pt x="156" y="17"/>
                    </a:lnTo>
                    <a:lnTo>
                      <a:pt x="156" y="21"/>
                    </a:lnTo>
                    <a:lnTo>
                      <a:pt x="156" y="25"/>
                    </a:lnTo>
                    <a:lnTo>
                      <a:pt x="156" y="28"/>
                    </a:lnTo>
                    <a:lnTo>
                      <a:pt x="156" y="32"/>
                    </a:lnTo>
                    <a:lnTo>
                      <a:pt x="156" y="36"/>
                    </a:lnTo>
                    <a:lnTo>
                      <a:pt x="156" y="39"/>
                    </a:lnTo>
                    <a:lnTo>
                      <a:pt x="156" y="43"/>
                    </a:lnTo>
                    <a:lnTo>
                      <a:pt x="156" y="48"/>
                    </a:lnTo>
                    <a:lnTo>
                      <a:pt x="156" y="53"/>
                    </a:lnTo>
                    <a:lnTo>
                      <a:pt x="156" y="59"/>
                    </a:lnTo>
                    <a:lnTo>
                      <a:pt x="156" y="66"/>
                    </a:lnTo>
                    <a:lnTo>
                      <a:pt x="156" y="73"/>
                    </a:lnTo>
                    <a:lnTo>
                      <a:pt x="156" y="82"/>
                    </a:lnTo>
                    <a:lnTo>
                      <a:pt x="156" y="92"/>
                    </a:lnTo>
                    <a:lnTo>
                      <a:pt x="156" y="103"/>
                    </a:lnTo>
                    <a:lnTo>
                      <a:pt x="156" y="116"/>
                    </a:lnTo>
                    <a:lnTo>
                      <a:pt x="156" y="130"/>
                    </a:lnTo>
                    <a:lnTo>
                      <a:pt x="150" y="130"/>
                    </a:lnTo>
                    <a:lnTo>
                      <a:pt x="145" y="130"/>
                    </a:lnTo>
                    <a:lnTo>
                      <a:pt x="140" y="130"/>
                    </a:lnTo>
                    <a:lnTo>
                      <a:pt x="135" y="130"/>
                    </a:lnTo>
                    <a:lnTo>
                      <a:pt x="131" y="130"/>
                    </a:lnTo>
                    <a:lnTo>
                      <a:pt x="127" y="130"/>
                    </a:lnTo>
                    <a:lnTo>
                      <a:pt x="124" y="130"/>
                    </a:lnTo>
                    <a:lnTo>
                      <a:pt x="120" y="130"/>
                    </a:lnTo>
                    <a:lnTo>
                      <a:pt x="117" y="129"/>
                    </a:lnTo>
                    <a:lnTo>
                      <a:pt x="113" y="129"/>
                    </a:lnTo>
                    <a:lnTo>
                      <a:pt x="110" y="129"/>
                    </a:lnTo>
                    <a:lnTo>
                      <a:pt x="106" y="129"/>
                    </a:lnTo>
                    <a:lnTo>
                      <a:pt x="102" y="129"/>
                    </a:lnTo>
                    <a:lnTo>
                      <a:pt x="97" y="129"/>
                    </a:lnTo>
                    <a:lnTo>
                      <a:pt x="92" y="129"/>
                    </a:lnTo>
                    <a:lnTo>
                      <a:pt x="87" y="129"/>
                    </a:lnTo>
                    <a:lnTo>
                      <a:pt x="81" y="130"/>
                    </a:lnTo>
                    <a:lnTo>
                      <a:pt x="74" y="130"/>
                    </a:lnTo>
                    <a:lnTo>
                      <a:pt x="66" y="130"/>
                    </a:lnTo>
                    <a:lnTo>
                      <a:pt x="58" y="130"/>
                    </a:lnTo>
                    <a:lnTo>
                      <a:pt x="48" y="130"/>
                    </a:lnTo>
                    <a:lnTo>
                      <a:pt x="38" y="130"/>
                    </a:lnTo>
                    <a:lnTo>
                      <a:pt x="26" y="130"/>
                    </a:lnTo>
                    <a:lnTo>
                      <a:pt x="14" y="130"/>
                    </a:lnTo>
                    <a:lnTo>
                      <a:pt x="0" y="130"/>
                    </a:lnTo>
                    <a:lnTo>
                      <a:pt x="0" y="124"/>
                    </a:lnTo>
                    <a:lnTo>
                      <a:pt x="0" y="118"/>
                    </a:lnTo>
                    <a:lnTo>
                      <a:pt x="0" y="114"/>
                    </a:lnTo>
                    <a:lnTo>
                      <a:pt x="0" y="109"/>
                    </a:lnTo>
                    <a:lnTo>
                      <a:pt x="0" y="105"/>
                    </a:lnTo>
                    <a:lnTo>
                      <a:pt x="0" y="102"/>
                    </a:lnTo>
                    <a:lnTo>
                      <a:pt x="0" y="98"/>
                    </a:lnTo>
                    <a:lnTo>
                      <a:pt x="0" y="94"/>
                    </a:lnTo>
                    <a:lnTo>
                      <a:pt x="0" y="90"/>
                    </a:lnTo>
                    <a:lnTo>
                      <a:pt x="0" y="86"/>
                    </a:lnTo>
                    <a:lnTo>
                      <a:pt x="0" y="82"/>
                    </a:lnTo>
                    <a:lnTo>
                      <a:pt x="0" y="77"/>
                    </a:lnTo>
                    <a:lnTo>
                      <a:pt x="0" y="71"/>
                    </a:lnTo>
                    <a:lnTo>
                      <a:pt x="0" y="64"/>
                    </a:lnTo>
                    <a:lnTo>
                      <a:pt x="0" y="57"/>
                    </a:lnTo>
                    <a:lnTo>
                      <a:pt x="0" y="48"/>
                    </a:lnTo>
                    <a:lnTo>
                      <a:pt x="0" y="38"/>
                    </a:lnTo>
                    <a:lnTo>
                      <a:pt x="0" y="27"/>
                    </a:lnTo>
                    <a:lnTo>
                      <a:pt x="0" y="15"/>
                    </a:lnTo>
                    <a:lnTo>
                      <a:pt x="0" y="1"/>
                    </a:lnTo>
                    <a:lnTo>
                      <a:pt x="6" y="1"/>
                    </a:lnTo>
                    <a:lnTo>
                      <a:pt x="11" y="1"/>
                    </a:lnTo>
                    <a:lnTo>
                      <a:pt x="16" y="1"/>
                    </a:lnTo>
                    <a:lnTo>
                      <a:pt x="20" y="1"/>
                    </a:lnTo>
                    <a:lnTo>
                      <a:pt x="24" y="1"/>
                    </a:lnTo>
                    <a:lnTo>
                      <a:pt x="28" y="1"/>
                    </a:lnTo>
                    <a:lnTo>
                      <a:pt x="32" y="1"/>
                    </a:lnTo>
                    <a:lnTo>
                      <a:pt x="35" y="1"/>
                    </a:lnTo>
                    <a:lnTo>
                      <a:pt x="39" y="1"/>
                    </a:lnTo>
                    <a:lnTo>
                      <a:pt x="42" y="1"/>
                    </a:lnTo>
                    <a:lnTo>
                      <a:pt x="46" y="1"/>
                    </a:lnTo>
                    <a:lnTo>
                      <a:pt x="50" y="1"/>
                    </a:lnTo>
                    <a:lnTo>
                      <a:pt x="54" y="1"/>
                    </a:lnTo>
                    <a:lnTo>
                      <a:pt x="59" y="1"/>
                    </a:lnTo>
                    <a:lnTo>
                      <a:pt x="64" y="0"/>
                    </a:lnTo>
                    <a:lnTo>
                      <a:pt x="69" y="0"/>
                    </a:lnTo>
                    <a:lnTo>
                      <a:pt x="75" y="0"/>
                    </a:lnTo>
                    <a:lnTo>
                      <a:pt x="82" y="0"/>
                    </a:lnTo>
                    <a:lnTo>
                      <a:pt x="90" y="1"/>
                    </a:lnTo>
                    <a:lnTo>
                      <a:pt x="98" y="1"/>
                    </a:lnTo>
                    <a:lnTo>
                      <a:pt x="107" y="1"/>
                    </a:lnTo>
                    <a:lnTo>
                      <a:pt x="118" y="1"/>
                    </a:lnTo>
                    <a:lnTo>
                      <a:pt x="129" y="1"/>
                    </a:lnTo>
                    <a:lnTo>
                      <a:pt x="142" y="1"/>
                    </a:lnTo>
                    <a:lnTo>
                      <a:pt x="156"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4" name="Freeform 54">
                <a:extLst>
                  <a:ext uri="{FF2B5EF4-FFF2-40B4-BE49-F238E27FC236}">
                    <a16:creationId xmlns:a16="http://schemas.microsoft.com/office/drawing/2014/main" id="{ABFFC775-C120-4CAB-AA2A-752915F6067E}"/>
                  </a:ext>
                </a:extLst>
              </p:cNvPr>
              <p:cNvSpPr>
                <a:spLocks/>
              </p:cNvSpPr>
              <p:nvPr/>
            </p:nvSpPr>
            <p:spPr bwMode="auto">
              <a:xfrm>
                <a:off x="775" y="3693"/>
                <a:ext cx="157" cy="116"/>
              </a:xfrm>
              <a:custGeom>
                <a:avLst/>
                <a:gdLst>
                  <a:gd name="T0" fmla="*/ 156 w 157"/>
                  <a:gd name="T1" fmla="*/ 6 h 116"/>
                  <a:gd name="T2" fmla="*/ 156 w 157"/>
                  <a:gd name="T3" fmla="*/ 15 h 116"/>
                  <a:gd name="T4" fmla="*/ 156 w 157"/>
                  <a:gd name="T5" fmla="*/ 23 h 116"/>
                  <a:gd name="T6" fmla="*/ 156 w 157"/>
                  <a:gd name="T7" fmla="*/ 30 h 116"/>
                  <a:gd name="T8" fmla="*/ 156 w 157"/>
                  <a:gd name="T9" fmla="*/ 38 h 116"/>
                  <a:gd name="T10" fmla="*/ 156 w 157"/>
                  <a:gd name="T11" fmla="*/ 48 h 116"/>
                  <a:gd name="T12" fmla="*/ 156 w 157"/>
                  <a:gd name="T13" fmla="*/ 60 h 116"/>
                  <a:gd name="T14" fmla="*/ 156 w 157"/>
                  <a:gd name="T15" fmla="*/ 78 h 116"/>
                  <a:gd name="T16" fmla="*/ 156 w 157"/>
                  <a:gd name="T17" fmla="*/ 101 h 116"/>
                  <a:gd name="T18" fmla="*/ 156 w 157"/>
                  <a:gd name="T19" fmla="*/ 115 h 116"/>
                  <a:gd name="T20" fmla="*/ 145 w 157"/>
                  <a:gd name="T21" fmla="*/ 115 h 116"/>
                  <a:gd name="T22" fmla="*/ 135 w 157"/>
                  <a:gd name="T23" fmla="*/ 115 h 116"/>
                  <a:gd name="T24" fmla="*/ 127 w 157"/>
                  <a:gd name="T25" fmla="*/ 115 h 116"/>
                  <a:gd name="T26" fmla="*/ 120 w 157"/>
                  <a:gd name="T27" fmla="*/ 115 h 116"/>
                  <a:gd name="T28" fmla="*/ 113 w 157"/>
                  <a:gd name="T29" fmla="*/ 114 h 116"/>
                  <a:gd name="T30" fmla="*/ 106 w 157"/>
                  <a:gd name="T31" fmla="*/ 114 h 116"/>
                  <a:gd name="T32" fmla="*/ 97 w 157"/>
                  <a:gd name="T33" fmla="*/ 114 h 116"/>
                  <a:gd name="T34" fmla="*/ 87 w 157"/>
                  <a:gd name="T35" fmla="*/ 114 h 116"/>
                  <a:gd name="T36" fmla="*/ 74 w 157"/>
                  <a:gd name="T37" fmla="*/ 115 h 116"/>
                  <a:gd name="T38" fmla="*/ 58 w 157"/>
                  <a:gd name="T39" fmla="*/ 115 h 116"/>
                  <a:gd name="T40" fmla="*/ 38 w 157"/>
                  <a:gd name="T41" fmla="*/ 115 h 116"/>
                  <a:gd name="T42" fmla="*/ 14 w 157"/>
                  <a:gd name="T43" fmla="*/ 115 h 116"/>
                  <a:gd name="T44" fmla="*/ 0 w 157"/>
                  <a:gd name="T45" fmla="*/ 115 h 116"/>
                  <a:gd name="T46" fmla="*/ 0 w 157"/>
                  <a:gd name="T47" fmla="*/ 104 h 116"/>
                  <a:gd name="T48" fmla="*/ 0 w 157"/>
                  <a:gd name="T49" fmla="*/ 95 h 116"/>
                  <a:gd name="T50" fmla="*/ 0 w 157"/>
                  <a:gd name="T51" fmla="*/ 88 h 116"/>
                  <a:gd name="T52" fmla="*/ 0 w 157"/>
                  <a:gd name="T53" fmla="*/ 80 h 116"/>
                  <a:gd name="T54" fmla="*/ 0 w 157"/>
                  <a:gd name="T55" fmla="*/ 72 h 116"/>
                  <a:gd name="T56" fmla="*/ 0 w 157"/>
                  <a:gd name="T57" fmla="*/ 61 h 116"/>
                  <a:gd name="T58" fmla="*/ 0 w 157"/>
                  <a:gd name="T59" fmla="*/ 46 h 116"/>
                  <a:gd name="T60" fmla="*/ 0 w 157"/>
                  <a:gd name="T61" fmla="*/ 26 h 116"/>
                  <a:gd name="T62" fmla="*/ 0 w 157"/>
                  <a:gd name="T63" fmla="*/ 0 h 116"/>
                  <a:gd name="T64" fmla="*/ 6 w 157"/>
                  <a:gd name="T65" fmla="*/ 0 h 116"/>
                  <a:gd name="T66" fmla="*/ 16 w 157"/>
                  <a:gd name="T67" fmla="*/ 0 h 116"/>
                  <a:gd name="T68" fmla="*/ 24 w 157"/>
                  <a:gd name="T69" fmla="*/ 0 h 116"/>
                  <a:gd name="T70" fmla="*/ 32 w 157"/>
                  <a:gd name="T71" fmla="*/ 0 h 116"/>
                  <a:gd name="T72" fmla="*/ 39 w 157"/>
                  <a:gd name="T73" fmla="*/ 0 h 116"/>
                  <a:gd name="T74" fmla="*/ 46 w 157"/>
                  <a:gd name="T75" fmla="*/ 0 h 116"/>
                  <a:gd name="T76" fmla="*/ 54 w 157"/>
                  <a:gd name="T77" fmla="*/ 0 h 116"/>
                  <a:gd name="T78" fmla="*/ 64 w 157"/>
                  <a:gd name="T79" fmla="*/ 0 h 116"/>
                  <a:gd name="T80" fmla="*/ 75 w 157"/>
                  <a:gd name="T81" fmla="*/ 0 h 116"/>
                  <a:gd name="T82" fmla="*/ 90 w 157"/>
                  <a:gd name="T83" fmla="*/ 0 h 116"/>
                  <a:gd name="T84" fmla="*/ 107 w 157"/>
                  <a:gd name="T85" fmla="*/ 0 h 116"/>
                  <a:gd name="T86" fmla="*/ 129 w 157"/>
                  <a:gd name="T87" fmla="*/ 0 h 116"/>
                  <a:gd name="T88" fmla="*/ 156 w 157"/>
                  <a:gd name="T89" fmla="*/ 0 h 116"/>
                  <a:gd name="T90" fmla="*/ 156 w 157"/>
                  <a:gd name="T91" fmla="*/ 0 h 11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7"/>
                  <a:gd name="T139" fmla="*/ 0 h 116"/>
                  <a:gd name="T140" fmla="*/ 157 w 157"/>
                  <a:gd name="T141" fmla="*/ 116 h 11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7" h="116">
                    <a:moveTo>
                      <a:pt x="156" y="0"/>
                    </a:moveTo>
                    <a:lnTo>
                      <a:pt x="156" y="6"/>
                    </a:lnTo>
                    <a:lnTo>
                      <a:pt x="156" y="11"/>
                    </a:lnTo>
                    <a:lnTo>
                      <a:pt x="156" y="15"/>
                    </a:lnTo>
                    <a:lnTo>
                      <a:pt x="156" y="19"/>
                    </a:lnTo>
                    <a:lnTo>
                      <a:pt x="156" y="23"/>
                    </a:lnTo>
                    <a:lnTo>
                      <a:pt x="156" y="27"/>
                    </a:lnTo>
                    <a:lnTo>
                      <a:pt x="156" y="30"/>
                    </a:lnTo>
                    <a:lnTo>
                      <a:pt x="156" y="34"/>
                    </a:lnTo>
                    <a:lnTo>
                      <a:pt x="156" y="38"/>
                    </a:lnTo>
                    <a:lnTo>
                      <a:pt x="156" y="42"/>
                    </a:lnTo>
                    <a:lnTo>
                      <a:pt x="156" y="48"/>
                    </a:lnTo>
                    <a:lnTo>
                      <a:pt x="156" y="54"/>
                    </a:lnTo>
                    <a:lnTo>
                      <a:pt x="156" y="60"/>
                    </a:lnTo>
                    <a:lnTo>
                      <a:pt x="156" y="69"/>
                    </a:lnTo>
                    <a:lnTo>
                      <a:pt x="156" y="78"/>
                    </a:lnTo>
                    <a:lnTo>
                      <a:pt x="156" y="88"/>
                    </a:lnTo>
                    <a:lnTo>
                      <a:pt x="156" y="101"/>
                    </a:lnTo>
                    <a:lnTo>
                      <a:pt x="156" y="115"/>
                    </a:lnTo>
                    <a:lnTo>
                      <a:pt x="150" y="115"/>
                    </a:lnTo>
                    <a:lnTo>
                      <a:pt x="145" y="115"/>
                    </a:lnTo>
                    <a:lnTo>
                      <a:pt x="140" y="115"/>
                    </a:lnTo>
                    <a:lnTo>
                      <a:pt x="135" y="115"/>
                    </a:lnTo>
                    <a:lnTo>
                      <a:pt x="131" y="115"/>
                    </a:lnTo>
                    <a:lnTo>
                      <a:pt x="127" y="115"/>
                    </a:lnTo>
                    <a:lnTo>
                      <a:pt x="124" y="115"/>
                    </a:lnTo>
                    <a:lnTo>
                      <a:pt x="120" y="115"/>
                    </a:lnTo>
                    <a:lnTo>
                      <a:pt x="117" y="114"/>
                    </a:lnTo>
                    <a:lnTo>
                      <a:pt x="113" y="114"/>
                    </a:lnTo>
                    <a:lnTo>
                      <a:pt x="110" y="114"/>
                    </a:lnTo>
                    <a:lnTo>
                      <a:pt x="106" y="114"/>
                    </a:lnTo>
                    <a:lnTo>
                      <a:pt x="102" y="114"/>
                    </a:lnTo>
                    <a:lnTo>
                      <a:pt x="97" y="114"/>
                    </a:lnTo>
                    <a:lnTo>
                      <a:pt x="92" y="114"/>
                    </a:lnTo>
                    <a:lnTo>
                      <a:pt x="87" y="114"/>
                    </a:lnTo>
                    <a:lnTo>
                      <a:pt x="81" y="115"/>
                    </a:lnTo>
                    <a:lnTo>
                      <a:pt x="74" y="115"/>
                    </a:lnTo>
                    <a:lnTo>
                      <a:pt x="66" y="115"/>
                    </a:lnTo>
                    <a:lnTo>
                      <a:pt x="58" y="115"/>
                    </a:lnTo>
                    <a:lnTo>
                      <a:pt x="48" y="115"/>
                    </a:lnTo>
                    <a:lnTo>
                      <a:pt x="38" y="115"/>
                    </a:lnTo>
                    <a:lnTo>
                      <a:pt x="26" y="115"/>
                    </a:lnTo>
                    <a:lnTo>
                      <a:pt x="14" y="115"/>
                    </a:lnTo>
                    <a:lnTo>
                      <a:pt x="0" y="115"/>
                    </a:lnTo>
                    <a:lnTo>
                      <a:pt x="0" y="109"/>
                    </a:lnTo>
                    <a:lnTo>
                      <a:pt x="0" y="104"/>
                    </a:lnTo>
                    <a:lnTo>
                      <a:pt x="0" y="99"/>
                    </a:lnTo>
                    <a:lnTo>
                      <a:pt x="0" y="95"/>
                    </a:lnTo>
                    <a:lnTo>
                      <a:pt x="0" y="91"/>
                    </a:lnTo>
                    <a:lnTo>
                      <a:pt x="0" y="88"/>
                    </a:lnTo>
                    <a:lnTo>
                      <a:pt x="0" y="84"/>
                    </a:lnTo>
                    <a:lnTo>
                      <a:pt x="0" y="80"/>
                    </a:lnTo>
                    <a:lnTo>
                      <a:pt x="0" y="76"/>
                    </a:lnTo>
                    <a:lnTo>
                      <a:pt x="0" y="72"/>
                    </a:lnTo>
                    <a:lnTo>
                      <a:pt x="0" y="67"/>
                    </a:lnTo>
                    <a:lnTo>
                      <a:pt x="0" y="61"/>
                    </a:lnTo>
                    <a:lnTo>
                      <a:pt x="0" y="54"/>
                    </a:lnTo>
                    <a:lnTo>
                      <a:pt x="0" y="46"/>
                    </a:lnTo>
                    <a:lnTo>
                      <a:pt x="0" y="36"/>
                    </a:lnTo>
                    <a:lnTo>
                      <a:pt x="0" y="26"/>
                    </a:lnTo>
                    <a:lnTo>
                      <a:pt x="0" y="14"/>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5" name="Freeform 55">
                <a:extLst>
                  <a:ext uri="{FF2B5EF4-FFF2-40B4-BE49-F238E27FC236}">
                    <a16:creationId xmlns:a16="http://schemas.microsoft.com/office/drawing/2014/main" id="{434C3692-6634-4320-8EE0-ACF48D1C8298}"/>
                  </a:ext>
                </a:extLst>
              </p:cNvPr>
              <p:cNvSpPr>
                <a:spLocks/>
              </p:cNvSpPr>
              <p:nvPr/>
            </p:nvSpPr>
            <p:spPr bwMode="auto">
              <a:xfrm>
                <a:off x="775" y="3707"/>
                <a:ext cx="157" cy="102"/>
              </a:xfrm>
              <a:custGeom>
                <a:avLst/>
                <a:gdLst>
                  <a:gd name="T0" fmla="*/ 156 w 157"/>
                  <a:gd name="T1" fmla="*/ 6 h 102"/>
                  <a:gd name="T2" fmla="*/ 156 w 157"/>
                  <a:gd name="T3" fmla="*/ 15 h 102"/>
                  <a:gd name="T4" fmla="*/ 156 w 157"/>
                  <a:gd name="T5" fmla="*/ 22 h 102"/>
                  <a:gd name="T6" fmla="*/ 156 w 157"/>
                  <a:gd name="T7" fmla="*/ 30 h 102"/>
                  <a:gd name="T8" fmla="*/ 156 w 157"/>
                  <a:gd name="T9" fmla="*/ 38 h 102"/>
                  <a:gd name="T10" fmla="*/ 156 w 157"/>
                  <a:gd name="T11" fmla="*/ 49 h 102"/>
                  <a:gd name="T12" fmla="*/ 156 w 157"/>
                  <a:gd name="T13" fmla="*/ 65 h 102"/>
                  <a:gd name="T14" fmla="*/ 156 w 157"/>
                  <a:gd name="T15" fmla="*/ 87 h 102"/>
                  <a:gd name="T16" fmla="*/ 156 w 157"/>
                  <a:gd name="T17" fmla="*/ 101 h 102"/>
                  <a:gd name="T18" fmla="*/ 145 w 157"/>
                  <a:gd name="T19" fmla="*/ 101 h 102"/>
                  <a:gd name="T20" fmla="*/ 135 w 157"/>
                  <a:gd name="T21" fmla="*/ 101 h 102"/>
                  <a:gd name="T22" fmla="*/ 127 w 157"/>
                  <a:gd name="T23" fmla="*/ 101 h 102"/>
                  <a:gd name="T24" fmla="*/ 120 w 157"/>
                  <a:gd name="T25" fmla="*/ 101 h 102"/>
                  <a:gd name="T26" fmla="*/ 113 w 157"/>
                  <a:gd name="T27" fmla="*/ 100 h 102"/>
                  <a:gd name="T28" fmla="*/ 106 w 157"/>
                  <a:gd name="T29" fmla="*/ 100 h 102"/>
                  <a:gd name="T30" fmla="*/ 97 w 157"/>
                  <a:gd name="T31" fmla="*/ 100 h 102"/>
                  <a:gd name="T32" fmla="*/ 87 w 157"/>
                  <a:gd name="T33" fmla="*/ 100 h 102"/>
                  <a:gd name="T34" fmla="*/ 74 w 157"/>
                  <a:gd name="T35" fmla="*/ 101 h 102"/>
                  <a:gd name="T36" fmla="*/ 58 w 157"/>
                  <a:gd name="T37" fmla="*/ 101 h 102"/>
                  <a:gd name="T38" fmla="*/ 38 w 157"/>
                  <a:gd name="T39" fmla="*/ 101 h 102"/>
                  <a:gd name="T40" fmla="*/ 14 w 157"/>
                  <a:gd name="T41" fmla="*/ 101 h 102"/>
                  <a:gd name="T42" fmla="*/ 0 w 157"/>
                  <a:gd name="T43" fmla="*/ 101 h 102"/>
                  <a:gd name="T44" fmla="*/ 0 w 157"/>
                  <a:gd name="T45" fmla="*/ 90 h 102"/>
                  <a:gd name="T46" fmla="*/ 0 w 157"/>
                  <a:gd name="T47" fmla="*/ 82 h 102"/>
                  <a:gd name="T48" fmla="*/ 0 w 157"/>
                  <a:gd name="T49" fmla="*/ 75 h 102"/>
                  <a:gd name="T50" fmla="*/ 0 w 157"/>
                  <a:gd name="T51" fmla="*/ 67 h 102"/>
                  <a:gd name="T52" fmla="*/ 0 w 157"/>
                  <a:gd name="T53" fmla="*/ 57 h 102"/>
                  <a:gd name="T54" fmla="*/ 0 w 157"/>
                  <a:gd name="T55" fmla="*/ 44 h 102"/>
                  <a:gd name="T56" fmla="*/ 0 w 157"/>
                  <a:gd name="T57" fmla="*/ 25 h 102"/>
                  <a:gd name="T58" fmla="*/ 0 w 157"/>
                  <a:gd name="T59" fmla="*/ 0 h 102"/>
                  <a:gd name="T60" fmla="*/ 6 w 157"/>
                  <a:gd name="T61" fmla="*/ 0 h 102"/>
                  <a:gd name="T62" fmla="*/ 16 w 157"/>
                  <a:gd name="T63" fmla="*/ 0 h 102"/>
                  <a:gd name="T64" fmla="*/ 24 w 157"/>
                  <a:gd name="T65" fmla="*/ 0 h 102"/>
                  <a:gd name="T66" fmla="*/ 32 w 157"/>
                  <a:gd name="T67" fmla="*/ 0 h 102"/>
                  <a:gd name="T68" fmla="*/ 39 w 157"/>
                  <a:gd name="T69" fmla="*/ 0 h 102"/>
                  <a:gd name="T70" fmla="*/ 46 w 157"/>
                  <a:gd name="T71" fmla="*/ 0 h 102"/>
                  <a:gd name="T72" fmla="*/ 54 w 157"/>
                  <a:gd name="T73" fmla="*/ 0 h 102"/>
                  <a:gd name="T74" fmla="*/ 64 w 157"/>
                  <a:gd name="T75" fmla="*/ 0 h 102"/>
                  <a:gd name="T76" fmla="*/ 75 w 157"/>
                  <a:gd name="T77" fmla="*/ 0 h 102"/>
                  <a:gd name="T78" fmla="*/ 90 w 157"/>
                  <a:gd name="T79" fmla="*/ 0 h 102"/>
                  <a:gd name="T80" fmla="*/ 107 w 157"/>
                  <a:gd name="T81" fmla="*/ 0 h 102"/>
                  <a:gd name="T82" fmla="*/ 129 w 157"/>
                  <a:gd name="T83" fmla="*/ 0 h 102"/>
                  <a:gd name="T84" fmla="*/ 156 w 157"/>
                  <a:gd name="T85" fmla="*/ 0 h 102"/>
                  <a:gd name="T86" fmla="*/ 156 w 157"/>
                  <a:gd name="T87" fmla="*/ 0 h 10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57"/>
                  <a:gd name="T133" fmla="*/ 0 h 102"/>
                  <a:gd name="T134" fmla="*/ 157 w 157"/>
                  <a:gd name="T135" fmla="*/ 102 h 10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57" h="102">
                    <a:moveTo>
                      <a:pt x="156" y="0"/>
                    </a:moveTo>
                    <a:lnTo>
                      <a:pt x="156" y="6"/>
                    </a:lnTo>
                    <a:lnTo>
                      <a:pt x="156" y="11"/>
                    </a:lnTo>
                    <a:lnTo>
                      <a:pt x="156" y="15"/>
                    </a:lnTo>
                    <a:lnTo>
                      <a:pt x="156" y="19"/>
                    </a:lnTo>
                    <a:lnTo>
                      <a:pt x="156" y="22"/>
                    </a:lnTo>
                    <a:lnTo>
                      <a:pt x="156" y="26"/>
                    </a:lnTo>
                    <a:lnTo>
                      <a:pt x="156" y="30"/>
                    </a:lnTo>
                    <a:lnTo>
                      <a:pt x="156" y="34"/>
                    </a:lnTo>
                    <a:lnTo>
                      <a:pt x="156" y="38"/>
                    </a:lnTo>
                    <a:lnTo>
                      <a:pt x="156" y="43"/>
                    </a:lnTo>
                    <a:lnTo>
                      <a:pt x="156" y="49"/>
                    </a:lnTo>
                    <a:lnTo>
                      <a:pt x="156" y="57"/>
                    </a:lnTo>
                    <a:lnTo>
                      <a:pt x="156" y="65"/>
                    </a:lnTo>
                    <a:lnTo>
                      <a:pt x="156" y="75"/>
                    </a:lnTo>
                    <a:lnTo>
                      <a:pt x="156" y="87"/>
                    </a:lnTo>
                    <a:lnTo>
                      <a:pt x="156" y="101"/>
                    </a:lnTo>
                    <a:lnTo>
                      <a:pt x="150" y="101"/>
                    </a:lnTo>
                    <a:lnTo>
                      <a:pt x="145" y="101"/>
                    </a:lnTo>
                    <a:lnTo>
                      <a:pt x="140" y="101"/>
                    </a:lnTo>
                    <a:lnTo>
                      <a:pt x="135" y="101"/>
                    </a:lnTo>
                    <a:lnTo>
                      <a:pt x="131" y="101"/>
                    </a:lnTo>
                    <a:lnTo>
                      <a:pt x="127" y="101"/>
                    </a:lnTo>
                    <a:lnTo>
                      <a:pt x="124" y="101"/>
                    </a:lnTo>
                    <a:lnTo>
                      <a:pt x="120" y="101"/>
                    </a:lnTo>
                    <a:lnTo>
                      <a:pt x="117" y="100"/>
                    </a:lnTo>
                    <a:lnTo>
                      <a:pt x="113" y="100"/>
                    </a:lnTo>
                    <a:lnTo>
                      <a:pt x="110" y="100"/>
                    </a:lnTo>
                    <a:lnTo>
                      <a:pt x="106" y="100"/>
                    </a:lnTo>
                    <a:lnTo>
                      <a:pt x="102" y="100"/>
                    </a:lnTo>
                    <a:lnTo>
                      <a:pt x="97" y="100"/>
                    </a:lnTo>
                    <a:lnTo>
                      <a:pt x="92" y="100"/>
                    </a:lnTo>
                    <a:lnTo>
                      <a:pt x="87" y="100"/>
                    </a:lnTo>
                    <a:lnTo>
                      <a:pt x="81" y="101"/>
                    </a:lnTo>
                    <a:lnTo>
                      <a:pt x="74" y="101"/>
                    </a:lnTo>
                    <a:lnTo>
                      <a:pt x="66" y="101"/>
                    </a:lnTo>
                    <a:lnTo>
                      <a:pt x="58" y="101"/>
                    </a:lnTo>
                    <a:lnTo>
                      <a:pt x="48" y="101"/>
                    </a:lnTo>
                    <a:lnTo>
                      <a:pt x="38" y="101"/>
                    </a:lnTo>
                    <a:lnTo>
                      <a:pt x="26" y="101"/>
                    </a:lnTo>
                    <a:lnTo>
                      <a:pt x="14" y="101"/>
                    </a:lnTo>
                    <a:lnTo>
                      <a:pt x="0" y="101"/>
                    </a:lnTo>
                    <a:lnTo>
                      <a:pt x="0" y="95"/>
                    </a:lnTo>
                    <a:lnTo>
                      <a:pt x="0" y="90"/>
                    </a:lnTo>
                    <a:lnTo>
                      <a:pt x="0" y="86"/>
                    </a:lnTo>
                    <a:lnTo>
                      <a:pt x="0" y="82"/>
                    </a:lnTo>
                    <a:lnTo>
                      <a:pt x="0" y="78"/>
                    </a:lnTo>
                    <a:lnTo>
                      <a:pt x="0" y="75"/>
                    </a:lnTo>
                    <a:lnTo>
                      <a:pt x="0" y="71"/>
                    </a:lnTo>
                    <a:lnTo>
                      <a:pt x="0" y="67"/>
                    </a:lnTo>
                    <a:lnTo>
                      <a:pt x="0" y="63"/>
                    </a:lnTo>
                    <a:lnTo>
                      <a:pt x="0" y="57"/>
                    </a:lnTo>
                    <a:lnTo>
                      <a:pt x="0" y="51"/>
                    </a:lnTo>
                    <a:lnTo>
                      <a:pt x="0" y="44"/>
                    </a:lnTo>
                    <a:lnTo>
                      <a:pt x="0" y="35"/>
                    </a:lnTo>
                    <a:lnTo>
                      <a:pt x="0" y="25"/>
                    </a:lnTo>
                    <a:lnTo>
                      <a:pt x="0" y="14"/>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6" name="Freeform 56">
                <a:extLst>
                  <a:ext uri="{FF2B5EF4-FFF2-40B4-BE49-F238E27FC236}">
                    <a16:creationId xmlns:a16="http://schemas.microsoft.com/office/drawing/2014/main" id="{322896D4-DCD4-445E-A588-BC56B62E4A84}"/>
                  </a:ext>
                </a:extLst>
              </p:cNvPr>
              <p:cNvSpPr>
                <a:spLocks/>
              </p:cNvSpPr>
              <p:nvPr/>
            </p:nvSpPr>
            <p:spPr bwMode="auto">
              <a:xfrm>
                <a:off x="775" y="3721"/>
                <a:ext cx="157" cy="88"/>
              </a:xfrm>
              <a:custGeom>
                <a:avLst/>
                <a:gdLst>
                  <a:gd name="T0" fmla="*/ 156 w 157"/>
                  <a:gd name="T1" fmla="*/ 6 h 88"/>
                  <a:gd name="T2" fmla="*/ 156 w 157"/>
                  <a:gd name="T3" fmla="*/ 15 h 88"/>
                  <a:gd name="T4" fmla="*/ 156 w 157"/>
                  <a:gd name="T5" fmla="*/ 23 h 88"/>
                  <a:gd name="T6" fmla="*/ 156 w 157"/>
                  <a:gd name="T7" fmla="*/ 31 h 88"/>
                  <a:gd name="T8" fmla="*/ 156 w 157"/>
                  <a:gd name="T9" fmla="*/ 43 h 88"/>
                  <a:gd name="T10" fmla="*/ 156 w 157"/>
                  <a:gd name="T11" fmla="*/ 61 h 88"/>
                  <a:gd name="T12" fmla="*/ 156 w 157"/>
                  <a:gd name="T13" fmla="*/ 87 h 88"/>
                  <a:gd name="T14" fmla="*/ 150 w 157"/>
                  <a:gd name="T15" fmla="*/ 87 h 88"/>
                  <a:gd name="T16" fmla="*/ 140 w 157"/>
                  <a:gd name="T17" fmla="*/ 87 h 88"/>
                  <a:gd name="T18" fmla="*/ 131 w 157"/>
                  <a:gd name="T19" fmla="*/ 87 h 88"/>
                  <a:gd name="T20" fmla="*/ 124 w 157"/>
                  <a:gd name="T21" fmla="*/ 87 h 88"/>
                  <a:gd name="T22" fmla="*/ 117 w 157"/>
                  <a:gd name="T23" fmla="*/ 86 h 88"/>
                  <a:gd name="T24" fmla="*/ 110 w 157"/>
                  <a:gd name="T25" fmla="*/ 86 h 88"/>
                  <a:gd name="T26" fmla="*/ 102 w 157"/>
                  <a:gd name="T27" fmla="*/ 86 h 88"/>
                  <a:gd name="T28" fmla="*/ 92 w 157"/>
                  <a:gd name="T29" fmla="*/ 86 h 88"/>
                  <a:gd name="T30" fmla="*/ 81 w 157"/>
                  <a:gd name="T31" fmla="*/ 87 h 88"/>
                  <a:gd name="T32" fmla="*/ 66 w 157"/>
                  <a:gd name="T33" fmla="*/ 87 h 88"/>
                  <a:gd name="T34" fmla="*/ 48 w 157"/>
                  <a:gd name="T35" fmla="*/ 87 h 88"/>
                  <a:gd name="T36" fmla="*/ 26 w 157"/>
                  <a:gd name="T37" fmla="*/ 87 h 88"/>
                  <a:gd name="T38" fmla="*/ 0 w 157"/>
                  <a:gd name="T39" fmla="*/ 87 h 88"/>
                  <a:gd name="T40" fmla="*/ 0 w 157"/>
                  <a:gd name="T41" fmla="*/ 81 h 88"/>
                  <a:gd name="T42" fmla="*/ 0 w 157"/>
                  <a:gd name="T43" fmla="*/ 71 h 88"/>
                  <a:gd name="T44" fmla="*/ 0 w 157"/>
                  <a:gd name="T45" fmla="*/ 64 h 88"/>
                  <a:gd name="T46" fmla="*/ 0 w 157"/>
                  <a:gd name="T47" fmla="*/ 55 h 88"/>
                  <a:gd name="T48" fmla="*/ 0 w 157"/>
                  <a:gd name="T49" fmla="*/ 44 h 88"/>
                  <a:gd name="T50" fmla="*/ 0 w 157"/>
                  <a:gd name="T51" fmla="*/ 26 h 88"/>
                  <a:gd name="T52" fmla="*/ 0 w 157"/>
                  <a:gd name="T53" fmla="*/ 0 h 88"/>
                  <a:gd name="T54" fmla="*/ 6 w 157"/>
                  <a:gd name="T55" fmla="*/ 0 h 88"/>
                  <a:gd name="T56" fmla="*/ 16 w 157"/>
                  <a:gd name="T57" fmla="*/ 0 h 88"/>
                  <a:gd name="T58" fmla="*/ 24 w 157"/>
                  <a:gd name="T59" fmla="*/ 0 h 88"/>
                  <a:gd name="T60" fmla="*/ 32 w 157"/>
                  <a:gd name="T61" fmla="*/ 0 h 88"/>
                  <a:gd name="T62" fmla="*/ 39 w 157"/>
                  <a:gd name="T63" fmla="*/ 0 h 88"/>
                  <a:gd name="T64" fmla="*/ 46 w 157"/>
                  <a:gd name="T65" fmla="*/ 0 h 88"/>
                  <a:gd name="T66" fmla="*/ 54 w 157"/>
                  <a:gd name="T67" fmla="*/ 0 h 88"/>
                  <a:gd name="T68" fmla="*/ 64 w 157"/>
                  <a:gd name="T69" fmla="*/ 0 h 88"/>
                  <a:gd name="T70" fmla="*/ 75 w 157"/>
                  <a:gd name="T71" fmla="*/ 0 h 88"/>
                  <a:gd name="T72" fmla="*/ 90 w 157"/>
                  <a:gd name="T73" fmla="*/ 0 h 88"/>
                  <a:gd name="T74" fmla="*/ 107 w 157"/>
                  <a:gd name="T75" fmla="*/ 0 h 88"/>
                  <a:gd name="T76" fmla="*/ 129 w 157"/>
                  <a:gd name="T77" fmla="*/ 0 h 88"/>
                  <a:gd name="T78" fmla="*/ 156 w 157"/>
                  <a:gd name="T79" fmla="*/ 0 h 88"/>
                  <a:gd name="T80" fmla="*/ 156 w 157"/>
                  <a:gd name="T81" fmla="*/ 0 h 8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57"/>
                  <a:gd name="T124" fmla="*/ 0 h 88"/>
                  <a:gd name="T125" fmla="*/ 157 w 157"/>
                  <a:gd name="T126" fmla="*/ 88 h 8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57" h="88">
                    <a:moveTo>
                      <a:pt x="156" y="0"/>
                    </a:moveTo>
                    <a:lnTo>
                      <a:pt x="156" y="6"/>
                    </a:lnTo>
                    <a:lnTo>
                      <a:pt x="156" y="11"/>
                    </a:lnTo>
                    <a:lnTo>
                      <a:pt x="156" y="15"/>
                    </a:lnTo>
                    <a:lnTo>
                      <a:pt x="156" y="19"/>
                    </a:lnTo>
                    <a:lnTo>
                      <a:pt x="156" y="23"/>
                    </a:lnTo>
                    <a:lnTo>
                      <a:pt x="156" y="27"/>
                    </a:lnTo>
                    <a:lnTo>
                      <a:pt x="156" y="31"/>
                    </a:lnTo>
                    <a:lnTo>
                      <a:pt x="156" y="36"/>
                    </a:lnTo>
                    <a:lnTo>
                      <a:pt x="156" y="43"/>
                    </a:lnTo>
                    <a:lnTo>
                      <a:pt x="156" y="51"/>
                    </a:lnTo>
                    <a:lnTo>
                      <a:pt x="156" y="61"/>
                    </a:lnTo>
                    <a:lnTo>
                      <a:pt x="156" y="73"/>
                    </a:lnTo>
                    <a:lnTo>
                      <a:pt x="156" y="87"/>
                    </a:lnTo>
                    <a:lnTo>
                      <a:pt x="150" y="87"/>
                    </a:lnTo>
                    <a:lnTo>
                      <a:pt x="145" y="87"/>
                    </a:lnTo>
                    <a:lnTo>
                      <a:pt x="140" y="87"/>
                    </a:lnTo>
                    <a:lnTo>
                      <a:pt x="135" y="87"/>
                    </a:lnTo>
                    <a:lnTo>
                      <a:pt x="131" y="87"/>
                    </a:lnTo>
                    <a:lnTo>
                      <a:pt x="127" y="87"/>
                    </a:lnTo>
                    <a:lnTo>
                      <a:pt x="124" y="87"/>
                    </a:lnTo>
                    <a:lnTo>
                      <a:pt x="120" y="87"/>
                    </a:lnTo>
                    <a:lnTo>
                      <a:pt x="117" y="86"/>
                    </a:lnTo>
                    <a:lnTo>
                      <a:pt x="113" y="86"/>
                    </a:lnTo>
                    <a:lnTo>
                      <a:pt x="110" y="86"/>
                    </a:lnTo>
                    <a:lnTo>
                      <a:pt x="106" y="86"/>
                    </a:lnTo>
                    <a:lnTo>
                      <a:pt x="102" y="86"/>
                    </a:lnTo>
                    <a:lnTo>
                      <a:pt x="97" y="86"/>
                    </a:lnTo>
                    <a:lnTo>
                      <a:pt x="92" y="86"/>
                    </a:lnTo>
                    <a:lnTo>
                      <a:pt x="87" y="86"/>
                    </a:lnTo>
                    <a:lnTo>
                      <a:pt x="81" y="87"/>
                    </a:lnTo>
                    <a:lnTo>
                      <a:pt x="74" y="87"/>
                    </a:lnTo>
                    <a:lnTo>
                      <a:pt x="66" y="87"/>
                    </a:lnTo>
                    <a:lnTo>
                      <a:pt x="58" y="87"/>
                    </a:lnTo>
                    <a:lnTo>
                      <a:pt x="48" y="87"/>
                    </a:lnTo>
                    <a:lnTo>
                      <a:pt x="38" y="87"/>
                    </a:lnTo>
                    <a:lnTo>
                      <a:pt x="26" y="87"/>
                    </a:lnTo>
                    <a:lnTo>
                      <a:pt x="14" y="87"/>
                    </a:lnTo>
                    <a:lnTo>
                      <a:pt x="0" y="87"/>
                    </a:lnTo>
                    <a:lnTo>
                      <a:pt x="0" y="81"/>
                    </a:lnTo>
                    <a:lnTo>
                      <a:pt x="0" y="76"/>
                    </a:lnTo>
                    <a:lnTo>
                      <a:pt x="0" y="71"/>
                    </a:lnTo>
                    <a:lnTo>
                      <a:pt x="0" y="67"/>
                    </a:lnTo>
                    <a:lnTo>
                      <a:pt x="0" y="64"/>
                    </a:lnTo>
                    <a:lnTo>
                      <a:pt x="0" y="60"/>
                    </a:lnTo>
                    <a:lnTo>
                      <a:pt x="0" y="55"/>
                    </a:lnTo>
                    <a:lnTo>
                      <a:pt x="0" y="50"/>
                    </a:lnTo>
                    <a:lnTo>
                      <a:pt x="0" y="44"/>
                    </a:lnTo>
                    <a:lnTo>
                      <a:pt x="0" y="36"/>
                    </a:lnTo>
                    <a:lnTo>
                      <a:pt x="0" y="26"/>
                    </a:lnTo>
                    <a:lnTo>
                      <a:pt x="0" y="15"/>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7" name="Freeform 57">
                <a:extLst>
                  <a:ext uri="{FF2B5EF4-FFF2-40B4-BE49-F238E27FC236}">
                    <a16:creationId xmlns:a16="http://schemas.microsoft.com/office/drawing/2014/main" id="{83826E52-28F0-47AF-A02C-B7538DC809CB}"/>
                  </a:ext>
                </a:extLst>
              </p:cNvPr>
              <p:cNvSpPr>
                <a:spLocks/>
              </p:cNvSpPr>
              <p:nvPr/>
            </p:nvSpPr>
            <p:spPr bwMode="auto">
              <a:xfrm>
                <a:off x="775" y="3735"/>
                <a:ext cx="157" cy="74"/>
              </a:xfrm>
              <a:custGeom>
                <a:avLst/>
                <a:gdLst>
                  <a:gd name="T0" fmla="*/ 156 w 157"/>
                  <a:gd name="T1" fmla="*/ 7 h 74"/>
                  <a:gd name="T2" fmla="*/ 156 w 157"/>
                  <a:gd name="T3" fmla="*/ 15 h 74"/>
                  <a:gd name="T4" fmla="*/ 156 w 157"/>
                  <a:gd name="T5" fmla="*/ 22 h 74"/>
                  <a:gd name="T6" fmla="*/ 156 w 157"/>
                  <a:gd name="T7" fmla="*/ 32 h 74"/>
                  <a:gd name="T8" fmla="*/ 156 w 157"/>
                  <a:gd name="T9" fmla="*/ 48 h 74"/>
                  <a:gd name="T10" fmla="*/ 156 w 157"/>
                  <a:gd name="T11" fmla="*/ 73 h 74"/>
                  <a:gd name="T12" fmla="*/ 150 w 157"/>
                  <a:gd name="T13" fmla="*/ 73 h 74"/>
                  <a:gd name="T14" fmla="*/ 140 w 157"/>
                  <a:gd name="T15" fmla="*/ 73 h 74"/>
                  <a:gd name="T16" fmla="*/ 131 w 157"/>
                  <a:gd name="T17" fmla="*/ 73 h 74"/>
                  <a:gd name="T18" fmla="*/ 124 w 157"/>
                  <a:gd name="T19" fmla="*/ 73 h 74"/>
                  <a:gd name="T20" fmla="*/ 117 w 157"/>
                  <a:gd name="T21" fmla="*/ 72 h 74"/>
                  <a:gd name="T22" fmla="*/ 110 w 157"/>
                  <a:gd name="T23" fmla="*/ 72 h 74"/>
                  <a:gd name="T24" fmla="*/ 102 w 157"/>
                  <a:gd name="T25" fmla="*/ 72 h 74"/>
                  <a:gd name="T26" fmla="*/ 92 w 157"/>
                  <a:gd name="T27" fmla="*/ 72 h 74"/>
                  <a:gd name="T28" fmla="*/ 81 w 157"/>
                  <a:gd name="T29" fmla="*/ 73 h 74"/>
                  <a:gd name="T30" fmla="*/ 66 w 157"/>
                  <a:gd name="T31" fmla="*/ 73 h 74"/>
                  <a:gd name="T32" fmla="*/ 48 w 157"/>
                  <a:gd name="T33" fmla="*/ 73 h 74"/>
                  <a:gd name="T34" fmla="*/ 26 w 157"/>
                  <a:gd name="T35" fmla="*/ 73 h 74"/>
                  <a:gd name="T36" fmla="*/ 0 w 157"/>
                  <a:gd name="T37" fmla="*/ 73 h 74"/>
                  <a:gd name="T38" fmla="*/ 0 w 157"/>
                  <a:gd name="T39" fmla="*/ 67 h 74"/>
                  <a:gd name="T40" fmla="*/ 0 w 157"/>
                  <a:gd name="T41" fmla="*/ 58 h 74"/>
                  <a:gd name="T42" fmla="*/ 0 w 157"/>
                  <a:gd name="T43" fmla="*/ 51 h 74"/>
                  <a:gd name="T44" fmla="*/ 0 w 157"/>
                  <a:gd name="T45" fmla="*/ 41 h 74"/>
                  <a:gd name="T46" fmla="*/ 0 w 157"/>
                  <a:gd name="T47" fmla="*/ 25 h 74"/>
                  <a:gd name="T48" fmla="*/ 0 w 157"/>
                  <a:gd name="T49" fmla="*/ 1 h 74"/>
                  <a:gd name="T50" fmla="*/ 6 w 157"/>
                  <a:gd name="T51" fmla="*/ 1 h 74"/>
                  <a:gd name="T52" fmla="*/ 16 w 157"/>
                  <a:gd name="T53" fmla="*/ 1 h 74"/>
                  <a:gd name="T54" fmla="*/ 24 w 157"/>
                  <a:gd name="T55" fmla="*/ 1 h 74"/>
                  <a:gd name="T56" fmla="*/ 32 w 157"/>
                  <a:gd name="T57" fmla="*/ 1 h 74"/>
                  <a:gd name="T58" fmla="*/ 39 w 157"/>
                  <a:gd name="T59" fmla="*/ 0 h 74"/>
                  <a:gd name="T60" fmla="*/ 46 w 157"/>
                  <a:gd name="T61" fmla="*/ 0 h 74"/>
                  <a:gd name="T62" fmla="*/ 54 w 157"/>
                  <a:gd name="T63" fmla="*/ 0 h 74"/>
                  <a:gd name="T64" fmla="*/ 64 w 157"/>
                  <a:gd name="T65" fmla="*/ 0 h 74"/>
                  <a:gd name="T66" fmla="*/ 75 w 157"/>
                  <a:gd name="T67" fmla="*/ 1 h 74"/>
                  <a:gd name="T68" fmla="*/ 90 w 157"/>
                  <a:gd name="T69" fmla="*/ 1 h 74"/>
                  <a:gd name="T70" fmla="*/ 107 w 157"/>
                  <a:gd name="T71" fmla="*/ 1 h 74"/>
                  <a:gd name="T72" fmla="*/ 129 w 157"/>
                  <a:gd name="T73" fmla="*/ 1 h 74"/>
                  <a:gd name="T74" fmla="*/ 156 w 157"/>
                  <a:gd name="T75" fmla="*/ 1 h 74"/>
                  <a:gd name="T76" fmla="*/ 156 w 157"/>
                  <a:gd name="T77" fmla="*/ 1 h 7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7"/>
                  <a:gd name="T118" fmla="*/ 0 h 74"/>
                  <a:gd name="T119" fmla="*/ 157 w 157"/>
                  <a:gd name="T120" fmla="*/ 74 h 7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7" h="74">
                    <a:moveTo>
                      <a:pt x="156" y="1"/>
                    </a:moveTo>
                    <a:lnTo>
                      <a:pt x="156" y="7"/>
                    </a:lnTo>
                    <a:lnTo>
                      <a:pt x="156" y="11"/>
                    </a:lnTo>
                    <a:lnTo>
                      <a:pt x="156" y="15"/>
                    </a:lnTo>
                    <a:lnTo>
                      <a:pt x="156" y="19"/>
                    </a:lnTo>
                    <a:lnTo>
                      <a:pt x="156" y="22"/>
                    </a:lnTo>
                    <a:lnTo>
                      <a:pt x="156" y="27"/>
                    </a:lnTo>
                    <a:lnTo>
                      <a:pt x="156" y="32"/>
                    </a:lnTo>
                    <a:lnTo>
                      <a:pt x="156" y="39"/>
                    </a:lnTo>
                    <a:lnTo>
                      <a:pt x="156" y="48"/>
                    </a:lnTo>
                    <a:lnTo>
                      <a:pt x="156" y="59"/>
                    </a:lnTo>
                    <a:lnTo>
                      <a:pt x="156" y="73"/>
                    </a:lnTo>
                    <a:lnTo>
                      <a:pt x="150" y="73"/>
                    </a:lnTo>
                    <a:lnTo>
                      <a:pt x="145" y="73"/>
                    </a:lnTo>
                    <a:lnTo>
                      <a:pt x="140" y="73"/>
                    </a:lnTo>
                    <a:lnTo>
                      <a:pt x="135" y="73"/>
                    </a:lnTo>
                    <a:lnTo>
                      <a:pt x="131" y="73"/>
                    </a:lnTo>
                    <a:lnTo>
                      <a:pt x="127" y="73"/>
                    </a:lnTo>
                    <a:lnTo>
                      <a:pt x="124" y="73"/>
                    </a:lnTo>
                    <a:lnTo>
                      <a:pt x="120" y="73"/>
                    </a:lnTo>
                    <a:lnTo>
                      <a:pt x="117" y="72"/>
                    </a:lnTo>
                    <a:lnTo>
                      <a:pt x="113" y="72"/>
                    </a:lnTo>
                    <a:lnTo>
                      <a:pt x="110" y="72"/>
                    </a:lnTo>
                    <a:lnTo>
                      <a:pt x="106" y="72"/>
                    </a:lnTo>
                    <a:lnTo>
                      <a:pt x="102" y="72"/>
                    </a:lnTo>
                    <a:lnTo>
                      <a:pt x="97" y="72"/>
                    </a:lnTo>
                    <a:lnTo>
                      <a:pt x="92" y="72"/>
                    </a:lnTo>
                    <a:lnTo>
                      <a:pt x="87" y="72"/>
                    </a:lnTo>
                    <a:lnTo>
                      <a:pt x="81" y="73"/>
                    </a:lnTo>
                    <a:lnTo>
                      <a:pt x="74" y="73"/>
                    </a:lnTo>
                    <a:lnTo>
                      <a:pt x="66" y="73"/>
                    </a:lnTo>
                    <a:lnTo>
                      <a:pt x="58" y="73"/>
                    </a:lnTo>
                    <a:lnTo>
                      <a:pt x="48" y="73"/>
                    </a:lnTo>
                    <a:lnTo>
                      <a:pt x="38" y="73"/>
                    </a:lnTo>
                    <a:lnTo>
                      <a:pt x="26" y="73"/>
                    </a:lnTo>
                    <a:lnTo>
                      <a:pt x="14" y="73"/>
                    </a:lnTo>
                    <a:lnTo>
                      <a:pt x="0" y="73"/>
                    </a:lnTo>
                    <a:lnTo>
                      <a:pt x="0" y="67"/>
                    </a:lnTo>
                    <a:lnTo>
                      <a:pt x="0" y="62"/>
                    </a:lnTo>
                    <a:lnTo>
                      <a:pt x="0" y="58"/>
                    </a:lnTo>
                    <a:lnTo>
                      <a:pt x="0" y="54"/>
                    </a:lnTo>
                    <a:lnTo>
                      <a:pt x="0" y="51"/>
                    </a:lnTo>
                    <a:lnTo>
                      <a:pt x="0" y="46"/>
                    </a:lnTo>
                    <a:lnTo>
                      <a:pt x="0" y="41"/>
                    </a:lnTo>
                    <a:lnTo>
                      <a:pt x="0" y="34"/>
                    </a:lnTo>
                    <a:lnTo>
                      <a:pt x="0" y="25"/>
                    </a:lnTo>
                    <a:lnTo>
                      <a:pt x="0" y="14"/>
                    </a:lnTo>
                    <a:lnTo>
                      <a:pt x="0" y="1"/>
                    </a:lnTo>
                    <a:lnTo>
                      <a:pt x="6" y="1"/>
                    </a:lnTo>
                    <a:lnTo>
                      <a:pt x="11" y="1"/>
                    </a:lnTo>
                    <a:lnTo>
                      <a:pt x="16" y="1"/>
                    </a:lnTo>
                    <a:lnTo>
                      <a:pt x="20" y="1"/>
                    </a:lnTo>
                    <a:lnTo>
                      <a:pt x="24" y="1"/>
                    </a:lnTo>
                    <a:lnTo>
                      <a:pt x="28" y="1"/>
                    </a:lnTo>
                    <a:lnTo>
                      <a:pt x="32" y="1"/>
                    </a:lnTo>
                    <a:lnTo>
                      <a:pt x="35" y="1"/>
                    </a:lnTo>
                    <a:lnTo>
                      <a:pt x="39" y="0"/>
                    </a:lnTo>
                    <a:lnTo>
                      <a:pt x="42" y="0"/>
                    </a:lnTo>
                    <a:lnTo>
                      <a:pt x="46" y="0"/>
                    </a:lnTo>
                    <a:lnTo>
                      <a:pt x="50" y="0"/>
                    </a:lnTo>
                    <a:lnTo>
                      <a:pt x="54" y="0"/>
                    </a:lnTo>
                    <a:lnTo>
                      <a:pt x="59" y="0"/>
                    </a:lnTo>
                    <a:lnTo>
                      <a:pt x="64" y="0"/>
                    </a:lnTo>
                    <a:lnTo>
                      <a:pt x="69" y="0"/>
                    </a:lnTo>
                    <a:lnTo>
                      <a:pt x="75" y="1"/>
                    </a:lnTo>
                    <a:lnTo>
                      <a:pt x="82" y="1"/>
                    </a:lnTo>
                    <a:lnTo>
                      <a:pt x="90" y="1"/>
                    </a:lnTo>
                    <a:lnTo>
                      <a:pt x="98" y="1"/>
                    </a:lnTo>
                    <a:lnTo>
                      <a:pt x="107" y="1"/>
                    </a:lnTo>
                    <a:lnTo>
                      <a:pt x="118" y="1"/>
                    </a:lnTo>
                    <a:lnTo>
                      <a:pt x="129" y="1"/>
                    </a:lnTo>
                    <a:lnTo>
                      <a:pt x="142" y="1"/>
                    </a:lnTo>
                    <a:lnTo>
                      <a:pt x="156" y="1"/>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8" name="Freeform 58">
                <a:extLst>
                  <a:ext uri="{FF2B5EF4-FFF2-40B4-BE49-F238E27FC236}">
                    <a16:creationId xmlns:a16="http://schemas.microsoft.com/office/drawing/2014/main" id="{B5B06FAC-BD08-488D-BBB5-CF2D5E9FB168}"/>
                  </a:ext>
                </a:extLst>
              </p:cNvPr>
              <p:cNvSpPr>
                <a:spLocks/>
              </p:cNvSpPr>
              <p:nvPr/>
            </p:nvSpPr>
            <p:spPr bwMode="auto">
              <a:xfrm>
                <a:off x="775" y="3750"/>
                <a:ext cx="157" cy="59"/>
              </a:xfrm>
              <a:custGeom>
                <a:avLst/>
                <a:gdLst>
                  <a:gd name="T0" fmla="*/ 156 w 157"/>
                  <a:gd name="T1" fmla="*/ 6 h 59"/>
                  <a:gd name="T2" fmla="*/ 156 w 157"/>
                  <a:gd name="T3" fmla="*/ 15 h 59"/>
                  <a:gd name="T4" fmla="*/ 156 w 157"/>
                  <a:gd name="T5" fmla="*/ 24 h 59"/>
                  <a:gd name="T6" fmla="*/ 156 w 157"/>
                  <a:gd name="T7" fmla="*/ 43 h 59"/>
                  <a:gd name="T8" fmla="*/ 156 w 157"/>
                  <a:gd name="T9" fmla="*/ 58 h 59"/>
                  <a:gd name="T10" fmla="*/ 145 w 157"/>
                  <a:gd name="T11" fmla="*/ 58 h 59"/>
                  <a:gd name="T12" fmla="*/ 135 w 157"/>
                  <a:gd name="T13" fmla="*/ 58 h 59"/>
                  <a:gd name="T14" fmla="*/ 127 w 157"/>
                  <a:gd name="T15" fmla="*/ 58 h 59"/>
                  <a:gd name="T16" fmla="*/ 120 w 157"/>
                  <a:gd name="T17" fmla="*/ 58 h 59"/>
                  <a:gd name="T18" fmla="*/ 113 w 157"/>
                  <a:gd name="T19" fmla="*/ 57 h 59"/>
                  <a:gd name="T20" fmla="*/ 106 w 157"/>
                  <a:gd name="T21" fmla="*/ 57 h 59"/>
                  <a:gd name="T22" fmla="*/ 97 w 157"/>
                  <a:gd name="T23" fmla="*/ 57 h 59"/>
                  <a:gd name="T24" fmla="*/ 87 w 157"/>
                  <a:gd name="T25" fmla="*/ 57 h 59"/>
                  <a:gd name="T26" fmla="*/ 74 w 157"/>
                  <a:gd name="T27" fmla="*/ 58 h 59"/>
                  <a:gd name="T28" fmla="*/ 58 w 157"/>
                  <a:gd name="T29" fmla="*/ 58 h 59"/>
                  <a:gd name="T30" fmla="*/ 38 w 157"/>
                  <a:gd name="T31" fmla="*/ 58 h 59"/>
                  <a:gd name="T32" fmla="*/ 14 w 157"/>
                  <a:gd name="T33" fmla="*/ 58 h 59"/>
                  <a:gd name="T34" fmla="*/ 0 w 157"/>
                  <a:gd name="T35" fmla="*/ 58 h 59"/>
                  <a:gd name="T36" fmla="*/ 0 w 157"/>
                  <a:gd name="T37" fmla="*/ 47 h 59"/>
                  <a:gd name="T38" fmla="*/ 0 w 157"/>
                  <a:gd name="T39" fmla="*/ 38 h 59"/>
                  <a:gd name="T40" fmla="*/ 0 w 157"/>
                  <a:gd name="T41" fmla="*/ 25 h 59"/>
                  <a:gd name="T42" fmla="*/ 0 w 157"/>
                  <a:gd name="T43" fmla="*/ 0 h 59"/>
                  <a:gd name="T44" fmla="*/ 6 w 157"/>
                  <a:gd name="T45" fmla="*/ 0 h 59"/>
                  <a:gd name="T46" fmla="*/ 16 w 157"/>
                  <a:gd name="T47" fmla="*/ 0 h 59"/>
                  <a:gd name="T48" fmla="*/ 24 w 157"/>
                  <a:gd name="T49" fmla="*/ 0 h 59"/>
                  <a:gd name="T50" fmla="*/ 32 w 157"/>
                  <a:gd name="T51" fmla="*/ 0 h 59"/>
                  <a:gd name="T52" fmla="*/ 39 w 157"/>
                  <a:gd name="T53" fmla="*/ 0 h 59"/>
                  <a:gd name="T54" fmla="*/ 46 w 157"/>
                  <a:gd name="T55" fmla="*/ 0 h 59"/>
                  <a:gd name="T56" fmla="*/ 54 w 157"/>
                  <a:gd name="T57" fmla="*/ 0 h 59"/>
                  <a:gd name="T58" fmla="*/ 64 w 157"/>
                  <a:gd name="T59" fmla="*/ 0 h 59"/>
                  <a:gd name="T60" fmla="*/ 75 w 157"/>
                  <a:gd name="T61" fmla="*/ 0 h 59"/>
                  <a:gd name="T62" fmla="*/ 90 w 157"/>
                  <a:gd name="T63" fmla="*/ 0 h 59"/>
                  <a:gd name="T64" fmla="*/ 107 w 157"/>
                  <a:gd name="T65" fmla="*/ 0 h 59"/>
                  <a:gd name="T66" fmla="*/ 129 w 157"/>
                  <a:gd name="T67" fmla="*/ 0 h 59"/>
                  <a:gd name="T68" fmla="*/ 156 w 157"/>
                  <a:gd name="T69" fmla="*/ 0 h 59"/>
                  <a:gd name="T70" fmla="*/ 156 w 157"/>
                  <a:gd name="T71" fmla="*/ 0 h 5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7"/>
                  <a:gd name="T109" fmla="*/ 0 h 59"/>
                  <a:gd name="T110" fmla="*/ 157 w 157"/>
                  <a:gd name="T111" fmla="*/ 59 h 5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7" h="59">
                    <a:moveTo>
                      <a:pt x="156" y="0"/>
                    </a:moveTo>
                    <a:lnTo>
                      <a:pt x="156" y="6"/>
                    </a:lnTo>
                    <a:lnTo>
                      <a:pt x="156" y="11"/>
                    </a:lnTo>
                    <a:lnTo>
                      <a:pt x="156" y="15"/>
                    </a:lnTo>
                    <a:lnTo>
                      <a:pt x="156" y="19"/>
                    </a:lnTo>
                    <a:lnTo>
                      <a:pt x="156" y="24"/>
                    </a:lnTo>
                    <a:lnTo>
                      <a:pt x="156" y="32"/>
                    </a:lnTo>
                    <a:lnTo>
                      <a:pt x="156" y="43"/>
                    </a:lnTo>
                    <a:lnTo>
                      <a:pt x="156" y="58"/>
                    </a:lnTo>
                    <a:lnTo>
                      <a:pt x="150" y="58"/>
                    </a:lnTo>
                    <a:lnTo>
                      <a:pt x="145" y="58"/>
                    </a:lnTo>
                    <a:lnTo>
                      <a:pt x="140" y="58"/>
                    </a:lnTo>
                    <a:lnTo>
                      <a:pt x="135" y="58"/>
                    </a:lnTo>
                    <a:lnTo>
                      <a:pt x="131" y="58"/>
                    </a:lnTo>
                    <a:lnTo>
                      <a:pt x="127" y="58"/>
                    </a:lnTo>
                    <a:lnTo>
                      <a:pt x="124" y="58"/>
                    </a:lnTo>
                    <a:lnTo>
                      <a:pt x="120" y="58"/>
                    </a:lnTo>
                    <a:lnTo>
                      <a:pt x="117" y="57"/>
                    </a:lnTo>
                    <a:lnTo>
                      <a:pt x="113" y="57"/>
                    </a:lnTo>
                    <a:lnTo>
                      <a:pt x="110" y="57"/>
                    </a:lnTo>
                    <a:lnTo>
                      <a:pt x="106" y="57"/>
                    </a:lnTo>
                    <a:lnTo>
                      <a:pt x="102" y="57"/>
                    </a:lnTo>
                    <a:lnTo>
                      <a:pt x="97" y="57"/>
                    </a:lnTo>
                    <a:lnTo>
                      <a:pt x="92" y="57"/>
                    </a:lnTo>
                    <a:lnTo>
                      <a:pt x="87" y="57"/>
                    </a:lnTo>
                    <a:lnTo>
                      <a:pt x="81" y="58"/>
                    </a:lnTo>
                    <a:lnTo>
                      <a:pt x="74" y="58"/>
                    </a:lnTo>
                    <a:lnTo>
                      <a:pt x="66" y="58"/>
                    </a:lnTo>
                    <a:lnTo>
                      <a:pt x="58" y="58"/>
                    </a:lnTo>
                    <a:lnTo>
                      <a:pt x="48" y="58"/>
                    </a:lnTo>
                    <a:lnTo>
                      <a:pt x="38" y="58"/>
                    </a:lnTo>
                    <a:lnTo>
                      <a:pt x="26" y="58"/>
                    </a:lnTo>
                    <a:lnTo>
                      <a:pt x="14" y="58"/>
                    </a:lnTo>
                    <a:lnTo>
                      <a:pt x="0" y="58"/>
                    </a:lnTo>
                    <a:lnTo>
                      <a:pt x="0" y="52"/>
                    </a:lnTo>
                    <a:lnTo>
                      <a:pt x="0" y="47"/>
                    </a:lnTo>
                    <a:lnTo>
                      <a:pt x="0" y="43"/>
                    </a:lnTo>
                    <a:lnTo>
                      <a:pt x="0" y="38"/>
                    </a:lnTo>
                    <a:lnTo>
                      <a:pt x="0" y="33"/>
                    </a:lnTo>
                    <a:lnTo>
                      <a:pt x="0" y="25"/>
                    </a:lnTo>
                    <a:lnTo>
                      <a:pt x="0" y="14"/>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59" name="Freeform 59">
                <a:extLst>
                  <a:ext uri="{FF2B5EF4-FFF2-40B4-BE49-F238E27FC236}">
                    <a16:creationId xmlns:a16="http://schemas.microsoft.com/office/drawing/2014/main" id="{8D3A6C35-158F-44FB-B0F6-0A07CA2B7214}"/>
                  </a:ext>
                </a:extLst>
              </p:cNvPr>
              <p:cNvSpPr>
                <a:spLocks/>
              </p:cNvSpPr>
              <p:nvPr/>
            </p:nvSpPr>
            <p:spPr bwMode="auto">
              <a:xfrm>
                <a:off x="775" y="3764"/>
                <a:ext cx="157" cy="45"/>
              </a:xfrm>
              <a:custGeom>
                <a:avLst/>
                <a:gdLst>
                  <a:gd name="T0" fmla="*/ 156 w 157"/>
                  <a:gd name="T1" fmla="*/ 6 h 45"/>
                  <a:gd name="T2" fmla="*/ 156 w 157"/>
                  <a:gd name="T3" fmla="*/ 14 h 45"/>
                  <a:gd name="T4" fmla="*/ 156 w 157"/>
                  <a:gd name="T5" fmla="*/ 30 h 45"/>
                  <a:gd name="T6" fmla="*/ 156 w 157"/>
                  <a:gd name="T7" fmla="*/ 44 h 45"/>
                  <a:gd name="T8" fmla="*/ 145 w 157"/>
                  <a:gd name="T9" fmla="*/ 44 h 45"/>
                  <a:gd name="T10" fmla="*/ 135 w 157"/>
                  <a:gd name="T11" fmla="*/ 44 h 45"/>
                  <a:gd name="T12" fmla="*/ 127 w 157"/>
                  <a:gd name="T13" fmla="*/ 44 h 45"/>
                  <a:gd name="T14" fmla="*/ 120 w 157"/>
                  <a:gd name="T15" fmla="*/ 44 h 45"/>
                  <a:gd name="T16" fmla="*/ 113 w 157"/>
                  <a:gd name="T17" fmla="*/ 43 h 45"/>
                  <a:gd name="T18" fmla="*/ 106 w 157"/>
                  <a:gd name="T19" fmla="*/ 43 h 45"/>
                  <a:gd name="T20" fmla="*/ 97 w 157"/>
                  <a:gd name="T21" fmla="*/ 43 h 45"/>
                  <a:gd name="T22" fmla="*/ 87 w 157"/>
                  <a:gd name="T23" fmla="*/ 43 h 45"/>
                  <a:gd name="T24" fmla="*/ 74 w 157"/>
                  <a:gd name="T25" fmla="*/ 44 h 45"/>
                  <a:gd name="T26" fmla="*/ 58 w 157"/>
                  <a:gd name="T27" fmla="*/ 44 h 45"/>
                  <a:gd name="T28" fmla="*/ 38 w 157"/>
                  <a:gd name="T29" fmla="*/ 44 h 45"/>
                  <a:gd name="T30" fmla="*/ 14 w 157"/>
                  <a:gd name="T31" fmla="*/ 44 h 45"/>
                  <a:gd name="T32" fmla="*/ 0 w 157"/>
                  <a:gd name="T33" fmla="*/ 44 h 45"/>
                  <a:gd name="T34" fmla="*/ 0 w 157"/>
                  <a:gd name="T35" fmla="*/ 33 h 45"/>
                  <a:gd name="T36" fmla="*/ 0 w 157"/>
                  <a:gd name="T37" fmla="*/ 23 h 45"/>
                  <a:gd name="T38" fmla="*/ 0 w 157"/>
                  <a:gd name="T39" fmla="*/ 0 h 45"/>
                  <a:gd name="T40" fmla="*/ 6 w 157"/>
                  <a:gd name="T41" fmla="*/ 0 h 45"/>
                  <a:gd name="T42" fmla="*/ 16 w 157"/>
                  <a:gd name="T43" fmla="*/ 0 h 45"/>
                  <a:gd name="T44" fmla="*/ 24 w 157"/>
                  <a:gd name="T45" fmla="*/ 0 h 45"/>
                  <a:gd name="T46" fmla="*/ 32 w 157"/>
                  <a:gd name="T47" fmla="*/ 0 h 45"/>
                  <a:gd name="T48" fmla="*/ 39 w 157"/>
                  <a:gd name="T49" fmla="*/ 0 h 45"/>
                  <a:gd name="T50" fmla="*/ 46 w 157"/>
                  <a:gd name="T51" fmla="*/ 0 h 45"/>
                  <a:gd name="T52" fmla="*/ 54 w 157"/>
                  <a:gd name="T53" fmla="*/ 0 h 45"/>
                  <a:gd name="T54" fmla="*/ 64 w 157"/>
                  <a:gd name="T55" fmla="*/ 0 h 45"/>
                  <a:gd name="T56" fmla="*/ 75 w 157"/>
                  <a:gd name="T57" fmla="*/ 0 h 45"/>
                  <a:gd name="T58" fmla="*/ 90 w 157"/>
                  <a:gd name="T59" fmla="*/ 0 h 45"/>
                  <a:gd name="T60" fmla="*/ 107 w 157"/>
                  <a:gd name="T61" fmla="*/ 0 h 45"/>
                  <a:gd name="T62" fmla="*/ 129 w 157"/>
                  <a:gd name="T63" fmla="*/ 0 h 45"/>
                  <a:gd name="T64" fmla="*/ 156 w 157"/>
                  <a:gd name="T65" fmla="*/ 0 h 45"/>
                  <a:gd name="T66" fmla="*/ 156 w 157"/>
                  <a:gd name="T67" fmla="*/ 0 h 4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7"/>
                  <a:gd name="T103" fmla="*/ 0 h 45"/>
                  <a:gd name="T104" fmla="*/ 157 w 157"/>
                  <a:gd name="T105" fmla="*/ 45 h 4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7" h="45">
                    <a:moveTo>
                      <a:pt x="156" y="0"/>
                    </a:moveTo>
                    <a:lnTo>
                      <a:pt x="156" y="6"/>
                    </a:lnTo>
                    <a:lnTo>
                      <a:pt x="156" y="10"/>
                    </a:lnTo>
                    <a:lnTo>
                      <a:pt x="156" y="14"/>
                    </a:lnTo>
                    <a:lnTo>
                      <a:pt x="156" y="20"/>
                    </a:lnTo>
                    <a:lnTo>
                      <a:pt x="156" y="30"/>
                    </a:lnTo>
                    <a:lnTo>
                      <a:pt x="156" y="44"/>
                    </a:lnTo>
                    <a:lnTo>
                      <a:pt x="150" y="44"/>
                    </a:lnTo>
                    <a:lnTo>
                      <a:pt x="145" y="44"/>
                    </a:lnTo>
                    <a:lnTo>
                      <a:pt x="140" y="44"/>
                    </a:lnTo>
                    <a:lnTo>
                      <a:pt x="135" y="44"/>
                    </a:lnTo>
                    <a:lnTo>
                      <a:pt x="131" y="44"/>
                    </a:lnTo>
                    <a:lnTo>
                      <a:pt x="127" y="44"/>
                    </a:lnTo>
                    <a:lnTo>
                      <a:pt x="124" y="44"/>
                    </a:lnTo>
                    <a:lnTo>
                      <a:pt x="120" y="44"/>
                    </a:lnTo>
                    <a:lnTo>
                      <a:pt x="117" y="43"/>
                    </a:lnTo>
                    <a:lnTo>
                      <a:pt x="113" y="43"/>
                    </a:lnTo>
                    <a:lnTo>
                      <a:pt x="110" y="43"/>
                    </a:lnTo>
                    <a:lnTo>
                      <a:pt x="106" y="43"/>
                    </a:lnTo>
                    <a:lnTo>
                      <a:pt x="102" y="43"/>
                    </a:lnTo>
                    <a:lnTo>
                      <a:pt x="97" y="43"/>
                    </a:lnTo>
                    <a:lnTo>
                      <a:pt x="92" y="43"/>
                    </a:lnTo>
                    <a:lnTo>
                      <a:pt x="87" y="43"/>
                    </a:lnTo>
                    <a:lnTo>
                      <a:pt x="81" y="44"/>
                    </a:lnTo>
                    <a:lnTo>
                      <a:pt x="74" y="44"/>
                    </a:lnTo>
                    <a:lnTo>
                      <a:pt x="66" y="44"/>
                    </a:lnTo>
                    <a:lnTo>
                      <a:pt x="58" y="44"/>
                    </a:lnTo>
                    <a:lnTo>
                      <a:pt x="48" y="44"/>
                    </a:lnTo>
                    <a:lnTo>
                      <a:pt x="38" y="44"/>
                    </a:lnTo>
                    <a:lnTo>
                      <a:pt x="26" y="44"/>
                    </a:lnTo>
                    <a:lnTo>
                      <a:pt x="14" y="44"/>
                    </a:lnTo>
                    <a:lnTo>
                      <a:pt x="0" y="44"/>
                    </a:lnTo>
                    <a:lnTo>
                      <a:pt x="0" y="38"/>
                    </a:lnTo>
                    <a:lnTo>
                      <a:pt x="0" y="33"/>
                    </a:lnTo>
                    <a:lnTo>
                      <a:pt x="0" y="29"/>
                    </a:lnTo>
                    <a:lnTo>
                      <a:pt x="0" y="23"/>
                    </a:lnTo>
                    <a:lnTo>
                      <a:pt x="0" y="14"/>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60" name="Freeform 60">
                <a:extLst>
                  <a:ext uri="{FF2B5EF4-FFF2-40B4-BE49-F238E27FC236}">
                    <a16:creationId xmlns:a16="http://schemas.microsoft.com/office/drawing/2014/main" id="{B1FA9075-A882-4481-93BF-9EFF6227B534}"/>
                  </a:ext>
                </a:extLst>
              </p:cNvPr>
              <p:cNvSpPr>
                <a:spLocks/>
              </p:cNvSpPr>
              <p:nvPr/>
            </p:nvSpPr>
            <p:spPr bwMode="auto">
              <a:xfrm>
                <a:off x="775" y="3778"/>
                <a:ext cx="157" cy="31"/>
              </a:xfrm>
              <a:custGeom>
                <a:avLst/>
                <a:gdLst>
                  <a:gd name="T0" fmla="*/ 156 w 157"/>
                  <a:gd name="T1" fmla="*/ 0 h 31"/>
                  <a:gd name="T2" fmla="*/ 156 w 157"/>
                  <a:gd name="T3" fmla="*/ 5 h 31"/>
                  <a:gd name="T4" fmla="*/ 156 w 157"/>
                  <a:gd name="T5" fmla="*/ 10 h 31"/>
                  <a:gd name="T6" fmla="*/ 156 w 157"/>
                  <a:gd name="T7" fmla="*/ 17 h 31"/>
                  <a:gd name="T8" fmla="*/ 156 w 157"/>
                  <a:gd name="T9" fmla="*/ 30 h 31"/>
                  <a:gd name="T10" fmla="*/ 156 w 157"/>
                  <a:gd name="T11" fmla="*/ 30 h 31"/>
                  <a:gd name="T12" fmla="*/ 150 w 157"/>
                  <a:gd name="T13" fmla="*/ 30 h 31"/>
                  <a:gd name="T14" fmla="*/ 145 w 157"/>
                  <a:gd name="T15" fmla="*/ 30 h 31"/>
                  <a:gd name="T16" fmla="*/ 140 w 157"/>
                  <a:gd name="T17" fmla="*/ 30 h 31"/>
                  <a:gd name="T18" fmla="*/ 135 w 157"/>
                  <a:gd name="T19" fmla="*/ 30 h 31"/>
                  <a:gd name="T20" fmla="*/ 131 w 157"/>
                  <a:gd name="T21" fmla="*/ 30 h 31"/>
                  <a:gd name="T22" fmla="*/ 127 w 157"/>
                  <a:gd name="T23" fmla="*/ 30 h 31"/>
                  <a:gd name="T24" fmla="*/ 124 w 157"/>
                  <a:gd name="T25" fmla="*/ 30 h 31"/>
                  <a:gd name="T26" fmla="*/ 120 w 157"/>
                  <a:gd name="T27" fmla="*/ 30 h 31"/>
                  <a:gd name="T28" fmla="*/ 117 w 157"/>
                  <a:gd name="T29" fmla="*/ 29 h 31"/>
                  <a:gd name="T30" fmla="*/ 113 w 157"/>
                  <a:gd name="T31" fmla="*/ 29 h 31"/>
                  <a:gd name="T32" fmla="*/ 110 w 157"/>
                  <a:gd name="T33" fmla="*/ 29 h 31"/>
                  <a:gd name="T34" fmla="*/ 106 w 157"/>
                  <a:gd name="T35" fmla="*/ 29 h 31"/>
                  <a:gd name="T36" fmla="*/ 102 w 157"/>
                  <a:gd name="T37" fmla="*/ 29 h 31"/>
                  <a:gd name="T38" fmla="*/ 97 w 157"/>
                  <a:gd name="T39" fmla="*/ 29 h 31"/>
                  <a:gd name="T40" fmla="*/ 92 w 157"/>
                  <a:gd name="T41" fmla="*/ 29 h 31"/>
                  <a:gd name="T42" fmla="*/ 87 w 157"/>
                  <a:gd name="T43" fmla="*/ 29 h 31"/>
                  <a:gd name="T44" fmla="*/ 81 w 157"/>
                  <a:gd name="T45" fmla="*/ 30 h 31"/>
                  <a:gd name="T46" fmla="*/ 74 w 157"/>
                  <a:gd name="T47" fmla="*/ 30 h 31"/>
                  <a:gd name="T48" fmla="*/ 66 w 157"/>
                  <a:gd name="T49" fmla="*/ 30 h 31"/>
                  <a:gd name="T50" fmla="*/ 58 w 157"/>
                  <a:gd name="T51" fmla="*/ 30 h 31"/>
                  <a:gd name="T52" fmla="*/ 48 w 157"/>
                  <a:gd name="T53" fmla="*/ 30 h 31"/>
                  <a:gd name="T54" fmla="*/ 38 w 157"/>
                  <a:gd name="T55" fmla="*/ 30 h 31"/>
                  <a:gd name="T56" fmla="*/ 26 w 157"/>
                  <a:gd name="T57" fmla="*/ 30 h 31"/>
                  <a:gd name="T58" fmla="*/ 14 w 157"/>
                  <a:gd name="T59" fmla="*/ 30 h 31"/>
                  <a:gd name="T60" fmla="*/ 0 w 157"/>
                  <a:gd name="T61" fmla="*/ 30 h 31"/>
                  <a:gd name="T62" fmla="*/ 0 w 157"/>
                  <a:gd name="T63" fmla="*/ 30 h 31"/>
                  <a:gd name="T64" fmla="*/ 0 w 157"/>
                  <a:gd name="T65" fmla="*/ 23 h 31"/>
                  <a:gd name="T66" fmla="*/ 0 w 157"/>
                  <a:gd name="T67" fmla="*/ 16 h 31"/>
                  <a:gd name="T68" fmla="*/ 0 w 157"/>
                  <a:gd name="T69" fmla="*/ 0 h 31"/>
                  <a:gd name="T70" fmla="*/ 0 w 157"/>
                  <a:gd name="T71" fmla="*/ 0 h 31"/>
                  <a:gd name="T72" fmla="*/ 6 w 157"/>
                  <a:gd name="T73" fmla="*/ 0 h 31"/>
                  <a:gd name="T74" fmla="*/ 11 w 157"/>
                  <a:gd name="T75" fmla="*/ 0 h 31"/>
                  <a:gd name="T76" fmla="*/ 16 w 157"/>
                  <a:gd name="T77" fmla="*/ 0 h 31"/>
                  <a:gd name="T78" fmla="*/ 20 w 157"/>
                  <a:gd name="T79" fmla="*/ 0 h 31"/>
                  <a:gd name="T80" fmla="*/ 24 w 157"/>
                  <a:gd name="T81" fmla="*/ 0 h 31"/>
                  <a:gd name="T82" fmla="*/ 28 w 157"/>
                  <a:gd name="T83" fmla="*/ 0 h 31"/>
                  <a:gd name="T84" fmla="*/ 32 w 157"/>
                  <a:gd name="T85" fmla="*/ 0 h 31"/>
                  <a:gd name="T86" fmla="*/ 35 w 157"/>
                  <a:gd name="T87" fmla="*/ 0 h 31"/>
                  <a:gd name="T88" fmla="*/ 39 w 157"/>
                  <a:gd name="T89" fmla="*/ 0 h 31"/>
                  <a:gd name="T90" fmla="*/ 42 w 157"/>
                  <a:gd name="T91" fmla="*/ 0 h 31"/>
                  <a:gd name="T92" fmla="*/ 46 w 157"/>
                  <a:gd name="T93" fmla="*/ 0 h 31"/>
                  <a:gd name="T94" fmla="*/ 50 w 157"/>
                  <a:gd name="T95" fmla="*/ 0 h 31"/>
                  <a:gd name="T96" fmla="*/ 54 w 157"/>
                  <a:gd name="T97" fmla="*/ 0 h 31"/>
                  <a:gd name="T98" fmla="*/ 59 w 157"/>
                  <a:gd name="T99" fmla="*/ 0 h 31"/>
                  <a:gd name="T100" fmla="*/ 64 w 157"/>
                  <a:gd name="T101" fmla="*/ 0 h 31"/>
                  <a:gd name="T102" fmla="*/ 69 w 157"/>
                  <a:gd name="T103" fmla="*/ 0 h 31"/>
                  <a:gd name="T104" fmla="*/ 75 w 157"/>
                  <a:gd name="T105" fmla="*/ 0 h 31"/>
                  <a:gd name="T106" fmla="*/ 82 w 157"/>
                  <a:gd name="T107" fmla="*/ 0 h 31"/>
                  <a:gd name="T108" fmla="*/ 90 w 157"/>
                  <a:gd name="T109" fmla="*/ 0 h 31"/>
                  <a:gd name="T110" fmla="*/ 98 w 157"/>
                  <a:gd name="T111" fmla="*/ 0 h 31"/>
                  <a:gd name="T112" fmla="*/ 107 w 157"/>
                  <a:gd name="T113" fmla="*/ 0 h 31"/>
                  <a:gd name="T114" fmla="*/ 118 w 157"/>
                  <a:gd name="T115" fmla="*/ 0 h 31"/>
                  <a:gd name="T116" fmla="*/ 129 w 157"/>
                  <a:gd name="T117" fmla="*/ 0 h 31"/>
                  <a:gd name="T118" fmla="*/ 142 w 157"/>
                  <a:gd name="T119" fmla="*/ 0 h 31"/>
                  <a:gd name="T120" fmla="*/ 156 w 157"/>
                  <a:gd name="T121" fmla="*/ 0 h 31"/>
                  <a:gd name="T122" fmla="*/ 156 w 157"/>
                  <a:gd name="T123" fmla="*/ 0 h 31"/>
                  <a:gd name="T124" fmla="*/ 156 w 157"/>
                  <a:gd name="T125" fmla="*/ 0 h 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57"/>
                  <a:gd name="T190" fmla="*/ 0 h 31"/>
                  <a:gd name="T191" fmla="*/ 157 w 157"/>
                  <a:gd name="T192" fmla="*/ 31 h 3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57" h="31">
                    <a:moveTo>
                      <a:pt x="156" y="0"/>
                    </a:moveTo>
                    <a:lnTo>
                      <a:pt x="156" y="5"/>
                    </a:lnTo>
                    <a:lnTo>
                      <a:pt x="156" y="10"/>
                    </a:lnTo>
                    <a:lnTo>
                      <a:pt x="156" y="17"/>
                    </a:lnTo>
                    <a:lnTo>
                      <a:pt x="156" y="30"/>
                    </a:lnTo>
                    <a:lnTo>
                      <a:pt x="150" y="30"/>
                    </a:lnTo>
                    <a:lnTo>
                      <a:pt x="145" y="30"/>
                    </a:lnTo>
                    <a:lnTo>
                      <a:pt x="140" y="30"/>
                    </a:lnTo>
                    <a:lnTo>
                      <a:pt x="135" y="30"/>
                    </a:lnTo>
                    <a:lnTo>
                      <a:pt x="131" y="30"/>
                    </a:lnTo>
                    <a:lnTo>
                      <a:pt x="127" y="30"/>
                    </a:lnTo>
                    <a:lnTo>
                      <a:pt x="124" y="30"/>
                    </a:lnTo>
                    <a:lnTo>
                      <a:pt x="120" y="30"/>
                    </a:lnTo>
                    <a:lnTo>
                      <a:pt x="117" y="29"/>
                    </a:lnTo>
                    <a:lnTo>
                      <a:pt x="113" y="29"/>
                    </a:lnTo>
                    <a:lnTo>
                      <a:pt x="110" y="29"/>
                    </a:lnTo>
                    <a:lnTo>
                      <a:pt x="106" y="29"/>
                    </a:lnTo>
                    <a:lnTo>
                      <a:pt x="102" y="29"/>
                    </a:lnTo>
                    <a:lnTo>
                      <a:pt x="97" y="29"/>
                    </a:lnTo>
                    <a:lnTo>
                      <a:pt x="92" y="29"/>
                    </a:lnTo>
                    <a:lnTo>
                      <a:pt x="87" y="29"/>
                    </a:lnTo>
                    <a:lnTo>
                      <a:pt x="81" y="30"/>
                    </a:lnTo>
                    <a:lnTo>
                      <a:pt x="74" y="30"/>
                    </a:lnTo>
                    <a:lnTo>
                      <a:pt x="66" y="30"/>
                    </a:lnTo>
                    <a:lnTo>
                      <a:pt x="58" y="30"/>
                    </a:lnTo>
                    <a:lnTo>
                      <a:pt x="48" y="30"/>
                    </a:lnTo>
                    <a:lnTo>
                      <a:pt x="38" y="30"/>
                    </a:lnTo>
                    <a:lnTo>
                      <a:pt x="26" y="30"/>
                    </a:lnTo>
                    <a:lnTo>
                      <a:pt x="14" y="30"/>
                    </a:lnTo>
                    <a:lnTo>
                      <a:pt x="0" y="30"/>
                    </a:lnTo>
                    <a:lnTo>
                      <a:pt x="0" y="23"/>
                    </a:lnTo>
                    <a:lnTo>
                      <a:pt x="0" y="16"/>
                    </a:lnTo>
                    <a:lnTo>
                      <a:pt x="0" y="0"/>
                    </a:lnTo>
                    <a:lnTo>
                      <a:pt x="6" y="0"/>
                    </a:lnTo>
                    <a:lnTo>
                      <a:pt x="11" y="0"/>
                    </a:lnTo>
                    <a:lnTo>
                      <a:pt x="16" y="0"/>
                    </a:lnTo>
                    <a:lnTo>
                      <a:pt x="20" y="0"/>
                    </a:lnTo>
                    <a:lnTo>
                      <a:pt x="24" y="0"/>
                    </a:lnTo>
                    <a:lnTo>
                      <a:pt x="28" y="0"/>
                    </a:lnTo>
                    <a:lnTo>
                      <a:pt x="32" y="0"/>
                    </a:lnTo>
                    <a:lnTo>
                      <a:pt x="35" y="0"/>
                    </a:lnTo>
                    <a:lnTo>
                      <a:pt x="39" y="0"/>
                    </a:lnTo>
                    <a:lnTo>
                      <a:pt x="42" y="0"/>
                    </a:lnTo>
                    <a:lnTo>
                      <a:pt x="46" y="0"/>
                    </a:lnTo>
                    <a:lnTo>
                      <a:pt x="50" y="0"/>
                    </a:lnTo>
                    <a:lnTo>
                      <a:pt x="54" y="0"/>
                    </a:lnTo>
                    <a:lnTo>
                      <a:pt x="59" y="0"/>
                    </a:lnTo>
                    <a:lnTo>
                      <a:pt x="64" y="0"/>
                    </a:lnTo>
                    <a:lnTo>
                      <a:pt x="69" y="0"/>
                    </a:lnTo>
                    <a:lnTo>
                      <a:pt x="75" y="0"/>
                    </a:lnTo>
                    <a:lnTo>
                      <a:pt x="82" y="0"/>
                    </a:lnTo>
                    <a:lnTo>
                      <a:pt x="90" y="0"/>
                    </a:lnTo>
                    <a:lnTo>
                      <a:pt x="98" y="0"/>
                    </a:lnTo>
                    <a:lnTo>
                      <a:pt x="107" y="0"/>
                    </a:lnTo>
                    <a:lnTo>
                      <a:pt x="118" y="0"/>
                    </a:lnTo>
                    <a:lnTo>
                      <a:pt x="129" y="0"/>
                    </a:lnTo>
                    <a:lnTo>
                      <a:pt x="142" y="0"/>
                    </a:lnTo>
                    <a:lnTo>
                      <a:pt x="15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61" name="Freeform 61">
                <a:extLst>
                  <a:ext uri="{FF2B5EF4-FFF2-40B4-BE49-F238E27FC236}">
                    <a16:creationId xmlns:a16="http://schemas.microsoft.com/office/drawing/2014/main" id="{EB91048C-49BD-4256-A527-E3B2136F50C7}"/>
                  </a:ext>
                </a:extLst>
              </p:cNvPr>
              <p:cNvSpPr>
                <a:spLocks/>
              </p:cNvSpPr>
              <p:nvPr/>
            </p:nvSpPr>
            <p:spPr bwMode="auto">
              <a:xfrm>
                <a:off x="775" y="3792"/>
                <a:ext cx="156" cy="16"/>
              </a:xfrm>
              <a:custGeom>
                <a:avLst/>
                <a:gdLst>
                  <a:gd name="T0" fmla="*/ 155 w 156"/>
                  <a:gd name="T1" fmla="*/ 0 h 16"/>
                  <a:gd name="T2" fmla="*/ 155 w 156"/>
                  <a:gd name="T3" fmla="*/ 4 h 16"/>
                  <a:gd name="T4" fmla="*/ 155 w 156"/>
                  <a:gd name="T5" fmla="*/ 11 h 16"/>
                  <a:gd name="T6" fmla="*/ 155 w 156"/>
                  <a:gd name="T7" fmla="*/ 15 h 16"/>
                  <a:gd name="T8" fmla="*/ 155 w 156"/>
                  <a:gd name="T9" fmla="*/ 15 h 16"/>
                  <a:gd name="T10" fmla="*/ 154 w 156"/>
                  <a:gd name="T11" fmla="*/ 15 h 16"/>
                  <a:gd name="T12" fmla="*/ 151 w 156"/>
                  <a:gd name="T13" fmla="*/ 15 h 16"/>
                  <a:gd name="T14" fmla="*/ 146 w 156"/>
                  <a:gd name="T15" fmla="*/ 15 h 16"/>
                  <a:gd name="T16" fmla="*/ 139 w 156"/>
                  <a:gd name="T17" fmla="*/ 15 h 16"/>
                  <a:gd name="T18" fmla="*/ 131 w 156"/>
                  <a:gd name="T19" fmla="*/ 15 h 16"/>
                  <a:gd name="T20" fmla="*/ 122 w 156"/>
                  <a:gd name="T21" fmla="*/ 15 h 16"/>
                  <a:gd name="T22" fmla="*/ 112 w 156"/>
                  <a:gd name="T23" fmla="*/ 15 h 16"/>
                  <a:gd name="T24" fmla="*/ 101 w 156"/>
                  <a:gd name="T25" fmla="*/ 15 h 16"/>
                  <a:gd name="T26" fmla="*/ 89 w 156"/>
                  <a:gd name="T27" fmla="*/ 15 h 16"/>
                  <a:gd name="T28" fmla="*/ 78 w 156"/>
                  <a:gd name="T29" fmla="*/ 15 h 16"/>
                  <a:gd name="T30" fmla="*/ 66 w 156"/>
                  <a:gd name="T31" fmla="*/ 15 h 16"/>
                  <a:gd name="T32" fmla="*/ 55 w 156"/>
                  <a:gd name="T33" fmla="*/ 15 h 16"/>
                  <a:gd name="T34" fmla="*/ 44 w 156"/>
                  <a:gd name="T35" fmla="*/ 15 h 16"/>
                  <a:gd name="T36" fmla="*/ 34 w 156"/>
                  <a:gd name="T37" fmla="*/ 15 h 16"/>
                  <a:gd name="T38" fmla="*/ 24 w 156"/>
                  <a:gd name="T39" fmla="*/ 15 h 16"/>
                  <a:gd name="T40" fmla="*/ 16 w 156"/>
                  <a:gd name="T41" fmla="*/ 15 h 16"/>
                  <a:gd name="T42" fmla="*/ 10 w 156"/>
                  <a:gd name="T43" fmla="*/ 15 h 16"/>
                  <a:gd name="T44" fmla="*/ 5 w 156"/>
                  <a:gd name="T45" fmla="*/ 15 h 16"/>
                  <a:gd name="T46" fmla="*/ 1 w 156"/>
                  <a:gd name="T47" fmla="*/ 15 h 16"/>
                  <a:gd name="T48" fmla="*/ 0 w 156"/>
                  <a:gd name="T49" fmla="*/ 15 h 16"/>
                  <a:gd name="T50" fmla="*/ 0 w 156"/>
                  <a:gd name="T51" fmla="*/ 15 h 16"/>
                  <a:gd name="T52" fmla="*/ 0 w 156"/>
                  <a:gd name="T53" fmla="*/ 11 h 16"/>
                  <a:gd name="T54" fmla="*/ 0 w 156"/>
                  <a:gd name="T55" fmla="*/ 4 h 16"/>
                  <a:gd name="T56" fmla="*/ 0 w 156"/>
                  <a:gd name="T57" fmla="*/ 0 h 16"/>
                  <a:gd name="T58" fmla="*/ 0 w 156"/>
                  <a:gd name="T59" fmla="*/ 0 h 16"/>
                  <a:gd name="T60" fmla="*/ 1 w 156"/>
                  <a:gd name="T61" fmla="*/ 0 h 16"/>
                  <a:gd name="T62" fmla="*/ 5 w 156"/>
                  <a:gd name="T63" fmla="*/ 0 h 16"/>
                  <a:gd name="T64" fmla="*/ 10 w 156"/>
                  <a:gd name="T65" fmla="*/ 0 h 16"/>
                  <a:gd name="T66" fmla="*/ 16 w 156"/>
                  <a:gd name="T67" fmla="*/ 0 h 16"/>
                  <a:gd name="T68" fmla="*/ 24 w 156"/>
                  <a:gd name="T69" fmla="*/ 0 h 16"/>
                  <a:gd name="T70" fmla="*/ 34 w 156"/>
                  <a:gd name="T71" fmla="*/ 0 h 16"/>
                  <a:gd name="T72" fmla="*/ 44 w 156"/>
                  <a:gd name="T73" fmla="*/ 0 h 16"/>
                  <a:gd name="T74" fmla="*/ 55 w 156"/>
                  <a:gd name="T75" fmla="*/ 0 h 16"/>
                  <a:gd name="T76" fmla="*/ 66 w 156"/>
                  <a:gd name="T77" fmla="*/ 0 h 16"/>
                  <a:gd name="T78" fmla="*/ 78 w 156"/>
                  <a:gd name="T79" fmla="*/ 0 h 16"/>
                  <a:gd name="T80" fmla="*/ 89 w 156"/>
                  <a:gd name="T81" fmla="*/ 0 h 16"/>
                  <a:gd name="T82" fmla="*/ 101 w 156"/>
                  <a:gd name="T83" fmla="*/ 0 h 16"/>
                  <a:gd name="T84" fmla="*/ 112 w 156"/>
                  <a:gd name="T85" fmla="*/ 0 h 16"/>
                  <a:gd name="T86" fmla="*/ 122 w 156"/>
                  <a:gd name="T87" fmla="*/ 0 h 16"/>
                  <a:gd name="T88" fmla="*/ 131 w 156"/>
                  <a:gd name="T89" fmla="*/ 0 h 16"/>
                  <a:gd name="T90" fmla="*/ 139 w 156"/>
                  <a:gd name="T91" fmla="*/ 0 h 16"/>
                  <a:gd name="T92" fmla="*/ 146 w 156"/>
                  <a:gd name="T93" fmla="*/ 0 h 16"/>
                  <a:gd name="T94" fmla="*/ 151 w 156"/>
                  <a:gd name="T95" fmla="*/ 0 h 16"/>
                  <a:gd name="T96" fmla="*/ 154 w 156"/>
                  <a:gd name="T97" fmla="*/ 0 h 16"/>
                  <a:gd name="T98" fmla="*/ 155 w 156"/>
                  <a:gd name="T99" fmla="*/ 0 h 16"/>
                  <a:gd name="T100" fmla="*/ 155 w 156"/>
                  <a:gd name="T101" fmla="*/ 0 h 16"/>
                  <a:gd name="T102" fmla="*/ 155 w 156"/>
                  <a:gd name="T103" fmla="*/ 0 h 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6"/>
                  <a:gd name="T157" fmla="*/ 0 h 16"/>
                  <a:gd name="T158" fmla="*/ 156 w 156"/>
                  <a:gd name="T159" fmla="*/ 16 h 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6" h="16">
                    <a:moveTo>
                      <a:pt x="155" y="0"/>
                    </a:moveTo>
                    <a:lnTo>
                      <a:pt x="155" y="4"/>
                    </a:lnTo>
                    <a:lnTo>
                      <a:pt x="155" y="11"/>
                    </a:lnTo>
                    <a:lnTo>
                      <a:pt x="155" y="15"/>
                    </a:lnTo>
                    <a:lnTo>
                      <a:pt x="154" y="15"/>
                    </a:lnTo>
                    <a:lnTo>
                      <a:pt x="151" y="15"/>
                    </a:lnTo>
                    <a:lnTo>
                      <a:pt x="146" y="15"/>
                    </a:lnTo>
                    <a:lnTo>
                      <a:pt x="139" y="15"/>
                    </a:lnTo>
                    <a:lnTo>
                      <a:pt x="131" y="15"/>
                    </a:lnTo>
                    <a:lnTo>
                      <a:pt x="122" y="15"/>
                    </a:lnTo>
                    <a:lnTo>
                      <a:pt x="112" y="15"/>
                    </a:lnTo>
                    <a:lnTo>
                      <a:pt x="101" y="15"/>
                    </a:lnTo>
                    <a:lnTo>
                      <a:pt x="89" y="15"/>
                    </a:lnTo>
                    <a:lnTo>
                      <a:pt x="78" y="15"/>
                    </a:lnTo>
                    <a:lnTo>
                      <a:pt x="66" y="15"/>
                    </a:lnTo>
                    <a:lnTo>
                      <a:pt x="55" y="15"/>
                    </a:lnTo>
                    <a:lnTo>
                      <a:pt x="44" y="15"/>
                    </a:lnTo>
                    <a:lnTo>
                      <a:pt x="34" y="15"/>
                    </a:lnTo>
                    <a:lnTo>
                      <a:pt x="24" y="15"/>
                    </a:lnTo>
                    <a:lnTo>
                      <a:pt x="16" y="15"/>
                    </a:lnTo>
                    <a:lnTo>
                      <a:pt x="10" y="15"/>
                    </a:lnTo>
                    <a:lnTo>
                      <a:pt x="5" y="15"/>
                    </a:lnTo>
                    <a:lnTo>
                      <a:pt x="1" y="15"/>
                    </a:lnTo>
                    <a:lnTo>
                      <a:pt x="0" y="15"/>
                    </a:lnTo>
                    <a:lnTo>
                      <a:pt x="0" y="11"/>
                    </a:lnTo>
                    <a:lnTo>
                      <a:pt x="0" y="4"/>
                    </a:lnTo>
                    <a:lnTo>
                      <a:pt x="0" y="0"/>
                    </a:lnTo>
                    <a:lnTo>
                      <a:pt x="1" y="0"/>
                    </a:lnTo>
                    <a:lnTo>
                      <a:pt x="5" y="0"/>
                    </a:lnTo>
                    <a:lnTo>
                      <a:pt x="10" y="0"/>
                    </a:lnTo>
                    <a:lnTo>
                      <a:pt x="16" y="0"/>
                    </a:lnTo>
                    <a:lnTo>
                      <a:pt x="24" y="0"/>
                    </a:lnTo>
                    <a:lnTo>
                      <a:pt x="34" y="0"/>
                    </a:lnTo>
                    <a:lnTo>
                      <a:pt x="44" y="0"/>
                    </a:lnTo>
                    <a:lnTo>
                      <a:pt x="55" y="0"/>
                    </a:lnTo>
                    <a:lnTo>
                      <a:pt x="66" y="0"/>
                    </a:lnTo>
                    <a:lnTo>
                      <a:pt x="78" y="0"/>
                    </a:lnTo>
                    <a:lnTo>
                      <a:pt x="89" y="0"/>
                    </a:lnTo>
                    <a:lnTo>
                      <a:pt x="101" y="0"/>
                    </a:lnTo>
                    <a:lnTo>
                      <a:pt x="112" y="0"/>
                    </a:lnTo>
                    <a:lnTo>
                      <a:pt x="122" y="0"/>
                    </a:lnTo>
                    <a:lnTo>
                      <a:pt x="131" y="0"/>
                    </a:lnTo>
                    <a:lnTo>
                      <a:pt x="139" y="0"/>
                    </a:lnTo>
                    <a:lnTo>
                      <a:pt x="146" y="0"/>
                    </a:lnTo>
                    <a:lnTo>
                      <a:pt x="151" y="0"/>
                    </a:lnTo>
                    <a:lnTo>
                      <a:pt x="154" y="0"/>
                    </a:lnTo>
                    <a:lnTo>
                      <a:pt x="15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62" name="Freeform 62">
                <a:extLst>
                  <a:ext uri="{FF2B5EF4-FFF2-40B4-BE49-F238E27FC236}">
                    <a16:creationId xmlns:a16="http://schemas.microsoft.com/office/drawing/2014/main" id="{363A3AD3-4643-493E-9E7A-48B673947973}"/>
                  </a:ext>
                </a:extLst>
              </p:cNvPr>
              <p:cNvSpPr>
                <a:spLocks/>
              </p:cNvSpPr>
              <p:nvPr/>
            </p:nvSpPr>
            <p:spPr bwMode="auto">
              <a:xfrm>
                <a:off x="853" y="3636"/>
                <a:ext cx="1" cy="172"/>
              </a:xfrm>
              <a:custGeom>
                <a:avLst/>
                <a:gdLst>
                  <a:gd name="T0" fmla="*/ 0 w 1"/>
                  <a:gd name="T1" fmla="*/ 0 h 172"/>
                  <a:gd name="T2" fmla="*/ 0 w 1"/>
                  <a:gd name="T3" fmla="*/ 1 h 172"/>
                  <a:gd name="T4" fmla="*/ 0 w 1"/>
                  <a:gd name="T5" fmla="*/ 4 h 172"/>
                  <a:gd name="T6" fmla="*/ 0 w 1"/>
                  <a:gd name="T7" fmla="*/ 9 h 172"/>
                  <a:gd name="T8" fmla="*/ 0 w 1"/>
                  <a:gd name="T9" fmla="*/ 15 h 172"/>
                  <a:gd name="T10" fmla="*/ 0 w 1"/>
                  <a:gd name="T11" fmla="*/ 23 h 172"/>
                  <a:gd name="T12" fmla="*/ 0 w 1"/>
                  <a:gd name="T13" fmla="*/ 32 h 172"/>
                  <a:gd name="T14" fmla="*/ 0 w 1"/>
                  <a:gd name="T15" fmla="*/ 41 h 172"/>
                  <a:gd name="T16" fmla="*/ 0 w 1"/>
                  <a:gd name="T17" fmla="*/ 52 h 172"/>
                  <a:gd name="T18" fmla="*/ 0 w 1"/>
                  <a:gd name="T19" fmla="*/ 63 h 172"/>
                  <a:gd name="T20" fmla="*/ 0 w 1"/>
                  <a:gd name="T21" fmla="*/ 74 h 172"/>
                  <a:gd name="T22" fmla="*/ 0 w 1"/>
                  <a:gd name="T23" fmla="*/ 86 h 172"/>
                  <a:gd name="T24" fmla="*/ 0 w 1"/>
                  <a:gd name="T25" fmla="*/ 97 h 172"/>
                  <a:gd name="T26" fmla="*/ 0 w 1"/>
                  <a:gd name="T27" fmla="*/ 109 h 172"/>
                  <a:gd name="T28" fmla="*/ 0 w 1"/>
                  <a:gd name="T29" fmla="*/ 120 h 172"/>
                  <a:gd name="T30" fmla="*/ 0 w 1"/>
                  <a:gd name="T31" fmla="*/ 130 h 172"/>
                  <a:gd name="T32" fmla="*/ 0 w 1"/>
                  <a:gd name="T33" fmla="*/ 140 h 172"/>
                  <a:gd name="T34" fmla="*/ 0 w 1"/>
                  <a:gd name="T35" fmla="*/ 148 h 172"/>
                  <a:gd name="T36" fmla="*/ 0 w 1"/>
                  <a:gd name="T37" fmla="*/ 156 h 172"/>
                  <a:gd name="T38" fmla="*/ 0 w 1"/>
                  <a:gd name="T39" fmla="*/ 162 h 172"/>
                  <a:gd name="T40" fmla="*/ 0 w 1"/>
                  <a:gd name="T41" fmla="*/ 167 h 172"/>
                  <a:gd name="T42" fmla="*/ 0 w 1"/>
                  <a:gd name="T43" fmla="*/ 170 h 172"/>
                  <a:gd name="T44" fmla="*/ 0 w 1"/>
                  <a:gd name="T45" fmla="*/ 171 h 1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
                  <a:gd name="T70" fmla="*/ 0 h 172"/>
                  <a:gd name="T71" fmla="*/ 1 w 1"/>
                  <a:gd name="T72" fmla="*/ 172 h 17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 h="172">
                    <a:moveTo>
                      <a:pt x="0" y="0"/>
                    </a:moveTo>
                    <a:lnTo>
                      <a:pt x="0" y="1"/>
                    </a:lnTo>
                    <a:lnTo>
                      <a:pt x="0" y="4"/>
                    </a:lnTo>
                    <a:lnTo>
                      <a:pt x="0" y="9"/>
                    </a:lnTo>
                    <a:lnTo>
                      <a:pt x="0" y="15"/>
                    </a:lnTo>
                    <a:lnTo>
                      <a:pt x="0" y="23"/>
                    </a:lnTo>
                    <a:lnTo>
                      <a:pt x="0" y="32"/>
                    </a:lnTo>
                    <a:lnTo>
                      <a:pt x="0" y="41"/>
                    </a:lnTo>
                    <a:lnTo>
                      <a:pt x="0" y="52"/>
                    </a:lnTo>
                    <a:lnTo>
                      <a:pt x="0" y="63"/>
                    </a:lnTo>
                    <a:lnTo>
                      <a:pt x="0" y="74"/>
                    </a:lnTo>
                    <a:lnTo>
                      <a:pt x="0" y="86"/>
                    </a:lnTo>
                    <a:lnTo>
                      <a:pt x="0" y="97"/>
                    </a:lnTo>
                    <a:lnTo>
                      <a:pt x="0" y="109"/>
                    </a:lnTo>
                    <a:lnTo>
                      <a:pt x="0" y="120"/>
                    </a:lnTo>
                    <a:lnTo>
                      <a:pt x="0" y="130"/>
                    </a:lnTo>
                    <a:lnTo>
                      <a:pt x="0" y="140"/>
                    </a:lnTo>
                    <a:lnTo>
                      <a:pt x="0" y="148"/>
                    </a:lnTo>
                    <a:lnTo>
                      <a:pt x="0" y="156"/>
                    </a:lnTo>
                    <a:lnTo>
                      <a:pt x="0" y="162"/>
                    </a:lnTo>
                    <a:lnTo>
                      <a:pt x="0" y="167"/>
                    </a:lnTo>
                    <a:lnTo>
                      <a:pt x="0" y="170"/>
                    </a:lnTo>
                    <a:lnTo>
                      <a:pt x="0" y="17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63" name="Freeform 63">
                <a:extLst>
                  <a:ext uri="{FF2B5EF4-FFF2-40B4-BE49-F238E27FC236}">
                    <a16:creationId xmlns:a16="http://schemas.microsoft.com/office/drawing/2014/main" id="{7764BCF0-79E0-40B7-83CF-42B9F31FA942}"/>
                  </a:ext>
                </a:extLst>
              </p:cNvPr>
              <p:cNvSpPr>
                <a:spLocks/>
              </p:cNvSpPr>
              <p:nvPr/>
            </p:nvSpPr>
            <p:spPr bwMode="auto">
              <a:xfrm>
                <a:off x="828" y="3712"/>
                <a:ext cx="18" cy="33"/>
              </a:xfrm>
              <a:custGeom>
                <a:avLst/>
                <a:gdLst>
                  <a:gd name="T0" fmla="*/ 17 w 18"/>
                  <a:gd name="T1" fmla="*/ 0 h 33"/>
                  <a:gd name="T2" fmla="*/ 17 w 18"/>
                  <a:gd name="T3" fmla="*/ 8 h 33"/>
                  <a:gd name="T4" fmla="*/ 17 w 18"/>
                  <a:gd name="T5" fmla="*/ 23 h 33"/>
                  <a:gd name="T6" fmla="*/ 17 w 18"/>
                  <a:gd name="T7" fmla="*/ 32 h 33"/>
                  <a:gd name="T8" fmla="*/ 17 w 18"/>
                  <a:gd name="T9" fmla="*/ 32 h 33"/>
                  <a:gd name="T10" fmla="*/ 12 w 18"/>
                  <a:gd name="T11" fmla="*/ 32 h 33"/>
                  <a:gd name="T12" fmla="*/ 4 w 18"/>
                  <a:gd name="T13" fmla="*/ 32 h 33"/>
                  <a:gd name="T14" fmla="*/ 0 w 18"/>
                  <a:gd name="T15" fmla="*/ 32 h 33"/>
                  <a:gd name="T16" fmla="*/ 0 w 18"/>
                  <a:gd name="T17" fmla="*/ 32 h 33"/>
                  <a:gd name="T18" fmla="*/ 0 w 18"/>
                  <a:gd name="T19" fmla="*/ 23 h 33"/>
                  <a:gd name="T20" fmla="*/ 0 w 18"/>
                  <a:gd name="T21" fmla="*/ 8 h 33"/>
                  <a:gd name="T22" fmla="*/ 0 w 18"/>
                  <a:gd name="T23" fmla="*/ 0 h 33"/>
                  <a:gd name="T24" fmla="*/ 0 w 18"/>
                  <a:gd name="T25" fmla="*/ 0 h 33"/>
                  <a:gd name="T26" fmla="*/ 4 w 18"/>
                  <a:gd name="T27" fmla="*/ 0 h 33"/>
                  <a:gd name="T28" fmla="*/ 12 w 18"/>
                  <a:gd name="T29" fmla="*/ 0 h 33"/>
                  <a:gd name="T30" fmla="*/ 17 w 18"/>
                  <a:gd name="T31" fmla="*/ 0 h 33"/>
                  <a:gd name="T32" fmla="*/ 17 w 18"/>
                  <a:gd name="T33" fmla="*/ 0 h 33"/>
                  <a:gd name="T34" fmla="*/ 17 w 18"/>
                  <a:gd name="T35" fmla="*/ 0 h 3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
                  <a:gd name="T55" fmla="*/ 0 h 33"/>
                  <a:gd name="T56" fmla="*/ 18 w 18"/>
                  <a:gd name="T57" fmla="*/ 33 h 3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 h="33">
                    <a:moveTo>
                      <a:pt x="17" y="0"/>
                    </a:moveTo>
                    <a:lnTo>
                      <a:pt x="17" y="8"/>
                    </a:lnTo>
                    <a:lnTo>
                      <a:pt x="17" y="23"/>
                    </a:lnTo>
                    <a:lnTo>
                      <a:pt x="17" y="32"/>
                    </a:lnTo>
                    <a:lnTo>
                      <a:pt x="12" y="32"/>
                    </a:lnTo>
                    <a:lnTo>
                      <a:pt x="4" y="32"/>
                    </a:lnTo>
                    <a:lnTo>
                      <a:pt x="0" y="32"/>
                    </a:lnTo>
                    <a:lnTo>
                      <a:pt x="0" y="23"/>
                    </a:lnTo>
                    <a:lnTo>
                      <a:pt x="0" y="8"/>
                    </a:lnTo>
                    <a:lnTo>
                      <a:pt x="0" y="0"/>
                    </a:lnTo>
                    <a:lnTo>
                      <a:pt x="4" y="0"/>
                    </a:lnTo>
                    <a:lnTo>
                      <a:pt x="12" y="0"/>
                    </a:lnTo>
                    <a:lnTo>
                      <a:pt x="17" y="0"/>
                    </a:lnTo>
                  </a:path>
                </a:pathLst>
              </a:custGeom>
              <a:solidFill>
                <a:srgbClr val="7F7F7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64" name="Freeform 64">
                <a:extLst>
                  <a:ext uri="{FF2B5EF4-FFF2-40B4-BE49-F238E27FC236}">
                    <a16:creationId xmlns:a16="http://schemas.microsoft.com/office/drawing/2014/main" id="{BA34A699-6075-4FE1-BF70-AB2BBA8ED9C1}"/>
                  </a:ext>
                </a:extLst>
              </p:cNvPr>
              <p:cNvSpPr>
                <a:spLocks/>
              </p:cNvSpPr>
              <p:nvPr/>
            </p:nvSpPr>
            <p:spPr bwMode="auto">
              <a:xfrm>
                <a:off x="828" y="3712"/>
                <a:ext cx="18" cy="33"/>
              </a:xfrm>
              <a:custGeom>
                <a:avLst/>
                <a:gdLst>
                  <a:gd name="T0" fmla="*/ 17 w 18"/>
                  <a:gd name="T1" fmla="*/ 0 h 33"/>
                  <a:gd name="T2" fmla="*/ 17 w 18"/>
                  <a:gd name="T3" fmla="*/ 8 h 33"/>
                  <a:gd name="T4" fmla="*/ 17 w 18"/>
                  <a:gd name="T5" fmla="*/ 23 h 33"/>
                  <a:gd name="T6" fmla="*/ 17 w 18"/>
                  <a:gd name="T7" fmla="*/ 32 h 33"/>
                  <a:gd name="T8" fmla="*/ 17 w 18"/>
                  <a:gd name="T9" fmla="*/ 32 h 33"/>
                  <a:gd name="T10" fmla="*/ 12 w 18"/>
                  <a:gd name="T11" fmla="*/ 32 h 33"/>
                  <a:gd name="T12" fmla="*/ 4 w 18"/>
                  <a:gd name="T13" fmla="*/ 32 h 33"/>
                  <a:gd name="T14" fmla="*/ 0 w 18"/>
                  <a:gd name="T15" fmla="*/ 32 h 33"/>
                  <a:gd name="T16" fmla="*/ 0 w 18"/>
                  <a:gd name="T17" fmla="*/ 32 h 33"/>
                  <a:gd name="T18" fmla="*/ 0 w 18"/>
                  <a:gd name="T19" fmla="*/ 23 h 33"/>
                  <a:gd name="T20" fmla="*/ 0 w 18"/>
                  <a:gd name="T21" fmla="*/ 8 h 33"/>
                  <a:gd name="T22" fmla="*/ 0 w 18"/>
                  <a:gd name="T23" fmla="*/ 0 h 33"/>
                  <a:gd name="T24" fmla="*/ 0 w 18"/>
                  <a:gd name="T25" fmla="*/ 0 h 33"/>
                  <a:gd name="T26" fmla="*/ 4 w 18"/>
                  <a:gd name="T27" fmla="*/ 0 h 33"/>
                  <a:gd name="T28" fmla="*/ 12 w 18"/>
                  <a:gd name="T29" fmla="*/ 0 h 33"/>
                  <a:gd name="T30" fmla="*/ 17 w 18"/>
                  <a:gd name="T31" fmla="*/ 0 h 33"/>
                  <a:gd name="T32" fmla="*/ 17 w 18"/>
                  <a:gd name="T33" fmla="*/ 0 h 33"/>
                  <a:gd name="T34" fmla="*/ 17 w 18"/>
                  <a:gd name="T35" fmla="*/ 0 h 3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
                  <a:gd name="T55" fmla="*/ 0 h 33"/>
                  <a:gd name="T56" fmla="*/ 18 w 18"/>
                  <a:gd name="T57" fmla="*/ 33 h 3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 h="33">
                    <a:moveTo>
                      <a:pt x="17" y="0"/>
                    </a:moveTo>
                    <a:lnTo>
                      <a:pt x="17" y="8"/>
                    </a:lnTo>
                    <a:lnTo>
                      <a:pt x="17" y="23"/>
                    </a:lnTo>
                    <a:lnTo>
                      <a:pt x="17" y="32"/>
                    </a:lnTo>
                    <a:lnTo>
                      <a:pt x="12" y="32"/>
                    </a:lnTo>
                    <a:lnTo>
                      <a:pt x="4" y="32"/>
                    </a:lnTo>
                    <a:lnTo>
                      <a:pt x="0" y="32"/>
                    </a:lnTo>
                    <a:lnTo>
                      <a:pt x="0" y="23"/>
                    </a:lnTo>
                    <a:lnTo>
                      <a:pt x="0" y="8"/>
                    </a:lnTo>
                    <a:lnTo>
                      <a:pt x="0" y="0"/>
                    </a:lnTo>
                    <a:lnTo>
                      <a:pt x="4" y="0"/>
                    </a:lnTo>
                    <a:lnTo>
                      <a:pt x="12" y="0"/>
                    </a:lnTo>
                    <a:lnTo>
                      <a:pt x="1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65" name="Freeform 65">
                <a:extLst>
                  <a:ext uri="{FF2B5EF4-FFF2-40B4-BE49-F238E27FC236}">
                    <a16:creationId xmlns:a16="http://schemas.microsoft.com/office/drawing/2014/main" id="{57DA02EF-53E2-4653-A70D-E34EC4F8E604}"/>
                  </a:ext>
                </a:extLst>
              </p:cNvPr>
              <p:cNvSpPr>
                <a:spLocks/>
              </p:cNvSpPr>
              <p:nvPr/>
            </p:nvSpPr>
            <p:spPr bwMode="auto">
              <a:xfrm>
                <a:off x="863" y="3712"/>
                <a:ext cx="17" cy="33"/>
              </a:xfrm>
              <a:custGeom>
                <a:avLst/>
                <a:gdLst>
                  <a:gd name="T0" fmla="*/ 16 w 17"/>
                  <a:gd name="T1" fmla="*/ 0 h 33"/>
                  <a:gd name="T2" fmla="*/ 16 w 17"/>
                  <a:gd name="T3" fmla="*/ 8 h 33"/>
                  <a:gd name="T4" fmla="*/ 16 w 17"/>
                  <a:gd name="T5" fmla="*/ 23 h 33"/>
                  <a:gd name="T6" fmla="*/ 16 w 17"/>
                  <a:gd name="T7" fmla="*/ 32 h 33"/>
                  <a:gd name="T8" fmla="*/ 16 w 17"/>
                  <a:gd name="T9" fmla="*/ 32 h 33"/>
                  <a:gd name="T10" fmla="*/ 12 w 17"/>
                  <a:gd name="T11" fmla="*/ 32 h 33"/>
                  <a:gd name="T12" fmla="*/ 4 w 17"/>
                  <a:gd name="T13" fmla="*/ 32 h 33"/>
                  <a:gd name="T14" fmla="*/ 0 w 17"/>
                  <a:gd name="T15" fmla="*/ 32 h 33"/>
                  <a:gd name="T16" fmla="*/ 0 w 17"/>
                  <a:gd name="T17" fmla="*/ 32 h 33"/>
                  <a:gd name="T18" fmla="*/ 0 w 17"/>
                  <a:gd name="T19" fmla="*/ 23 h 33"/>
                  <a:gd name="T20" fmla="*/ 0 w 17"/>
                  <a:gd name="T21" fmla="*/ 8 h 33"/>
                  <a:gd name="T22" fmla="*/ 0 w 17"/>
                  <a:gd name="T23" fmla="*/ 0 h 33"/>
                  <a:gd name="T24" fmla="*/ 0 w 17"/>
                  <a:gd name="T25" fmla="*/ 0 h 33"/>
                  <a:gd name="T26" fmla="*/ 4 w 17"/>
                  <a:gd name="T27" fmla="*/ 0 h 33"/>
                  <a:gd name="T28" fmla="*/ 12 w 17"/>
                  <a:gd name="T29" fmla="*/ 0 h 33"/>
                  <a:gd name="T30" fmla="*/ 16 w 17"/>
                  <a:gd name="T31" fmla="*/ 0 h 33"/>
                  <a:gd name="T32" fmla="*/ 16 w 17"/>
                  <a:gd name="T33" fmla="*/ 0 h 33"/>
                  <a:gd name="T34" fmla="*/ 16 w 17"/>
                  <a:gd name="T35" fmla="*/ 0 h 3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33"/>
                  <a:gd name="T56" fmla="*/ 17 w 17"/>
                  <a:gd name="T57" fmla="*/ 33 h 3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33">
                    <a:moveTo>
                      <a:pt x="16" y="0"/>
                    </a:moveTo>
                    <a:lnTo>
                      <a:pt x="16" y="8"/>
                    </a:lnTo>
                    <a:lnTo>
                      <a:pt x="16" y="23"/>
                    </a:lnTo>
                    <a:lnTo>
                      <a:pt x="16" y="32"/>
                    </a:lnTo>
                    <a:lnTo>
                      <a:pt x="12" y="32"/>
                    </a:lnTo>
                    <a:lnTo>
                      <a:pt x="4" y="32"/>
                    </a:lnTo>
                    <a:lnTo>
                      <a:pt x="0" y="32"/>
                    </a:lnTo>
                    <a:lnTo>
                      <a:pt x="0" y="23"/>
                    </a:lnTo>
                    <a:lnTo>
                      <a:pt x="0" y="8"/>
                    </a:lnTo>
                    <a:lnTo>
                      <a:pt x="0" y="0"/>
                    </a:lnTo>
                    <a:lnTo>
                      <a:pt x="4" y="0"/>
                    </a:lnTo>
                    <a:lnTo>
                      <a:pt x="12" y="0"/>
                    </a:lnTo>
                    <a:lnTo>
                      <a:pt x="16" y="0"/>
                    </a:lnTo>
                  </a:path>
                </a:pathLst>
              </a:custGeom>
              <a:solidFill>
                <a:srgbClr val="7F7F7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66" name="Freeform 66">
                <a:extLst>
                  <a:ext uri="{FF2B5EF4-FFF2-40B4-BE49-F238E27FC236}">
                    <a16:creationId xmlns:a16="http://schemas.microsoft.com/office/drawing/2014/main" id="{821DED03-FA34-4D58-899C-814AD79252E8}"/>
                  </a:ext>
                </a:extLst>
              </p:cNvPr>
              <p:cNvSpPr>
                <a:spLocks/>
              </p:cNvSpPr>
              <p:nvPr/>
            </p:nvSpPr>
            <p:spPr bwMode="auto">
              <a:xfrm>
                <a:off x="863" y="3712"/>
                <a:ext cx="17" cy="33"/>
              </a:xfrm>
              <a:custGeom>
                <a:avLst/>
                <a:gdLst>
                  <a:gd name="T0" fmla="*/ 16 w 17"/>
                  <a:gd name="T1" fmla="*/ 0 h 33"/>
                  <a:gd name="T2" fmla="*/ 16 w 17"/>
                  <a:gd name="T3" fmla="*/ 8 h 33"/>
                  <a:gd name="T4" fmla="*/ 16 w 17"/>
                  <a:gd name="T5" fmla="*/ 23 h 33"/>
                  <a:gd name="T6" fmla="*/ 16 w 17"/>
                  <a:gd name="T7" fmla="*/ 32 h 33"/>
                  <a:gd name="T8" fmla="*/ 16 w 17"/>
                  <a:gd name="T9" fmla="*/ 32 h 33"/>
                  <a:gd name="T10" fmla="*/ 12 w 17"/>
                  <a:gd name="T11" fmla="*/ 32 h 33"/>
                  <a:gd name="T12" fmla="*/ 4 w 17"/>
                  <a:gd name="T13" fmla="*/ 32 h 33"/>
                  <a:gd name="T14" fmla="*/ 0 w 17"/>
                  <a:gd name="T15" fmla="*/ 32 h 33"/>
                  <a:gd name="T16" fmla="*/ 0 w 17"/>
                  <a:gd name="T17" fmla="*/ 32 h 33"/>
                  <a:gd name="T18" fmla="*/ 0 w 17"/>
                  <a:gd name="T19" fmla="*/ 23 h 33"/>
                  <a:gd name="T20" fmla="*/ 0 w 17"/>
                  <a:gd name="T21" fmla="*/ 8 h 33"/>
                  <a:gd name="T22" fmla="*/ 0 w 17"/>
                  <a:gd name="T23" fmla="*/ 0 h 33"/>
                  <a:gd name="T24" fmla="*/ 0 w 17"/>
                  <a:gd name="T25" fmla="*/ 0 h 33"/>
                  <a:gd name="T26" fmla="*/ 4 w 17"/>
                  <a:gd name="T27" fmla="*/ 0 h 33"/>
                  <a:gd name="T28" fmla="*/ 12 w 17"/>
                  <a:gd name="T29" fmla="*/ 0 h 33"/>
                  <a:gd name="T30" fmla="*/ 16 w 17"/>
                  <a:gd name="T31" fmla="*/ 0 h 33"/>
                  <a:gd name="T32" fmla="*/ 16 w 17"/>
                  <a:gd name="T33" fmla="*/ 0 h 33"/>
                  <a:gd name="T34" fmla="*/ 16 w 17"/>
                  <a:gd name="T35" fmla="*/ 0 h 3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
                  <a:gd name="T55" fmla="*/ 0 h 33"/>
                  <a:gd name="T56" fmla="*/ 17 w 17"/>
                  <a:gd name="T57" fmla="*/ 33 h 3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 h="33">
                    <a:moveTo>
                      <a:pt x="16" y="0"/>
                    </a:moveTo>
                    <a:lnTo>
                      <a:pt x="16" y="8"/>
                    </a:lnTo>
                    <a:lnTo>
                      <a:pt x="16" y="23"/>
                    </a:lnTo>
                    <a:lnTo>
                      <a:pt x="16" y="32"/>
                    </a:lnTo>
                    <a:lnTo>
                      <a:pt x="12" y="32"/>
                    </a:lnTo>
                    <a:lnTo>
                      <a:pt x="4" y="32"/>
                    </a:lnTo>
                    <a:lnTo>
                      <a:pt x="0" y="32"/>
                    </a:lnTo>
                    <a:lnTo>
                      <a:pt x="0" y="23"/>
                    </a:lnTo>
                    <a:lnTo>
                      <a:pt x="0" y="8"/>
                    </a:lnTo>
                    <a:lnTo>
                      <a:pt x="0" y="0"/>
                    </a:lnTo>
                    <a:lnTo>
                      <a:pt x="4" y="0"/>
                    </a:lnTo>
                    <a:lnTo>
                      <a:pt x="12" y="0"/>
                    </a:lnTo>
                    <a:lnTo>
                      <a:pt x="1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67" name="Freeform 67">
                <a:extLst>
                  <a:ext uri="{FF2B5EF4-FFF2-40B4-BE49-F238E27FC236}">
                    <a16:creationId xmlns:a16="http://schemas.microsoft.com/office/drawing/2014/main" id="{85ADE9AD-DA93-446F-A024-148DD1EFA095}"/>
                  </a:ext>
                </a:extLst>
              </p:cNvPr>
              <p:cNvSpPr>
                <a:spLocks/>
              </p:cNvSpPr>
              <p:nvPr/>
            </p:nvSpPr>
            <p:spPr bwMode="auto">
              <a:xfrm>
                <a:off x="248" y="2845"/>
                <a:ext cx="1213" cy="28"/>
              </a:xfrm>
              <a:custGeom>
                <a:avLst/>
                <a:gdLst>
                  <a:gd name="T0" fmla="*/ 1212 w 1213"/>
                  <a:gd name="T1" fmla="*/ 27 h 28"/>
                  <a:gd name="T2" fmla="*/ 1206 w 1213"/>
                  <a:gd name="T3" fmla="*/ 27 h 28"/>
                  <a:gd name="T4" fmla="*/ 1191 w 1213"/>
                  <a:gd name="T5" fmla="*/ 27 h 28"/>
                  <a:gd name="T6" fmla="*/ 1167 w 1213"/>
                  <a:gd name="T7" fmla="*/ 27 h 28"/>
                  <a:gd name="T8" fmla="*/ 1137 w 1213"/>
                  <a:gd name="T9" fmla="*/ 27 h 28"/>
                  <a:gd name="T10" fmla="*/ 1099 w 1213"/>
                  <a:gd name="T11" fmla="*/ 27 h 28"/>
                  <a:gd name="T12" fmla="*/ 1056 w 1213"/>
                  <a:gd name="T13" fmla="*/ 27 h 28"/>
                  <a:gd name="T14" fmla="*/ 1007 w 1213"/>
                  <a:gd name="T15" fmla="*/ 27 h 28"/>
                  <a:gd name="T16" fmla="*/ 954 w 1213"/>
                  <a:gd name="T17" fmla="*/ 27 h 28"/>
                  <a:gd name="T18" fmla="*/ 897 w 1213"/>
                  <a:gd name="T19" fmla="*/ 27 h 28"/>
                  <a:gd name="T20" fmla="*/ 836 w 1213"/>
                  <a:gd name="T21" fmla="*/ 27 h 28"/>
                  <a:gd name="T22" fmla="*/ 774 w 1213"/>
                  <a:gd name="T23" fmla="*/ 27 h 28"/>
                  <a:gd name="T24" fmla="*/ 710 w 1213"/>
                  <a:gd name="T25" fmla="*/ 27 h 28"/>
                  <a:gd name="T26" fmla="*/ 644 w 1213"/>
                  <a:gd name="T27" fmla="*/ 27 h 28"/>
                  <a:gd name="T28" fmla="*/ 579 w 1213"/>
                  <a:gd name="T29" fmla="*/ 27 h 28"/>
                  <a:gd name="T30" fmla="*/ 514 w 1213"/>
                  <a:gd name="T31" fmla="*/ 27 h 28"/>
                  <a:gd name="T32" fmla="*/ 450 w 1213"/>
                  <a:gd name="T33" fmla="*/ 27 h 28"/>
                  <a:gd name="T34" fmla="*/ 388 w 1213"/>
                  <a:gd name="T35" fmla="*/ 27 h 28"/>
                  <a:gd name="T36" fmla="*/ 329 w 1213"/>
                  <a:gd name="T37" fmla="*/ 27 h 28"/>
                  <a:gd name="T38" fmla="*/ 273 w 1213"/>
                  <a:gd name="T39" fmla="*/ 27 h 28"/>
                  <a:gd name="T40" fmla="*/ 221 w 1213"/>
                  <a:gd name="T41" fmla="*/ 27 h 28"/>
                  <a:gd name="T42" fmla="*/ 174 w 1213"/>
                  <a:gd name="T43" fmla="*/ 27 h 28"/>
                  <a:gd name="T44" fmla="*/ 133 w 1213"/>
                  <a:gd name="T45" fmla="*/ 27 h 28"/>
                  <a:gd name="T46" fmla="*/ 97 w 1213"/>
                  <a:gd name="T47" fmla="*/ 27 h 28"/>
                  <a:gd name="T48" fmla="*/ 69 w 1213"/>
                  <a:gd name="T49" fmla="*/ 27 h 28"/>
                  <a:gd name="T50" fmla="*/ 48 w 1213"/>
                  <a:gd name="T51" fmla="*/ 27 h 28"/>
                  <a:gd name="T52" fmla="*/ 36 w 1213"/>
                  <a:gd name="T53" fmla="*/ 27 h 28"/>
                  <a:gd name="T54" fmla="*/ 33 w 1213"/>
                  <a:gd name="T55" fmla="*/ 27 h 28"/>
                  <a:gd name="T56" fmla="*/ 0 w 1213"/>
                  <a:gd name="T57" fmla="*/ 0 h 28"/>
                  <a:gd name="T58" fmla="*/ 6 w 1213"/>
                  <a:gd name="T59" fmla="*/ 0 h 28"/>
                  <a:gd name="T60" fmla="*/ 21 w 1213"/>
                  <a:gd name="T61" fmla="*/ 0 h 28"/>
                  <a:gd name="T62" fmla="*/ 43 w 1213"/>
                  <a:gd name="T63" fmla="*/ 0 h 28"/>
                  <a:gd name="T64" fmla="*/ 73 w 1213"/>
                  <a:gd name="T65" fmla="*/ 0 h 28"/>
                  <a:gd name="T66" fmla="*/ 110 w 1213"/>
                  <a:gd name="T67" fmla="*/ 0 h 28"/>
                  <a:gd name="T68" fmla="*/ 152 w 1213"/>
                  <a:gd name="T69" fmla="*/ 0 h 28"/>
                  <a:gd name="T70" fmla="*/ 199 w 1213"/>
                  <a:gd name="T71" fmla="*/ 0 h 28"/>
                  <a:gd name="T72" fmla="*/ 252 w 1213"/>
                  <a:gd name="T73" fmla="*/ 0 h 28"/>
                  <a:gd name="T74" fmla="*/ 308 w 1213"/>
                  <a:gd name="T75" fmla="*/ 0 h 28"/>
                  <a:gd name="T76" fmla="*/ 367 w 1213"/>
                  <a:gd name="T77" fmla="*/ 0 h 28"/>
                  <a:gd name="T78" fmla="*/ 429 w 1213"/>
                  <a:gd name="T79" fmla="*/ 0 h 28"/>
                  <a:gd name="T80" fmla="*/ 492 w 1213"/>
                  <a:gd name="T81" fmla="*/ 0 h 28"/>
                  <a:gd name="T82" fmla="*/ 557 w 1213"/>
                  <a:gd name="T83" fmla="*/ 0 h 28"/>
                  <a:gd name="T84" fmla="*/ 622 w 1213"/>
                  <a:gd name="T85" fmla="*/ 0 h 28"/>
                  <a:gd name="T86" fmla="*/ 687 w 1213"/>
                  <a:gd name="T87" fmla="*/ 0 h 28"/>
                  <a:gd name="T88" fmla="*/ 752 w 1213"/>
                  <a:gd name="T89" fmla="*/ 0 h 28"/>
                  <a:gd name="T90" fmla="*/ 814 w 1213"/>
                  <a:gd name="T91" fmla="*/ 0 h 28"/>
                  <a:gd name="T92" fmla="*/ 875 w 1213"/>
                  <a:gd name="T93" fmla="*/ 0 h 28"/>
                  <a:gd name="T94" fmla="*/ 933 w 1213"/>
                  <a:gd name="T95" fmla="*/ 0 h 28"/>
                  <a:gd name="T96" fmla="*/ 987 w 1213"/>
                  <a:gd name="T97" fmla="*/ 0 h 28"/>
                  <a:gd name="T98" fmla="*/ 1037 w 1213"/>
                  <a:gd name="T99" fmla="*/ 0 h 28"/>
                  <a:gd name="T100" fmla="*/ 1082 w 1213"/>
                  <a:gd name="T101" fmla="*/ 0 h 28"/>
                  <a:gd name="T102" fmla="*/ 1121 w 1213"/>
                  <a:gd name="T103" fmla="*/ 0 h 28"/>
                  <a:gd name="T104" fmla="*/ 1155 w 1213"/>
                  <a:gd name="T105" fmla="*/ 0 h 28"/>
                  <a:gd name="T106" fmla="*/ 1181 w 1213"/>
                  <a:gd name="T107" fmla="*/ 0 h 28"/>
                  <a:gd name="T108" fmla="*/ 1200 w 1213"/>
                  <a:gd name="T109" fmla="*/ 0 h 28"/>
                  <a:gd name="T110" fmla="*/ 1210 w 1213"/>
                  <a:gd name="T111" fmla="*/ 0 h 28"/>
                  <a:gd name="T112" fmla="*/ 1212 w 1213"/>
                  <a:gd name="T113" fmla="*/ 0 h 2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13"/>
                  <a:gd name="T172" fmla="*/ 0 h 28"/>
                  <a:gd name="T173" fmla="*/ 1213 w 1213"/>
                  <a:gd name="T174" fmla="*/ 28 h 2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13" h="28">
                    <a:moveTo>
                      <a:pt x="1212" y="0"/>
                    </a:moveTo>
                    <a:lnTo>
                      <a:pt x="1212" y="7"/>
                    </a:lnTo>
                    <a:lnTo>
                      <a:pt x="1212" y="20"/>
                    </a:lnTo>
                    <a:lnTo>
                      <a:pt x="1212" y="27"/>
                    </a:lnTo>
                    <a:lnTo>
                      <a:pt x="1211" y="27"/>
                    </a:lnTo>
                    <a:lnTo>
                      <a:pt x="1210" y="27"/>
                    </a:lnTo>
                    <a:lnTo>
                      <a:pt x="1209" y="27"/>
                    </a:lnTo>
                    <a:lnTo>
                      <a:pt x="1207" y="27"/>
                    </a:lnTo>
                    <a:lnTo>
                      <a:pt x="1206" y="27"/>
                    </a:lnTo>
                    <a:lnTo>
                      <a:pt x="1204" y="27"/>
                    </a:lnTo>
                    <a:lnTo>
                      <a:pt x="1202" y="27"/>
                    </a:lnTo>
                    <a:lnTo>
                      <a:pt x="1199" y="27"/>
                    </a:lnTo>
                    <a:lnTo>
                      <a:pt x="1197" y="27"/>
                    </a:lnTo>
                    <a:lnTo>
                      <a:pt x="1194" y="27"/>
                    </a:lnTo>
                    <a:lnTo>
                      <a:pt x="1191" y="27"/>
                    </a:lnTo>
                    <a:lnTo>
                      <a:pt x="1187" y="27"/>
                    </a:lnTo>
                    <a:lnTo>
                      <a:pt x="1184" y="27"/>
                    </a:lnTo>
                    <a:lnTo>
                      <a:pt x="1180" y="27"/>
                    </a:lnTo>
                    <a:lnTo>
                      <a:pt x="1176" y="27"/>
                    </a:lnTo>
                    <a:lnTo>
                      <a:pt x="1172" y="27"/>
                    </a:lnTo>
                    <a:lnTo>
                      <a:pt x="1167" y="27"/>
                    </a:lnTo>
                    <a:lnTo>
                      <a:pt x="1163" y="27"/>
                    </a:lnTo>
                    <a:lnTo>
                      <a:pt x="1158" y="27"/>
                    </a:lnTo>
                    <a:lnTo>
                      <a:pt x="1153" y="27"/>
                    </a:lnTo>
                    <a:lnTo>
                      <a:pt x="1148" y="27"/>
                    </a:lnTo>
                    <a:lnTo>
                      <a:pt x="1142" y="27"/>
                    </a:lnTo>
                    <a:lnTo>
                      <a:pt x="1137" y="27"/>
                    </a:lnTo>
                    <a:lnTo>
                      <a:pt x="1131" y="27"/>
                    </a:lnTo>
                    <a:lnTo>
                      <a:pt x="1125" y="27"/>
                    </a:lnTo>
                    <a:lnTo>
                      <a:pt x="1119" y="27"/>
                    </a:lnTo>
                    <a:lnTo>
                      <a:pt x="1112" y="27"/>
                    </a:lnTo>
                    <a:lnTo>
                      <a:pt x="1106" y="27"/>
                    </a:lnTo>
                    <a:lnTo>
                      <a:pt x="1099" y="27"/>
                    </a:lnTo>
                    <a:lnTo>
                      <a:pt x="1092" y="27"/>
                    </a:lnTo>
                    <a:lnTo>
                      <a:pt x="1085" y="27"/>
                    </a:lnTo>
                    <a:lnTo>
                      <a:pt x="1078" y="27"/>
                    </a:lnTo>
                    <a:lnTo>
                      <a:pt x="1071" y="27"/>
                    </a:lnTo>
                    <a:lnTo>
                      <a:pt x="1063" y="27"/>
                    </a:lnTo>
                    <a:lnTo>
                      <a:pt x="1056" y="27"/>
                    </a:lnTo>
                    <a:lnTo>
                      <a:pt x="1048" y="27"/>
                    </a:lnTo>
                    <a:lnTo>
                      <a:pt x="1040" y="27"/>
                    </a:lnTo>
                    <a:lnTo>
                      <a:pt x="1032" y="27"/>
                    </a:lnTo>
                    <a:lnTo>
                      <a:pt x="1024" y="27"/>
                    </a:lnTo>
                    <a:lnTo>
                      <a:pt x="1015" y="27"/>
                    </a:lnTo>
                    <a:lnTo>
                      <a:pt x="1007" y="27"/>
                    </a:lnTo>
                    <a:lnTo>
                      <a:pt x="998" y="27"/>
                    </a:lnTo>
                    <a:lnTo>
                      <a:pt x="990" y="27"/>
                    </a:lnTo>
                    <a:lnTo>
                      <a:pt x="981" y="27"/>
                    </a:lnTo>
                    <a:lnTo>
                      <a:pt x="972" y="27"/>
                    </a:lnTo>
                    <a:lnTo>
                      <a:pt x="963" y="27"/>
                    </a:lnTo>
                    <a:lnTo>
                      <a:pt x="954" y="27"/>
                    </a:lnTo>
                    <a:lnTo>
                      <a:pt x="944" y="27"/>
                    </a:lnTo>
                    <a:lnTo>
                      <a:pt x="935" y="27"/>
                    </a:lnTo>
                    <a:lnTo>
                      <a:pt x="926" y="27"/>
                    </a:lnTo>
                    <a:lnTo>
                      <a:pt x="916" y="27"/>
                    </a:lnTo>
                    <a:lnTo>
                      <a:pt x="906" y="27"/>
                    </a:lnTo>
                    <a:lnTo>
                      <a:pt x="897" y="27"/>
                    </a:lnTo>
                    <a:lnTo>
                      <a:pt x="887" y="27"/>
                    </a:lnTo>
                    <a:lnTo>
                      <a:pt x="877" y="27"/>
                    </a:lnTo>
                    <a:lnTo>
                      <a:pt x="867" y="27"/>
                    </a:lnTo>
                    <a:lnTo>
                      <a:pt x="857" y="27"/>
                    </a:lnTo>
                    <a:lnTo>
                      <a:pt x="847" y="27"/>
                    </a:lnTo>
                    <a:lnTo>
                      <a:pt x="836" y="27"/>
                    </a:lnTo>
                    <a:lnTo>
                      <a:pt x="826" y="27"/>
                    </a:lnTo>
                    <a:lnTo>
                      <a:pt x="816" y="27"/>
                    </a:lnTo>
                    <a:lnTo>
                      <a:pt x="805" y="27"/>
                    </a:lnTo>
                    <a:lnTo>
                      <a:pt x="795" y="27"/>
                    </a:lnTo>
                    <a:lnTo>
                      <a:pt x="784" y="27"/>
                    </a:lnTo>
                    <a:lnTo>
                      <a:pt x="774" y="27"/>
                    </a:lnTo>
                    <a:lnTo>
                      <a:pt x="763" y="27"/>
                    </a:lnTo>
                    <a:lnTo>
                      <a:pt x="753" y="27"/>
                    </a:lnTo>
                    <a:lnTo>
                      <a:pt x="742" y="27"/>
                    </a:lnTo>
                    <a:lnTo>
                      <a:pt x="731" y="27"/>
                    </a:lnTo>
                    <a:lnTo>
                      <a:pt x="720" y="27"/>
                    </a:lnTo>
                    <a:lnTo>
                      <a:pt x="710" y="27"/>
                    </a:lnTo>
                    <a:lnTo>
                      <a:pt x="699" y="27"/>
                    </a:lnTo>
                    <a:lnTo>
                      <a:pt x="688" y="27"/>
                    </a:lnTo>
                    <a:lnTo>
                      <a:pt x="677" y="27"/>
                    </a:lnTo>
                    <a:lnTo>
                      <a:pt x="666" y="27"/>
                    </a:lnTo>
                    <a:lnTo>
                      <a:pt x="655" y="27"/>
                    </a:lnTo>
                    <a:lnTo>
                      <a:pt x="644" y="27"/>
                    </a:lnTo>
                    <a:lnTo>
                      <a:pt x="633" y="27"/>
                    </a:lnTo>
                    <a:lnTo>
                      <a:pt x="622" y="27"/>
                    </a:lnTo>
                    <a:lnTo>
                      <a:pt x="612" y="27"/>
                    </a:lnTo>
                    <a:lnTo>
                      <a:pt x="601" y="27"/>
                    </a:lnTo>
                    <a:lnTo>
                      <a:pt x="590" y="27"/>
                    </a:lnTo>
                    <a:lnTo>
                      <a:pt x="579" y="27"/>
                    </a:lnTo>
                    <a:lnTo>
                      <a:pt x="568" y="27"/>
                    </a:lnTo>
                    <a:lnTo>
                      <a:pt x="557" y="27"/>
                    </a:lnTo>
                    <a:lnTo>
                      <a:pt x="546" y="27"/>
                    </a:lnTo>
                    <a:lnTo>
                      <a:pt x="535" y="27"/>
                    </a:lnTo>
                    <a:lnTo>
                      <a:pt x="525" y="27"/>
                    </a:lnTo>
                    <a:lnTo>
                      <a:pt x="514" y="27"/>
                    </a:lnTo>
                    <a:lnTo>
                      <a:pt x="503" y="27"/>
                    </a:lnTo>
                    <a:lnTo>
                      <a:pt x="492" y="27"/>
                    </a:lnTo>
                    <a:lnTo>
                      <a:pt x="482" y="27"/>
                    </a:lnTo>
                    <a:lnTo>
                      <a:pt x="471" y="27"/>
                    </a:lnTo>
                    <a:lnTo>
                      <a:pt x="461" y="27"/>
                    </a:lnTo>
                    <a:lnTo>
                      <a:pt x="450" y="27"/>
                    </a:lnTo>
                    <a:lnTo>
                      <a:pt x="440" y="27"/>
                    </a:lnTo>
                    <a:lnTo>
                      <a:pt x="429" y="27"/>
                    </a:lnTo>
                    <a:lnTo>
                      <a:pt x="419" y="27"/>
                    </a:lnTo>
                    <a:lnTo>
                      <a:pt x="409" y="27"/>
                    </a:lnTo>
                    <a:lnTo>
                      <a:pt x="398" y="27"/>
                    </a:lnTo>
                    <a:lnTo>
                      <a:pt x="388" y="27"/>
                    </a:lnTo>
                    <a:lnTo>
                      <a:pt x="378" y="27"/>
                    </a:lnTo>
                    <a:lnTo>
                      <a:pt x="368" y="27"/>
                    </a:lnTo>
                    <a:lnTo>
                      <a:pt x="358" y="27"/>
                    </a:lnTo>
                    <a:lnTo>
                      <a:pt x="348" y="27"/>
                    </a:lnTo>
                    <a:lnTo>
                      <a:pt x="339" y="27"/>
                    </a:lnTo>
                    <a:lnTo>
                      <a:pt x="329" y="27"/>
                    </a:lnTo>
                    <a:lnTo>
                      <a:pt x="319" y="27"/>
                    </a:lnTo>
                    <a:lnTo>
                      <a:pt x="310" y="27"/>
                    </a:lnTo>
                    <a:lnTo>
                      <a:pt x="301" y="27"/>
                    </a:lnTo>
                    <a:lnTo>
                      <a:pt x="291" y="27"/>
                    </a:lnTo>
                    <a:lnTo>
                      <a:pt x="282" y="27"/>
                    </a:lnTo>
                    <a:lnTo>
                      <a:pt x="273" y="27"/>
                    </a:lnTo>
                    <a:lnTo>
                      <a:pt x="264" y="27"/>
                    </a:lnTo>
                    <a:lnTo>
                      <a:pt x="255" y="27"/>
                    </a:lnTo>
                    <a:lnTo>
                      <a:pt x="247" y="27"/>
                    </a:lnTo>
                    <a:lnTo>
                      <a:pt x="238" y="27"/>
                    </a:lnTo>
                    <a:lnTo>
                      <a:pt x="230" y="27"/>
                    </a:lnTo>
                    <a:lnTo>
                      <a:pt x="221" y="27"/>
                    </a:lnTo>
                    <a:lnTo>
                      <a:pt x="213" y="27"/>
                    </a:lnTo>
                    <a:lnTo>
                      <a:pt x="205" y="27"/>
                    </a:lnTo>
                    <a:lnTo>
                      <a:pt x="197" y="27"/>
                    </a:lnTo>
                    <a:lnTo>
                      <a:pt x="189" y="27"/>
                    </a:lnTo>
                    <a:lnTo>
                      <a:pt x="182" y="27"/>
                    </a:lnTo>
                    <a:lnTo>
                      <a:pt x="174" y="27"/>
                    </a:lnTo>
                    <a:lnTo>
                      <a:pt x="167" y="27"/>
                    </a:lnTo>
                    <a:lnTo>
                      <a:pt x="160" y="27"/>
                    </a:lnTo>
                    <a:lnTo>
                      <a:pt x="153" y="27"/>
                    </a:lnTo>
                    <a:lnTo>
                      <a:pt x="146" y="27"/>
                    </a:lnTo>
                    <a:lnTo>
                      <a:pt x="139" y="27"/>
                    </a:lnTo>
                    <a:lnTo>
                      <a:pt x="133" y="27"/>
                    </a:lnTo>
                    <a:lnTo>
                      <a:pt x="126" y="27"/>
                    </a:lnTo>
                    <a:lnTo>
                      <a:pt x="120" y="27"/>
                    </a:lnTo>
                    <a:lnTo>
                      <a:pt x="114" y="27"/>
                    </a:lnTo>
                    <a:lnTo>
                      <a:pt x="108" y="27"/>
                    </a:lnTo>
                    <a:lnTo>
                      <a:pt x="103" y="27"/>
                    </a:lnTo>
                    <a:lnTo>
                      <a:pt x="97" y="27"/>
                    </a:lnTo>
                    <a:lnTo>
                      <a:pt x="92" y="27"/>
                    </a:lnTo>
                    <a:lnTo>
                      <a:pt x="87" y="27"/>
                    </a:lnTo>
                    <a:lnTo>
                      <a:pt x="82" y="27"/>
                    </a:lnTo>
                    <a:lnTo>
                      <a:pt x="78" y="27"/>
                    </a:lnTo>
                    <a:lnTo>
                      <a:pt x="73" y="27"/>
                    </a:lnTo>
                    <a:lnTo>
                      <a:pt x="69" y="27"/>
                    </a:lnTo>
                    <a:lnTo>
                      <a:pt x="65" y="27"/>
                    </a:lnTo>
                    <a:lnTo>
                      <a:pt x="61" y="27"/>
                    </a:lnTo>
                    <a:lnTo>
                      <a:pt x="58" y="27"/>
                    </a:lnTo>
                    <a:lnTo>
                      <a:pt x="54" y="27"/>
                    </a:lnTo>
                    <a:lnTo>
                      <a:pt x="51" y="27"/>
                    </a:lnTo>
                    <a:lnTo>
                      <a:pt x="48" y="27"/>
                    </a:lnTo>
                    <a:lnTo>
                      <a:pt x="46" y="27"/>
                    </a:lnTo>
                    <a:lnTo>
                      <a:pt x="43" y="27"/>
                    </a:lnTo>
                    <a:lnTo>
                      <a:pt x="41" y="27"/>
                    </a:lnTo>
                    <a:lnTo>
                      <a:pt x="39" y="27"/>
                    </a:lnTo>
                    <a:lnTo>
                      <a:pt x="38" y="27"/>
                    </a:lnTo>
                    <a:lnTo>
                      <a:pt x="36" y="27"/>
                    </a:lnTo>
                    <a:lnTo>
                      <a:pt x="35" y="27"/>
                    </a:lnTo>
                    <a:lnTo>
                      <a:pt x="34" y="27"/>
                    </a:lnTo>
                    <a:lnTo>
                      <a:pt x="33" y="27"/>
                    </a:lnTo>
                    <a:lnTo>
                      <a:pt x="28" y="23"/>
                    </a:lnTo>
                    <a:lnTo>
                      <a:pt x="16" y="14"/>
                    </a:lnTo>
                    <a:lnTo>
                      <a:pt x="5" y="5"/>
                    </a:lnTo>
                    <a:lnTo>
                      <a:pt x="0" y="0"/>
                    </a:lnTo>
                    <a:lnTo>
                      <a:pt x="1" y="0"/>
                    </a:lnTo>
                    <a:lnTo>
                      <a:pt x="2" y="0"/>
                    </a:lnTo>
                    <a:lnTo>
                      <a:pt x="3" y="0"/>
                    </a:lnTo>
                    <a:lnTo>
                      <a:pt x="4" y="0"/>
                    </a:lnTo>
                    <a:lnTo>
                      <a:pt x="6" y="0"/>
                    </a:lnTo>
                    <a:lnTo>
                      <a:pt x="8" y="0"/>
                    </a:lnTo>
                    <a:lnTo>
                      <a:pt x="10" y="0"/>
                    </a:lnTo>
                    <a:lnTo>
                      <a:pt x="12" y="0"/>
                    </a:lnTo>
                    <a:lnTo>
                      <a:pt x="15" y="0"/>
                    </a:lnTo>
                    <a:lnTo>
                      <a:pt x="18" y="0"/>
                    </a:lnTo>
                    <a:lnTo>
                      <a:pt x="21" y="0"/>
                    </a:lnTo>
                    <a:lnTo>
                      <a:pt x="24" y="0"/>
                    </a:lnTo>
                    <a:lnTo>
                      <a:pt x="27" y="0"/>
                    </a:lnTo>
                    <a:lnTo>
                      <a:pt x="31" y="0"/>
                    </a:lnTo>
                    <a:lnTo>
                      <a:pt x="35" y="0"/>
                    </a:lnTo>
                    <a:lnTo>
                      <a:pt x="39" y="0"/>
                    </a:lnTo>
                    <a:lnTo>
                      <a:pt x="43" y="0"/>
                    </a:lnTo>
                    <a:lnTo>
                      <a:pt x="48" y="0"/>
                    </a:lnTo>
                    <a:lnTo>
                      <a:pt x="52" y="0"/>
                    </a:lnTo>
                    <a:lnTo>
                      <a:pt x="57" y="0"/>
                    </a:lnTo>
                    <a:lnTo>
                      <a:pt x="62" y="0"/>
                    </a:lnTo>
                    <a:lnTo>
                      <a:pt x="68" y="0"/>
                    </a:lnTo>
                    <a:lnTo>
                      <a:pt x="73" y="0"/>
                    </a:lnTo>
                    <a:lnTo>
                      <a:pt x="79" y="0"/>
                    </a:lnTo>
                    <a:lnTo>
                      <a:pt x="85" y="0"/>
                    </a:lnTo>
                    <a:lnTo>
                      <a:pt x="91" y="0"/>
                    </a:lnTo>
                    <a:lnTo>
                      <a:pt x="97" y="0"/>
                    </a:lnTo>
                    <a:lnTo>
                      <a:pt x="103" y="0"/>
                    </a:lnTo>
                    <a:lnTo>
                      <a:pt x="110" y="0"/>
                    </a:lnTo>
                    <a:lnTo>
                      <a:pt x="116" y="0"/>
                    </a:lnTo>
                    <a:lnTo>
                      <a:pt x="123" y="0"/>
                    </a:lnTo>
                    <a:lnTo>
                      <a:pt x="130" y="0"/>
                    </a:lnTo>
                    <a:lnTo>
                      <a:pt x="137" y="0"/>
                    </a:lnTo>
                    <a:lnTo>
                      <a:pt x="144" y="0"/>
                    </a:lnTo>
                    <a:lnTo>
                      <a:pt x="152" y="0"/>
                    </a:lnTo>
                    <a:lnTo>
                      <a:pt x="159" y="0"/>
                    </a:lnTo>
                    <a:lnTo>
                      <a:pt x="167" y="0"/>
                    </a:lnTo>
                    <a:lnTo>
                      <a:pt x="175" y="0"/>
                    </a:lnTo>
                    <a:lnTo>
                      <a:pt x="183" y="0"/>
                    </a:lnTo>
                    <a:lnTo>
                      <a:pt x="191" y="0"/>
                    </a:lnTo>
                    <a:lnTo>
                      <a:pt x="199" y="0"/>
                    </a:lnTo>
                    <a:lnTo>
                      <a:pt x="208" y="0"/>
                    </a:lnTo>
                    <a:lnTo>
                      <a:pt x="216" y="0"/>
                    </a:lnTo>
                    <a:lnTo>
                      <a:pt x="225" y="0"/>
                    </a:lnTo>
                    <a:lnTo>
                      <a:pt x="234" y="0"/>
                    </a:lnTo>
                    <a:lnTo>
                      <a:pt x="243" y="0"/>
                    </a:lnTo>
                    <a:lnTo>
                      <a:pt x="252" y="0"/>
                    </a:lnTo>
                    <a:lnTo>
                      <a:pt x="261" y="0"/>
                    </a:lnTo>
                    <a:lnTo>
                      <a:pt x="270" y="0"/>
                    </a:lnTo>
                    <a:lnTo>
                      <a:pt x="279" y="0"/>
                    </a:lnTo>
                    <a:lnTo>
                      <a:pt x="289" y="0"/>
                    </a:lnTo>
                    <a:lnTo>
                      <a:pt x="298" y="0"/>
                    </a:lnTo>
                    <a:lnTo>
                      <a:pt x="308" y="0"/>
                    </a:lnTo>
                    <a:lnTo>
                      <a:pt x="317" y="0"/>
                    </a:lnTo>
                    <a:lnTo>
                      <a:pt x="327" y="0"/>
                    </a:lnTo>
                    <a:lnTo>
                      <a:pt x="337" y="0"/>
                    </a:lnTo>
                    <a:lnTo>
                      <a:pt x="347" y="0"/>
                    </a:lnTo>
                    <a:lnTo>
                      <a:pt x="357" y="0"/>
                    </a:lnTo>
                    <a:lnTo>
                      <a:pt x="367" y="0"/>
                    </a:lnTo>
                    <a:lnTo>
                      <a:pt x="377" y="0"/>
                    </a:lnTo>
                    <a:lnTo>
                      <a:pt x="387" y="0"/>
                    </a:lnTo>
                    <a:lnTo>
                      <a:pt x="397" y="0"/>
                    </a:lnTo>
                    <a:lnTo>
                      <a:pt x="408" y="0"/>
                    </a:lnTo>
                    <a:lnTo>
                      <a:pt x="418" y="0"/>
                    </a:lnTo>
                    <a:lnTo>
                      <a:pt x="429" y="0"/>
                    </a:lnTo>
                    <a:lnTo>
                      <a:pt x="439" y="0"/>
                    </a:lnTo>
                    <a:lnTo>
                      <a:pt x="450" y="0"/>
                    </a:lnTo>
                    <a:lnTo>
                      <a:pt x="460" y="0"/>
                    </a:lnTo>
                    <a:lnTo>
                      <a:pt x="471" y="0"/>
                    </a:lnTo>
                    <a:lnTo>
                      <a:pt x="481" y="0"/>
                    </a:lnTo>
                    <a:lnTo>
                      <a:pt x="492" y="0"/>
                    </a:lnTo>
                    <a:lnTo>
                      <a:pt x="503" y="0"/>
                    </a:lnTo>
                    <a:lnTo>
                      <a:pt x="514" y="0"/>
                    </a:lnTo>
                    <a:lnTo>
                      <a:pt x="524" y="0"/>
                    </a:lnTo>
                    <a:lnTo>
                      <a:pt x="535" y="0"/>
                    </a:lnTo>
                    <a:lnTo>
                      <a:pt x="546" y="0"/>
                    </a:lnTo>
                    <a:lnTo>
                      <a:pt x="557" y="0"/>
                    </a:lnTo>
                    <a:lnTo>
                      <a:pt x="568" y="0"/>
                    </a:lnTo>
                    <a:lnTo>
                      <a:pt x="579" y="0"/>
                    </a:lnTo>
                    <a:lnTo>
                      <a:pt x="590" y="0"/>
                    </a:lnTo>
                    <a:lnTo>
                      <a:pt x="600" y="0"/>
                    </a:lnTo>
                    <a:lnTo>
                      <a:pt x="611" y="0"/>
                    </a:lnTo>
                    <a:lnTo>
                      <a:pt x="622" y="0"/>
                    </a:lnTo>
                    <a:lnTo>
                      <a:pt x="633" y="0"/>
                    </a:lnTo>
                    <a:lnTo>
                      <a:pt x="644" y="0"/>
                    </a:lnTo>
                    <a:lnTo>
                      <a:pt x="655" y="0"/>
                    </a:lnTo>
                    <a:lnTo>
                      <a:pt x="666" y="0"/>
                    </a:lnTo>
                    <a:lnTo>
                      <a:pt x="677" y="0"/>
                    </a:lnTo>
                    <a:lnTo>
                      <a:pt x="687" y="0"/>
                    </a:lnTo>
                    <a:lnTo>
                      <a:pt x="698" y="0"/>
                    </a:lnTo>
                    <a:lnTo>
                      <a:pt x="709" y="0"/>
                    </a:lnTo>
                    <a:lnTo>
                      <a:pt x="720" y="0"/>
                    </a:lnTo>
                    <a:lnTo>
                      <a:pt x="730" y="0"/>
                    </a:lnTo>
                    <a:lnTo>
                      <a:pt x="741" y="0"/>
                    </a:lnTo>
                    <a:lnTo>
                      <a:pt x="752" y="0"/>
                    </a:lnTo>
                    <a:lnTo>
                      <a:pt x="762" y="0"/>
                    </a:lnTo>
                    <a:lnTo>
                      <a:pt x="773" y="0"/>
                    </a:lnTo>
                    <a:lnTo>
                      <a:pt x="783" y="0"/>
                    </a:lnTo>
                    <a:lnTo>
                      <a:pt x="794" y="0"/>
                    </a:lnTo>
                    <a:lnTo>
                      <a:pt x="804" y="0"/>
                    </a:lnTo>
                    <a:lnTo>
                      <a:pt x="814" y="0"/>
                    </a:lnTo>
                    <a:lnTo>
                      <a:pt x="825" y="0"/>
                    </a:lnTo>
                    <a:lnTo>
                      <a:pt x="835" y="0"/>
                    </a:lnTo>
                    <a:lnTo>
                      <a:pt x="845" y="0"/>
                    </a:lnTo>
                    <a:lnTo>
                      <a:pt x="855" y="0"/>
                    </a:lnTo>
                    <a:lnTo>
                      <a:pt x="865" y="0"/>
                    </a:lnTo>
                    <a:lnTo>
                      <a:pt x="875" y="0"/>
                    </a:lnTo>
                    <a:lnTo>
                      <a:pt x="885" y="0"/>
                    </a:lnTo>
                    <a:lnTo>
                      <a:pt x="895" y="0"/>
                    </a:lnTo>
                    <a:lnTo>
                      <a:pt x="904" y="0"/>
                    </a:lnTo>
                    <a:lnTo>
                      <a:pt x="914" y="0"/>
                    </a:lnTo>
                    <a:lnTo>
                      <a:pt x="923" y="0"/>
                    </a:lnTo>
                    <a:lnTo>
                      <a:pt x="933" y="0"/>
                    </a:lnTo>
                    <a:lnTo>
                      <a:pt x="942" y="0"/>
                    </a:lnTo>
                    <a:lnTo>
                      <a:pt x="951" y="0"/>
                    </a:lnTo>
                    <a:lnTo>
                      <a:pt x="960" y="0"/>
                    </a:lnTo>
                    <a:lnTo>
                      <a:pt x="969" y="0"/>
                    </a:lnTo>
                    <a:lnTo>
                      <a:pt x="978" y="0"/>
                    </a:lnTo>
                    <a:lnTo>
                      <a:pt x="987" y="0"/>
                    </a:lnTo>
                    <a:lnTo>
                      <a:pt x="996" y="0"/>
                    </a:lnTo>
                    <a:lnTo>
                      <a:pt x="1004" y="0"/>
                    </a:lnTo>
                    <a:lnTo>
                      <a:pt x="1012" y="0"/>
                    </a:lnTo>
                    <a:lnTo>
                      <a:pt x="1021" y="0"/>
                    </a:lnTo>
                    <a:lnTo>
                      <a:pt x="1029" y="0"/>
                    </a:lnTo>
                    <a:lnTo>
                      <a:pt x="1037" y="0"/>
                    </a:lnTo>
                    <a:lnTo>
                      <a:pt x="1045" y="0"/>
                    </a:lnTo>
                    <a:lnTo>
                      <a:pt x="1052" y="0"/>
                    </a:lnTo>
                    <a:lnTo>
                      <a:pt x="1060" y="0"/>
                    </a:lnTo>
                    <a:lnTo>
                      <a:pt x="1067" y="0"/>
                    </a:lnTo>
                    <a:lnTo>
                      <a:pt x="1075" y="0"/>
                    </a:lnTo>
                    <a:lnTo>
                      <a:pt x="1082" y="0"/>
                    </a:lnTo>
                    <a:lnTo>
                      <a:pt x="1089" y="0"/>
                    </a:lnTo>
                    <a:lnTo>
                      <a:pt x="1096" y="0"/>
                    </a:lnTo>
                    <a:lnTo>
                      <a:pt x="1102" y="0"/>
                    </a:lnTo>
                    <a:lnTo>
                      <a:pt x="1109" y="0"/>
                    </a:lnTo>
                    <a:lnTo>
                      <a:pt x="1115" y="0"/>
                    </a:lnTo>
                    <a:lnTo>
                      <a:pt x="1121" y="0"/>
                    </a:lnTo>
                    <a:lnTo>
                      <a:pt x="1127" y="0"/>
                    </a:lnTo>
                    <a:lnTo>
                      <a:pt x="1133" y="0"/>
                    </a:lnTo>
                    <a:lnTo>
                      <a:pt x="1139" y="0"/>
                    </a:lnTo>
                    <a:lnTo>
                      <a:pt x="1144" y="0"/>
                    </a:lnTo>
                    <a:lnTo>
                      <a:pt x="1150" y="0"/>
                    </a:lnTo>
                    <a:lnTo>
                      <a:pt x="1155" y="0"/>
                    </a:lnTo>
                    <a:lnTo>
                      <a:pt x="1159" y="0"/>
                    </a:lnTo>
                    <a:lnTo>
                      <a:pt x="1164" y="0"/>
                    </a:lnTo>
                    <a:lnTo>
                      <a:pt x="1169" y="0"/>
                    </a:lnTo>
                    <a:lnTo>
                      <a:pt x="1173" y="0"/>
                    </a:lnTo>
                    <a:lnTo>
                      <a:pt x="1177" y="0"/>
                    </a:lnTo>
                    <a:lnTo>
                      <a:pt x="1181" y="0"/>
                    </a:lnTo>
                    <a:lnTo>
                      <a:pt x="1185" y="0"/>
                    </a:lnTo>
                    <a:lnTo>
                      <a:pt x="1188" y="0"/>
                    </a:lnTo>
                    <a:lnTo>
                      <a:pt x="1191" y="0"/>
                    </a:lnTo>
                    <a:lnTo>
                      <a:pt x="1194" y="0"/>
                    </a:lnTo>
                    <a:lnTo>
                      <a:pt x="1197" y="0"/>
                    </a:lnTo>
                    <a:lnTo>
                      <a:pt x="1200" y="0"/>
                    </a:lnTo>
                    <a:lnTo>
                      <a:pt x="1202" y="0"/>
                    </a:lnTo>
                    <a:lnTo>
                      <a:pt x="1204" y="0"/>
                    </a:lnTo>
                    <a:lnTo>
                      <a:pt x="1206" y="0"/>
                    </a:lnTo>
                    <a:lnTo>
                      <a:pt x="1208" y="0"/>
                    </a:lnTo>
                    <a:lnTo>
                      <a:pt x="1209" y="0"/>
                    </a:lnTo>
                    <a:lnTo>
                      <a:pt x="1210" y="0"/>
                    </a:lnTo>
                    <a:lnTo>
                      <a:pt x="1211" y="0"/>
                    </a:lnTo>
                    <a:lnTo>
                      <a:pt x="1212" y="0"/>
                    </a:lnTo>
                  </a:path>
                </a:pathLst>
              </a:custGeom>
              <a:solidFill>
                <a:srgbClr val="40404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68" name="Freeform 68">
                <a:extLst>
                  <a:ext uri="{FF2B5EF4-FFF2-40B4-BE49-F238E27FC236}">
                    <a16:creationId xmlns:a16="http://schemas.microsoft.com/office/drawing/2014/main" id="{3FC3029D-817C-44EC-A72E-3492F2BA0F0C}"/>
                  </a:ext>
                </a:extLst>
              </p:cNvPr>
              <p:cNvSpPr>
                <a:spLocks/>
              </p:cNvSpPr>
              <p:nvPr/>
            </p:nvSpPr>
            <p:spPr bwMode="auto">
              <a:xfrm>
                <a:off x="414" y="3123"/>
                <a:ext cx="68" cy="106"/>
              </a:xfrm>
              <a:custGeom>
                <a:avLst/>
                <a:gdLst>
                  <a:gd name="T0" fmla="*/ 67 w 68"/>
                  <a:gd name="T1" fmla="*/ 0 h 106"/>
                  <a:gd name="T2" fmla="*/ 67 w 68"/>
                  <a:gd name="T3" fmla="*/ 2 h 106"/>
                  <a:gd name="T4" fmla="*/ 67 w 68"/>
                  <a:gd name="T5" fmla="*/ 7 h 106"/>
                  <a:gd name="T6" fmla="*/ 67 w 68"/>
                  <a:gd name="T7" fmla="*/ 14 h 106"/>
                  <a:gd name="T8" fmla="*/ 67 w 68"/>
                  <a:gd name="T9" fmla="*/ 23 h 106"/>
                  <a:gd name="T10" fmla="*/ 67 w 68"/>
                  <a:gd name="T11" fmla="*/ 34 h 106"/>
                  <a:gd name="T12" fmla="*/ 67 w 68"/>
                  <a:gd name="T13" fmla="*/ 46 h 106"/>
                  <a:gd name="T14" fmla="*/ 67 w 68"/>
                  <a:gd name="T15" fmla="*/ 58 h 106"/>
                  <a:gd name="T16" fmla="*/ 67 w 68"/>
                  <a:gd name="T17" fmla="*/ 70 h 106"/>
                  <a:gd name="T18" fmla="*/ 67 w 68"/>
                  <a:gd name="T19" fmla="*/ 81 h 106"/>
                  <a:gd name="T20" fmla="*/ 67 w 68"/>
                  <a:gd name="T21" fmla="*/ 90 h 106"/>
                  <a:gd name="T22" fmla="*/ 67 w 68"/>
                  <a:gd name="T23" fmla="*/ 98 h 106"/>
                  <a:gd name="T24" fmla="*/ 67 w 68"/>
                  <a:gd name="T25" fmla="*/ 103 h 106"/>
                  <a:gd name="T26" fmla="*/ 67 w 68"/>
                  <a:gd name="T27" fmla="*/ 105 h 106"/>
                  <a:gd name="T28" fmla="*/ 67 w 68"/>
                  <a:gd name="T29" fmla="*/ 105 h 106"/>
                  <a:gd name="T30" fmla="*/ 64 w 68"/>
                  <a:gd name="T31" fmla="*/ 105 h 106"/>
                  <a:gd name="T32" fmla="*/ 57 w 68"/>
                  <a:gd name="T33" fmla="*/ 105 h 106"/>
                  <a:gd name="T34" fmla="*/ 46 w 68"/>
                  <a:gd name="T35" fmla="*/ 105 h 106"/>
                  <a:gd name="T36" fmla="*/ 34 w 68"/>
                  <a:gd name="T37" fmla="*/ 105 h 106"/>
                  <a:gd name="T38" fmla="*/ 21 w 68"/>
                  <a:gd name="T39" fmla="*/ 105 h 106"/>
                  <a:gd name="T40" fmla="*/ 11 w 68"/>
                  <a:gd name="T41" fmla="*/ 105 h 106"/>
                  <a:gd name="T42" fmla="*/ 3 w 68"/>
                  <a:gd name="T43" fmla="*/ 105 h 106"/>
                  <a:gd name="T44" fmla="*/ 0 w 68"/>
                  <a:gd name="T45" fmla="*/ 105 h 106"/>
                  <a:gd name="T46" fmla="*/ 0 w 68"/>
                  <a:gd name="T47" fmla="*/ 105 h 106"/>
                  <a:gd name="T48" fmla="*/ 0 w 68"/>
                  <a:gd name="T49" fmla="*/ 103 h 106"/>
                  <a:gd name="T50" fmla="*/ 0 w 68"/>
                  <a:gd name="T51" fmla="*/ 98 h 106"/>
                  <a:gd name="T52" fmla="*/ 0 w 68"/>
                  <a:gd name="T53" fmla="*/ 90 h 106"/>
                  <a:gd name="T54" fmla="*/ 0 w 68"/>
                  <a:gd name="T55" fmla="*/ 81 h 106"/>
                  <a:gd name="T56" fmla="*/ 0 w 68"/>
                  <a:gd name="T57" fmla="*/ 70 h 106"/>
                  <a:gd name="T58" fmla="*/ 0 w 68"/>
                  <a:gd name="T59" fmla="*/ 58 h 106"/>
                  <a:gd name="T60" fmla="*/ 0 w 68"/>
                  <a:gd name="T61" fmla="*/ 46 h 106"/>
                  <a:gd name="T62" fmla="*/ 0 w 68"/>
                  <a:gd name="T63" fmla="*/ 34 h 106"/>
                  <a:gd name="T64" fmla="*/ 0 w 68"/>
                  <a:gd name="T65" fmla="*/ 23 h 106"/>
                  <a:gd name="T66" fmla="*/ 0 w 68"/>
                  <a:gd name="T67" fmla="*/ 14 h 106"/>
                  <a:gd name="T68" fmla="*/ 0 w 68"/>
                  <a:gd name="T69" fmla="*/ 7 h 106"/>
                  <a:gd name="T70" fmla="*/ 0 w 68"/>
                  <a:gd name="T71" fmla="*/ 2 h 106"/>
                  <a:gd name="T72" fmla="*/ 0 w 68"/>
                  <a:gd name="T73" fmla="*/ 0 h 106"/>
                  <a:gd name="T74" fmla="*/ 0 w 68"/>
                  <a:gd name="T75" fmla="*/ 0 h 106"/>
                  <a:gd name="T76" fmla="*/ 3 w 68"/>
                  <a:gd name="T77" fmla="*/ 0 h 106"/>
                  <a:gd name="T78" fmla="*/ 11 w 68"/>
                  <a:gd name="T79" fmla="*/ 0 h 106"/>
                  <a:gd name="T80" fmla="*/ 21 w 68"/>
                  <a:gd name="T81" fmla="*/ 0 h 106"/>
                  <a:gd name="T82" fmla="*/ 34 w 68"/>
                  <a:gd name="T83" fmla="*/ 0 h 106"/>
                  <a:gd name="T84" fmla="*/ 46 w 68"/>
                  <a:gd name="T85" fmla="*/ 0 h 106"/>
                  <a:gd name="T86" fmla="*/ 57 w 68"/>
                  <a:gd name="T87" fmla="*/ 0 h 106"/>
                  <a:gd name="T88" fmla="*/ 64 w 68"/>
                  <a:gd name="T89" fmla="*/ 0 h 106"/>
                  <a:gd name="T90" fmla="*/ 67 w 68"/>
                  <a:gd name="T91" fmla="*/ 0 h 106"/>
                  <a:gd name="T92" fmla="*/ 67 w 68"/>
                  <a:gd name="T93" fmla="*/ 0 h 106"/>
                  <a:gd name="T94" fmla="*/ 67 w 68"/>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6"/>
                  <a:gd name="T146" fmla="*/ 68 w 68"/>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6">
                    <a:moveTo>
                      <a:pt x="67" y="0"/>
                    </a:moveTo>
                    <a:lnTo>
                      <a:pt x="67" y="2"/>
                    </a:lnTo>
                    <a:lnTo>
                      <a:pt x="67" y="7"/>
                    </a:lnTo>
                    <a:lnTo>
                      <a:pt x="67" y="14"/>
                    </a:lnTo>
                    <a:lnTo>
                      <a:pt x="67" y="23"/>
                    </a:lnTo>
                    <a:lnTo>
                      <a:pt x="67" y="34"/>
                    </a:lnTo>
                    <a:lnTo>
                      <a:pt x="67" y="46"/>
                    </a:lnTo>
                    <a:lnTo>
                      <a:pt x="67" y="58"/>
                    </a:lnTo>
                    <a:lnTo>
                      <a:pt x="67" y="70"/>
                    </a:lnTo>
                    <a:lnTo>
                      <a:pt x="67" y="81"/>
                    </a:lnTo>
                    <a:lnTo>
                      <a:pt x="67" y="90"/>
                    </a:lnTo>
                    <a:lnTo>
                      <a:pt x="67" y="98"/>
                    </a:lnTo>
                    <a:lnTo>
                      <a:pt x="67" y="103"/>
                    </a:lnTo>
                    <a:lnTo>
                      <a:pt x="67" y="105"/>
                    </a:lnTo>
                    <a:lnTo>
                      <a:pt x="64" y="105"/>
                    </a:lnTo>
                    <a:lnTo>
                      <a:pt x="57" y="105"/>
                    </a:lnTo>
                    <a:lnTo>
                      <a:pt x="46" y="105"/>
                    </a:lnTo>
                    <a:lnTo>
                      <a:pt x="34" y="105"/>
                    </a:lnTo>
                    <a:lnTo>
                      <a:pt x="21" y="105"/>
                    </a:lnTo>
                    <a:lnTo>
                      <a:pt x="11" y="105"/>
                    </a:lnTo>
                    <a:lnTo>
                      <a:pt x="3" y="105"/>
                    </a:lnTo>
                    <a:lnTo>
                      <a:pt x="0" y="105"/>
                    </a:lnTo>
                    <a:lnTo>
                      <a:pt x="0" y="103"/>
                    </a:lnTo>
                    <a:lnTo>
                      <a:pt x="0" y="98"/>
                    </a:lnTo>
                    <a:lnTo>
                      <a:pt x="0" y="90"/>
                    </a:lnTo>
                    <a:lnTo>
                      <a:pt x="0" y="81"/>
                    </a:lnTo>
                    <a:lnTo>
                      <a:pt x="0" y="70"/>
                    </a:lnTo>
                    <a:lnTo>
                      <a:pt x="0" y="58"/>
                    </a:lnTo>
                    <a:lnTo>
                      <a:pt x="0" y="46"/>
                    </a:lnTo>
                    <a:lnTo>
                      <a:pt x="0" y="34"/>
                    </a:lnTo>
                    <a:lnTo>
                      <a:pt x="0" y="23"/>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69" name="Freeform 69">
                <a:extLst>
                  <a:ext uri="{FF2B5EF4-FFF2-40B4-BE49-F238E27FC236}">
                    <a16:creationId xmlns:a16="http://schemas.microsoft.com/office/drawing/2014/main" id="{E095A444-0686-4AE3-8054-9C72FB8AFAAA}"/>
                  </a:ext>
                </a:extLst>
              </p:cNvPr>
              <p:cNvSpPr>
                <a:spLocks/>
              </p:cNvSpPr>
              <p:nvPr/>
            </p:nvSpPr>
            <p:spPr bwMode="auto">
              <a:xfrm>
                <a:off x="414" y="3123"/>
                <a:ext cx="68" cy="106"/>
              </a:xfrm>
              <a:custGeom>
                <a:avLst/>
                <a:gdLst>
                  <a:gd name="T0" fmla="*/ 67 w 68"/>
                  <a:gd name="T1" fmla="*/ 0 h 106"/>
                  <a:gd name="T2" fmla="*/ 67 w 68"/>
                  <a:gd name="T3" fmla="*/ 2 h 106"/>
                  <a:gd name="T4" fmla="*/ 67 w 68"/>
                  <a:gd name="T5" fmla="*/ 7 h 106"/>
                  <a:gd name="T6" fmla="*/ 67 w 68"/>
                  <a:gd name="T7" fmla="*/ 14 h 106"/>
                  <a:gd name="T8" fmla="*/ 67 w 68"/>
                  <a:gd name="T9" fmla="*/ 23 h 106"/>
                  <a:gd name="T10" fmla="*/ 67 w 68"/>
                  <a:gd name="T11" fmla="*/ 34 h 106"/>
                  <a:gd name="T12" fmla="*/ 67 w 68"/>
                  <a:gd name="T13" fmla="*/ 46 h 106"/>
                  <a:gd name="T14" fmla="*/ 67 w 68"/>
                  <a:gd name="T15" fmla="*/ 58 h 106"/>
                  <a:gd name="T16" fmla="*/ 67 w 68"/>
                  <a:gd name="T17" fmla="*/ 70 h 106"/>
                  <a:gd name="T18" fmla="*/ 67 w 68"/>
                  <a:gd name="T19" fmla="*/ 81 h 106"/>
                  <a:gd name="T20" fmla="*/ 67 w 68"/>
                  <a:gd name="T21" fmla="*/ 90 h 106"/>
                  <a:gd name="T22" fmla="*/ 67 w 68"/>
                  <a:gd name="T23" fmla="*/ 98 h 106"/>
                  <a:gd name="T24" fmla="*/ 67 w 68"/>
                  <a:gd name="T25" fmla="*/ 103 h 106"/>
                  <a:gd name="T26" fmla="*/ 67 w 68"/>
                  <a:gd name="T27" fmla="*/ 105 h 106"/>
                  <a:gd name="T28" fmla="*/ 67 w 68"/>
                  <a:gd name="T29" fmla="*/ 105 h 106"/>
                  <a:gd name="T30" fmla="*/ 64 w 68"/>
                  <a:gd name="T31" fmla="*/ 105 h 106"/>
                  <a:gd name="T32" fmla="*/ 57 w 68"/>
                  <a:gd name="T33" fmla="*/ 105 h 106"/>
                  <a:gd name="T34" fmla="*/ 46 w 68"/>
                  <a:gd name="T35" fmla="*/ 105 h 106"/>
                  <a:gd name="T36" fmla="*/ 34 w 68"/>
                  <a:gd name="T37" fmla="*/ 105 h 106"/>
                  <a:gd name="T38" fmla="*/ 21 w 68"/>
                  <a:gd name="T39" fmla="*/ 105 h 106"/>
                  <a:gd name="T40" fmla="*/ 11 w 68"/>
                  <a:gd name="T41" fmla="*/ 105 h 106"/>
                  <a:gd name="T42" fmla="*/ 3 w 68"/>
                  <a:gd name="T43" fmla="*/ 105 h 106"/>
                  <a:gd name="T44" fmla="*/ 0 w 68"/>
                  <a:gd name="T45" fmla="*/ 105 h 106"/>
                  <a:gd name="T46" fmla="*/ 0 w 68"/>
                  <a:gd name="T47" fmla="*/ 105 h 106"/>
                  <a:gd name="T48" fmla="*/ 0 w 68"/>
                  <a:gd name="T49" fmla="*/ 103 h 106"/>
                  <a:gd name="T50" fmla="*/ 0 w 68"/>
                  <a:gd name="T51" fmla="*/ 98 h 106"/>
                  <a:gd name="T52" fmla="*/ 0 w 68"/>
                  <a:gd name="T53" fmla="*/ 90 h 106"/>
                  <a:gd name="T54" fmla="*/ 0 w 68"/>
                  <a:gd name="T55" fmla="*/ 81 h 106"/>
                  <a:gd name="T56" fmla="*/ 0 w 68"/>
                  <a:gd name="T57" fmla="*/ 70 h 106"/>
                  <a:gd name="T58" fmla="*/ 0 w 68"/>
                  <a:gd name="T59" fmla="*/ 58 h 106"/>
                  <a:gd name="T60" fmla="*/ 0 w 68"/>
                  <a:gd name="T61" fmla="*/ 46 h 106"/>
                  <a:gd name="T62" fmla="*/ 0 w 68"/>
                  <a:gd name="T63" fmla="*/ 34 h 106"/>
                  <a:gd name="T64" fmla="*/ 0 w 68"/>
                  <a:gd name="T65" fmla="*/ 23 h 106"/>
                  <a:gd name="T66" fmla="*/ 0 w 68"/>
                  <a:gd name="T67" fmla="*/ 14 h 106"/>
                  <a:gd name="T68" fmla="*/ 0 w 68"/>
                  <a:gd name="T69" fmla="*/ 7 h 106"/>
                  <a:gd name="T70" fmla="*/ 0 w 68"/>
                  <a:gd name="T71" fmla="*/ 2 h 106"/>
                  <a:gd name="T72" fmla="*/ 0 w 68"/>
                  <a:gd name="T73" fmla="*/ 0 h 106"/>
                  <a:gd name="T74" fmla="*/ 0 w 68"/>
                  <a:gd name="T75" fmla="*/ 0 h 106"/>
                  <a:gd name="T76" fmla="*/ 3 w 68"/>
                  <a:gd name="T77" fmla="*/ 0 h 106"/>
                  <a:gd name="T78" fmla="*/ 11 w 68"/>
                  <a:gd name="T79" fmla="*/ 0 h 106"/>
                  <a:gd name="T80" fmla="*/ 21 w 68"/>
                  <a:gd name="T81" fmla="*/ 0 h 106"/>
                  <a:gd name="T82" fmla="*/ 34 w 68"/>
                  <a:gd name="T83" fmla="*/ 0 h 106"/>
                  <a:gd name="T84" fmla="*/ 46 w 68"/>
                  <a:gd name="T85" fmla="*/ 0 h 106"/>
                  <a:gd name="T86" fmla="*/ 57 w 68"/>
                  <a:gd name="T87" fmla="*/ 0 h 106"/>
                  <a:gd name="T88" fmla="*/ 64 w 68"/>
                  <a:gd name="T89" fmla="*/ 0 h 106"/>
                  <a:gd name="T90" fmla="*/ 67 w 68"/>
                  <a:gd name="T91" fmla="*/ 0 h 106"/>
                  <a:gd name="T92" fmla="*/ 67 w 68"/>
                  <a:gd name="T93" fmla="*/ 0 h 106"/>
                  <a:gd name="T94" fmla="*/ 67 w 68"/>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6"/>
                  <a:gd name="T146" fmla="*/ 68 w 68"/>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6">
                    <a:moveTo>
                      <a:pt x="67" y="0"/>
                    </a:moveTo>
                    <a:lnTo>
                      <a:pt x="67" y="2"/>
                    </a:lnTo>
                    <a:lnTo>
                      <a:pt x="67" y="7"/>
                    </a:lnTo>
                    <a:lnTo>
                      <a:pt x="67" y="14"/>
                    </a:lnTo>
                    <a:lnTo>
                      <a:pt x="67" y="23"/>
                    </a:lnTo>
                    <a:lnTo>
                      <a:pt x="67" y="34"/>
                    </a:lnTo>
                    <a:lnTo>
                      <a:pt x="67" y="46"/>
                    </a:lnTo>
                    <a:lnTo>
                      <a:pt x="67" y="58"/>
                    </a:lnTo>
                    <a:lnTo>
                      <a:pt x="67" y="70"/>
                    </a:lnTo>
                    <a:lnTo>
                      <a:pt x="67" y="81"/>
                    </a:lnTo>
                    <a:lnTo>
                      <a:pt x="67" y="90"/>
                    </a:lnTo>
                    <a:lnTo>
                      <a:pt x="67" y="98"/>
                    </a:lnTo>
                    <a:lnTo>
                      <a:pt x="67" y="103"/>
                    </a:lnTo>
                    <a:lnTo>
                      <a:pt x="67" y="105"/>
                    </a:lnTo>
                    <a:lnTo>
                      <a:pt x="64" y="105"/>
                    </a:lnTo>
                    <a:lnTo>
                      <a:pt x="57" y="105"/>
                    </a:lnTo>
                    <a:lnTo>
                      <a:pt x="46" y="105"/>
                    </a:lnTo>
                    <a:lnTo>
                      <a:pt x="34" y="105"/>
                    </a:lnTo>
                    <a:lnTo>
                      <a:pt x="21" y="105"/>
                    </a:lnTo>
                    <a:lnTo>
                      <a:pt x="11" y="105"/>
                    </a:lnTo>
                    <a:lnTo>
                      <a:pt x="3" y="105"/>
                    </a:lnTo>
                    <a:lnTo>
                      <a:pt x="0" y="105"/>
                    </a:lnTo>
                    <a:lnTo>
                      <a:pt x="0" y="103"/>
                    </a:lnTo>
                    <a:lnTo>
                      <a:pt x="0" y="98"/>
                    </a:lnTo>
                    <a:lnTo>
                      <a:pt x="0" y="90"/>
                    </a:lnTo>
                    <a:lnTo>
                      <a:pt x="0" y="81"/>
                    </a:lnTo>
                    <a:lnTo>
                      <a:pt x="0" y="70"/>
                    </a:lnTo>
                    <a:lnTo>
                      <a:pt x="0" y="58"/>
                    </a:lnTo>
                    <a:lnTo>
                      <a:pt x="0" y="46"/>
                    </a:lnTo>
                    <a:lnTo>
                      <a:pt x="0" y="34"/>
                    </a:lnTo>
                    <a:lnTo>
                      <a:pt x="0" y="23"/>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70" name="Freeform 70">
                <a:extLst>
                  <a:ext uri="{FF2B5EF4-FFF2-40B4-BE49-F238E27FC236}">
                    <a16:creationId xmlns:a16="http://schemas.microsoft.com/office/drawing/2014/main" id="{1FB26269-77F2-4B38-8A09-F7AA71A9CFF0}"/>
                  </a:ext>
                </a:extLst>
              </p:cNvPr>
              <p:cNvSpPr>
                <a:spLocks/>
              </p:cNvSpPr>
              <p:nvPr/>
            </p:nvSpPr>
            <p:spPr bwMode="auto">
              <a:xfrm>
                <a:off x="419" y="3128"/>
                <a:ext cx="59" cy="95"/>
              </a:xfrm>
              <a:custGeom>
                <a:avLst/>
                <a:gdLst>
                  <a:gd name="T0" fmla="*/ 58 w 59"/>
                  <a:gd name="T1" fmla="*/ 0 h 95"/>
                  <a:gd name="T2" fmla="*/ 58 w 59"/>
                  <a:gd name="T3" fmla="*/ 2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4"/>
                    </a:lnTo>
                    <a:lnTo>
                      <a:pt x="58" y="24"/>
                    </a:lnTo>
                    <a:lnTo>
                      <a:pt x="58" y="35"/>
                    </a:lnTo>
                    <a:lnTo>
                      <a:pt x="58" y="47"/>
                    </a:lnTo>
                    <a:lnTo>
                      <a:pt x="58" y="59"/>
                    </a:lnTo>
                    <a:lnTo>
                      <a:pt x="58" y="70"/>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70"/>
                    </a:lnTo>
                    <a:lnTo>
                      <a:pt x="0" y="59"/>
                    </a:lnTo>
                    <a:lnTo>
                      <a:pt x="0" y="47"/>
                    </a:lnTo>
                    <a:lnTo>
                      <a:pt x="0" y="35"/>
                    </a:lnTo>
                    <a:lnTo>
                      <a:pt x="0" y="24"/>
                    </a:lnTo>
                    <a:lnTo>
                      <a:pt x="0" y="14"/>
                    </a:lnTo>
                    <a:lnTo>
                      <a:pt x="0" y="7"/>
                    </a:lnTo>
                    <a:lnTo>
                      <a:pt x="0" y="2"/>
                    </a:lnTo>
                    <a:lnTo>
                      <a:pt x="0" y="0"/>
                    </a:lnTo>
                    <a:lnTo>
                      <a:pt x="3" y="0"/>
                    </a:lnTo>
                    <a:lnTo>
                      <a:pt x="11" y="0"/>
                    </a:lnTo>
                    <a:lnTo>
                      <a:pt x="23" y="0"/>
                    </a:lnTo>
                    <a:lnTo>
                      <a:pt x="35" y="0"/>
                    </a:lnTo>
                    <a:lnTo>
                      <a:pt x="46" y="0"/>
                    </a:lnTo>
                    <a:lnTo>
                      <a:pt x="54"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1" name="Freeform 71">
                <a:extLst>
                  <a:ext uri="{FF2B5EF4-FFF2-40B4-BE49-F238E27FC236}">
                    <a16:creationId xmlns:a16="http://schemas.microsoft.com/office/drawing/2014/main" id="{C6C51AA4-B3C4-46F3-AD0A-DCBBA1B0AB13}"/>
                  </a:ext>
                </a:extLst>
              </p:cNvPr>
              <p:cNvSpPr>
                <a:spLocks/>
              </p:cNvSpPr>
              <p:nvPr/>
            </p:nvSpPr>
            <p:spPr bwMode="auto">
              <a:xfrm>
                <a:off x="419" y="3128"/>
                <a:ext cx="59" cy="95"/>
              </a:xfrm>
              <a:custGeom>
                <a:avLst/>
                <a:gdLst>
                  <a:gd name="T0" fmla="*/ 58 w 59"/>
                  <a:gd name="T1" fmla="*/ 0 h 95"/>
                  <a:gd name="T2" fmla="*/ 58 w 59"/>
                  <a:gd name="T3" fmla="*/ 2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4"/>
                    </a:lnTo>
                    <a:lnTo>
                      <a:pt x="58" y="24"/>
                    </a:lnTo>
                    <a:lnTo>
                      <a:pt x="58" y="35"/>
                    </a:lnTo>
                    <a:lnTo>
                      <a:pt x="58" y="47"/>
                    </a:lnTo>
                    <a:lnTo>
                      <a:pt x="58" y="59"/>
                    </a:lnTo>
                    <a:lnTo>
                      <a:pt x="58" y="70"/>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70"/>
                    </a:lnTo>
                    <a:lnTo>
                      <a:pt x="0" y="59"/>
                    </a:lnTo>
                    <a:lnTo>
                      <a:pt x="0" y="47"/>
                    </a:lnTo>
                    <a:lnTo>
                      <a:pt x="0" y="35"/>
                    </a:lnTo>
                    <a:lnTo>
                      <a:pt x="0" y="24"/>
                    </a:lnTo>
                    <a:lnTo>
                      <a:pt x="0" y="14"/>
                    </a:lnTo>
                    <a:lnTo>
                      <a:pt x="0" y="7"/>
                    </a:lnTo>
                    <a:lnTo>
                      <a:pt x="0" y="2"/>
                    </a:lnTo>
                    <a:lnTo>
                      <a:pt x="0" y="0"/>
                    </a:lnTo>
                    <a:lnTo>
                      <a:pt x="3" y="0"/>
                    </a:lnTo>
                    <a:lnTo>
                      <a:pt x="11" y="0"/>
                    </a:lnTo>
                    <a:lnTo>
                      <a:pt x="23" y="0"/>
                    </a:lnTo>
                    <a:lnTo>
                      <a:pt x="35" y="0"/>
                    </a:lnTo>
                    <a:lnTo>
                      <a:pt x="46" y="0"/>
                    </a:lnTo>
                    <a:lnTo>
                      <a:pt x="54"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72" name="Freeform 72">
                <a:extLst>
                  <a:ext uri="{FF2B5EF4-FFF2-40B4-BE49-F238E27FC236}">
                    <a16:creationId xmlns:a16="http://schemas.microsoft.com/office/drawing/2014/main" id="{81314638-2081-4498-BFEB-B28B65A392FF}"/>
                  </a:ext>
                </a:extLst>
              </p:cNvPr>
              <p:cNvSpPr>
                <a:spLocks/>
              </p:cNvSpPr>
              <p:nvPr/>
            </p:nvSpPr>
            <p:spPr bwMode="auto">
              <a:xfrm>
                <a:off x="419" y="31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3" name="Freeform 73">
                <a:extLst>
                  <a:ext uri="{FF2B5EF4-FFF2-40B4-BE49-F238E27FC236}">
                    <a16:creationId xmlns:a16="http://schemas.microsoft.com/office/drawing/2014/main" id="{625C2E1A-245A-4181-97B4-83FC90795C67}"/>
                  </a:ext>
                </a:extLst>
              </p:cNvPr>
              <p:cNvSpPr>
                <a:spLocks/>
              </p:cNvSpPr>
              <p:nvPr/>
            </p:nvSpPr>
            <p:spPr bwMode="auto">
              <a:xfrm>
                <a:off x="449" y="31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4" name="Freeform 74">
                <a:extLst>
                  <a:ext uri="{FF2B5EF4-FFF2-40B4-BE49-F238E27FC236}">
                    <a16:creationId xmlns:a16="http://schemas.microsoft.com/office/drawing/2014/main" id="{22178060-651A-42F2-9332-B3A844F4940B}"/>
                  </a:ext>
                </a:extLst>
              </p:cNvPr>
              <p:cNvSpPr>
                <a:spLocks/>
              </p:cNvSpPr>
              <p:nvPr/>
            </p:nvSpPr>
            <p:spPr bwMode="auto">
              <a:xfrm>
                <a:off x="419" y="3161"/>
                <a:ext cx="28" cy="31"/>
              </a:xfrm>
              <a:custGeom>
                <a:avLst/>
                <a:gdLst>
                  <a:gd name="T0" fmla="*/ 27 w 28"/>
                  <a:gd name="T1" fmla="*/ 0 h 31"/>
                  <a:gd name="T2" fmla="*/ 27 w 28"/>
                  <a:gd name="T3" fmla="*/ 7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7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7"/>
                    </a:lnTo>
                    <a:lnTo>
                      <a:pt x="27" y="22"/>
                    </a:lnTo>
                    <a:lnTo>
                      <a:pt x="27" y="30"/>
                    </a:lnTo>
                    <a:lnTo>
                      <a:pt x="20" y="30"/>
                    </a:lnTo>
                    <a:lnTo>
                      <a:pt x="7" y="30"/>
                    </a:lnTo>
                    <a:lnTo>
                      <a:pt x="0" y="30"/>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5" name="Freeform 75">
                <a:extLst>
                  <a:ext uri="{FF2B5EF4-FFF2-40B4-BE49-F238E27FC236}">
                    <a16:creationId xmlns:a16="http://schemas.microsoft.com/office/drawing/2014/main" id="{35650710-FD82-4AD2-A452-BFE4784847C7}"/>
                  </a:ext>
                </a:extLst>
              </p:cNvPr>
              <p:cNvSpPr>
                <a:spLocks/>
              </p:cNvSpPr>
              <p:nvPr/>
            </p:nvSpPr>
            <p:spPr bwMode="auto">
              <a:xfrm>
                <a:off x="449" y="3161"/>
                <a:ext cx="28" cy="31"/>
              </a:xfrm>
              <a:custGeom>
                <a:avLst/>
                <a:gdLst>
                  <a:gd name="T0" fmla="*/ 27 w 28"/>
                  <a:gd name="T1" fmla="*/ 0 h 31"/>
                  <a:gd name="T2" fmla="*/ 27 w 28"/>
                  <a:gd name="T3" fmla="*/ 7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7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7"/>
                    </a:lnTo>
                    <a:lnTo>
                      <a:pt x="27" y="22"/>
                    </a:lnTo>
                    <a:lnTo>
                      <a:pt x="27" y="30"/>
                    </a:lnTo>
                    <a:lnTo>
                      <a:pt x="20" y="30"/>
                    </a:lnTo>
                    <a:lnTo>
                      <a:pt x="7" y="30"/>
                    </a:lnTo>
                    <a:lnTo>
                      <a:pt x="0" y="30"/>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6" name="Freeform 76">
                <a:extLst>
                  <a:ext uri="{FF2B5EF4-FFF2-40B4-BE49-F238E27FC236}">
                    <a16:creationId xmlns:a16="http://schemas.microsoft.com/office/drawing/2014/main" id="{4E0B2EBA-F5F0-43F8-B012-91FAB9012C42}"/>
                  </a:ext>
                </a:extLst>
              </p:cNvPr>
              <p:cNvSpPr>
                <a:spLocks/>
              </p:cNvSpPr>
              <p:nvPr/>
            </p:nvSpPr>
            <p:spPr bwMode="auto">
              <a:xfrm>
                <a:off x="419" y="3193"/>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7" name="Freeform 77">
                <a:extLst>
                  <a:ext uri="{FF2B5EF4-FFF2-40B4-BE49-F238E27FC236}">
                    <a16:creationId xmlns:a16="http://schemas.microsoft.com/office/drawing/2014/main" id="{7DBDF0AF-0AF4-4BF9-93FE-3DB99CC2C785}"/>
                  </a:ext>
                </a:extLst>
              </p:cNvPr>
              <p:cNvSpPr>
                <a:spLocks/>
              </p:cNvSpPr>
              <p:nvPr/>
            </p:nvSpPr>
            <p:spPr bwMode="auto">
              <a:xfrm>
                <a:off x="449" y="3193"/>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8" name="Freeform 78">
                <a:extLst>
                  <a:ext uri="{FF2B5EF4-FFF2-40B4-BE49-F238E27FC236}">
                    <a16:creationId xmlns:a16="http://schemas.microsoft.com/office/drawing/2014/main" id="{03CD5D8F-2C1F-4821-941D-41A3B65F7902}"/>
                  </a:ext>
                </a:extLst>
              </p:cNvPr>
              <p:cNvSpPr>
                <a:spLocks/>
              </p:cNvSpPr>
              <p:nvPr/>
            </p:nvSpPr>
            <p:spPr bwMode="auto">
              <a:xfrm>
                <a:off x="419" y="3129"/>
                <a:ext cx="15" cy="28"/>
              </a:xfrm>
              <a:custGeom>
                <a:avLst/>
                <a:gdLst>
                  <a:gd name="T0" fmla="*/ 14 w 15"/>
                  <a:gd name="T1" fmla="*/ 0 h 28"/>
                  <a:gd name="T2" fmla="*/ 14 w 15"/>
                  <a:gd name="T3" fmla="*/ 7 h 28"/>
                  <a:gd name="T4" fmla="*/ 14 w 15"/>
                  <a:gd name="T5" fmla="*/ 20 h 28"/>
                  <a:gd name="T6" fmla="*/ 14 w 15"/>
                  <a:gd name="T7" fmla="*/ 27 h 28"/>
                  <a:gd name="T8" fmla="*/ 14 w 15"/>
                  <a:gd name="T9" fmla="*/ 27 h 28"/>
                  <a:gd name="T10" fmla="*/ 11 w 15"/>
                  <a:gd name="T11" fmla="*/ 27 h 28"/>
                  <a:gd name="T12" fmla="*/ 4 w 15"/>
                  <a:gd name="T13" fmla="*/ 27 h 28"/>
                  <a:gd name="T14" fmla="*/ 0 w 15"/>
                  <a:gd name="T15" fmla="*/ 27 h 28"/>
                  <a:gd name="T16" fmla="*/ 0 w 15"/>
                  <a:gd name="T17" fmla="*/ 27 h 28"/>
                  <a:gd name="T18" fmla="*/ 0 w 15"/>
                  <a:gd name="T19" fmla="*/ 20 h 28"/>
                  <a:gd name="T20" fmla="*/ 0 w 15"/>
                  <a:gd name="T21" fmla="*/ 7 h 28"/>
                  <a:gd name="T22" fmla="*/ 0 w 15"/>
                  <a:gd name="T23" fmla="*/ 0 h 28"/>
                  <a:gd name="T24" fmla="*/ 0 w 15"/>
                  <a:gd name="T25" fmla="*/ 0 h 28"/>
                  <a:gd name="T26" fmla="*/ 4 w 15"/>
                  <a:gd name="T27" fmla="*/ 0 h 28"/>
                  <a:gd name="T28" fmla="*/ 11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7"/>
                    </a:lnTo>
                    <a:lnTo>
                      <a:pt x="14" y="20"/>
                    </a:lnTo>
                    <a:lnTo>
                      <a:pt x="14" y="27"/>
                    </a:lnTo>
                    <a:lnTo>
                      <a:pt x="11" y="27"/>
                    </a:lnTo>
                    <a:lnTo>
                      <a:pt x="4" y="27"/>
                    </a:lnTo>
                    <a:lnTo>
                      <a:pt x="0" y="27"/>
                    </a:lnTo>
                    <a:lnTo>
                      <a:pt x="0" y="20"/>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79" name="Freeform 79">
                <a:extLst>
                  <a:ext uri="{FF2B5EF4-FFF2-40B4-BE49-F238E27FC236}">
                    <a16:creationId xmlns:a16="http://schemas.microsoft.com/office/drawing/2014/main" id="{EE0F0812-5367-4BB3-856B-9B73B9BE0D02}"/>
                  </a:ext>
                </a:extLst>
              </p:cNvPr>
              <p:cNvSpPr>
                <a:spLocks/>
              </p:cNvSpPr>
              <p:nvPr/>
            </p:nvSpPr>
            <p:spPr bwMode="auto">
              <a:xfrm>
                <a:off x="420" y="3130"/>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0" name="Freeform 80">
                <a:extLst>
                  <a:ext uri="{FF2B5EF4-FFF2-40B4-BE49-F238E27FC236}">
                    <a16:creationId xmlns:a16="http://schemas.microsoft.com/office/drawing/2014/main" id="{00002961-A5CC-4591-BF09-65D3A8C9E003}"/>
                  </a:ext>
                </a:extLst>
              </p:cNvPr>
              <p:cNvSpPr>
                <a:spLocks/>
              </p:cNvSpPr>
              <p:nvPr/>
            </p:nvSpPr>
            <p:spPr bwMode="auto">
              <a:xfrm>
                <a:off x="420" y="3131"/>
                <a:ext cx="14" cy="26"/>
              </a:xfrm>
              <a:custGeom>
                <a:avLst/>
                <a:gdLst>
                  <a:gd name="T0" fmla="*/ 13 w 14"/>
                  <a:gd name="T1" fmla="*/ 1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4 h 26"/>
                  <a:gd name="T22" fmla="*/ 0 w 14"/>
                  <a:gd name="T23" fmla="*/ 1 h 26"/>
                  <a:gd name="T24" fmla="*/ 0 w 14"/>
                  <a:gd name="T25" fmla="*/ 1 h 26"/>
                  <a:gd name="T26" fmla="*/ 4 w 14"/>
                  <a:gd name="T27" fmla="*/ 0 h 26"/>
                  <a:gd name="T28" fmla="*/ 6 w 14"/>
                  <a:gd name="T29" fmla="*/ 0 h 26"/>
                  <a:gd name="T30" fmla="*/ 13 w 14"/>
                  <a:gd name="T31" fmla="*/ 1 h 26"/>
                  <a:gd name="T32" fmla="*/ 13 w 14"/>
                  <a:gd name="T33" fmla="*/ 1 h 26"/>
                  <a:gd name="T34" fmla="*/ 13 w 14"/>
                  <a:gd name="T35" fmla="*/ 1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1"/>
                    </a:moveTo>
                    <a:lnTo>
                      <a:pt x="13" y="6"/>
                    </a:lnTo>
                    <a:lnTo>
                      <a:pt x="13" y="12"/>
                    </a:lnTo>
                    <a:lnTo>
                      <a:pt x="13" y="25"/>
                    </a:lnTo>
                    <a:lnTo>
                      <a:pt x="10" y="25"/>
                    </a:lnTo>
                    <a:lnTo>
                      <a:pt x="7" y="25"/>
                    </a:lnTo>
                    <a:lnTo>
                      <a:pt x="0" y="25"/>
                    </a:lnTo>
                    <a:lnTo>
                      <a:pt x="0" y="19"/>
                    </a:lnTo>
                    <a:lnTo>
                      <a:pt x="0" y="14"/>
                    </a:lnTo>
                    <a:lnTo>
                      <a:pt x="0" y="1"/>
                    </a:lnTo>
                    <a:lnTo>
                      <a:pt x="4" y="0"/>
                    </a:lnTo>
                    <a:lnTo>
                      <a:pt x="6" y="0"/>
                    </a:lnTo>
                    <a:lnTo>
                      <a:pt x="13" y="1"/>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1" name="Freeform 81">
                <a:extLst>
                  <a:ext uri="{FF2B5EF4-FFF2-40B4-BE49-F238E27FC236}">
                    <a16:creationId xmlns:a16="http://schemas.microsoft.com/office/drawing/2014/main" id="{DA5931A0-4A1E-423A-8A8A-D098DE29FA0C}"/>
                  </a:ext>
                </a:extLst>
              </p:cNvPr>
              <p:cNvSpPr>
                <a:spLocks/>
              </p:cNvSpPr>
              <p:nvPr/>
            </p:nvSpPr>
            <p:spPr bwMode="auto">
              <a:xfrm>
                <a:off x="421" y="3133"/>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7 w 13"/>
                  <a:gd name="T13" fmla="*/ 23 h 24"/>
                  <a:gd name="T14" fmla="*/ 0 w 13"/>
                  <a:gd name="T15" fmla="*/ 23 h 24"/>
                  <a:gd name="T16" fmla="*/ 0 w 13"/>
                  <a:gd name="T17" fmla="*/ 23 h 24"/>
                  <a:gd name="T18" fmla="*/ 0 w 13"/>
                  <a:gd name="T19" fmla="*/ 18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7" y="23"/>
                    </a:lnTo>
                    <a:lnTo>
                      <a:pt x="0" y="23"/>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2" name="Freeform 82">
                <a:extLst>
                  <a:ext uri="{FF2B5EF4-FFF2-40B4-BE49-F238E27FC236}">
                    <a16:creationId xmlns:a16="http://schemas.microsoft.com/office/drawing/2014/main" id="{80DBA0C2-F82B-4F6B-8349-331981F98AF0}"/>
                  </a:ext>
                </a:extLst>
              </p:cNvPr>
              <p:cNvSpPr>
                <a:spLocks/>
              </p:cNvSpPr>
              <p:nvPr/>
            </p:nvSpPr>
            <p:spPr bwMode="auto">
              <a:xfrm>
                <a:off x="422" y="3135"/>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9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9" y="21"/>
                    </a:lnTo>
                    <a:lnTo>
                      <a:pt x="6" y="21"/>
                    </a:lnTo>
                    <a:lnTo>
                      <a:pt x="0" y="21"/>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3" name="Freeform 83">
                <a:extLst>
                  <a:ext uri="{FF2B5EF4-FFF2-40B4-BE49-F238E27FC236}">
                    <a16:creationId xmlns:a16="http://schemas.microsoft.com/office/drawing/2014/main" id="{49B8FE7E-C345-4697-B4B4-904233B48A5A}"/>
                  </a:ext>
                </a:extLst>
              </p:cNvPr>
              <p:cNvSpPr>
                <a:spLocks/>
              </p:cNvSpPr>
              <p:nvPr/>
            </p:nvSpPr>
            <p:spPr bwMode="auto">
              <a:xfrm>
                <a:off x="423" y="3136"/>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8 w 11"/>
                  <a:gd name="T11" fmla="*/ 20 h 21"/>
                  <a:gd name="T12" fmla="*/ 5 w 11"/>
                  <a:gd name="T13" fmla="*/ 20 h 21"/>
                  <a:gd name="T14" fmla="*/ 0 w 11"/>
                  <a:gd name="T15" fmla="*/ 20 h 21"/>
                  <a:gd name="T16" fmla="*/ 0 w 11"/>
                  <a:gd name="T17" fmla="*/ 20 h 21"/>
                  <a:gd name="T18" fmla="*/ 0 w 11"/>
                  <a:gd name="T19" fmla="*/ 15 h 21"/>
                  <a:gd name="T20" fmla="*/ 0 w 11"/>
                  <a:gd name="T21" fmla="*/ 11 h 21"/>
                  <a:gd name="T22" fmla="*/ 0 w 11"/>
                  <a:gd name="T23" fmla="*/ 0 h 21"/>
                  <a:gd name="T24" fmla="*/ 0 w 11"/>
                  <a:gd name="T25" fmla="*/ 0 h 21"/>
                  <a:gd name="T26" fmla="*/ 3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8" y="20"/>
                    </a:lnTo>
                    <a:lnTo>
                      <a:pt x="5" y="20"/>
                    </a:lnTo>
                    <a:lnTo>
                      <a:pt x="0" y="20"/>
                    </a:lnTo>
                    <a:lnTo>
                      <a:pt x="0" y="15"/>
                    </a:lnTo>
                    <a:lnTo>
                      <a:pt x="0" y="11"/>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4" name="Freeform 84">
                <a:extLst>
                  <a:ext uri="{FF2B5EF4-FFF2-40B4-BE49-F238E27FC236}">
                    <a16:creationId xmlns:a16="http://schemas.microsoft.com/office/drawing/2014/main" id="{E56944F4-45A4-44F4-A857-A550526DCA01}"/>
                  </a:ext>
                </a:extLst>
              </p:cNvPr>
              <p:cNvSpPr>
                <a:spLocks/>
              </p:cNvSpPr>
              <p:nvPr/>
            </p:nvSpPr>
            <p:spPr bwMode="auto">
              <a:xfrm>
                <a:off x="424" y="3138"/>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9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8"/>
                    </a:lnTo>
                    <a:lnTo>
                      <a:pt x="0" y="18"/>
                    </a:lnTo>
                    <a:lnTo>
                      <a:pt x="0" y="14"/>
                    </a:lnTo>
                    <a:lnTo>
                      <a:pt x="0" y="9"/>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5" name="Freeform 85">
                <a:extLst>
                  <a:ext uri="{FF2B5EF4-FFF2-40B4-BE49-F238E27FC236}">
                    <a16:creationId xmlns:a16="http://schemas.microsoft.com/office/drawing/2014/main" id="{3B0B0476-9D60-4F45-9BBD-96B58B371D8D}"/>
                  </a:ext>
                </a:extLst>
              </p:cNvPr>
              <p:cNvSpPr>
                <a:spLocks/>
              </p:cNvSpPr>
              <p:nvPr/>
            </p:nvSpPr>
            <p:spPr bwMode="auto">
              <a:xfrm>
                <a:off x="424" y="3139"/>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1 w 10"/>
                  <a:gd name="T19" fmla="*/ 13 h 18"/>
                  <a:gd name="T20" fmla="*/ 1 w 10"/>
                  <a:gd name="T21" fmla="*/ 9 h 18"/>
                  <a:gd name="T22" fmla="*/ 0 w 10"/>
                  <a:gd name="T23" fmla="*/ 0 h 18"/>
                  <a:gd name="T24" fmla="*/ 0 w 10"/>
                  <a:gd name="T25" fmla="*/ 0 h 18"/>
                  <a:gd name="T26" fmla="*/ 3 w 10"/>
                  <a:gd name="T27" fmla="*/ 0 h 18"/>
                  <a:gd name="T28" fmla="*/ 5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1" y="13"/>
                    </a:lnTo>
                    <a:lnTo>
                      <a:pt x="1" y="9"/>
                    </a:lnTo>
                    <a:lnTo>
                      <a:pt x="0" y="0"/>
                    </a:lnTo>
                    <a:lnTo>
                      <a:pt x="3" y="0"/>
                    </a:lnTo>
                    <a:lnTo>
                      <a:pt x="5"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6" name="Freeform 86">
                <a:extLst>
                  <a:ext uri="{FF2B5EF4-FFF2-40B4-BE49-F238E27FC236}">
                    <a16:creationId xmlns:a16="http://schemas.microsoft.com/office/drawing/2014/main" id="{16520E51-EA2C-4208-AB02-844AFD19A3C6}"/>
                  </a:ext>
                </a:extLst>
              </p:cNvPr>
              <p:cNvSpPr>
                <a:spLocks/>
              </p:cNvSpPr>
              <p:nvPr/>
            </p:nvSpPr>
            <p:spPr bwMode="auto">
              <a:xfrm>
                <a:off x="425" y="3141"/>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5 w 9"/>
                  <a:gd name="T13" fmla="*/ 15 h 16"/>
                  <a:gd name="T14" fmla="*/ 0 w 9"/>
                  <a:gd name="T15" fmla="*/ 15 h 16"/>
                  <a:gd name="T16" fmla="*/ 0 w 9"/>
                  <a:gd name="T17" fmla="*/ 15 h 16"/>
                  <a:gd name="T18" fmla="*/ 0 w 9"/>
                  <a:gd name="T19" fmla="*/ 11 h 16"/>
                  <a:gd name="T20" fmla="*/ 1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5" y="15"/>
                    </a:lnTo>
                    <a:lnTo>
                      <a:pt x="0" y="15"/>
                    </a:lnTo>
                    <a:lnTo>
                      <a:pt x="0" y="11"/>
                    </a:lnTo>
                    <a:lnTo>
                      <a:pt x="1"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7" name="Freeform 87">
                <a:extLst>
                  <a:ext uri="{FF2B5EF4-FFF2-40B4-BE49-F238E27FC236}">
                    <a16:creationId xmlns:a16="http://schemas.microsoft.com/office/drawing/2014/main" id="{6EFAFD21-BA72-4823-A0FC-8BDAEBC93D1B}"/>
                  </a:ext>
                </a:extLst>
              </p:cNvPr>
              <p:cNvSpPr>
                <a:spLocks/>
              </p:cNvSpPr>
              <p:nvPr/>
            </p:nvSpPr>
            <p:spPr bwMode="auto">
              <a:xfrm>
                <a:off x="426" y="3143"/>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6 w 8"/>
                  <a:gd name="T11" fmla="*/ 13 h 14"/>
                  <a:gd name="T12" fmla="*/ 4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2 w 8"/>
                  <a:gd name="T27" fmla="*/ 0 h 14"/>
                  <a:gd name="T28" fmla="*/ 4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6" y="13"/>
                    </a:lnTo>
                    <a:lnTo>
                      <a:pt x="4" y="13"/>
                    </a:lnTo>
                    <a:lnTo>
                      <a:pt x="0" y="13"/>
                    </a:lnTo>
                    <a:lnTo>
                      <a:pt x="0" y="10"/>
                    </a:lnTo>
                    <a:lnTo>
                      <a:pt x="0" y="7"/>
                    </a:lnTo>
                    <a:lnTo>
                      <a:pt x="0" y="0"/>
                    </a:lnTo>
                    <a:lnTo>
                      <a:pt x="2" y="0"/>
                    </a:lnTo>
                    <a:lnTo>
                      <a:pt x="4"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8" name="Freeform 88">
                <a:extLst>
                  <a:ext uri="{FF2B5EF4-FFF2-40B4-BE49-F238E27FC236}">
                    <a16:creationId xmlns:a16="http://schemas.microsoft.com/office/drawing/2014/main" id="{7AEFEECF-A8B2-49E6-A0BD-8C20C331ECC3}"/>
                  </a:ext>
                </a:extLst>
              </p:cNvPr>
              <p:cNvSpPr>
                <a:spLocks/>
              </p:cNvSpPr>
              <p:nvPr/>
            </p:nvSpPr>
            <p:spPr bwMode="auto">
              <a:xfrm>
                <a:off x="427" y="3144"/>
                <a:ext cx="7" cy="13"/>
              </a:xfrm>
              <a:custGeom>
                <a:avLst/>
                <a:gdLst>
                  <a:gd name="T0" fmla="*/ 6 w 7"/>
                  <a:gd name="T1" fmla="*/ 0 h 13"/>
                  <a:gd name="T2" fmla="*/ 6 w 7"/>
                  <a:gd name="T3" fmla="*/ 3 h 13"/>
                  <a:gd name="T4" fmla="*/ 6 w 7"/>
                  <a:gd name="T5" fmla="*/ 5 h 13"/>
                  <a:gd name="T6" fmla="*/ 6 w 7"/>
                  <a:gd name="T7" fmla="*/ 12 h 13"/>
                  <a:gd name="T8" fmla="*/ 6 w 7"/>
                  <a:gd name="T9" fmla="*/ 12 h 13"/>
                  <a:gd name="T10" fmla="*/ 5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5"/>
                    </a:lnTo>
                    <a:lnTo>
                      <a:pt x="6" y="12"/>
                    </a:lnTo>
                    <a:lnTo>
                      <a:pt x="5" y="12"/>
                    </a:lnTo>
                    <a:lnTo>
                      <a:pt x="3" y="12"/>
                    </a:lnTo>
                    <a:lnTo>
                      <a:pt x="0" y="12"/>
                    </a:lnTo>
                    <a:lnTo>
                      <a:pt x="0" y="9"/>
                    </a:lnTo>
                    <a:lnTo>
                      <a:pt x="0" y="6"/>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89" name="Freeform 89">
                <a:extLst>
                  <a:ext uri="{FF2B5EF4-FFF2-40B4-BE49-F238E27FC236}">
                    <a16:creationId xmlns:a16="http://schemas.microsoft.com/office/drawing/2014/main" id="{D792EDDC-E369-444E-B4E6-1B7F3837B531}"/>
                  </a:ext>
                </a:extLst>
              </p:cNvPr>
              <p:cNvSpPr>
                <a:spLocks/>
              </p:cNvSpPr>
              <p:nvPr/>
            </p:nvSpPr>
            <p:spPr bwMode="auto">
              <a:xfrm>
                <a:off x="428" y="3145"/>
                <a:ext cx="6" cy="12"/>
              </a:xfrm>
              <a:custGeom>
                <a:avLst/>
                <a:gdLst>
                  <a:gd name="T0" fmla="*/ 5 w 6"/>
                  <a:gd name="T1" fmla="*/ 0 h 12"/>
                  <a:gd name="T2" fmla="*/ 5 w 6"/>
                  <a:gd name="T3" fmla="*/ 3 h 12"/>
                  <a:gd name="T4" fmla="*/ 5 w 6"/>
                  <a:gd name="T5" fmla="*/ 8 h 12"/>
                  <a:gd name="T6" fmla="*/ 5 w 6"/>
                  <a:gd name="T7" fmla="*/ 11 h 12"/>
                  <a:gd name="T8" fmla="*/ 5 w 6"/>
                  <a:gd name="T9" fmla="*/ 11 h 12"/>
                  <a:gd name="T10" fmla="*/ 4 w 6"/>
                  <a:gd name="T11" fmla="*/ 11 h 12"/>
                  <a:gd name="T12" fmla="*/ 1 w 6"/>
                  <a:gd name="T13" fmla="*/ 11 h 12"/>
                  <a:gd name="T14" fmla="*/ 0 w 6"/>
                  <a:gd name="T15" fmla="*/ 11 h 12"/>
                  <a:gd name="T16" fmla="*/ 0 w 6"/>
                  <a:gd name="T17" fmla="*/ 11 h 12"/>
                  <a:gd name="T18" fmla="*/ 0 w 6"/>
                  <a:gd name="T19" fmla="*/ 8 h 12"/>
                  <a:gd name="T20" fmla="*/ 0 w 6"/>
                  <a:gd name="T21" fmla="*/ 3 h 12"/>
                  <a:gd name="T22" fmla="*/ 0 w 6"/>
                  <a:gd name="T23" fmla="*/ 0 h 12"/>
                  <a:gd name="T24" fmla="*/ 0 w 6"/>
                  <a:gd name="T25" fmla="*/ 0 h 12"/>
                  <a:gd name="T26" fmla="*/ 1 w 6"/>
                  <a:gd name="T27" fmla="*/ 0 h 12"/>
                  <a:gd name="T28" fmla="*/ 4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3"/>
                    </a:lnTo>
                    <a:lnTo>
                      <a:pt x="5" y="8"/>
                    </a:lnTo>
                    <a:lnTo>
                      <a:pt x="5" y="11"/>
                    </a:lnTo>
                    <a:lnTo>
                      <a:pt x="4" y="11"/>
                    </a:lnTo>
                    <a:lnTo>
                      <a:pt x="1" y="11"/>
                    </a:lnTo>
                    <a:lnTo>
                      <a:pt x="0" y="11"/>
                    </a:lnTo>
                    <a:lnTo>
                      <a:pt x="0" y="8"/>
                    </a:lnTo>
                    <a:lnTo>
                      <a:pt x="0" y="3"/>
                    </a:lnTo>
                    <a:lnTo>
                      <a:pt x="0" y="0"/>
                    </a:lnTo>
                    <a:lnTo>
                      <a:pt x="1"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0" name="Freeform 90">
                <a:extLst>
                  <a:ext uri="{FF2B5EF4-FFF2-40B4-BE49-F238E27FC236}">
                    <a16:creationId xmlns:a16="http://schemas.microsoft.com/office/drawing/2014/main" id="{87351077-DA9C-4FA1-BA8E-21847EF3D1F4}"/>
                  </a:ext>
                </a:extLst>
              </p:cNvPr>
              <p:cNvSpPr>
                <a:spLocks/>
              </p:cNvSpPr>
              <p:nvPr/>
            </p:nvSpPr>
            <p:spPr bwMode="auto">
              <a:xfrm>
                <a:off x="419" y="3159"/>
                <a:ext cx="15" cy="30"/>
              </a:xfrm>
              <a:custGeom>
                <a:avLst/>
                <a:gdLst>
                  <a:gd name="T0" fmla="*/ 14 w 15"/>
                  <a:gd name="T1" fmla="*/ 0 h 30"/>
                  <a:gd name="T2" fmla="*/ 14 w 15"/>
                  <a:gd name="T3" fmla="*/ 7 h 30"/>
                  <a:gd name="T4" fmla="*/ 14 w 15"/>
                  <a:gd name="T5" fmla="*/ 21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1 h 30"/>
                  <a:gd name="T20" fmla="*/ 0 w 15"/>
                  <a:gd name="T21" fmla="*/ 7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7"/>
                    </a:lnTo>
                    <a:lnTo>
                      <a:pt x="14" y="21"/>
                    </a:lnTo>
                    <a:lnTo>
                      <a:pt x="14" y="29"/>
                    </a:lnTo>
                    <a:lnTo>
                      <a:pt x="11" y="29"/>
                    </a:lnTo>
                    <a:lnTo>
                      <a:pt x="4" y="29"/>
                    </a:lnTo>
                    <a:lnTo>
                      <a:pt x="0" y="29"/>
                    </a:lnTo>
                    <a:lnTo>
                      <a:pt x="0" y="21"/>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1" name="Freeform 91">
                <a:extLst>
                  <a:ext uri="{FF2B5EF4-FFF2-40B4-BE49-F238E27FC236}">
                    <a16:creationId xmlns:a16="http://schemas.microsoft.com/office/drawing/2014/main" id="{E3E39F5E-9E4E-4CEB-A21B-50D6EBAEF49C}"/>
                  </a:ext>
                </a:extLst>
              </p:cNvPr>
              <p:cNvSpPr>
                <a:spLocks/>
              </p:cNvSpPr>
              <p:nvPr/>
            </p:nvSpPr>
            <p:spPr bwMode="auto">
              <a:xfrm>
                <a:off x="420" y="3160"/>
                <a:ext cx="14" cy="29"/>
              </a:xfrm>
              <a:custGeom>
                <a:avLst/>
                <a:gdLst>
                  <a:gd name="T0" fmla="*/ 13 w 14"/>
                  <a:gd name="T1" fmla="*/ 0 h 29"/>
                  <a:gd name="T2" fmla="*/ 13 w 14"/>
                  <a:gd name="T3" fmla="*/ 7 h 29"/>
                  <a:gd name="T4" fmla="*/ 13 w 14"/>
                  <a:gd name="T5" fmla="*/ 13 h 29"/>
                  <a:gd name="T6" fmla="*/ 13 w 14"/>
                  <a:gd name="T7" fmla="*/ 28 h 29"/>
                  <a:gd name="T8" fmla="*/ 13 w 14"/>
                  <a:gd name="T9" fmla="*/ 28 h 29"/>
                  <a:gd name="T10" fmla="*/ 10 w 14"/>
                  <a:gd name="T11" fmla="*/ 28 h 29"/>
                  <a:gd name="T12" fmla="*/ 7 w 14"/>
                  <a:gd name="T13" fmla="*/ 28 h 29"/>
                  <a:gd name="T14" fmla="*/ 0 w 14"/>
                  <a:gd name="T15" fmla="*/ 28 h 29"/>
                  <a:gd name="T16" fmla="*/ 0 w 14"/>
                  <a:gd name="T17" fmla="*/ 28 h 29"/>
                  <a:gd name="T18" fmla="*/ 0 w 14"/>
                  <a:gd name="T19" fmla="*/ 21 h 29"/>
                  <a:gd name="T20" fmla="*/ 0 w 14"/>
                  <a:gd name="T21" fmla="*/ 15 h 29"/>
                  <a:gd name="T22" fmla="*/ 0 w 14"/>
                  <a:gd name="T23" fmla="*/ 0 h 29"/>
                  <a:gd name="T24" fmla="*/ 0 w 14"/>
                  <a:gd name="T25" fmla="*/ 0 h 29"/>
                  <a:gd name="T26" fmla="*/ 3 w 14"/>
                  <a:gd name="T27" fmla="*/ 0 h 29"/>
                  <a:gd name="T28" fmla="*/ 6 w 14"/>
                  <a:gd name="T29" fmla="*/ 0 h 29"/>
                  <a:gd name="T30" fmla="*/ 13 w 14"/>
                  <a:gd name="T31" fmla="*/ 0 h 29"/>
                  <a:gd name="T32" fmla="*/ 13 w 14"/>
                  <a:gd name="T33" fmla="*/ 0 h 29"/>
                  <a:gd name="T34" fmla="*/ 13 w 14"/>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9"/>
                  <a:gd name="T56" fmla="*/ 14 w 14"/>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9">
                    <a:moveTo>
                      <a:pt x="13" y="0"/>
                    </a:moveTo>
                    <a:lnTo>
                      <a:pt x="13" y="7"/>
                    </a:lnTo>
                    <a:lnTo>
                      <a:pt x="13" y="13"/>
                    </a:lnTo>
                    <a:lnTo>
                      <a:pt x="13" y="28"/>
                    </a:lnTo>
                    <a:lnTo>
                      <a:pt x="10" y="28"/>
                    </a:lnTo>
                    <a:lnTo>
                      <a:pt x="7" y="28"/>
                    </a:lnTo>
                    <a:lnTo>
                      <a:pt x="0" y="28"/>
                    </a:lnTo>
                    <a:lnTo>
                      <a:pt x="0" y="21"/>
                    </a:lnTo>
                    <a:lnTo>
                      <a:pt x="0" y="15"/>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2" name="Freeform 92">
                <a:extLst>
                  <a:ext uri="{FF2B5EF4-FFF2-40B4-BE49-F238E27FC236}">
                    <a16:creationId xmlns:a16="http://schemas.microsoft.com/office/drawing/2014/main" id="{362829B4-4AFF-4D4F-A26B-DC66942353DF}"/>
                  </a:ext>
                </a:extLst>
              </p:cNvPr>
              <p:cNvSpPr>
                <a:spLocks/>
              </p:cNvSpPr>
              <p:nvPr/>
            </p:nvSpPr>
            <p:spPr bwMode="auto">
              <a:xfrm>
                <a:off x="420" y="3162"/>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1 w 14"/>
                  <a:gd name="T19" fmla="*/ 20 h 27"/>
                  <a:gd name="T20" fmla="*/ 1 w 14"/>
                  <a:gd name="T21" fmla="*/ 14 h 27"/>
                  <a:gd name="T22" fmla="*/ 0 w 14"/>
                  <a:gd name="T23" fmla="*/ 0 h 27"/>
                  <a:gd name="T24" fmla="*/ 0 w 14"/>
                  <a:gd name="T25" fmla="*/ 0 h 27"/>
                  <a:gd name="T26" fmla="*/ 4 w 14"/>
                  <a:gd name="T27" fmla="*/ 0 h 27"/>
                  <a:gd name="T28" fmla="*/ 7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1" y="20"/>
                    </a:lnTo>
                    <a:lnTo>
                      <a:pt x="1" y="14"/>
                    </a:lnTo>
                    <a:lnTo>
                      <a:pt x="0" y="0"/>
                    </a:lnTo>
                    <a:lnTo>
                      <a:pt x="4" y="0"/>
                    </a:lnTo>
                    <a:lnTo>
                      <a:pt x="7"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3" name="Freeform 93">
                <a:extLst>
                  <a:ext uri="{FF2B5EF4-FFF2-40B4-BE49-F238E27FC236}">
                    <a16:creationId xmlns:a16="http://schemas.microsoft.com/office/drawing/2014/main" id="{062B3526-1254-4EF2-9625-AAFB1FCD4C05}"/>
                  </a:ext>
                </a:extLst>
              </p:cNvPr>
              <p:cNvSpPr>
                <a:spLocks/>
              </p:cNvSpPr>
              <p:nvPr/>
            </p:nvSpPr>
            <p:spPr bwMode="auto">
              <a:xfrm>
                <a:off x="421" y="3164"/>
                <a:ext cx="13" cy="25"/>
              </a:xfrm>
              <a:custGeom>
                <a:avLst/>
                <a:gdLst>
                  <a:gd name="T0" fmla="*/ 12 w 13"/>
                  <a:gd name="T1" fmla="*/ 0 h 25"/>
                  <a:gd name="T2" fmla="*/ 12 w 13"/>
                  <a:gd name="T3" fmla="*/ 6 h 25"/>
                  <a:gd name="T4" fmla="*/ 12 w 13"/>
                  <a:gd name="T5" fmla="*/ 11 h 25"/>
                  <a:gd name="T6" fmla="*/ 12 w 13"/>
                  <a:gd name="T7" fmla="*/ 24 h 25"/>
                  <a:gd name="T8" fmla="*/ 12 w 13"/>
                  <a:gd name="T9" fmla="*/ 24 h 25"/>
                  <a:gd name="T10" fmla="*/ 9 w 13"/>
                  <a:gd name="T11" fmla="*/ 24 h 25"/>
                  <a:gd name="T12" fmla="*/ 7 w 13"/>
                  <a:gd name="T13" fmla="*/ 24 h 25"/>
                  <a:gd name="T14" fmla="*/ 0 w 13"/>
                  <a:gd name="T15" fmla="*/ 24 h 25"/>
                  <a:gd name="T16" fmla="*/ 0 w 13"/>
                  <a:gd name="T17" fmla="*/ 24 h 25"/>
                  <a:gd name="T18" fmla="*/ 1 w 13"/>
                  <a:gd name="T19" fmla="*/ 18 h 25"/>
                  <a:gd name="T20" fmla="*/ 1 w 13"/>
                  <a:gd name="T21" fmla="*/ 13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6"/>
                    </a:lnTo>
                    <a:lnTo>
                      <a:pt x="12" y="11"/>
                    </a:lnTo>
                    <a:lnTo>
                      <a:pt x="12" y="24"/>
                    </a:lnTo>
                    <a:lnTo>
                      <a:pt x="9" y="24"/>
                    </a:lnTo>
                    <a:lnTo>
                      <a:pt x="7" y="24"/>
                    </a:lnTo>
                    <a:lnTo>
                      <a:pt x="0" y="24"/>
                    </a:lnTo>
                    <a:lnTo>
                      <a:pt x="1" y="18"/>
                    </a:lnTo>
                    <a:lnTo>
                      <a:pt x="1" y="13"/>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4" name="Freeform 94">
                <a:extLst>
                  <a:ext uri="{FF2B5EF4-FFF2-40B4-BE49-F238E27FC236}">
                    <a16:creationId xmlns:a16="http://schemas.microsoft.com/office/drawing/2014/main" id="{4A48CAC6-1628-4784-80EA-D0B4BDBFC637}"/>
                  </a:ext>
                </a:extLst>
              </p:cNvPr>
              <p:cNvSpPr>
                <a:spLocks/>
              </p:cNvSpPr>
              <p:nvPr/>
            </p:nvSpPr>
            <p:spPr bwMode="auto">
              <a:xfrm>
                <a:off x="422" y="3166"/>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9 w 12"/>
                  <a:gd name="T11" fmla="*/ 22 h 23"/>
                  <a:gd name="T12" fmla="*/ 6 w 12"/>
                  <a:gd name="T13" fmla="*/ 22 h 23"/>
                  <a:gd name="T14" fmla="*/ 0 w 12"/>
                  <a:gd name="T15" fmla="*/ 22 h 23"/>
                  <a:gd name="T16" fmla="*/ 0 w 12"/>
                  <a:gd name="T17" fmla="*/ 22 h 23"/>
                  <a:gd name="T18" fmla="*/ 1 w 12"/>
                  <a:gd name="T19" fmla="*/ 17 h 23"/>
                  <a:gd name="T20" fmla="*/ 1 w 12"/>
                  <a:gd name="T21" fmla="*/ 12 h 23"/>
                  <a:gd name="T22" fmla="*/ 0 w 12"/>
                  <a:gd name="T23" fmla="*/ 0 h 23"/>
                  <a:gd name="T24" fmla="*/ 0 w 12"/>
                  <a:gd name="T25" fmla="*/ 0 h 23"/>
                  <a:gd name="T26" fmla="*/ 3 w 12"/>
                  <a:gd name="T27" fmla="*/ 0 h 23"/>
                  <a:gd name="T28" fmla="*/ 6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9" y="22"/>
                    </a:lnTo>
                    <a:lnTo>
                      <a:pt x="6" y="22"/>
                    </a:lnTo>
                    <a:lnTo>
                      <a:pt x="0" y="22"/>
                    </a:lnTo>
                    <a:lnTo>
                      <a:pt x="1" y="17"/>
                    </a:lnTo>
                    <a:lnTo>
                      <a:pt x="1" y="12"/>
                    </a:lnTo>
                    <a:lnTo>
                      <a:pt x="0" y="0"/>
                    </a:lnTo>
                    <a:lnTo>
                      <a:pt x="3" y="0"/>
                    </a:lnTo>
                    <a:lnTo>
                      <a:pt x="6"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5" name="Freeform 95">
                <a:extLst>
                  <a:ext uri="{FF2B5EF4-FFF2-40B4-BE49-F238E27FC236}">
                    <a16:creationId xmlns:a16="http://schemas.microsoft.com/office/drawing/2014/main" id="{762ACBDB-5466-4DA2-9CE7-971F1B9F5032}"/>
                  </a:ext>
                </a:extLst>
              </p:cNvPr>
              <p:cNvSpPr>
                <a:spLocks/>
              </p:cNvSpPr>
              <p:nvPr/>
            </p:nvSpPr>
            <p:spPr bwMode="auto">
              <a:xfrm>
                <a:off x="423" y="3168"/>
                <a:ext cx="11" cy="21"/>
              </a:xfrm>
              <a:custGeom>
                <a:avLst/>
                <a:gdLst>
                  <a:gd name="T0" fmla="*/ 10 w 11"/>
                  <a:gd name="T1" fmla="*/ 0 h 21"/>
                  <a:gd name="T2" fmla="*/ 10 w 11"/>
                  <a:gd name="T3" fmla="*/ 4 h 21"/>
                  <a:gd name="T4" fmla="*/ 10 w 11"/>
                  <a:gd name="T5" fmla="*/ 9 h 21"/>
                  <a:gd name="T6" fmla="*/ 10 w 11"/>
                  <a:gd name="T7" fmla="*/ 20 h 21"/>
                  <a:gd name="T8" fmla="*/ 10 w 11"/>
                  <a:gd name="T9" fmla="*/ 20 h 21"/>
                  <a:gd name="T10" fmla="*/ 8 w 11"/>
                  <a:gd name="T11" fmla="*/ 20 h 21"/>
                  <a:gd name="T12" fmla="*/ 6 w 11"/>
                  <a:gd name="T13" fmla="*/ 20 h 21"/>
                  <a:gd name="T14" fmla="*/ 0 w 11"/>
                  <a:gd name="T15" fmla="*/ 20 h 21"/>
                  <a:gd name="T16" fmla="*/ 0 w 11"/>
                  <a:gd name="T17" fmla="*/ 20 h 21"/>
                  <a:gd name="T18" fmla="*/ 1 w 11"/>
                  <a:gd name="T19" fmla="*/ 15 h 21"/>
                  <a:gd name="T20" fmla="*/ 1 w 11"/>
                  <a:gd name="T21" fmla="*/ 10 h 21"/>
                  <a:gd name="T22" fmla="*/ 0 w 11"/>
                  <a:gd name="T23" fmla="*/ 0 h 21"/>
                  <a:gd name="T24" fmla="*/ 0 w 11"/>
                  <a:gd name="T25" fmla="*/ 0 h 21"/>
                  <a:gd name="T26" fmla="*/ 3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4"/>
                    </a:lnTo>
                    <a:lnTo>
                      <a:pt x="10" y="9"/>
                    </a:lnTo>
                    <a:lnTo>
                      <a:pt x="10" y="20"/>
                    </a:lnTo>
                    <a:lnTo>
                      <a:pt x="8" y="20"/>
                    </a:lnTo>
                    <a:lnTo>
                      <a:pt x="6" y="20"/>
                    </a:lnTo>
                    <a:lnTo>
                      <a:pt x="0" y="20"/>
                    </a:lnTo>
                    <a:lnTo>
                      <a:pt x="1" y="15"/>
                    </a:lnTo>
                    <a:lnTo>
                      <a:pt x="1"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6" name="Freeform 96">
                <a:extLst>
                  <a:ext uri="{FF2B5EF4-FFF2-40B4-BE49-F238E27FC236}">
                    <a16:creationId xmlns:a16="http://schemas.microsoft.com/office/drawing/2014/main" id="{4E8F2C47-DA41-4607-A719-E44856DA7267}"/>
                  </a:ext>
                </a:extLst>
              </p:cNvPr>
              <p:cNvSpPr>
                <a:spLocks/>
              </p:cNvSpPr>
              <p:nvPr/>
            </p:nvSpPr>
            <p:spPr bwMode="auto">
              <a:xfrm>
                <a:off x="424" y="3169"/>
                <a:ext cx="10" cy="20"/>
              </a:xfrm>
              <a:custGeom>
                <a:avLst/>
                <a:gdLst>
                  <a:gd name="T0" fmla="*/ 9 w 10"/>
                  <a:gd name="T1" fmla="*/ 0 h 20"/>
                  <a:gd name="T2" fmla="*/ 9 w 10"/>
                  <a:gd name="T3" fmla="*/ 5 h 20"/>
                  <a:gd name="T4" fmla="*/ 9 w 10"/>
                  <a:gd name="T5" fmla="*/ 9 h 20"/>
                  <a:gd name="T6" fmla="*/ 9 w 10"/>
                  <a:gd name="T7" fmla="*/ 19 h 20"/>
                  <a:gd name="T8" fmla="*/ 9 w 10"/>
                  <a:gd name="T9" fmla="*/ 19 h 20"/>
                  <a:gd name="T10" fmla="*/ 7 w 10"/>
                  <a:gd name="T11" fmla="*/ 19 h 20"/>
                  <a:gd name="T12" fmla="*/ 5 w 10"/>
                  <a:gd name="T13" fmla="*/ 19 h 20"/>
                  <a:gd name="T14" fmla="*/ 0 w 10"/>
                  <a:gd name="T15" fmla="*/ 19 h 20"/>
                  <a:gd name="T16" fmla="*/ 0 w 10"/>
                  <a:gd name="T17" fmla="*/ 19 h 20"/>
                  <a:gd name="T18" fmla="*/ 0 w 10"/>
                  <a:gd name="T19" fmla="*/ 14 h 20"/>
                  <a:gd name="T20" fmla="*/ 1 w 10"/>
                  <a:gd name="T21" fmla="*/ 10 h 20"/>
                  <a:gd name="T22" fmla="*/ 0 w 10"/>
                  <a:gd name="T23" fmla="*/ 0 h 20"/>
                  <a:gd name="T24" fmla="*/ 0 w 10"/>
                  <a:gd name="T25" fmla="*/ 0 h 20"/>
                  <a:gd name="T26" fmla="*/ 2 w 10"/>
                  <a:gd name="T27" fmla="*/ 0 h 20"/>
                  <a:gd name="T28" fmla="*/ 5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5"/>
                    </a:lnTo>
                    <a:lnTo>
                      <a:pt x="9" y="9"/>
                    </a:lnTo>
                    <a:lnTo>
                      <a:pt x="9" y="19"/>
                    </a:lnTo>
                    <a:lnTo>
                      <a:pt x="7" y="19"/>
                    </a:lnTo>
                    <a:lnTo>
                      <a:pt x="5" y="19"/>
                    </a:lnTo>
                    <a:lnTo>
                      <a:pt x="0" y="19"/>
                    </a:lnTo>
                    <a:lnTo>
                      <a:pt x="0" y="14"/>
                    </a:lnTo>
                    <a:lnTo>
                      <a:pt x="1" y="10"/>
                    </a:lnTo>
                    <a:lnTo>
                      <a:pt x="0" y="0"/>
                    </a:lnTo>
                    <a:lnTo>
                      <a:pt x="2" y="0"/>
                    </a:lnTo>
                    <a:lnTo>
                      <a:pt x="5"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7" name="Freeform 97">
                <a:extLst>
                  <a:ext uri="{FF2B5EF4-FFF2-40B4-BE49-F238E27FC236}">
                    <a16:creationId xmlns:a16="http://schemas.microsoft.com/office/drawing/2014/main" id="{2AEF38A7-C4EE-402B-9A21-43DCBE6620C7}"/>
                  </a:ext>
                </a:extLst>
              </p:cNvPr>
              <p:cNvSpPr>
                <a:spLocks/>
              </p:cNvSpPr>
              <p:nvPr/>
            </p:nvSpPr>
            <p:spPr bwMode="auto">
              <a:xfrm>
                <a:off x="425" y="3171"/>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7 h 18"/>
                  <a:gd name="T12" fmla="*/ 5 w 9"/>
                  <a:gd name="T13" fmla="*/ 17 h 18"/>
                  <a:gd name="T14" fmla="*/ 0 w 9"/>
                  <a:gd name="T15" fmla="*/ 17 h 18"/>
                  <a:gd name="T16" fmla="*/ 0 w 9"/>
                  <a:gd name="T17" fmla="*/ 17 h 18"/>
                  <a:gd name="T18" fmla="*/ 0 w 9"/>
                  <a:gd name="T19" fmla="*/ 13 h 18"/>
                  <a:gd name="T20" fmla="*/ 1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7"/>
                    </a:lnTo>
                    <a:lnTo>
                      <a:pt x="5" y="17"/>
                    </a:lnTo>
                    <a:lnTo>
                      <a:pt x="0" y="17"/>
                    </a:lnTo>
                    <a:lnTo>
                      <a:pt x="0" y="13"/>
                    </a:lnTo>
                    <a:lnTo>
                      <a:pt x="1"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8" name="Freeform 98">
                <a:extLst>
                  <a:ext uri="{FF2B5EF4-FFF2-40B4-BE49-F238E27FC236}">
                    <a16:creationId xmlns:a16="http://schemas.microsoft.com/office/drawing/2014/main" id="{E3EAA0F1-D52C-4519-9FDF-513AC0C9B1B7}"/>
                  </a:ext>
                </a:extLst>
              </p:cNvPr>
              <p:cNvSpPr>
                <a:spLocks/>
              </p:cNvSpPr>
              <p:nvPr/>
            </p:nvSpPr>
            <p:spPr bwMode="auto">
              <a:xfrm>
                <a:off x="426" y="3173"/>
                <a:ext cx="8" cy="16"/>
              </a:xfrm>
              <a:custGeom>
                <a:avLst/>
                <a:gdLst>
                  <a:gd name="T0" fmla="*/ 7 w 8"/>
                  <a:gd name="T1" fmla="*/ 0 h 16"/>
                  <a:gd name="T2" fmla="*/ 7 w 8"/>
                  <a:gd name="T3" fmla="*/ 4 h 16"/>
                  <a:gd name="T4" fmla="*/ 7 w 8"/>
                  <a:gd name="T5" fmla="*/ 7 h 16"/>
                  <a:gd name="T6" fmla="*/ 7 w 8"/>
                  <a:gd name="T7" fmla="*/ 15 h 16"/>
                  <a:gd name="T8" fmla="*/ 7 w 8"/>
                  <a:gd name="T9" fmla="*/ 15 h 16"/>
                  <a:gd name="T10" fmla="*/ 6 w 8"/>
                  <a:gd name="T11" fmla="*/ 15 h 16"/>
                  <a:gd name="T12" fmla="*/ 4 w 8"/>
                  <a:gd name="T13" fmla="*/ 15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2 w 8"/>
                  <a:gd name="T27" fmla="*/ 0 h 16"/>
                  <a:gd name="T28" fmla="*/ 4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4"/>
                    </a:lnTo>
                    <a:lnTo>
                      <a:pt x="7" y="7"/>
                    </a:lnTo>
                    <a:lnTo>
                      <a:pt x="7" y="15"/>
                    </a:lnTo>
                    <a:lnTo>
                      <a:pt x="6" y="15"/>
                    </a:lnTo>
                    <a:lnTo>
                      <a:pt x="4" y="15"/>
                    </a:lnTo>
                    <a:lnTo>
                      <a:pt x="0" y="15"/>
                    </a:lnTo>
                    <a:lnTo>
                      <a:pt x="0" y="11"/>
                    </a:lnTo>
                    <a:lnTo>
                      <a:pt x="0" y="8"/>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299" name="Freeform 99">
                <a:extLst>
                  <a:ext uri="{FF2B5EF4-FFF2-40B4-BE49-F238E27FC236}">
                    <a16:creationId xmlns:a16="http://schemas.microsoft.com/office/drawing/2014/main" id="{5C7F71EB-565F-42EE-B301-0BD59F78EEDF}"/>
                  </a:ext>
                </a:extLst>
              </p:cNvPr>
              <p:cNvSpPr>
                <a:spLocks/>
              </p:cNvSpPr>
              <p:nvPr/>
            </p:nvSpPr>
            <p:spPr bwMode="auto">
              <a:xfrm>
                <a:off x="427" y="3175"/>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5 w 7"/>
                  <a:gd name="T11" fmla="*/ 13 h 14"/>
                  <a:gd name="T12" fmla="*/ 4 w 7"/>
                  <a:gd name="T13" fmla="*/ 13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2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5" y="13"/>
                    </a:lnTo>
                    <a:lnTo>
                      <a:pt x="4" y="13"/>
                    </a:lnTo>
                    <a:lnTo>
                      <a:pt x="0" y="13"/>
                    </a:lnTo>
                    <a:lnTo>
                      <a:pt x="0" y="10"/>
                    </a:lnTo>
                    <a:lnTo>
                      <a:pt x="0" y="7"/>
                    </a:lnTo>
                    <a:lnTo>
                      <a:pt x="0" y="0"/>
                    </a:lnTo>
                    <a:lnTo>
                      <a:pt x="2"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0" name="Freeform 100">
                <a:extLst>
                  <a:ext uri="{FF2B5EF4-FFF2-40B4-BE49-F238E27FC236}">
                    <a16:creationId xmlns:a16="http://schemas.microsoft.com/office/drawing/2014/main" id="{8E1DED49-45BA-4317-9118-C9EA8CF58D79}"/>
                  </a:ext>
                </a:extLst>
              </p:cNvPr>
              <p:cNvSpPr>
                <a:spLocks/>
              </p:cNvSpPr>
              <p:nvPr/>
            </p:nvSpPr>
            <p:spPr bwMode="auto">
              <a:xfrm>
                <a:off x="428" y="3177"/>
                <a:ext cx="6" cy="12"/>
              </a:xfrm>
              <a:custGeom>
                <a:avLst/>
                <a:gdLst>
                  <a:gd name="T0" fmla="*/ 5 w 6"/>
                  <a:gd name="T1" fmla="*/ 0 h 12"/>
                  <a:gd name="T2" fmla="*/ 5 w 6"/>
                  <a:gd name="T3" fmla="*/ 3 h 12"/>
                  <a:gd name="T4" fmla="*/ 5 w 6"/>
                  <a:gd name="T5" fmla="*/ 5 h 12"/>
                  <a:gd name="T6" fmla="*/ 5 w 6"/>
                  <a:gd name="T7" fmla="*/ 11 h 12"/>
                  <a:gd name="T8" fmla="*/ 5 w 6"/>
                  <a:gd name="T9" fmla="*/ 11 h 12"/>
                  <a:gd name="T10" fmla="*/ 4 w 6"/>
                  <a:gd name="T11" fmla="*/ 11 h 12"/>
                  <a:gd name="T12" fmla="*/ 3 w 6"/>
                  <a:gd name="T13" fmla="*/ 11 h 12"/>
                  <a:gd name="T14" fmla="*/ 0 w 6"/>
                  <a:gd name="T15" fmla="*/ 11 h 12"/>
                  <a:gd name="T16" fmla="*/ 0 w 6"/>
                  <a:gd name="T17" fmla="*/ 11 h 12"/>
                  <a:gd name="T18" fmla="*/ 0 w 6"/>
                  <a:gd name="T19" fmla="*/ 8 h 12"/>
                  <a:gd name="T20" fmla="*/ 0 w 6"/>
                  <a:gd name="T21" fmla="*/ 6 h 12"/>
                  <a:gd name="T22" fmla="*/ 0 w 6"/>
                  <a:gd name="T23" fmla="*/ 0 h 12"/>
                  <a:gd name="T24" fmla="*/ 0 w 6"/>
                  <a:gd name="T25" fmla="*/ 0 h 12"/>
                  <a:gd name="T26" fmla="*/ 1 w 6"/>
                  <a:gd name="T27" fmla="*/ 0 h 12"/>
                  <a:gd name="T28" fmla="*/ 2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3"/>
                    </a:lnTo>
                    <a:lnTo>
                      <a:pt x="5" y="5"/>
                    </a:lnTo>
                    <a:lnTo>
                      <a:pt x="5" y="11"/>
                    </a:lnTo>
                    <a:lnTo>
                      <a:pt x="4" y="11"/>
                    </a:lnTo>
                    <a:lnTo>
                      <a:pt x="3" y="11"/>
                    </a:lnTo>
                    <a:lnTo>
                      <a:pt x="0" y="11"/>
                    </a:lnTo>
                    <a:lnTo>
                      <a:pt x="0" y="8"/>
                    </a:lnTo>
                    <a:lnTo>
                      <a:pt x="0" y="6"/>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1" name="Freeform 101">
                <a:extLst>
                  <a:ext uri="{FF2B5EF4-FFF2-40B4-BE49-F238E27FC236}">
                    <a16:creationId xmlns:a16="http://schemas.microsoft.com/office/drawing/2014/main" id="{976EE554-F85D-4665-98EB-D1E06D5015A9}"/>
                  </a:ext>
                </a:extLst>
              </p:cNvPr>
              <p:cNvSpPr>
                <a:spLocks/>
              </p:cNvSpPr>
              <p:nvPr/>
            </p:nvSpPr>
            <p:spPr bwMode="auto">
              <a:xfrm>
                <a:off x="429" y="3179"/>
                <a:ext cx="5" cy="10"/>
              </a:xfrm>
              <a:custGeom>
                <a:avLst/>
                <a:gdLst>
                  <a:gd name="T0" fmla="*/ 4 w 5"/>
                  <a:gd name="T1" fmla="*/ 0 h 10"/>
                  <a:gd name="T2" fmla="*/ 4 w 5"/>
                  <a:gd name="T3" fmla="*/ 2 h 10"/>
                  <a:gd name="T4" fmla="*/ 4 w 5"/>
                  <a:gd name="T5" fmla="*/ 6 h 10"/>
                  <a:gd name="T6" fmla="*/ 4 w 5"/>
                  <a:gd name="T7" fmla="*/ 9 h 10"/>
                  <a:gd name="T8" fmla="*/ 4 w 5"/>
                  <a:gd name="T9" fmla="*/ 9 h 10"/>
                  <a:gd name="T10" fmla="*/ 3 w 5"/>
                  <a:gd name="T11" fmla="*/ 9 h 10"/>
                  <a:gd name="T12" fmla="*/ 1 w 5"/>
                  <a:gd name="T13" fmla="*/ 9 h 10"/>
                  <a:gd name="T14" fmla="*/ 0 w 5"/>
                  <a:gd name="T15" fmla="*/ 9 h 10"/>
                  <a:gd name="T16" fmla="*/ 0 w 5"/>
                  <a:gd name="T17" fmla="*/ 9 h 10"/>
                  <a:gd name="T18" fmla="*/ 0 w 5"/>
                  <a:gd name="T19" fmla="*/ 6 h 10"/>
                  <a:gd name="T20" fmla="*/ 0 w 5"/>
                  <a:gd name="T21" fmla="*/ 2 h 10"/>
                  <a:gd name="T22" fmla="*/ 0 w 5"/>
                  <a:gd name="T23" fmla="*/ 0 h 10"/>
                  <a:gd name="T24" fmla="*/ 0 w 5"/>
                  <a:gd name="T25" fmla="*/ 0 h 10"/>
                  <a:gd name="T26" fmla="*/ 1 w 5"/>
                  <a:gd name="T27" fmla="*/ 0 h 10"/>
                  <a:gd name="T28" fmla="*/ 3 w 5"/>
                  <a:gd name="T29" fmla="*/ 0 h 10"/>
                  <a:gd name="T30" fmla="*/ 4 w 5"/>
                  <a:gd name="T31" fmla="*/ 0 h 10"/>
                  <a:gd name="T32" fmla="*/ 4 w 5"/>
                  <a:gd name="T33" fmla="*/ 0 h 10"/>
                  <a:gd name="T34" fmla="*/ 4 w 5"/>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0"/>
                  <a:gd name="T56" fmla="*/ 5 w 5"/>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0">
                    <a:moveTo>
                      <a:pt x="4" y="0"/>
                    </a:moveTo>
                    <a:lnTo>
                      <a:pt x="4" y="2"/>
                    </a:lnTo>
                    <a:lnTo>
                      <a:pt x="4" y="6"/>
                    </a:lnTo>
                    <a:lnTo>
                      <a:pt x="4" y="9"/>
                    </a:lnTo>
                    <a:lnTo>
                      <a:pt x="3" y="9"/>
                    </a:lnTo>
                    <a:lnTo>
                      <a:pt x="1" y="9"/>
                    </a:lnTo>
                    <a:lnTo>
                      <a:pt x="0" y="9"/>
                    </a:lnTo>
                    <a:lnTo>
                      <a:pt x="0" y="6"/>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2" name="Freeform 102">
                <a:extLst>
                  <a:ext uri="{FF2B5EF4-FFF2-40B4-BE49-F238E27FC236}">
                    <a16:creationId xmlns:a16="http://schemas.microsoft.com/office/drawing/2014/main" id="{FCD9C1CE-77E8-4F95-8EFF-9D579BC72A24}"/>
                  </a:ext>
                </a:extLst>
              </p:cNvPr>
              <p:cNvSpPr>
                <a:spLocks/>
              </p:cNvSpPr>
              <p:nvPr/>
            </p:nvSpPr>
            <p:spPr bwMode="auto">
              <a:xfrm>
                <a:off x="419" y="3191"/>
                <a:ext cx="15" cy="30"/>
              </a:xfrm>
              <a:custGeom>
                <a:avLst/>
                <a:gdLst>
                  <a:gd name="T0" fmla="*/ 14 w 15"/>
                  <a:gd name="T1" fmla="*/ 0 h 30"/>
                  <a:gd name="T2" fmla="*/ 14 w 15"/>
                  <a:gd name="T3" fmla="*/ 7 h 30"/>
                  <a:gd name="T4" fmla="*/ 14 w 15"/>
                  <a:gd name="T5" fmla="*/ 21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1 h 30"/>
                  <a:gd name="T20" fmla="*/ 0 w 15"/>
                  <a:gd name="T21" fmla="*/ 7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7"/>
                    </a:lnTo>
                    <a:lnTo>
                      <a:pt x="14" y="21"/>
                    </a:lnTo>
                    <a:lnTo>
                      <a:pt x="14" y="29"/>
                    </a:lnTo>
                    <a:lnTo>
                      <a:pt x="11" y="29"/>
                    </a:lnTo>
                    <a:lnTo>
                      <a:pt x="4" y="29"/>
                    </a:lnTo>
                    <a:lnTo>
                      <a:pt x="0" y="29"/>
                    </a:lnTo>
                    <a:lnTo>
                      <a:pt x="0" y="21"/>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3" name="Freeform 103">
                <a:extLst>
                  <a:ext uri="{FF2B5EF4-FFF2-40B4-BE49-F238E27FC236}">
                    <a16:creationId xmlns:a16="http://schemas.microsoft.com/office/drawing/2014/main" id="{E96E1A25-857E-44AF-B2BE-12EC151BBBAF}"/>
                  </a:ext>
                </a:extLst>
              </p:cNvPr>
              <p:cNvSpPr>
                <a:spLocks/>
              </p:cNvSpPr>
              <p:nvPr/>
            </p:nvSpPr>
            <p:spPr bwMode="auto">
              <a:xfrm>
                <a:off x="420" y="3192"/>
                <a:ext cx="14" cy="29"/>
              </a:xfrm>
              <a:custGeom>
                <a:avLst/>
                <a:gdLst>
                  <a:gd name="T0" fmla="*/ 13 w 14"/>
                  <a:gd name="T1" fmla="*/ 0 h 29"/>
                  <a:gd name="T2" fmla="*/ 13 w 14"/>
                  <a:gd name="T3" fmla="*/ 6 h 29"/>
                  <a:gd name="T4" fmla="*/ 13 w 14"/>
                  <a:gd name="T5" fmla="*/ 13 h 29"/>
                  <a:gd name="T6" fmla="*/ 13 w 14"/>
                  <a:gd name="T7" fmla="*/ 28 h 29"/>
                  <a:gd name="T8" fmla="*/ 13 w 14"/>
                  <a:gd name="T9" fmla="*/ 28 h 29"/>
                  <a:gd name="T10" fmla="*/ 10 w 14"/>
                  <a:gd name="T11" fmla="*/ 28 h 29"/>
                  <a:gd name="T12" fmla="*/ 7 w 14"/>
                  <a:gd name="T13" fmla="*/ 28 h 29"/>
                  <a:gd name="T14" fmla="*/ 0 w 14"/>
                  <a:gd name="T15" fmla="*/ 28 h 29"/>
                  <a:gd name="T16" fmla="*/ 0 w 14"/>
                  <a:gd name="T17" fmla="*/ 28 h 29"/>
                  <a:gd name="T18" fmla="*/ 0 w 14"/>
                  <a:gd name="T19" fmla="*/ 21 h 29"/>
                  <a:gd name="T20" fmla="*/ 0 w 14"/>
                  <a:gd name="T21" fmla="*/ 15 h 29"/>
                  <a:gd name="T22" fmla="*/ 0 w 14"/>
                  <a:gd name="T23" fmla="*/ 0 h 29"/>
                  <a:gd name="T24" fmla="*/ 0 w 14"/>
                  <a:gd name="T25" fmla="*/ 0 h 29"/>
                  <a:gd name="T26" fmla="*/ 3 w 14"/>
                  <a:gd name="T27" fmla="*/ 0 h 29"/>
                  <a:gd name="T28" fmla="*/ 6 w 14"/>
                  <a:gd name="T29" fmla="*/ 0 h 29"/>
                  <a:gd name="T30" fmla="*/ 13 w 14"/>
                  <a:gd name="T31" fmla="*/ 0 h 29"/>
                  <a:gd name="T32" fmla="*/ 13 w 14"/>
                  <a:gd name="T33" fmla="*/ 0 h 29"/>
                  <a:gd name="T34" fmla="*/ 13 w 14"/>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9"/>
                  <a:gd name="T56" fmla="*/ 14 w 14"/>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9">
                    <a:moveTo>
                      <a:pt x="13" y="0"/>
                    </a:moveTo>
                    <a:lnTo>
                      <a:pt x="13" y="6"/>
                    </a:lnTo>
                    <a:lnTo>
                      <a:pt x="13" y="13"/>
                    </a:lnTo>
                    <a:lnTo>
                      <a:pt x="13" y="28"/>
                    </a:lnTo>
                    <a:lnTo>
                      <a:pt x="10" y="28"/>
                    </a:lnTo>
                    <a:lnTo>
                      <a:pt x="7" y="28"/>
                    </a:lnTo>
                    <a:lnTo>
                      <a:pt x="0" y="28"/>
                    </a:lnTo>
                    <a:lnTo>
                      <a:pt x="0" y="21"/>
                    </a:lnTo>
                    <a:lnTo>
                      <a:pt x="0" y="15"/>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4" name="Freeform 104">
                <a:extLst>
                  <a:ext uri="{FF2B5EF4-FFF2-40B4-BE49-F238E27FC236}">
                    <a16:creationId xmlns:a16="http://schemas.microsoft.com/office/drawing/2014/main" id="{51879A5D-48C9-430F-BF09-28112FCBA89B}"/>
                  </a:ext>
                </a:extLst>
              </p:cNvPr>
              <p:cNvSpPr>
                <a:spLocks/>
              </p:cNvSpPr>
              <p:nvPr/>
            </p:nvSpPr>
            <p:spPr bwMode="auto">
              <a:xfrm>
                <a:off x="420" y="3193"/>
                <a:ext cx="14" cy="28"/>
              </a:xfrm>
              <a:custGeom>
                <a:avLst/>
                <a:gdLst>
                  <a:gd name="T0" fmla="*/ 13 w 14"/>
                  <a:gd name="T1" fmla="*/ 0 h 28"/>
                  <a:gd name="T2" fmla="*/ 13 w 14"/>
                  <a:gd name="T3" fmla="*/ 7 h 28"/>
                  <a:gd name="T4" fmla="*/ 13 w 14"/>
                  <a:gd name="T5" fmla="*/ 13 h 28"/>
                  <a:gd name="T6" fmla="*/ 13 w 14"/>
                  <a:gd name="T7" fmla="*/ 27 h 28"/>
                  <a:gd name="T8" fmla="*/ 13 w 14"/>
                  <a:gd name="T9" fmla="*/ 27 h 28"/>
                  <a:gd name="T10" fmla="*/ 10 w 14"/>
                  <a:gd name="T11" fmla="*/ 27 h 28"/>
                  <a:gd name="T12" fmla="*/ 7 w 14"/>
                  <a:gd name="T13" fmla="*/ 27 h 28"/>
                  <a:gd name="T14" fmla="*/ 0 w 14"/>
                  <a:gd name="T15" fmla="*/ 27 h 28"/>
                  <a:gd name="T16" fmla="*/ 0 w 14"/>
                  <a:gd name="T17" fmla="*/ 27 h 28"/>
                  <a:gd name="T18" fmla="*/ 0 w 14"/>
                  <a:gd name="T19" fmla="*/ 20 h 28"/>
                  <a:gd name="T20" fmla="*/ 0 w 14"/>
                  <a:gd name="T21" fmla="*/ 14 h 28"/>
                  <a:gd name="T22" fmla="*/ 0 w 14"/>
                  <a:gd name="T23" fmla="*/ 0 h 28"/>
                  <a:gd name="T24" fmla="*/ 0 w 14"/>
                  <a:gd name="T25" fmla="*/ 0 h 28"/>
                  <a:gd name="T26" fmla="*/ 4 w 14"/>
                  <a:gd name="T27" fmla="*/ 0 h 28"/>
                  <a:gd name="T28" fmla="*/ 6 w 14"/>
                  <a:gd name="T29" fmla="*/ 0 h 28"/>
                  <a:gd name="T30" fmla="*/ 13 w 14"/>
                  <a:gd name="T31" fmla="*/ 0 h 28"/>
                  <a:gd name="T32" fmla="*/ 13 w 14"/>
                  <a:gd name="T33" fmla="*/ 0 h 28"/>
                  <a:gd name="T34" fmla="*/ 13 w 14"/>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8"/>
                  <a:gd name="T56" fmla="*/ 14 w 1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8">
                    <a:moveTo>
                      <a:pt x="13" y="0"/>
                    </a:moveTo>
                    <a:lnTo>
                      <a:pt x="13" y="7"/>
                    </a:lnTo>
                    <a:lnTo>
                      <a:pt x="13" y="13"/>
                    </a:lnTo>
                    <a:lnTo>
                      <a:pt x="13" y="27"/>
                    </a:lnTo>
                    <a:lnTo>
                      <a:pt x="10" y="27"/>
                    </a:lnTo>
                    <a:lnTo>
                      <a:pt x="7" y="27"/>
                    </a:lnTo>
                    <a:lnTo>
                      <a:pt x="0" y="27"/>
                    </a:lnTo>
                    <a:lnTo>
                      <a:pt x="0" y="20"/>
                    </a:lnTo>
                    <a:lnTo>
                      <a:pt x="0" y="14"/>
                    </a:lnTo>
                    <a:lnTo>
                      <a:pt x="0" y="0"/>
                    </a:lnTo>
                    <a:lnTo>
                      <a:pt x="4"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5" name="Freeform 105">
                <a:extLst>
                  <a:ext uri="{FF2B5EF4-FFF2-40B4-BE49-F238E27FC236}">
                    <a16:creationId xmlns:a16="http://schemas.microsoft.com/office/drawing/2014/main" id="{CC164D76-97AD-4EBE-B7F7-8A6FBF30359C}"/>
                  </a:ext>
                </a:extLst>
              </p:cNvPr>
              <p:cNvSpPr>
                <a:spLocks/>
              </p:cNvSpPr>
              <p:nvPr/>
            </p:nvSpPr>
            <p:spPr bwMode="auto">
              <a:xfrm>
                <a:off x="421" y="3195"/>
                <a:ext cx="13" cy="26"/>
              </a:xfrm>
              <a:custGeom>
                <a:avLst/>
                <a:gdLst>
                  <a:gd name="T0" fmla="*/ 12 w 13"/>
                  <a:gd name="T1" fmla="*/ 0 h 26"/>
                  <a:gd name="T2" fmla="*/ 12 w 13"/>
                  <a:gd name="T3" fmla="*/ 6 h 26"/>
                  <a:gd name="T4" fmla="*/ 12 w 13"/>
                  <a:gd name="T5" fmla="*/ 12 h 26"/>
                  <a:gd name="T6" fmla="*/ 12 w 13"/>
                  <a:gd name="T7" fmla="*/ 25 h 26"/>
                  <a:gd name="T8" fmla="*/ 12 w 13"/>
                  <a:gd name="T9" fmla="*/ 25 h 26"/>
                  <a:gd name="T10" fmla="*/ 9 w 13"/>
                  <a:gd name="T11" fmla="*/ 25 h 26"/>
                  <a:gd name="T12" fmla="*/ 7 w 13"/>
                  <a:gd name="T13" fmla="*/ 25 h 26"/>
                  <a:gd name="T14" fmla="*/ 0 w 13"/>
                  <a:gd name="T15" fmla="*/ 25 h 26"/>
                  <a:gd name="T16" fmla="*/ 0 w 13"/>
                  <a:gd name="T17" fmla="*/ 25 h 26"/>
                  <a:gd name="T18" fmla="*/ 0 w 13"/>
                  <a:gd name="T19" fmla="*/ 19 h 26"/>
                  <a:gd name="T20" fmla="*/ 0 w 13"/>
                  <a:gd name="T21" fmla="*/ 13 h 26"/>
                  <a:gd name="T22" fmla="*/ 0 w 13"/>
                  <a:gd name="T23" fmla="*/ 0 h 26"/>
                  <a:gd name="T24" fmla="*/ 0 w 13"/>
                  <a:gd name="T25" fmla="*/ 0 h 26"/>
                  <a:gd name="T26" fmla="*/ 3 w 13"/>
                  <a:gd name="T27" fmla="*/ 0 h 26"/>
                  <a:gd name="T28" fmla="*/ 6 w 13"/>
                  <a:gd name="T29" fmla="*/ 0 h 26"/>
                  <a:gd name="T30" fmla="*/ 12 w 13"/>
                  <a:gd name="T31" fmla="*/ 0 h 26"/>
                  <a:gd name="T32" fmla="*/ 12 w 13"/>
                  <a:gd name="T33" fmla="*/ 0 h 26"/>
                  <a:gd name="T34" fmla="*/ 12 w 13"/>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6"/>
                  <a:gd name="T56" fmla="*/ 13 w 13"/>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6">
                    <a:moveTo>
                      <a:pt x="12" y="0"/>
                    </a:moveTo>
                    <a:lnTo>
                      <a:pt x="12" y="6"/>
                    </a:lnTo>
                    <a:lnTo>
                      <a:pt x="12" y="12"/>
                    </a:lnTo>
                    <a:lnTo>
                      <a:pt x="12" y="25"/>
                    </a:lnTo>
                    <a:lnTo>
                      <a:pt x="9" y="25"/>
                    </a:lnTo>
                    <a:lnTo>
                      <a:pt x="7" y="25"/>
                    </a:lnTo>
                    <a:lnTo>
                      <a:pt x="0" y="25"/>
                    </a:lnTo>
                    <a:lnTo>
                      <a:pt x="0" y="19"/>
                    </a:lnTo>
                    <a:lnTo>
                      <a:pt x="0" y="13"/>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6" name="Freeform 106">
                <a:extLst>
                  <a:ext uri="{FF2B5EF4-FFF2-40B4-BE49-F238E27FC236}">
                    <a16:creationId xmlns:a16="http://schemas.microsoft.com/office/drawing/2014/main" id="{2F082A09-1593-402D-9E3C-2F77855CB07E}"/>
                  </a:ext>
                </a:extLst>
              </p:cNvPr>
              <p:cNvSpPr>
                <a:spLocks/>
              </p:cNvSpPr>
              <p:nvPr/>
            </p:nvSpPr>
            <p:spPr bwMode="auto">
              <a:xfrm>
                <a:off x="422" y="3197"/>
                <a:ext cx="12" cy="24"/>
              </a:xfrm>
              <a:custGeom>
                <a:avLst/>
                <a:gdLst>
                  <a:gd name="T0" fmla="*/ 11 w 12"/>
                  <a:gd name="T1" fmla="*/ 0 h 24"/>
                  <a:gd name="T2" fmla="*/ 11 w 12"/>
                  <a:gd name="T3" fmla="*/ 5 h 24"/>
                  <a:gd name="T4" fmla="*/ 11 w 12"/>
                  <a:gd name="T5" fmla="*/ 11 h 24"/>
                  <a:gd name="T6" fmla="*/ 11 w 12"/>
                  <a:gd name="T7" fmla="*/ 23 h 24"/>
                  <a:gd name="T8" fmla="*/ 11 w 12"/>
                  <a:gd name="T9" fmla="*/ 23 h 24"/>
                  <a:gd name="T10" fmla="*/ 9 w 12"/>
                  <a:gd name="T11" fmla="*/ 23 h 24"/>
                  <a:gd name="T12" fmla="*/ 6 w 12"/>
                  <a:gd name="T13" fmla="*/ 23 h 24"/>
                  <a:gd name="T14" fmla="*/ 0 w 12"/>
                  <a:gd name="T15" fmla="*/ 23 h 24"/>
                  <a:gd name="T16" fmla="*/ 0 w 12"/>
                  <a:gd name="T17" fmla="*/ 23 h 24"/>
                  <a:gd name="T18" fmla="*/ 0 w 12"/>
                  <a:gd name="T19" fmla="*/ 17 h 24"/>
                  <a:gd name="T20" fmla="*/ 0 w 12"/>
                  <a:gd name="T21" fmla="*/ 12 h 24"/>
                  <a:gd name="T22" fmla="*/ 0 w 12"/>
                  <a:gd name="T23" fmla="*/ 0 h 24"/>
                  <a:gd name="T24" fmla="*/ 0 w 12"/>
                  <a:gd name="T25" fmla="*/ 0 h 24"/>
                  <a:gd name="T26" fmla="*/ 3 w 12"/>
                  <a:gd name="T27" fmla="*/ 0 h 24"/>
                  <a:gd name="T28" fmla="*/ 5 w 12"/>
                  <a:gd name="T29" fmla="*/ 0 h 24"/>
                  <a:gd name="T30" fmla="*/ 11 w 12"/>
                  <a:gd name="T31" fmla="*/ 0 h 24"/>
                  <a:gd name="T32" fmla="*/ 11 w 12"/>
                  <a:gd name="T33" fmla="*/ 0 h 24"/>
                  <a:gd name="T34" fmla="*/ 11 w 12"/>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0"/>
                    </a:moveTo>
                    <a:lnTo>
                      <a:pt x="11" y="5"/>
                    </a:lnTo>
                    <a:lnTo>
                      <a:pt x="11" y="11"/>
                    </a:lnTo>
                    <a:lnTo>
                      <a:pt x="11" y="23"/>
                    </a:lnTo>
                    <a:lnTo>
                      <a:pt x="9" y="23"/>
                    </a:lnTo>
                    <a:lnTo>
                      <a:pt x="6" y="23"/>
                    </a:lnTo>
                    <a:lnTo>
                      <a:pt x="0" y="23"/>
                    </a:lnTo>
                    <a:lnTo>
                      <a:pt x="0" y="17"/>
                    </a:lnTo>
                    <a:lnTo>
                      <a:pt x="0" y="12"/>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7" name="Freeform 107">
                <a:extLst>
                  <a:ext uri="{FF2B5EF4-FFF2-40B4-BE49-F238E27FC236}">
                    <a16:creationId xmlns:a16="http://schemas.microsoft.com/office/drawing/2014/main" id="{A3CA3A29-433A-40D8-9FE0-2ACBF91B606B}"/>
                  </a:ext>
                </a:extLst>
              </p:cNvPr>
              <p:cNvSpPr>
                <a:spLocks/>
              </p:cNvSpPr>
              <p:nvPr/>
            </p:nvSpPr>
            <p:spPr bwMode="auto">
              <a:xfrm>
                <a:off x="423" y="3199"/>
                <a:ext cx="11" cy="22"/>
              </a:xfrm>
              <a:custGeom>
                <a:avLst/>
                <a:gdLst>
                  <a:gd name="T0" fmla="*/ 10 w 11"/>
                  <a:gd name="T1" fmla="*/ 0 h 22"/>
                  <a:gd name="T2" fmla="*/ 10 w 11"/>
                  <a:gd name="T3" fmla="*/ 5 h 22"/>
                  <a:gd name="T4" fmla="*/ 10 w 11"/>
                  <a:gd name="T5" fmla="*/ 9 h 22"/>
                  <a:gd name="T6" fmla="*/ 10 w 11"/>
                  <a:gd name="T7" fmla="*/ 21 h 22"/>
                  <a:gd name="T8" fmla="*/ 10 w 11"/>
                  <a:gd name="T9" fmla="*/ 21 h 22"/>
                  <a:gd name="T10" fmla="*/ 8 w 11"/>
                  <a:gd name="T11" fmla="*/ 21 h 22"/>
                  <a:gd name="T12" fmla="*/ 5 w 11"/>
                  <a:gd name="T13" fmla="*/ 21 h 22"/>
                  <a:gd name="T14" fmla="*/ 0 w 11"/>
                  <a:gd name="T15" fmla="*/ 21 h 22"/>
                  <a:gd name="T16" fmla="*/ 0 w 11"/>
                  <a:gd name="T17" fmla="*/ 21 h 22"/>
                  <a:gd name="T18" fmla="*/ 0 w 11"/>
                  <a:gd name="T19" fmla="*/ 16 h 22"/>
                  <a:gd name="T20" fmla="*/ 0 w 11"/>
                  <a:gd name="T21" fmla="*/ 11 h 22"/>
                  <a:gd name="T22" fmla="*/ 0 w 11"/>
                  <a:gd name="T23" fmla="*/ 0 h 22"/>
                  <a:gd name="T24" fmla="*/ 0 w 11"/>
                  <a:gd name="T25" fmla="*/ 0 h 22"/>
                  <a:gd name="T26" fmla="*/ 3 w 11"/>
                  <a:gd name="T27" fmla="*/ 0 h 22"/>
                  <a:gd name="T28" fmla="*/ 5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9"/>
                    </a:lnTo>
                    <a:lnTo>
                      <a:pt x="10" y="21"/>
                    </a:lnTo>
                    <a:lnTo>
                      <a:pt x="8" y="21"/>
                    </a:lnTo>
                    <a:lnTo>
                      <a:pt x="5" y="21"/>
                    </a:lnTo>
                    <a:lnTo>
                      <a:pt x="0" y="21"/>
                    </a:lnTo>
                    <a:lnTo>
                      <a:pt x="0" y="16"/>
                    </a:lnTo>
                    <a:lnTo>
                      <a:pt x="0" y="11"/>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8" name="Freeform 108">
                <a:extLst>
                  <a:ext uri="{FF2B5EF4-FFF2-40B4-BE49-F238E27FC236}">
                    <a16:creationId xmlns:a16="http://schemas.microsoft.com/office/drawing/2014/main" id="{930B6450-9701-4CFD-8FB3-ADD49024787F}"/>
                  </a:ext>
                </a:extLst>
              </p:cNvPr>
              <p:cNvSpPr>
                <a:spLocks/>
              </p:cNvSpPr>
              <p:nvPr/>
            </p:nvSpPr>
            <p:spPr bwMode="auto">
              <a:xfrm>
                <a:off x="424" y="3200"/>
                <a:ext cx="10" cy="21"/>
              </a:xfrm>
              <a:custGeom>
                <a:avLst/>
                <a:gdLst>
                  <a:gd name="T0" fmla="*/ 9 w 10"/>
                  <a:gd name="T1" fmla="*/ 0 h 21"/>
                  <a:gd name="T2" fmla="*/ 9 w 10"/>
                  <a:gd name="T3" fmla="*/ 5 h 21"/>
                  <a:gd name="T4" fmla="*/ 9 w 10"/>
                  <a:gd name="T5" fmla="*/ 9 h 21"/>
                  <a:gd name="T6" fmla="*/ 9 w 10"/>
                  <a:gd name="T7" fmla="*/ 20 h 21"/>
                  <a:gd name="T8" fmla="*/ 9 w 10"/>
                  <a:gd name="T9" fmla="*/ 20 h 21"/>
                  <a:gd name="T10" fmla="*/ 7 w 10"/>
                  <a:gd name="T11" fmla="*/ 20 h 21"/>
                  <a:gd name="T12" fmla="*/ 5 w 10"/>
                  <a:gd name="T13" fmla="*/ 20 h 21"/>
                  <a:gd name="T14" fmla="*/ 0 w 10"/>
                  <a:gd name="T15" fmla="*/ 20 h 21"/>
                  <a:gd name="T16" fmla="*/ 0 w 10"/>
                  <a:gd name="T17" fmla="*/ 20 h 21"/>
                  <a:gd name="T18" fmla="*/ 0 w 10"/>
                  <a:gd name="T19" fmla="*/ 15 h 21"/>
                  <a:gd name="T20" fmla="*/ 0 w 10"/>
                  <a:gd name="T21" fmla="*/ 11 h 21"/>
                  <a:gd name="T22" fmla="*/ 0 w 10"/>
                  <a:gd name="T23" fmla="*/ 0 h 21"/>
                  <a:gd name="T24" fmla="*/ 0 w 10"/>
                  <a:gd name="T25" fmla="*/ 0 h 21"/>
                  <a:gd name="T26" fmla="*/ 2 w 10"/>
                  <a:gd name="T27" fmla="*/ 0 h 21"/>
                  <a:gd name="T28" fmla="*/ 4 w 10"/>
                  <a:gd name="T29" fmla="*/ 0 h 21"/>
                  <a:gd name="T30" fmla="*/ 9 w 10"/>
                  <a:gd name="T31" fmla="*/ 0 h 21"/>
                  <a:gd name="T32" fmla="*/ 9 w 10"/>
                  <a:gd name="T33" fmla="*/ 0 h 21"/>
                  <a:gd name="T34" fmla="*/ 9 w 10"/>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1"/>
                  <a:gd name="T56" fmla="*/ 10 w 10"/>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1">
                    <a:moveTo>
                      <a:pt x="9" y="0"/>
                    </a:moveTo>
                    <a:lnTo>
                      <a:pt x="9" y="5"/>
                    </a:lnTo>
                    <a:lnTo>
                      <a:pt x="9" y="9"/>
                    </a:lnTo>
                    <a:lnTo>
                      <a:pt x="9" y="20"/>
                    </a:lnTo>
                    <a:lnTo>
                      <a:pt x="7" y="20"/>
                    </a:lnTo>
                    <a:lnTo>
                      <a:pt x="5" y="20"/>
                    </a:lnTo>
                    <a:lnTo>
                      <a:pt x="0" y="20"/>
                    </a:lnTo>
                    <a:lnTo>
                      <a:pt x="0" y="15"/>
                    </a:lnTo>
                    <a:lnTo>
                      <a:pt x="0" y="11"/>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09" name="Freeform 109">
                <a:extLst>
                  <a:ext uri="{FF2B5EF4-FFF2-40B4-BE49-F238E27FC236}">
                    <a16:creationId xmlns:a16="http://schemas.microsoft.com/office/drawing/2014/main" id="{FE151BC9-45BD-44D0-9D19-1FDC76A695FA}"/>
                  </a:ext>
                </a:extLst>
              </p:cNvPr>
              <p:cNvSpPr>
                <a:spLocks/>
              </p:cNvSpPr>
              <p:nvPr/>
            </p:nvSpPr>
            <p:spPr bwMode="auto">
              <a:xfrm>
                <a:off x="424" y="3202"/>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1 w 10"/>
                  <a:gd name="T19" fmla="*/ 13 h 19"/>
                  <a:gd name="T20" fmla="*/ 1 w 10"/>
                  <a:gd name="T21" fmla="*/ 9 h 19"/>
                  <a:gd name="T22" fmla="*/ 0 w 10"/>
                  <a:gd name="T23" fmla="*/ 0 h 19"/>
                  <a:gd name="T24" fmla="*/ 0 w 10"/>
                  <a:gd name="T25" fmla="*/ 0 h 19"/>
                  <a:gd name="T26" fmla="*/ 3 w 10"/>
                  <a:gd name="T27" fmla="*/ 0 h 19"/>
                  <a:gd name="T28" fmla="*/ 5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8"/>
                    </a:lnTo>
                    <a:lnTo>
                      <a:pt x="0" y="18"/>
                    </a:lnTo>
                    <a:lnTo>
                      <a:pt x="1" y="13"/>
                    </a:lnTo>
                    <a:lnTo>
                      <a:pt x="1" y="9"/>
                    </a:lnTo>
                    <a:lnTo>
                      <a:pt x="0" y="0"/>
                    </a:lnTo>
                    <a:lnTo>
                      <a:pt x="3" y="0"/>
                    </a:lnTo>
                    <a:lnTo>
                      <a:pt x="5"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0" name="Freeform 110">
                <a:extLst>
                  <a:ext uri="{FF2B5EF4-FFF2-40B4-BE49-F238E27FC236}">
                    <a16:creationId xmlns:a16="http://schemas.microsoft.com/office/drawing/2014/main" id="{80EC762D-7390-4C67-A3A5-F7784679CD50}"/>
                  </a:ext>
                </a:extLst>
              </p:cNvPr>
              <p:cNvSpPr>
                <a:spLocks/>
              </p:cNvSpPr>
              <p:nvPr/>
            </p:nvSpPr>
            <p:spPr bwMode="auto">
              <a:xfrm>
                <a:off x="425" y="3203"/>
                <a:ext cx="9" cy="18"/>
              </a:xfrm>
              <a:custGeom>
                <a:avLst/>
                <a:gdLst>
                  <a:gd name="T0" fmla="*/ 8 w 9"/>
                  <a:gd name="T1" fmla="*/ 1 h 18"/>
                  <a:gd name="T2" fmla="*/ 8 w 9"/>
                  <a:gd name="T3" fmla="*/ 4 h 18"/>
                  <a:gd name="T4" fmla="*/ 8 w 9"/>
                  <a:gd name="T5" fmla="*/ 8 h 18"/>
                  <a:gd name="T6" fmla="*/ 8 w 9"/>
                  <a:gd name="T7" fmla="*/ 17 h 18"/>
                  <a:gd name="T8" fmla="*/ 8 w 9"/>
                  <a:gd name="T9" fmla="*/ 17 h 18"/>
                  <a:gd name="T10" fmla="*/ 6 w 9"/>
                  <a:gd name="T11" fmla="*/ 17 h 18"/>
                  <a:gd name="T12" fmla="*/ 5 w 9"/>
                  <a:gd name="T13" fmla="*/ 17 h 18"/>
                  <a:gd name="T14" fmla="*/ 0 w 9"/>
                  <a:gd name="T15" fmla="*/ 17 h 18"/>
                  <a:gd name="T16" fmla="*/ 0 w 9"/>
                  <a:gd name="T17" fmla="*/ 17 h 18"/>
                  <a:gd name="T18" fmla="*/ 0 w 9"/>
                  <a:gd name="T19" fmla="*/ 13 h 18"/>
                  <a:gd name="T20" fmla="*/ 1 w 9"/>
                  <a:gd name="T21" fmla="*/ 9 h 18"/>
                  <a:gd name="T22" fmla="*/ 0 w 9"/>
                  <a:gd name="T23" fmla="*/ 1 h 18"/>
                  <a:gd name="T24" fmla="*/ 0 w 9"/>
                  <a:gd name="T25" fmla="*/ 1 h 18"/>
                  <a:gd name="T26" fmla="*/ 2 w 9"/>
                  <a:gd name="T27" fmla="*/ 0 h 18"/>
                  <a:gd name="T28" fmla="*/ 4 w 9"/>
                  <a:gd name="T29" fmla="*/ 0 h 18"/>
                  <a:gd name="T30" fmla="*/ 8 w 9"/>
                  <a:gd name="T31" fmla="*/ 1 h 18"/>
                  <a:gd name="T32" fmla="*/ 8 w 9"/>
                  <a:gd name="T33" fmla="*/ 1 h 18"/>
                  <a:gd name="T34" fmla="*/ 8 w 9"/>
                  <a:gd name="T35" fmla="*/ 1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1"/>
                    </a:moveTo>
                    <a:lnTo>
                      <a:pt x="8" y="4"/>
                    </a:lnTo>
                    <a:lnTo>
                      <a:pt x="8" y="8"/>
                    </a:lnTo>
                    <a:lnTo>
                      <a:pt x="8" y="17"/>
                    </a:lnTo>
                    <a:lnTo>
                      <a:pt x="6" y="17"/>
                    </a:lnTo>
                    <a:lnTo>
                      <a:pt x="5" y="17"/>
                    </a:lnTo>
                    <a:lnTo>
                      <a:pt x="0" y="17"/>
                    </a:lnTo>
                    <a:lnTo>
                      <a:pt x="0" y="13"/>
                    </a:lnTo>
                    <a:lnTo>
                      <a:pt x="1" y="9"/>
                    </a:lnTo>
                    <a:lnTo>
                      <a:pt x="0" y="1"/>
                    </a:lnTo>
                    <a:lnTo>
                      <a:pt x="2" y="0"/>
                    </a:lnTo>
                    <a:lnTo>
                      <a:pt x="4" y="0"/>
                    </a:lnTo>
                    <a:lnTo>
                      <a:pt x="8" y="1"/>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1" name="Freeform 111">
                <a:extLst>
                  <a:ext uri="{FF2B5EF4-FFF2-40B4-BE49-F238E27FC236}">
                    <a16:creationId xmlns:a16="http://schemas.microsoft.com/office/drawing/2014/main" id="{DC3E9E7A-E3DA-41AC-88F4-4056D9EF88F5}"/>
                  </a:ext>
                </a:extLst>
              </p:cNvPr>
              <p:cNvSpPr>
                <a:spLocks/>
              </p:cNvSpPr>
              <p:nvPr/>
            </p:nvSpPr>
            <p:spPr bwMode="auto">
              <a:xfrm>
                <a:off x="426" y="3205"/>
                <a:ext cx="8" cy="16"/>
              </a:xfrm>
              <a:custGeom>
                <a:avLst/>
                <a:gdLst>
                  <a:gd name="T0" fmla="*/ 7 w 8"/>
                  <a:gd name="T1" fmla="*/ 0 h 16"/>
                  <a:gd name="T2" fmla="*/ 7 w 8"/>
                  <a:gd name="T3" fmla="*/ 4 h 16"/>
                  <a:gd name="T4" fmla="*/ 7 w 8"/>
                  <a:gd name="T5" fmla="*/ 7 h 16"/>
                  <a:gd name="T6" fmla="*/ 7 w 8"/>
                  <a:gd name="T7" fmla="*/ 15 h 16"/>
                  <a:gd name="T8" fmla="*/ 7 w 8"/>
                  <a:gd name="T9" fmla="*/ 15 h 16"/>
                  <a:gd name="T10" fmla="*/ 6 w 8"/>
                  <a:gd name="T11" fmla="*/ 15 h 16"/>
                  <a:gd name="T12" fmla="*/ 4 w 8"/>
                  <a:gd name="T13" fmla="*/ 15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2 w 8"/>
                  <a:gd name="T27" fmla="*/ 0 h 16"/>
                  <a:gd name="T28" fmla="*/ 4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4"/>
                    </a:lnTo>
                    <a:lnTo>
                      <a:pt x="7" y="7"/>
                    </a:lnTo>
                    <a:lnTo>
                      <a:pt x="7" y="15"/>
                    </a:lnTo>
                    <a:lnTo>
                      <a:pt x="6" y="15"/>
                    </a:lnTo>
                    <a:lnTo>
                      <a:pt x="4" y="15"/>
                    </a:lnTo>
                    <a:lnTo>
                      <a:pt x="0" y="15"/>
                    </a:lnTo>
                    <a:lnTo>
                      <a:pt x="0" y="11"/>
                    </a:lnTo>
                    <a:lnTo>
                      <a:pt x="0" y="8"/>
                    </a:lnTo>
                    <a:lnTo>
                      <a:pt x="0" y="0"/>
                    </a:lnTo>
                    <a:lnTo>
                      <a:pt x="2" y="0"/>
                    </a:lnTo>
                    <a:lnTo>
                      <a:pt x="4"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2" name="Freeform 112">
                <a:extLst>
                  <a:ext uri="{FF2B5EF4-FFF2-40B4-BE49-F238E27FC236}">
                    <a16:creationId xmlns:a16="http://schemas.microsoft.com/office/drawing/2014/main" id="{C45B08BB-5FF8-484D-A348-13AD2EAB6138}"/>
                  </a:ext>
                </a:extLst>
              </p:cNvPr>
              <p:cNvSpPr>
                <a:spLocks/>
              </p:cNvSpPr>
              <p:nvPr/>
            </p:nvSpPr>
            <p:spPr bwMode="auto">
              <a:xfrm>
                <a:off x="427" y="3207"/>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5 w 7"/>
                  <a:gd name="T11" fmla="*/ 13 h 14"/>
                  <a:gd name="T12" fmla="*/ 3 w 7"/>
                  <a:gd name="T13" fmla="*/ 13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1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5" y="13"/>
                    </a:lnTo>
                    <a:lnTo>
                      <a:pt x="3" y="13"/>
                    </a:lnTo>
                    <a:lnTo>
                      <a:pt x="0" y="13"/>
                    </a:lnTo>
                    <a:lnTo>
                      <a:pt x="0" y="10"/>
                    </a:lnTo>
                    <a:lnTo>
                      <a:pt x="0" y="7"/>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3" name="Freeform 113">
                <a:extLst>
                  <a:ext uri="{FF2B5EF4-FFF2-40B4-BE49-F238E27FC236}">
                    <a16:creationId xmlns:a16="http://schemas.microsoft.com/office/drawing/2014/main" id="{6BEFFED1-1D21-4A73-811C-6E30034F41C5}"/>
                  </a:ext>
                </a:extLst>
              </p:cNvPr>
              <p:cNvSpPr>
                <a:spLocks/>
              </p:cNvSpPr>
              <p:nvPr/>
            </p:nvSpPr>
            <p:spPr bwMode="auto">
              <a:xfrm>
                <a:off x="428" y="3208"/>
                <a:ext cx="6" cy="13"/>
              </a:xfrm>
              <a:custGeom>
                <a:avLst/>
                <a:gdLst>
                  <a:gd name="T0" fmla="*/ 5 w 6"/>
                  <a:gd name="T1" fmla="*/ 0 h 13"/>
                  <a:gd name="T2" fmla="*/ 5 w 6"/>
                  <a:gd name="T3" fmla="*/ 3 h 13"/>
                  <a:gd name="T4" fmla="*/ 5 w 6"/>
                  <a:gd name="T5" fmla="*/ 9 h 13"/>
                  <a:gd name="T6" fmla="*/ 5 w 6"/>
                  <a:gd name="T7" fmla="*/ 12 h 13"/>
                  <a:gd name="T8" fmla="*/ 5 w 6"/>
                  <a:gd name="T9" fmla="*/ 12 h 13"/>
                  <a:gd name="T10" fmla="*/ 4 w 6"/>
                  <a:gd name="T11" fmla="*/ 12 h 13"/>
                  <a:gd name="T12" fmla="*/ 2 w 6"/>
                  <a:gd name="T13" fmla="*/ 12 h 13"/>
                  <a:gd name="T14" fmla="*/ 0 w 6"/>
                  <a:gd name="T15" fmla="*/ 12 h 13"/>
                  <a:gd name="T16" fmla="*/ 0 w 6"/>
                  <a:gd name="T17" fmla="*/ 12 h 13"/>
                  <a:gd name="T18" fmla="*/ 0 w 6"/>
                  <a:gd name="T19" fmla="*/ 9 h 13"/>
                  <a:gd name="T20" fmla="*/ 0 w 6"/>
                  <a:gd name="T21" fmla="*/ 3 h 13"/>
                  <a:gd name="T22" fmla="*/ 0 w 6"/>
                  <a:gd name="T23" fmla="*/ 0 h 13"/>
                  <a:gd name="T24" fmla="*/ 0 w 6"/>
                  <a:gd name="T25" fmla="*/ 0 h 13"/>
                  <a:gd name="T26" fmla="*/ 2 w 6"/>
                  <a:gd name="T27" fmla="*/ 0 h 13"/>
                  <a:gd name="T28" fmla="*/ 4 w 6"/>
                  <a:gd name="T29" fmla="*/ 0 h 13"/>
                  <a:gd name="T30" fmla="*/ 5 w 6"/>
                  <a:gd name="T31" fmla="*/ 0 h 13"/>
                  <a:gd name="T32" fmla="*/ 5 w 6"/>
                  <a:gd name="T33" fmla="*/ 0 h 13"/>
                  <a:gd name="T34" fmla="*/ 5 w 6"/>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3"/>
                  <a:gd name="T56" fmla="*/ 6 w 6"/>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3">
                    <a:moveTo>
                      <a:pt x="5" y="0"/>
                    </a:moveTo>
                    <a:lnTo>
                      <a:pt x="5" y="3"/>
                    </a:lnTo>
                    <a:lnTo>
                      <a:pt x="5" y="9"/>
                    </a:lnTo>
                    <a:lnTo>
                      <a:pt x="5" y="12"/>
                    </a:lnTo>
                    <a:lnTo>
                      <a:pt x="4" y="12"/>
                    </a:lnTo>
                    <a:lnTo>
                      <a:pt x="2" y="12"/>
                    </a:lnTo>
                    <a:lnTo>
                      <a:pt x="0" y="12"/>
                    </a:lnTo>
                    <a:lnTo>
                      <a:pt x="0" y="9"/>
                    </a:lnTo>
                    <a:lnTo>
                      <a:pt x="0" y="3"/>
                    </a:lnTo>
                    <a:lnTo>
                      <a:pt x="0" y="0"/>
                    </a:lnTo>
                    <a:lnTo>
                      <a:pt x="2"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4" name="Freeform 114">
                <a:extLst>
                  <a:ext uri="{FF2B5EF4-FFF2-40B4-BE49-F238E27FC236}">
                    <a16:creationId xmlns:a16="http://schemas.microsoft.com/office/drawing/2014/main" id="{8DEB00EE-E003-4669-B707-4055C59520E1}"/>
                  </a:ext>
                </a:extLst>
              </p:cNvPr>
              <p:cNvSpPr>
                <a:spLocks/>
              </p:cNvSpPr>
              <p:nvPr/>
            </p:nvSpPr>
            <p:spPr bwMode="auto">
              <a:xfrm>
                <a:off x="699" y="3125"/>
                <a:ext cx="68" cy="105"/>
              </a:xfrm>
              <a:custGeom>
                <a:avLst/>
                <a:gdLst>
                  <a:gd name="T0" fmla="*/ 67 w 68"/>
                  <a:gd name="T1" fmla="*/ 0 h 105"/>
                  <a:gd name="T2" fmla="*/ 67 w 68"/>
                  <a:gd name="T3" fmla="*/ 2 h 105"/>
                  <a:gd name="T4" fmla="*/ 67 w 68"/>
                  <a:gd name="T5" fmla="*/ 6 h 105"/>
                  <a:gd name="T6" fmla="*/ 67 w 68"/>
                  <a:gd name="T7" fmla="*/ 14 h 105"/>
                  <a:gd name="T8" fmla="*/ 67 w 68"/>
                  <a:gd name="T9" fmla="*/ 23 h 105"/>
                  <a:gd name="T10" fmla="*/ 67 w 68"/>
                  <a:gd name="T11" fmla="*/ 34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4 h 105"/>
                  <a:gd name="T64" fmla="*/ 0 w 68"/>
                  <a:gd name="T65" fmla="*/ 23 h 105"/>
                  <a:gd name="T66" fmla="*/ 0 w 68"/>
                  <a:gd name="T67" fmla="*/ 14 h 105"/>
                  <a:gd name="T68" fmla="*/ 0 w 68"/>
                  <a:gd name="T69" fmla="*/ 6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6"/>
                    </a:lnTo>
                    <a:lnTo>
                      <a:pt x="67" y="14"/>
                    </a:lnTo>
                    <a:lnTo>
                      <a:pt x="67" y="23"/>
                    </a:lnTo>
                    <a:lnTo>
                      <a:pt x="67" y="34"/>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1" y="0"/>
                    </a:lnTo>
                    <a:lnTo>
                      <a:pt x="21" y="0"/>
                    </a:lnTo>
                    <a:lnTo>
                      <a:pt x="34" y="0"/>
                    </a:lnTo>
                    <a:lnTo>
                      <a:pt x="46" y="0"/>
                    </a:lnTo>
                    <a:lnTo>
                      <a:pt x="57"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5" name="Freeform 115">
                <a:extLst>
                  <a:ext uri="{FF2B5EF4-FFF2-40B4-BE49-F238E27FC236}">
                    <a16:creationId xmlns:a16="http://schemas.microsoft.com/office/drawing/2014/main" id="{59FB9B0F-BA2B-45D6-AC71-6840F52128CA}"/>
                  </a:ext>
                </a:extLst>
              </p:cNvPr>
              <p:cNvSpPr>
                <a:spLocks/>
              </p:cNvSpPr>
              <p:nvPr/>
            </p:nvSpPr>
            <p:spPr bwMode="auto">
              <a:xfrm>
                <a:off x="699" y="3125"/>
                <a:ext cx="68" cy="105"/>
              </a:xfrm>
              <a:custGeom>
                <a:avLst/>
                <a:gdLst>
                  <a:gd name="T0" fmla="*/ 67 w 68"/>
                  <a:gd name="T1" fmla="*/ 0 h 105"/>
                  <a:gd name="T2" fmla="*/ 67 w 68"/>
                  <a:gd name="T3" fmla="*/ 2 h 105"/>
                  <a:gd name="T4" fmla="*/ 67 w 68"/>
                  <a:gd name="T5" fmla="*/ 6 h 105"/>
                  <a:gd name="T6" fmla="*/ 67 w 68"/>
                  <a:gd name="T7" fmla="*/ 14 h 105"/>
                  <a:gd name="T8" fmla="*/ 67 w 68"/>
                  <a:gd name="T9" fmla="*/ 23 h 105"/>
                  <a:gd name="T10" fmla="*/ 67 w 68"/>
                  <a:gd name="T11" fmla="*/ 34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4 h 105"/>
                  <a:gd name="T64" fmla="*/ 0 w 68"/>
                  <a:gd name="T65" fmla="*/ 23 h 105"/>
                  <a:gd name="T66" fmla="*/ 0 w 68"/>
                  <a:gd name="T67" fmla="*/ 14 h 105"/>
                  <a:gd name="T68" fmla="*/ 0 w 68"/>
                  <a:gd name="T69" fmla="*/ 6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6"/>
                    </a:lnTo>
                    <a:lnTo>
                      <a:pt x="67" y="14"/>
                    </a:lnTo>
                    <a:lnTo>
                      <a:pt x="67" y="23"/>
                    </a:lnTo>
                    <a:lnTo>
                      <a:pt x="67" y="34"/>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1" y="0"/>
                    </a:lnTo>
                    <a:lnTo>
                      <a:pt x="21" y="0"/>
                    </a:lnTo>
                    <a:lnTo>
                      <a:pt x="34" y="0"/>
                    </a:lnTo>
                    <a:lnTo>
                      <a:pt x="46" y="0"/>
                    </a:lnTo>
                    <a:lnTo>
                      <a:pt x="57"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16" name="Freeform 116">
                <a:extLst>
                  <a:ext uri="{FF2B5EF4-FFF2-40B4-BE49-F238E27FC236}">
                    <a16:creationId xmlns:a16="http://schemas.microsoft.com/office/drawing/2014/main" id="{0A347461-04CF-463A-AC78-487BF9A60B8C}"/>
                  </a:ext>
                </a:extLst>
              </p:cNvPr>
              <p:cNvSpPr>
                <a:spLocks/>
              </p:cNvSpPr>
              <p:nvPr/>
            </p:nvSpPr>
            <p:spPr bwMode="auto">
              <a:xfrm>
                <a:off x="704" y="3130"/>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6 w 59"/>
                  <a:gd name="T31" fmla="*/ 94 h 95"/>
                  <a:gd name="T32" fmla="*/ 35 w 59"/>
                  <a:gd name="T33" fmla="*/ 94 h 95"/>
                  <a:gd name="T34" fmla="*/ 23 w 59"/>
                  <a:gd name="T35" fmla="*/ 94 h 95"/>
                  <a:gd name="T36" fmla="*/ 12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2 w 59"/>
                  <a:gd name="T73" fmla="*/ 0 h 95"/>
                  <a:gd name="T74" fmla="*/ 23 w 59"/>
                  <a:gd name="T75" fmla="*/ 0 h 95"/>
                  <a:gd name="T76" fmla="*/ 35 w 59"/>
                  <a:gd name="T77" fmla="*/ 0 h 95"/>
                  <a:gd name="T78" fmla="*/ 46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8"/>
                    </a:lnTo>
                    <a:lnTo>
                      <a:pt x="58" y="69"/>
                    </a:lnTo>
                    <a:lnTo>
                      <a:pt x="58" y="79"/>
                    </a:lnTo>
                    <a:lnTo>
                      <a:pt x="58" y="87"/>
                    </a:lnTo>
                    <a:lnTo>
                      <a:pt x="58" y="92"/>
                    </a:lnTo>
                    <a:lnTo>
                      <a:pt x="58" y="94"/>
                    </a:lnTo>
                    <a:lnTo>
                      <a:pt x="55" y="94"/>
                    </a:lnTo>
                    <a:lnTo>
                      <a:pt x="46" y="94"/>
                    </a:lnTo>
                    <a:lnTo>
                      <a:pt x="35" y="94"/>
                    </a:lnTo>
                    <a:lnTo>
                      <a:pt x="23" y="94"/>
                    </a:lnTo>
                    <a:lnTo>
                      <a:pt x="12" y="94"/>
                    </a:lnTo>
                    <a:lnTo>
                      <a:pt x="3"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3" y="0"/>
                    </a:lnTo>
                    <a:lnTo>
                      <a:pt x="12" y="0"/>
                    </a:lnTo>
                    <a:lnTo>
                      <a:pt x="23" y="0"/>
                    </a:lnTo>
                    <a:lnTo>
                      <a:pt x="35" y="0"/>
                    </a:lnTo>
                    <a:lnTo>
                      <a:pt x="46" y="0"/>
                    </a:lnTo>
                    <a:lnTo>
                      <a:pt x="55"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7" name="Freeform 117">
                <a:extLst>
                  <a:ext uri="{FF2B5EF4-FFF2-40B4-BE49-F238E27FC236}">
                    <a16:creationId xmlns:a16="http://schemas.microsoft.com/office/drawing/2014/main" id="{AB77B035-2BC6-4B0D-B7C3-EB28E79529BC}"/>
                  </a:ext>
                </a:extLst>
              </p:cNvPr>
              <p:cNvSpPr>
                <a:spLocks/>
              </p:cNvSpPr>
              <p:nvPr/>
            </p:nvSpPr>
            <p:spPr bwMode="auto">
              <a:xfrm>
                <a:off x="704" y="3130"/>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6 w 59"/>
                  <a:gd name="T31" fmla="*/ 94 h 95"/>
                  <a:gd name="T32" fmla="*/ 35 w 59"/>
                  <a:gd name="T33" fmla="*/ 94 h 95"/>
                  <a:gd name="T34" fmla="*/ 23 w 59"/>
                  <a:gd name="T35" fmla="*/ 94 h 95"/>
                  <a:gd name="T36" fmla="*/ 12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2 w 59"/>
                  <a:gd name="T73" fmla="*/ 0 h 95"/>
                  <a:gd name="T74" fmla="*/ 23 w 59"/>
                  <a:gd name="T75" fmla="*/ 0 h 95"/>
                  <a:gd name="T76" fmla="*/ 35 w 59"/>
                  <a:gd name="T77" fmla="*/ 0 h 95"/>
                  <a:gd name="T78" fmla="*/ 46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8"/>
                    </a:lnTo>
                    <a:lnTo>
                      <a:pt x="58" y="69"/>
                    </a:lnTo>
                    <a:lnTo>
                      <a:pt x="58" y="79"/>
                    </a:lnTo>
                    <a:lnTo>
                      <a:pt x="58" y="87"/>
                    </a:lnTo>
                    <a:lnTo>
                      <a:pt x="58" y="92"/>
                    </a:lnTo>
                    <a:lnTo>
                      <a:pt x="58" y="94"/>
                    </a:lnTo>
                    <a:lnTo>
                      <a:pt x="55" y="94"/>
                    </a:lnTo>
                    <a:lnTo>
                      <a:pt x="46" y="94"/>
                    </a:lnTo>
                    <a:lnTo>
                      <a:pt x="35" y="94"/>
                    </a:lnTo>
                    <a:lnTo>
                      <a:pt x="23" y="94"/>
                    </a:lnTo>
                    <a:lnTo>
                      <a:pt x="12" y="94"/>
                    </a:lnTo>
                    <a:lnTo>
                      <a:pt x="3"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3" y="0"/>
                    </a:lnTo>
                    <a:lnTo>
                      <a:pt x="12" y="0"/>
                    </a:lnTo>
                    <a:lnTo>
                      <a:pt x="23" y="0"/>
                    </a:lnTo>
                    <a:lnTo>
                      <a:pt x="35" y="0"/>
                    </a:lnTo>
                    <a:lnTo>
                      <a:pt x="46" y="0"/>
                    </a:lnTo>
                    <a:lnTo>
                      <a:pt x="55"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18" name="Freeform 118">
                <a:extLst>
                  <a:ext uri="{FF2B5EF4-FFF2-40B4-BE49-F238E27FC236}">
                    <a16:creationId xmlns:a16="http://schemas.microsoft.com/office/drawing/2014/main" id="{A1049E54-8BD9-4111-9C72-B48BF1363973}"/>
                  </a:ext>
                </a:extLst>
              </p:cNvPr>
              <p:cNvSpPr>
                <a:spLocks/>
              </p:cNvSpPr>
              <p:nvPr/>
            </p:nvSpPr>
            <p:spPr bwMode="auto">
              <a:xfrm>
                <a:off x="704" y="3130"/>
                <a:ext cx="29" cy="31"/>
              </a:xfrm>
              <a:custGeom>
                <a:avLst/>
                <a:gdLst>
                  <a:gd name="T0" fmla="*/ 28 w 29"/>
                  <a:gd name="T1" fmla="*/ 0 h 31"/>
                  <a:gd name="T2" fmla="*/ 28 w 29"/>
                  <a:gd name="T3" fmla="*/ 8 h 31"/>
                  <a:gd name="T4" fmla="*/ 28 w 29"/>
                  <a:gd name="T5" fmla="*/ 22 h 31"/>
                  <a:gd name="T6" fmla="*/ 28 w 29"/>
                  <a:gd name="T7" fmla="*/ 30 h 31"/>
                  <a:gd name="T8" fmla="*/ 28 w 29"/>
                  <a:gd name="T9" fmla="*/ 30 h 31"/>
                  <a:gd name="T10" fmla="*/ 20 w 29"/>
                  <a:gd name="T11" fmla="*/ 30 h 31"/>
                  <a:gd name="T12" fmla="*/ 7 w 29"/>
                  <a:gd name="T13" fmla="*/ 30 h 31"/>
                  <a:gd name="T14" fmla="*/ 0 w 29"/>
                  <a:gd name="T15" fmla="*/ 30 h 31"/>
                  <a:gd name="T16" fmla="*/ 0 w 29"/>
                  <a:gd name="T17" fmla="*/ 30 h 31"/>
                  <a:gd name="T18" fmla="*/ 0 w 29"/>
                  <a:gd name="T19" fmla="*/ 22 h 31"/>
                  <a:gd name="T20" fmla="*/ 0 w 29"/>
                  <a:gd name="T21" fmla="*/ 8 h 31"/>
                  <a:gd name="T22" fmla="*/ 0 w 29"/>
                  <a:gd name="T23" fmla="*/ 0 h 31"/>
                  <a:gd name="T24" fmla="*/ 0 w 29"/>
                  <a:gd name="T25" fmla="*/ 0 h 31"/>
                  <a:gd name="T26" fmla="*/ 7 w 29"/>
                  <a:gd name="T27" fmla="*/ 0 h 31"/>
                  <a:gd name="T28" fmla="*/ 20 w 29"/>
                  <a:gd name="T29" fmla="*/ 0 h 31"/>
                  <a:gd name="T30" fmla="*/ 28 w 29"/>
                  <a:gd name="T31" fmla="*/ 0 h 31"/>
                  <a:gd name="T32" fmla="*/ 28 w 29"/>
                  <a:gd name="T33" fmla="*/ 0 h 31"/>
                  <a:gd name="T34" fmla="*/ 28 w 29"/>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31"/>
                  <a:gd name="T56" fmla="*/ 29 w 29"/>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31">
                    <a:moveTo>
                      <a:pt x="28" y="0"/>
                    </a:moveTo>
                    <a:lnTo>
                      <a:pt x="28" y="8"/>
                    </a:lnTo>
                    <a:lnTo>
                      <a:pt x="28" y="22"/>
                    </a:lnTo>
                    <a:lnTo>
                      <a:pt x="28" y="30"/>
                    </a:lnTo>
                    <a:lnTo>
                      <a:pt x="20" y="30"/>
                    </a:lnTo>
                    <a:lnTo>
                      <a:pt x="7" y="30"/>
                    </a:lnTo>
                    <a:lnTo>
                      <a:pt x="0" y="30"/>
                    </a:lnTo>
                    <a:lnTo>
                      <a:pt x="0" y="22"/>
                    </a:lnTo>
                    <a:lnTo>
                      <a:pt x="0" y="8"/>
                    </a:lnTo>
                    <a:lnTo>
                      <a:pt x="0" y="0"/>
                    </a:lnTo>
                    <a:lnTo>
                      <a:pt x="7" y="0"/>
                    </a:lnTo>
                    <a:lnTo>
                      <a:pt x="20" y="0"/>
                    </a:lnTo>
                    <a:lnTo>
                      <a:pt x="28"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19" name="Freeform 119">
                <a:extLst>
                  <a:ext uri="{FF2B5EF4-FFF2-40B4-BE49-F238E27FC236}">
                    <a16:creationId xmlns:a16="http://schemas.microsoft.com/office/drawing/2014/main" id="{1C0BE73B-0FC6-4071-8552-71A21C952BB8}"/>
                  </a:ext>
                </a:extLst>
              </p:cNvPr>
              <p:cNvSpPr>
                <a:spLocks/>
              </p:cNvSpPr>
              <p:nvPr/>
            </p:nvSpPr>
            <p:spPr bwMode="auto">
              <a:xfrm>
                <a:off x="734" y="3130"/>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0" name="Freeform 120">
                <a:extLst>
                  <a:ext uri="{FF2B5EF4-FFF2-40B4-BE49-F238E27FC236}">
                    <a16:creationId xmlns:a16="http://schemas.microsoft.com/office/drawing/2014/main" id="{5CBB8570-D219-49B0-98E1-9D1F1B7BAA19}"/>
                  </a:ext>
                </a:extLst>
              </p:cNvPr>
              <p:cNvSpPr>
                <a:spLocks/>
              </p:cNvSpPr>
              <p:nvPr/>
            </p:nvSpPr>
            <p:spPr bwMode="auto">
              <a:xfrm>
                <a:off x="704" y="3162"/>
                <a:ext cx="29" cy="31"/>
              </a:xfrm>
              <a:custGeom>
                <a:avLst/>
                <a:gdLst>
                  <a:gd name="T0" fmla="*/ 28 w 29"/>
                  <a:gd name="T1" fmla="*/ 0 h 31"/>
                  <a:gd name="T2" fmla="*/ 28 w 29"/>
                  <a:gd name="T3" fmla="*/ 8 h 31"/>
                  <a:gd name="T4" fmla="*/ 28 w 29"/>
                  <a:gd name="T5" fmla="*/ 22 h 31"/>
                  <a:gd name="T6" fmla="*/ 28 w 29"/>
                  <a:gd name="T7" fmla="*/ 30 h 31"/>
                  <a:gd name="T8" fmla="*/ 28 w 29"/>
                  <a:gd name="T9" fmla="*/ 30 h 31"/>
                  <a:gd name="T10" fmla="*/ 20 w 29"/>
                  <a:gd name="T11" fmla="*/ 30 h 31"/>
                  <a:gd name="T12" fmla="*/ 7 w 29"/>
                  <a:gd name="T13" fmla="*/ 30 h 31"/>
                  <a:gd name="T14" fmla="*/ 0 w 29"/>
                  <a:gd name="T15" fmla="*/ 30 h 31"/>
                  <a:gd name="T16" fmla="*/ 0 w 29"/>
                  <a:gd name="T17" fmla="*/ 30 h 31"/>
                  <a:gd name="T18" fmla="*/ 0 w 29"/>
                  <a:gd name="T19" fmla="*/ 22 h 31"/>
                  <a:gd name="T20" fmla="*/ 0 w 29"/>
                  <a:gd name="T21" fmla="*/ 8 h 31"/>
                  <a:gd name="T22" fmla="*/ 0 w 29"/>
                  <a:gd name="T23" fmla="*/ 0 h 31"/>
                  <a:gd name="T24" fmla="*/ 0 w 29"/>
                  <a:gd name="T25" fmla="*/ 0 h 31"/>
                  <a:gd name="T26" fmla="*/ 7 w 29"/>
                  <a:gd name="T27" fmla="*/ 0 h 31"/>
                  <a:gd name="T28" fmla="*/ 20 w 29"/>
                  <a:gd name="T29" fmla="*/ 0 h 31"/>
                  <a:gd name="T30" fmla="*/ 28 w 29"/>
                  <a:gd name="T31" fmla="*/ 0 h 31"/>
                  <a:gd name="T32" fmla="*/ 28 w 29"/>
                  <a:gd name="T33" fmla="*/ 0 h 31"/>
                  <a:gd name="T34" fmla="*/ 28 w 29"/>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31"/>
                  <a:gd name="T56" fmla="*/ 29 w 29"/>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31">
                    <a:moveTo>
                      <a:pt x="28" y="0"/>
                    </a:moveTo>
                    <a:lnTo>
                      <a:pt x="28" y="8"/>
                    </a:lnTo>
                    <a:lnTo>
                      <a:pt x="28" y="22"/>
                    </a:lnTo>
                    <a:lnTo>
                      <a:pt x="28" y="30"/>
                    </a:lnTo>
                    <a:lnTo>
                      <a:pt x="20" y="30"/>
                    </a:lnTo>
                    <a:lnTo>
                      <a:pt x="7" y="30"/>
                    </a:lnTo>
                    <a:lnTo>
                      <a:pt x="0" y="30"/>
                    </a:lnTo>
                    <a:lnTo>
                      <a:pt x="0" y="22"/>
                    </a:lnTo>
                    <a:lnTo>
                      <a:pt x="0" y="8"/>
                    </a:lnTo>
                    <a:lnTo>
                      <a:pt x="0" y="0"/>
                    </a:lnTo>
                    <a:lnTo>
                      <a:pt x="7" y="0"/>
                    </a:lnTo>
                    <a:lnTo>
                      <a:pt x="20" y="0"/>
                    </a:lnTo>
                    <a:lnTo>
                      <a:pt x="28"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1" name="Freeform 121">
                <a:extLst>
                  <a:ext uri="{FF2B5EF4-FFF2-40B4-BE49-F238E27FC236}">
                    <a16:creationId xmlns:a16="http://schemas.microsoft.com/office/drawing/2014/main" id="{772E5FF1-045B-466C-8984-FEC418789ADB}"/>
                  </a:ext>
                </a:extLst>
              </p:cNvPr>
              <p:cNvSpPr>
                <a:spLocks/>
              </p:cNvSpPr>
              <p:nvPr/>
            </p:nvSpPr>
            <p:spPr bwMode="auto">
              <a:xfrm>
                <a:off x="734" y="3162"/>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2" name="Freeform 122">
                <a:extLst>
                  <a:ext uri="{FF2B5EF4-FFF2-40B4-BE49-F238E27FC236}">
                    <a16:creationId xmlns:a16="http://schemas.microsoft.com/office/drawing/2014/main" id="{8F59214D-0F09-4E77-AB09-BF6EDA46637D}"/>
                  </a:ext>
                </a:extLst>
              </p:cNvPr>
              <p:cNvSpPr>
                <a:spLocks/>
              </p:cNvSpPr>
              <p:nvPr/>
            </p:nvSpPr>
            <p:spPr bwMode="auto">
              <a:xfrm>
                <a:off x="704" y="3195"/>
                <a:ext cx="29" cy="31"/>
              </a:xfrm>
              <a:custGeom>
                <a:avLst/>
                <a:gdLst>
                  <a:gd name="T0" fmla="*/ 28 w 29"/>
                  <a:gd name="T1" fmla="*/ 0 h 31"/>
                  <a:gd name="T2" fmla="*/ 28 w 29"/>
                  <a:gd name="T3" fmla="*/ 8 h 31"/>
                  <a:gd name="T4" fmla="*/ 28 w 29"/>
                  <a:gd name="T5" fmla="*/ 22 h 31"/>
                  <a:gd name="T6" fmla="*/ 28 w 29"/>
                  <a:gd name="T7" fmla="*/ 30 h 31"/>
                  <a:gd name="T8" fmla="*/ 28 w 29"/>
                  <a:gd name="T9" fmla="*/ 30 h 31"/>
                  <a:gd name="T10" fmla="*/ 20 w 29"/>
                  <a:gd name="T11" fmla="*/ 30 h 31"/>
                  <a:gd name="T12" fmla="*/ 7 w 29"/>
                  <a:gd name="T13" fmla="*/ 30 h 31"/>
                  <a:gd name="T14" fmla="*/ 0 w 29"/>
                  <a:gd name="T15" fmla="*/ 30 h 31"/>
                  <a:gd name="T16" fmla="*/ 0 w 29"/>
                  <a:gd name="T17" fmla="*/ 30 h 31"/>
                  <a:gd name="T18" fmla="*/ 0 w 29"/>
                  <a:gd name="T19" fmla="*/ 22 h 31"/>
                  <a:gd name="T20" fmla="*/ 0 w 29"/>
                  <a:gd name="T21" fmla="*/ 8 h 31"/>
                  <a:gd name="T22" fmla="*/ 0 w 29"/>
                  <a:gd name="T23" fmla="*/ 0 h 31"/>
                  <a:gd name="T24" fmla="*/ 0 w 29"/>
                  <a:gd name="T25" fmla="*/ 0 h 31"/>
                  <a:gd name="T26" fmla="*/ 7 w 29"/>
                  <a:gd name="T27" fmla="*/ 0 h 31"/>
                  <a:gd name="T28" fmla="*/ 20 w 29"/>
                  <a:gd name="T29" fmla="*/ 0 h 31"/>
                  <a:gd name="T30" fmla="*/ 28 w 29"/>
                  <a:gd name="T31" fmla="*/ 0 h 31"/>
                  <a:gd name="T32" fmla="*/ 28 w 29"/>
                  <a:gd name="T33" fmla="*/ 0 h 31"/>
                  <a:gd name="T34" fmla="*/ 28 w 29"/>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31"/>
                  <a:gd name="T56" fmla="*/ 29 w 29"/>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31">
                    <a:moveTo>
                      <a:pt x="28" y="0"/>
                    </a:moveTo>
                    <a:lnTo>
                      <a:pt x="28" y="8"/>
                    </a:lnTo>
                    <a:lnTo>
                      <a:pt x="28" y="22"/>
                    </a:lnTo>
                    <a:lnTo>
                      <a:pt x="28" y="30"/>
                    </a:lnTo>
                    <a:lnTo>
                      <a:pt x="20" y="30"/>
                    </a:lnTo>
                    <a:lnTo>
                      <a:pt x="7" y="30"/>
                    </a:lnTo>
                    <a:lnTo>
                      <a:pt x="0" y="30"/>
                    </a:lnTo>
                    <a:lnTo>
                      <a:pt x="0" y="22"/>
                    </a:lnTo>
                    <a:lnTo>
                      <a:pt x="0" y="8"/>
                    </a:lnTo>
                    <a:lnTo>
                      <a:pt x="0" y="0"/>
                    </a:lnTo>
                    <a:lnTo>
                      <a:pt x="7" y="0"/>
                    </a:lnTo>
                    <a:lnTo>
                      <a:pt x="20" y="0"/>
                    </a:lnTo>
                    <a:lnTo>
                      <a:pt x="28"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3" name="Freeform 123">
                <a:extLst>
                  <a:ext uri="{FF2B5EF4-FFF2-40B4-BE49-F238E27FC236}">
                    <a16:creationId xmlns:a16="http://schemas.microsoft.com/office/drawing/2014/main" id="{AF49893B-8160-464F-A77D-B89227D306CC}"/>
                  </a:ext>
                </a:extLst>
              </p:cNvPr>
              <p:cNvSpPr>
                <a:spLocks/>
              </p:cNvSpPr>
              <p:nvPr/>
            </p:nvSpPr>
            <p:spPr bwMode="auto">
              <a:xfrm>
                <a:off x="734" y="3195"/>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4" name="Freeform 124">
                <a:extLst>
                  <a:ext uri="{FF2B5EF4-FFF2-40B4-BE49-F238E27FC236}">
                    <a16:creationId xmlns:a16="http://schemas.microsoft.com/office/drawing/2014/main" id="{8E57E75C-254E-4F12-9E66-7E6AAA01F3C4}"/>
                  </a:ext>
                </a:extLst>
              </p:cNvPr>
              <p:cNvSpPr>
                <a:spLocks/>
              </p:cNvSpPr>
              <p:nvPr/>
            </p:nvSpPr>
            <p:spPr bwMode="auto">
              <a:xfrm>
                <a:off x="704" y="3131"/>
                <a:ext cx="16" cy="28"/>
              </a:xfrm>
              <a:custGeom>
                <a:avLst/>
                <a:gdLst>
                  <a:gd name="T0" fmla="*/ 15 w 16"/>
                  <a:gd name="T1" fmla="*/ 0 h 28"/>
                  <a:gd name="T2" fmla="*/ 15 w 16"/>
                  <a:gd name="T3" fmla="*/ 7 h 28"/>
                  <a:gd name="T4" fmla="*/ 15 w 16"/>
                  <a:gd name="T5" fmla="*/ 20 h 28"/>
                  <a:gd name="T6" fmla="*/ 15 w 16"/>
                  <a:gd name="T7" fmla="*/ 27 h 28"/>
                  <a:gd name="T8" fmla="*/ 15 w 16"/>
                  <a:gd name="T9" fmla="*/ 27 h 28"/>
                  <a:gd name="T10" fmla="*/ 11 w 16"/>
                  <a:gd name="T11" fmla="*/ 27 h 28"/>
                  <a:gd name="T12" fmla="*/ 4 w 16"/>
                  <a:gd name="T13" fmla="*/ 27 h 28"/>
                  <a:gd name="T14" fmla="*/ 0 w 16"/>
                  <a:gd name="T15" fmla="*/ 27 h 28"/>
                  <a:gd name="T16" fmla="*/ 0 w 16"/>
                  <a:gd name="T17" fmla="*/ 27 h 28"/>
                  <a:gd name="T18" fmla="*/ 0 w 16"/>
                  <a:gd name="T19" fmla="*/ 20 h 28"/>
                  <a:gd name="T20" fmla="*/ 0 w 16"/>
                  <a:gd name="T21" fmla="*/ 7 h 28"/>
                  <a:gd name="T22" fmla="*/ 0 w 16"/>
                  <a:gd name="T23" fmla="*/ 0 h 28"/>
                  <a:gd name="T24" fmla="*/ 0 w 16"/>
                  <a:gd name="T25" fmla="*/ 0 h 28"/>
                  <a:gd name="T26" fmla="*/ 4 w 16"/>
                  <a:gd name="T27" fmla="*/ 0 h 28"/>
                  <a:gd name="T28" fmla="*/ 11 w 16"/>
                  <a:gd name="T29" fmla="*/ 0 h 28"/>
                  <a:gd name="T30" fmla="*/ 15 w 16"/>
                  <a:gd name="T31" fmla="*/ 0 h 28"/>
                  <a:gd name="T32" fmla="*/ 15 w 16"/>
                  <a:gd name="T33" fmla="*/ 0 h 28"/>
                  <a:gd name="T34" fmla="*/ 15 w 16"/>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28"/>
                  <a:gd name="T56" fmla="*/ 16 w 16"/>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28">
                    <a:moveTo>
                      <a:pt x="15" y="0"/>
                    </a:moveTo>
                    <a:lnTo>
                      <a:pt x="15" y="7"/>
                    </a:lnTo>
                    <a:lnTo>
                      <a:pt x="15" y="20"/>
                    </a:lnTo>
                    <a:lnTo>
                      <a:pt x="15" y="27"/>
                    </a:lnTo>
                    <a:lnTo>
                      <a:pt x="11" y="27"/>
                    </a:lnTo>
                    <a:lnTo>
                      <a:pt x="4" y="27"/>
                    </a:lnTo>
                    <a:lnTo>
                      <a:pt x="0" y="27"/>
                    </a:lnTo>
                    <a:lnTo>
                      <a:pt x="0" y="20"/>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5" name="Freeform 125">
                <a:extLst>
                  <a:ext uri="{FF2B5EF4-FFF2-40B4-BE49-F238E27FC236}">
                    <a16:creationId xmlns:a16="http://schemas.microsoft.com/office/drawing/2014/main" id="{61372D8E-E96D-43C4-B5AA-735951FB31D7}"/>
                  </a:ext>
                </a:extLst>
              </p:cNvPr>
              <p:cNvSpPr>
                <a:spLocks/>
              </p:cNvSpPr>
              <p:nvPr/>
            </p:nvSpPr>
            <p:spPr bwMode="auto">
              <a:xfrm>
                <a:off x="705" y="3132"/>
                <a:ext cx="15" cy="27"/>
              </a:xfrm>
              <a:custGeom>
                <a:avLst/>
                <a:gdLst>
                  <a:gd name="T0" fmla="*/ 14 w 15"/>
                  <a:gd name="T1" fmla="*/ 0 h 27"/>
                  <a:gd name="T2" fmla="*/ 14 w 15"/>
                  <a:gd name="T3" fmla="*/ 6 h 27"/>
                  <a:gd name="T4" fmla="*/ 14 w 15"/>
                  <a:gd name="T5" fmla="*/ 12 h 27"/>
                  <a:gd name="T6" fmla="*/ 14 w 15"/>
                  <a:gd name="T7" fmla="*/ 26 h 27"/>
                  <a:gd name="T8" fmla="*/ 14 w 15"/>
                  <a:gd name="T9" fmla="*/ 26 h 27"/>
                  <a:gd name="T10" fmla="*/ 11 w 15"/>
                  <a:gd name="T11" fmla="*/ 26 h 27"/>
                  <a:gd name="T12" fmla="*/ 8 w 15"/>
                  <a:gd name="T13" fmla="*/ 26 h 27"/>
                  <a:gd name="T14" fmla="*/ 0 w 15"/>
                  <a:gd name="T15" fmla="*/ 26 h 27"/>
                  <a:gd name="T16" fmla="*/ 0 w 15"/>
                  <a:gd name="T17" fmla="*/ 26 h 27"/>
                  <a:gd name="T18" fmla="*/ 0 w 15"/>
                  <a:gd name="T19" fmla="*/ 20 h 27"/>
                  <a:gd name="T20" fmla="*/ 0 w 15"/>
                  <a:gd name="T21" fmla="*/ 14 h 27"/>
                  <a:gd name="T22" fmla="*/ 0 w 15"/>
                  <a:gd name="T23" fmla="*/ 0 h 27"/>
                  <a:gd name="T24" fmla="*/ 0 w 15"/>
                  <a:gd name="T25" fmla="*/ 0 h 27"/>
                  <a:gd name="T26" fmla="*/ 4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2"/>
                    </a:lnTo>
                    <a:lnTo>
                      <a:pt x="14" y="26"/>
                    </a:lnTo>
                    <a:lnTo>
                      <a:pt x="11" y="26"/>
                    </a:lnTo>
                    <a:lnTo>
                      <a:pt x="8" y="26"/>
                    </a:lnTo>
                    <a:lnTo>
                      <a:pt x="0" y="26"/>
                    </a:lnTo>
                    <a:lnTo>
                      <a:pt x="0" y="20"/>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6" name="Freeform 126">
                <a:extLst>
                  <a:ext uri="{FF2B5EF4-FFF2-40B4-BE49-F238E27FC236}">
                    <a16:creationId xmlns:a16="http://schemas.microsoft.com/office/drawing/2014/main" id="{25393111-6FEF-4291-98FD-599ACAB1A7EE}"/>
                  </a:ext>
                </a:extLst>
              </p:cNvPr>
              <p:cNvSpPr>
                <a:spLocks/>
              </p:cNvSpPr>
              <p:nvPr/>
            </p:nvSpPr>
            <p:spPr bwMode="auto">
              <a:xfrm>
                <a:off x="706" y="3133"/>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7" name="Freeform 127">
                <a:extLst>
                  <a:ext uri="{FF2B5EF4-FFF2-40B4-BE49-F238E27FC236}">
                    <a16:creationId xmlns:a16="http://schemas.microsoft.com/office/drawing/2014/main" id="{EB4A56F6-379B-4A3B-8C44-2DCBD89A243D}"/>
                  </a:ext>
                </a:extLst>
              </p:cNvPr>
              <p:cNvSpPr>
                <a:spLocks/>
              </p:cNvSpPr>
              <p:nvPr/>
            </p:nvSpPr>
            <p:spPr bwMode="auto">
              <a:xfrm>
                <a:off x="707" y="3135"/>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5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6" y="23"/>
                    </a:lnTo>
                    <a:lnTo>
                      <a:pt x="0" y="23"/>
                    </a:lnTo>
                    <a:lnTo>
                      <a:pt x="0" y="17"/>
                    </a:lnTo>
                    <a:lnTo>
                      <a:pt x="0" y="12"/>
                    </a:lnTo>
                    <a:lnTo>
                      <a:pt x="0" y="0"/>
                    </a:lnTo>
                    <a:lnTo>
                      <a:pt x="3" y="0"/>
                    </a:lnTo>
                    <a:lnTo>
                      <a:pt x="5"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8" name="Freeform 128">
                <a:extLst>
                  <a:ext uri="{FF2B5EF4-FFF2-40B4-BE49-F238E27FC236}">
                    <a16:creationId xmlns:a16="http://schemas.microsoft.com/office/drawing/2014/main" id="{9FFCC7E3-B719-463E-A4E9-92A8921B1FF8}"/>
                  </a:ext>
                </a:extLst>
              </p:cNvPr>
              <p:cNvSpPr>
                <a:spLocks/>
              </p:cNvSpPr>
              <p:nvPr/>
            </p:nvSpPr>
            <p:spPr bwMode="auto">
              <a:xfrm>
                <a:off x="708" y="3136"/>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2 h 23"/>
                  <a:gd name="T12" fmla="*/ 5 w 12"/>
                  <a:gd name="T13" fmla="*/ 22 h 23"/>
                  <a:gd name="T14" fmla="*/ 0 w 12"/>
                  <a:gd name="T15" fmla="*/ 22 h 23"/>
                  <a:gd name="T16" fmla="*/ 0 w 12"/>
                  <a:gd name="T17" fmla="*/ 22 h 23"/>
                  <a:gd name="T18" fmla="*/ 0 w 12"/>
                  <a:gd name="T19" fmla="*/ 17 h 23"/>
                  <a:gd name="T20" fmla="*/ 0 w 12"/>
                  <a:gd name="T21" fmla="*/ 12 h 23"/>
                  <a:gd name="T22" fmla="*/ 0 w 12"/>
                  <a:gd name="T23" fmla="*/ 0 h 23"/>
                  <a:gd name="T24" fmla="*/ 0 w 12"/>
                  <a:gd name="T25" fmla="*/ 0 h 23"/>
                  <a:gd name="T26" fmla="*/ 2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2"/>
                    </a:lnTo>
                    <a:lnTo>
                      <a:pt x="5" y="22"/>
                    </a:lnTo>
                    <a:lnTo>
                      <a:pt x="0" y="22"/>
                    </a:lnTo>
                    <a:lnTo>
                      <a:pt x="0" y="17"/>
                    </a:lnTo>
                    <a:lnTo>
                      <a:pt x="0" y="12"/>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29" name="Freeform 129">
                <a:extLst>
                  <a:ext uri="{FF2B5EF4-FFF2-40B4-BE49-F238E27FC236}">
                    <a16:creationId xmlns:a16="http://schemas.microsoft.com/office/drawing/2014/main" id="{D2F26130-8F40-49DC-9B98-D74E8DA4790B}"/>
                  </a:ext>
                </a:extLst>
              </p:cNvPr>
              <p:cNvSpPr>
                <a:spLocks/>
              </p:cNvSpPr>
              <p:nvPr/>
            </p:nvSpPr>
            <p:spPr bwMode="auto">
              <a:xfrm>
                <a:off x="708" y="3138"/>
                <a:ext cx="12" cy="21"/>
              </a:xfrm>
              <a:custGeom>
                <a:avLst/>
                <a:gdLst>
                  <a:gd name="T0" fmla="*/ 11 w 12"/>
                  <a:gd name="T1" fmla="*/ 0 h 21"/>
                  <a:gd name="T2" fmla="*/ 11 w 12"/>
                  <a:gd name="T3" fmla="*/ 5 h 21"/>
                  <a:gd name="T4" fmla="*/ 11 w 12"/>
                  <a:gd name="T5" fmla="*/ 9 h 21"/>
                  <a:gd name="T6" fmla="*/ 11 w 12"/>
                  <a:gd name="T7" fmla="*/ 20 h 21"/>
                  <a:gd name="T8" fmla="*/ 11 w 12"/>
                  <a:gd name="T9" fmla="*/ 20 h 21"/>
                  <a:gd name="T10" fmla="*/ 8 w 12"/>
                  <a:gd name="T11" fmla="*/ 20 h 21"/>
                  <a:gd name="T12" fmla="*/ 6 w 12"/>
                  <a:gd name="T13" fmla="*/ 20 h 21"/>
                  <a:gd name="T14" fmla="*/ 0 w 12"/>
                  <a:gd name="T15" fmla="*/ 20 h 21"/>
                  <a:gd name="T16" fmla="*/ 0 w 12"/>
                  <a:gd name="T17" fmla="*/ 20 h 21"/>
                  <a:gd name="T18" fmla="*/ 0 w 12"/>
                  <a:gd name="T19" fmla="*/ 15 h 21"/>
                  <a:gd name="T20" fmla="*/ 0 w 12"/>
                  <a:gd name="T21" fmla="*/ 10 h 21"/>
                  <a:gd name="T22" fmla="*/ 0 w 12"/>
                  <a:gd name="T23" fmla="*/ 0 h 21"/>
                  <a:gd name="T24" fmla="*/ 0 w 12"/>
                  <a:gd name="T25" fmla="*/ 0 h 21"/>
                  <a:gd name="T26" fmla="*/ 3 w 12"/>
                  <a:gd name="T27" fmla="*/ 0 h 21"/>
                  <a:gd name="T28" fmla="*/ 5 w 12"/>
                  <a:gd name="T29" fmla="*/ 0 h 21"/>
                  <a:gd name="T30" fmla="*/ 11 w 12"/>
                  <a:gd name="T31" fmla="*/ 0 h 21"/>
                  <a:gd name="T32" fmla="*/ 11 w 12"/>
                  <a:gd name="T33" fmla="*/ 0 h 21"/>
                  <a:gd name="T34" fmla="*/ 11 w 12"/>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1"/>
                  <a:gd name="T56" fmla="*/ 12 w 12"/>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1">
                    <a:moveTo>
                      <a:pt x="11" y="0"/>
                    </a:moveTo>
                    <a:lnTo>
                      <a:pt x="11" y="5"/>
                    </a:lnTo>
                    <a:lnTo>
                      <a:pt x="11" y="9"/>
                    </a:lnTo>
                    <a:lnTo>
                      <a:pt x="11" y="20"/>
                    </a:lnTo>
                    <a:lnTo>
                      <a:pt x="8" y="20"/>
                    </a:lnTo>
                    <a:lnTo>
                      <a:pt x="6" y="20"/>
                    </a:lnTo>
                    <a:lnTo>
                      <a:pt x="0" y="20"/>
                    </a:lnTo>
                    <a:lnTo>
                      <a:pt x="0" y="15"/>
                    </a:lnTo>
                    <a:lnTo>
                      <a:pt x="0" y="10"/>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0" name="Freeform 130">
                <a:extLst>
                  <a:ext uri="{FF2B5EF4-FFF2-40B4-BE49-F238E27FC236}">
                    <a16:creationId xmlns:a16="http://schemas.microsoft.com/office/drawing/2014/main" id="{AE625C21-292A-42B9-8FA7-821F2E5CD041}"/>
                  </a:ext>
                </a:extLst>
              </p:cNvPr>
              <p:cNvSpPr>
                <a:spLocks/>
              </p:cNvSpPr>
              <p:nvPr/>
            </p:nvSpPr>
            <p:spPr bwMode="auto">
              <a:xfrm>
                <a:off x="709" y="3140"/>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8 w 11"/>
                  <a:gd name="T11" fmla="*/ 18 h 19"/>
                  <a:gd name="T12" fmla="*/ 6 w 11"/>
                  <a:gd name="T13" fmla="*/ 18 h 19"/>
                  <a:gd name="T14" fmla="*/ 0 w 11"/>
                  <a:gd name="T15" fmla="*/ 18 h 19"/>
                  <a:gd name="T16" fmla="*/ 0 w 11"/>
                  <a:gd name="T17" fmla="*/ 18 h 19"/>
                  <a:gd name="T18" fmla="*/ 0 w 11"/>
                  <a:gd name="T19" fmla="*/ 14 h 19"/>
                  <a:gd name="T20" fmla="*/ 0 w 11"/>
                  <a:gd name="T21" fmla="*/ 9 h 19"/>
                  <a:gd name="T22" fmla="*/ 0 w 11"/>
                  <a:gd name="T23" fmla="*/ 0 h 19"/>
                  <a:gd name="T24" fmla="*/ 0 w 11"/>
                  <a:gd name="T25" fmla="*/ 0 h 19"/>
                  <a:gd name="T26" fmla="*/ 3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8" y="18"/>
                    </a:lnTo>
                    <a:lnTo>
                      <a:pt x="6" y="18"/>
                    </a:lnTo>
                    <a:lnTo>
                      <a:pt x="0" y="18"/>
                    </a:lnTo>
                    <a:lnTo>
                      <a:pt x="0" y="14"/>
                    </a:lnTo>
                    <a:lnTo>
                      <a:pt x="0" y="9"/>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1" name="Freeform 131">
                <a:extLst>
                  <a:ext uri="{FF2B5EF4-FFF2-40B4-BE49-F238E27FC236}">
                    <a16:creationId xmlns:a16="http://schemas.microsoft.com/office/drawing/2014/main" id="{45A38D59-3B7A-464C-95DB-1ECF44026A48}"/>
                  </a:ext>
                </a:extLst>
              </p:cNvPr>
              <p:cNvSpPr>
                <a:spLocks/>
              </p:cNvSpPr>
              <p:nvPr/>
            </p:nvSpPr>
            <p:spPr bwMode="auto">
              <a:xfrm>
                <a:off x="710" y="3141"/>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2" name="Freeform 132">
                <a:extLst>
                  <a:ext uri="{FF2B5EF4-FFF2-40B4-BE49-F238E27FC236}">
                    <a16:creationId xmlns:a16="http://schemas.microsoft.com/office/drawing/2014/main" id="{5C5A67EC-8AC3-44C8-8EF7-553A7C4AF8EC}"/>
                  </a:ext>
                </a:extLst>
              </p:cNvPr>
              <p:cNvSpPr>
                <a:spLocks/>
              </p:cNvSpPr>
              <p:nvPr/>
            </p:nvSpPr>
            <p:spPr bwMode="auto">
              <a:xfrm>
                <a:off x="711" y="3143"/>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0" y="11"/>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3" name="Freeform 133">
                <a:extLst>
                  <a:ext uri="{FF2B5EF4-FFF2-40B4-BE49-F238E27FC236}">
                    <a16:creationId xmlns:a16="http://schemas.microsoft.com/office/drawing/2014/main" id="{7AB2F4D5-0C13-434C-ABC6-5B5F9303506B}"/>
                  </a:ext>
                </a:extLst>
              </p:cNvPr>
              <p:cNvSpPr>
                <a:spLocks/>
              </p:cNvSpPr>
              <p:nvPr/>
            </p:nvSpPr>
            <p:spPr bwMode="auto">
              <a:xfrm>
                <a:off x="712" y="3144"/>
                <a:ext cx="8" cy="15"/>
              </a:xfrm>
              <a:custGeom>
                <a:avLst/>
                <a:gdLst>
                  <a:gd name="T0" fmla="*/ 7 w 8"/>
                  <a:gd name="T1" fmla="*/ 0 h 15"/>
                  <a:gd name="T2" fmla="*/ 7 w 8"/>
                  <a:gd name="T3" fmla="*/ 4 h 15"/>
                  <a:gd name="T4" fmla="*/ 7 w 8"/>
                  <a:gd name="T5" fmla="*/ 7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8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4"/>
                    </a:lnTo>
                    <a:lnTo>
                      <a:pt x="7" y="7"/>
                    </a:lnTo>
                    <a:lnTo>
                      <a:pt x="7" y="14"/>
                    </a:lnTo>
                    <a:lnTo>
                      <a:pt x="5" y="14"/>
                    </a:lnTo>
                    <a:lnTo>
                      <a:pt x="4" y="14"/>
                    </a:lnTo>
                    <a:lnTo>
                      <a:pt x="0" y="14"/>
                    </a:lnTo>
                    <a:lnTo>
                      <a:pt x="0" y="11"/>
                    </a:lnTo>
                    <a:lnTo>
                      <a:pt x="0" y="8"/>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4" name="Freeform 134">
                <a:extLst>
                  <a:ext uri="{FF2B5EF4-FFF2-40B4-BE49-F238E27FC236}">
                    <a16:creationId xmlns:a16="http://schemas.microsoft.com/office/drawing/2014/main" id="{AADC6D53-4C6A-40D6-AEEE-B5FE59B4B1DD}"/>
                  </a:ext>
                </a:extLst>
              </p:cNvPr>
              <p:cNvSpPr>
                <a:spLocks/>
              </p:cNvSpPr>
              <p:nvPr/>
            </p:nvSpPr>
            <p:spPr bwMode="auto">
              <a:xfrm>
                <a:off x="712" y="3146"/>
                <a:ext cx="8" cy="13"/>
              </a:xfrm>
              <a:custGeom>
                <a:avLst/>
                <a:gdLst>
                  <a:gd name="T0" fmla="*/ 7 w 8"/>
                  <a:gd name="T1" fmla="*/ 0 h 13"/>
                  <a:gd name="T2" fmla="*/ 7 w 8"/>
                  <a:gd name="T3" fmla="*/ 3 h 13"/>
                  <a:gd name="T4" fmla="*/ 7 w 8"/>
                  <a:gd name="T5" fmla="*/ 5 h 13"/>
                  <a:gd name="T6" fmla="*/ 7 w 8"/>
                  <a:gd name="T7" fmla="*/ 12 h 13"/>
                  <a:gd name="T8" fmla="*/ 7 w 8"/>
                  <a:gd name="T9" fmla="*/ 12 h 13"/>
                  <a:gd name="T10" fmla="*/ 5 w 8"/>
                  <a:gd name="T11" fmla="*/ 12 h 13"/>
                  <a:gd name="T12" fmla="*/ 4 w 8"/>
                  <a:gd name="T13" fmla="*/ 12 h 13"/>
                  <a:gd name="T14" fmla="*/ 0 w 8"/>
                  <a:gd name="T15" fmla="*/ 12 h 13"/>
                  <a:gd name="T16" fmla="*/ 0 w 8"/>
                  <a:gd name="T17" fmla="*/ 12 h 13"/>
                  <a:gd name="T18" fmla="*/ 1 w 8"/>
                  <a:gd name="T19" fmla="*/ 9 h 13"/>
                  <a:gd name="T20" fmla="*/ 1 w 8"/>
                  <a:gd name="T21" fmla="*/ 6 h 13"/>
                  <a:gd name="T22" fmla="*/ 0 w 8"/>
                  <a:gd name="T23" fmla="*/ 0 h 13"/>
                  <a:gd name="T24" fmla="*/ 0 w 8"/>
                  <a:gd name="T25" fmla="*/ 0 h 13"/>
                  <a:gd name="T26" fmla="*/ 2 w 8"/>
                  <a:gd name="T27" fmla="*/ 0 h 13"/>
                  <a:gd name="T28" fmla="*/ 3 w 8"/>
                  <a:gd name="T29" fmla="*/ 0 h 13"/>
                  <a:gd name="T30" fmla="*/ 7 w 8"/>
                  <a:gd name="T31" fmla="*/ 0 h 13"/>
                  <a:gd name="T32" fmla="*/ 7 w 8"/>
                  <a:gd name="T33" fmla="*/ 0 h 13"/>
                  <a:gd name="T34" fmla="*/ 7 w 8"/>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3"/>
                  <a:gd name="T56" fmla="*/ 8 w 8"/>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3">
                    <a:moveTo>
                      <a:pt x="7" y="0"/>
                    </a:moveTo>
                    <a:lnTo>
                      <a:pt x="7" y="3"/>
                    </a:lnTo>
                    <a:lnTo>
                      <a:pt x="7" y="5"/>
                    </a:lnTo>
                    <a:lnTo>
                      <a:pt x="7" y="12"/>
                    </a:lnTo>
                    <a:lnTo>
                      <a:pt x="5" y="12"/>
                    </a:lnTo>
                    <a:lnTo>
                      <a:pt x="4" y="12"/>
                    </a:lnTo>
                    <a:lnTo>
                      <a:pt x="0" y="12"/>
                    </a:lnTo>
                    <a:lnTo>
                      <a:pt x="1" y="9"/>
                    </a:lnTo>
                    <a:lnTo>
                      <a:pt x="1" y="6"/>
                    </a:lnTo>
                    <a:lnTo>
                      <a:pt x="0" y="0"/>
                    </a:lnTo>
                    <a:lnTo>
                      <a:pt x="2" y="0"/>
                    </a:lnTo>
                    <a:lnTo>
                      <a:pt x="3" y="0"/>
                    </a:lnTo>
                    <a:lnTo>
                      <a:pt x="7"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5" name="Freeform 135">
                <a:extLst>
                  <a:ext uri="{FF2B5EF4-FFF2-40B4-BE49-F238E27FC236}">
                    <a16:creationId xmlns:a16="http://schemas.microsoft.com/office/drawing/2014/main" id="{94ABD541-9953-40E5-8204-A9C09A08AEA2}"/>
                  </a:ext>
                </a:extLst>
              </p:cNvPr>
              <p:cNvSpPr>
                <a:spLocks/>
              </p:cNvSpPr>
              <p:nvPr/>
            </p:nvSpPr>
            <p:spPr bwMode="auto">
              <a:xfrm>
                <a:off x="713" y="3147"/>
                <a:ext cx="7" cy="12"/>
              </a:xfrm>
              <a:custGeom>
                <a:avLst/>
                <a:gdLst>
                  <a:gd name="T0" fmla="*/ 6 w 7"/>
                  <a:gd name="T1" fmla="*/ 0 h 12"/>
                  <a:gd name="T2" fmla="*/ 6 w 7"/>
                  <a:gd name="T3" fmla="*/ 3 h 12"/>
                  <a:gd name="T4" fmla="*/ 6 w 7"/>
                  <a:gd name="T5" fmla="*/ 8 h 12"/>
                  <a:gd name="T6" fmla="*/ 6 w 7"/>
                  <a:gd name="T7" fmla="*/ 11 h 12"/>
                  <a:gd name="T8" fmla="*/ 6 w 7"/>
                  <a:gd name="T9" fmla="*/ 11 h 12"/>
                  <a:gd name="T10" fmla="*/ 4 w 7"/>
                  <a:gd name="T11" fmla="*/ 11 h 12"/>
                  <a:gd name="T12" fmla="*/ 2 w 7"/>
                  <a:gd name="T13" fmla="*/ 11 h 12"/>
                  <a:gd name="T14" fmla="*/ 0 w 7"/>
                  <a:gd name="T15" fmla="*/ 11 h 12"/>
                  <a:gd name="T16" fmla="*/ 0 w 7"/>
                  <a:gd name="T17" fmla="*/ 11 h 12"/>
                  <a:gd name="T18" fmla="*/ 0 w 7"/>
                  <a:gd name="T19" fmla="*/ 8 h 12"/>
                  <a:gd name="T20" fmla="*/ 0 w 7"/>
                  <a:gd name="T21" fmla="*/ 3 h 12"/>
                  <a:gd name="T22" fmla="*/ 0 w 7"/>
                  <a:gd name="T23" fmla="*/ 0 h 12"/>
                  <a:gd name="T24" fmla="*/ 0 w 7"/>
                  <a:gd name="T25" fmla="*/ 0 h 12"/>
                  <a:gd name="T26" fmla="*/ 2 w 7"/>
                  <a:gd name="T27" fmla="*/ 0 h 12"/>
                  <a:gd name="T28" fmla="*/ 4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3"/>
                    </a:lnTo>
                    <a:lnTo>
                      <a:pt x="6" y="8"/>
                    </a:lnTo>
                    <a:lnTo>
                      <a:pt x="6" y="11"/>
                    </a:lnTo>
                    <a:lnTo>
                      <a:pt x="4" y="11"/>
                    </a:lnTo>
                    <a:lnTo>
                      <a:pt x="2" y="11"/>
                    </a:lnTo>
                    <a:lnTo>
                      <a:pt x="0" y="11"/>
                    </a:lnTo>
                    <a:lnTo>
                      <a:pt x="0" y="8"/>
                    </a:lnTo>
                    <a:lnTo>
                      <a:pt x="0" y="3"/>
                    </a:lnTo>
                    <a:lnTo>
                      <a:pt x="0" y="0"/>
                    </a:lnTo>
                    <a:lnTo>
                      <a:pt x="2" y="0"/>
                    </a:lnTo>
                    <a:lnTo>
                      <a:pt x="4" y="0"/>
                    </a:lnTo>
                    <a:lnTo>
                      <a:pt x="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6" name="Freeform 136">
                <a:extLst>
                  <a:ext uri="{FF2B5EF4-FFF2-40B4-BE49-F238E27FC236}">
                    <a16:creationId xmlns:a16="http://schemas.microsoft.com/office/drawing/2014/main" id="{DED8C731-8687-4702-B746-7A0E35EB530E}"/>
                  </a:ext>
                </a:extLst>
              </p:cNvPr>
              <p:cNvSpPr>
                <a:spLocks/>
              </p:cNvSpPr>
              <p:nvPr/>
            </p:nvSpPr>
            <p:spPr bwMode="auto">
              <a:xfrm>
                <a:off x="704" y="3161"/>
                <a:ext cx="16" cy="30"/>
              </a:xfrm>
              <a:custGeom>
                <a:avLst/>
                <a:gdLst>
                  <a:gd name="T0" fmla="*/ 15 w 16"/>
                  <a:gd name="T1" fmla="*/ 0 h 30"/>
                  <a:gd name="T2" fmla="*/ 15 w 16"/>
                  <a:gd name="T3" fmla="*/ 7 h 30"/>
                  <a:gd name="T4" fmla="*/ 15 w 16"/>
                  <a:gd name="T5" fmla="*/ 21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1 h 30"/>
                  <a:gd name="T20" fmla="*/ 0 w 16"/>
                  <a:gd name="T21" fmla="*/ 7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7"/>
                    </a:lnTo>
                    <a:lnTo>
                      <a:pt x="15" y="21"/>
                    </a:lnTo>
                    <a:lnTo>
                      <a:pt x="15" y="29"/>
                    </a:lnTo>
                    <a:lnTo>
                      <a:pt x="11" y="29"/>
                    </a:lnTo>
                    <a:lnTo>
                      <a:pt x="4" y="29"/>
                    </a:lnTo>
                    <a:lnTo>
                      <a:pt x="0" y="29"/>
                    </a:lnTo>
                    <a:lnTo>
                      <a:pt x="0" y="21"/>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7" name="Freeform 137">
                <a:extLst>
                  <a:ext uri="{FF2B5EF4-FFF2-40B4-BE49-F238E27FC236}">
                    <a16:creationId xmlns:a16="http://schemas.microsoft.com/office/drawing/2014/main" id="{3C999CDF-813A-4B27-9B25-09F52D096568}"/>
                  </a:ext>
                </a:extLst>
              </p:cNvPr>
              <p:cNvSpPr>
                <a:spLocks/>
              </p:cNvSpPr>
              <p:nvPr/>
            </p:nvSpPr>
            <p:spPr bwMode="auto">
              <a:xfrm>
                <a:off x="705" y="3162"/>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8 w 15"/>
                  <a:gd name="T13" fmla="*/ 28 h 29"/>
                  <a:gd name="T14" fmla="*/ 0 w 15"/>
                  <a:gd name="T15" fmla="*/ 28 h 29"/>
                  <a:gd name="T16" fmla="*/ 0 w 15"/>
                  <a:gd name="T17" fmla="*/ 28 h 29"/>
                  <a:gd name="T18" fmla="*/ 0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8" y="28"/>
                    </a:lnTo>
                    <a:lnTo>
                      <a:pt x="0" y="28"/>
                    </a:lnTo>
                    <a:lnTo>
                      <a:pt x="0"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8" name="Freeform 138">
                <a:extLst>
                  <a:ext uri="{FF2B5EF4-FFF2-40B4-BE49-F238E27FC236}">
                    <a16:creationId xmlns:a16="http://schemas.microsoft.com/office/drawing/2014/main" id="{6BB2649C-6CD2-4D91-BC15-0997B9902DA7}"/>
                  </a:ext>
                </a:extLst>
              </p:cNvPr>
              <p:cNvSpPr>
                <a:spLocks/>
              </p:cNvSpPr>
              <p:nvPr/>
            </p:nvSpPr>
            <p:spPr bwMode="auto">
              <a:xfrm>
                <a:off x="706" y="3164"/>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39" name="Freeform 139">
                <a:extLst>
                  <a:ext uri="{FF2B5EF4-FFF2-40B4-BE49-F238E27FC236}">
                    <a16:creationId xmlns:a16="http://schemas.microsoft.com/office/drawing/2014/main" id="{4B382E43-58CA-47FA-B559-D5695639AD8D}"/>
                  </a:ext>
                </a:extLst>
              </p:cNvPr>
              <p:cNvSpPr>
                <a:spLocks/>
              </p:cNvSpPr>
              <p:nvPr/>
            </p:nvSpPr>
            <p:spPr bwMode="auto">
              <a:xfrm>
                <a:off x="707" y="3166"/>
                <a:ext cx="13" cy="25"/>
              </a:xfrm>
              <a:custGeom>
                <a:avLst/>
                <a:gdLst>
                  <a:gd name="T0" fmla="*/ 12 w 13"/>
                  <a:gd name="T1" fmla="*/ 0 h 25"/>
                  <a:gd name="T2" fmla="*/ 12 w 13"/>
                  <a:gd name="T3" fmla="*/ 6 h 25"/>
                  <a:gd name="T4" fmla="*/ 12 w 13"/>
                  <a:gd name="T5" fmla="*/ 11 h 25"/>
                  <a:gd name="T6" fmla="*/ 12 w 13"/>
                  <a:gd name="T7" fmla="*/ 24 h 25"/>
                  <a:gd name="T8" fmla="*/ 12 w 13"/>
                  <a:gd name="T9" fmla="*/ 24 h 25"/>
                  <a:gd name="T10" fmla="*/ 9 w 13"/>
                  <a:gd name="T11" fmla="*/ 24 h 25"/>
                  <a:gd name="T12" fmla="*/ 6 w 13"/>
                  <a:gd name="T13" fmla="*/ 24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6"/>
                    </a:lnTo>
                    <a:lnTo>
                      <a:pt x="12" y="11"/>
                    </a:lnTo>
                    <a:lnTo>
                      <a:pt x="12" y="24"/>
                    </a:lnTo>
                    <a:lnTo>
                      <a:pt x="9" y="24"/>
                    </a:lnTo>
                    <a:lnTo>
                      <a:pt x="6" y="24"/>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0" name="Freeform 140">
                <a:extLst>
                  <a:ext uri="{FF2B5EF4-FFF2-40B4-BE49-F238E27FC236}">
                    <a16:creationId xmlns:a16="http://schemas.microsoft.com/office/drawing/2014/main" id="{CC2CB9BE-2235-4F8C-B08C-9CE6DDC61617}"/>
                  </a:ext>
                </a:extLst>
              </p:cNvPr>
              <p:cNvSpPr>
                <a:spLocks/>
              </p:cNvSpPr>
              <p:nvPr/>
            </p:nvSpPr>
            <p:spPr bwMode="auto">
              <a:xfrm>
                <a:off x="708" y="3168"/>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2 h 23"/>
                  <a:gd name="T12" fmla="*/ 6 w 12"/>
                  <a:gd name="T13" fmla="*/ 22 h 23"/>
                  <a:gd name="T14" fmla="*/ 0 w 12"/>
                  <a:gd name="T15" fmla="*/ 22 h 23"/>
                  <a:gd name="T16" fmla="*/ 0 w 12"/>
                  <a:gd name="T17" fmla="*/ 22 h 23"/>
                  <a:gd name="T18" fmla="*/ 0 w 12"/>
                  <a:gd name="T19" fmla="*/ 17 h 23"/>
                  <a:gd name="T20" fmla="*/ 0 w 12"/>
                  <a:gd name="T21" fmla="*/ 11 h 23"/>
                  <a:gd name="T22" fmla="*/ 0 w 12"/>
                  <a:gd name="T23" fmla="*/ 0 h 23"/>
                  <a:gd name="T24" fmla="*/ 0 w 12"/>
                  <a:gd name="T25" fmla="*/ 0 h 23"/>
                  <a:gd name="T26" fmla="*/ 3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2"/>
                    </a:lnTo>
                    <a:lnTo>
                      <a:pt x="6" y="22"/>
                    </a:lnTo>
                    <a:lnTo>
                      <a:pt x="0" y="22"/>
                    </a:lnTo>
                    <a:lnTo>
                      <a:pt x="0" y="17"/>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1" name="Freeform 141">
                <a:extLst>
                  <a:ext uri="{FF2B5EF4-FFF2-40B4-BE49-F238E27FC236}">
                    <a16:creationId xmlns:a16="http://schemas.microsoft.com/office/drawing/2014/main" id="{ACEFFCF8-B88C-4886-9020-767548BFF2FE}"/>
                  </a:ext>
                </a:extLst>
              </p:cNvPr>
              <p:cNvSpPr>
                <a:spLocks/>
              </p:cNvSpPr>
              <p:nvPr/>
            </p:nvSpPr>
            <p:spPr bwMode="auto">
              <a:xfrm>
                <a:off x="708" y="3169"/>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1 w 12"/>
                  <a:gd name="T19" fmla="*/ 16 h 22"/>
                  <a:gd name="T20" fmla="*/ 1 w 12"/>
                  <a:gd name="T21" fmla="*/ 11 h 22"/>
                  <a:gd name="T22" fmla="*/ 0 w 12"/>
                  <a:gd name="T23" fmla="*/ 0 h 22"/>
                  <a:gd name="T24" fmla="*/ 0 w 12"/>
                  <a:gd name="T25" fmla="*/ 0 h 22"/>
                  <a:gd name="T26" fmla="*/ 3 w 12"/>
                  <a:gd name="T27" fmla="*/ 0 h 22"/>
                  <a:gd name="T28" fmla="*/ 6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6" y="21"/>
                    </a:lnTo>
                    <a:lnTo>
                      <a:pt x="0" y="21"/>
                    </a:lnTo>
                    <a:lnTo>
                      <a:pt x="1" y="16"/>
                    </a:lnTo>
                    <a:lnTo>
                      <a:pt x="1" y="11"/>
                    </a:lnTo>
                    <a:lnTo>
                      <a:pt x="0" y="0"/>
                    </a:lnTo>
                    <a:lnTo>
                      <a:pt x="3" y="0"/>
                    </a:lnTo>
                    <a:lnTo>
                      <a:pt x="6"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2" name="Freeform 142">
                <a:extLst>
                  <a:ext uri="{FF2B5EF4-FFF2-40B4-BE49-F238E27FC236}">
                    <a16:creationId xmlns:a16="http://schemas.microsoft.com/office/drawing/2014/main" id="{AFDB8006-AC3D-401C-AC08-FDBABFB65E39}"/>
                  </a:ext>
                </a:extLst>
              </p:cNvPr>
              <p:cNvSpPr>
                <a:spLocks/>
              </p:cNvSpPr>
              <p:nvPr/>
            </p:nvSpPr>
            <p:spPr bwMode="auto">
              <a:xfrm>
                <a:off x="710" y="3171"/>
                <a:ext cx="10" cy="20"/>
              </a:xfrm>
              <a:custGeom>
                <a:avLst/>
                <a:gdLst>
                  <a:gd name="T0" fmla="*/ 9 w 10"/>
                  <a:gd name="T1" fmla="*/ 0 h 20"/>
                  <a:gd name="T2" fmla="*/ 9 w 10"/>
                  <a:gd name="T3" fmla="*/ 5 h 20"/>
                  <a:gd name="T4" fmla="*/ 9 w 10"/>
                  <a:gd name="T5" fmla="*/ 9 h 20"/>
                  <a:gd name="T6" fmla="*/ 9 w 10"/>
                  <a:gd name="T7" fmla="*/ 19 h 20"/>
                  <a:gd name="T8" fmla="*/ 9 w 10"/>
                  <a:gd name="T9" fmla="*/ 19 h 20"/>
                  <a:gd name="T10" fmla="*/ 7 w 10"/>
                  <a:gd name="T11" fmla="*/ 19 h 20"/>
                  <a:gd name="T12" fmla="*/ 5 w 10"/>
                  <a:gd name="T13" fmla="*/ 19 h 20"/>
                  <a:gd name="T14" fmla="*/ 0 w 10"/>
                  <a:gd name="T15" fmla="*/ 19 h 20"/>
                  <a:gd name="T16" fmla="*/ 0 w 10"/>
                  <a:gd name="T17" fmla="*/ 19 h 20"/>
                  <a:gd name="T18" fmla="*/ 0 w 10"/>
                  <a:gd name="T19" fmla="*/ 14 h 20"/>
                  <a:gd name="T20" fmla="*/ 0 w 10"/>
                  <a:gd name="T21" fmla="*/ 10 h 20"/>
                  <a:gd name="T22" fmla="*/ 0 w 10"/>
                  <a:gd name="T23" fmla="*/ 0 h 20"/>
                  <a:gd name="T24" fmla="*/ 0 w 10"/>
                  <a:gd name="T25" fmla="*/ 0 h 20"/>
                  <a:gd name="T26" fmla="*/ 2 w 10"/>
                  <a:gd name="T27" fmla="*/ 0 h 20"/>
                  <a:gd name="T28" fmla="*/ 4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5"/>
                    </a:lnTo>
                    <a:lnTo>
                      <a:pt x="9" y="9"/>
                    </a:lnTo>
                    <a:lnTo>
                      <a:pt x="9" y="19"/>
                    </a:lnTo>
                    <a:lnTo>
                      <a:pt x="7" y="19"/>
                    </a:lnTo>
                    <a:lnTo>
                      <a:pt x="5" y="19"/>
                    </a:lnTo>
                    <a:lnTo>
                      <a:pt x="0" y="19"/>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3" name="Freeform 143">
                <a:extLst>
                  <a:ext uri="{FF2B5EF4-FFF2-40B4-BE49-F238E27FC236}">
                    <a16:creationId xmlns:a16="http://schemas.microsoft.com/office/drawing/2014/main" id="{B2FC2FE0-2EE6-46AD-BD95-BD326F189310}"/>
                  </a:ext>
                </a:extLst>
              </p:cNvPr>
              <p:cNvSpPr>
                <a:spLocks/>
              </p:cNvSpPr>
              <p:nvPr/>
            </p:nvSpPr>
            <p:spPr bwMode="auto">
              <a:xfrm>
                <a:off x="710" y="3173"/>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1 w 10"/>
                  <a:gd name="T19" fmla="*/ 13 h 18"/>
                  <a:gd name="T20" fmla="*/ 1 w 10"/>
                  <a:gd name="T21" fmla="*/ 9 h 18"/>
                  <a:gd name="T22" fmla="*/ 0 w 10"/>
                  <a:gd name="T23" fmla="*/ 0 h 18"/>
                  <a:gd name="T24" fmla="*/ 0 w 10"/>
                  <a:gd name="T25" fmla="*/ 0 h 18"/>
                  <a:gd name="T26" fmla="*/ 3 w 10"/>
                  <a:gd name="T27" fmla="*/ 0 h 18"/>
                  <a:gd name="T28" fmla="*/ 5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1" y="13"/>
                    </a:lnTo>
                    <a:lnTo>
                      <a:pt x="1" y="9"/>
                    </a:lnTo>
                    <a:lnTo>
                      <a:pt x="0" y="0"/>
                    </a:lnTo>
                    <a:lnTo>
                      <a:pt x="3" y="0"/>
                    </a:lnTo>
                    <a:lnTo>
                      <a:pt x="5"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4" name="Freeform 144">
                <a:extLst>
                  <a:ext uri="{FF2B5EF4-FFF2-40B4-BE49-F238E27FC236}">
                    <a16:creationId xmlns:a16="http://schemas.microsoft.com/office/drawing/2014/main" id="{C83CBD2B-1CDD-436B-810F-25582585B4A1}"/>
                  </a:ext>
                </a:extLst>
              </p:cNvPr>
              <p:cNvSpPr>
                <a:spLocks/>
              </p:cNvSpPr>
              <p:nvPr/>
            </p:nvSpPr>
            <p:spPr bwMode="auto">
              <a:xfrm>
                <a:off x="711" y="3175"/>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1 w 9"/>
                  <a:gd name="T19" fmla="*/ 11 h 16"/>
                  <a:gd name="T20" fmla="*/ 1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1" y="11"/>
                    </a:lnTo>
                    <a:lnTo>
                      <a:pt x="1"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5" name="Freeform 145">
                <a:extLst>
                  <a:ext uri="{FF2B5EF4-FFF2-40B4-BE49-F238E27FC236}">
                    <a16:creationId xmlns:a16="http://schemas.microsoft.com/office/drawing/2014/main" id="{7B8AE40C-32ED-4EF3-8C63-AAE13F0421ED}"/>
                  </a:ext>
                </a:extLst>
              </p:cNvPr>
              <p:cNvSpPr>
                <a:spLocks/>
              </p:cNvSpPr>
              <p:nvPr/>
            </p:nvSpPr>
            <p:spPr bwMode="auto">
              <a:xfrm>
                <a:off x="712" y="3177"/>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10 h 14"/>
                  <a:gd name="T20" fmla="*/ 1 w 8"/>
                  <a:gd name="T21" fmla="*/ 7 h 14"/>
                  <a:gd name="T22" fmla="*/ 0 w 8"/>
                  <a:gd name="T23" fmla="*/ 0 h 14"/>
                  <a:gd name="T24" fmla="*/ 0 w 8"/>
                  <a:gd name="T25" fmla="*/ 0 h 14"/>
                  <a:gd name="T26" fmla="*/ 2 w 8"/>
                  <a:gd name="T27" fmla="*/ 0 h 14"/>
                  <a:gd name="T28" fmla="*/ 4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10"/>
                    </a:lnTo>
                    <a:lnTo>
                      <a:pt x="1" y="7"/>
                    </a:lnTo>
                    <a:lnTo>
                      <a:pt x="0" y="0"/>
                    </a:lnTo>
                    <a:lnTo>
                      <a:pt x="2" y="0"/>
                    </a:lnTo>
                    <a:lnTo>
                      <a:pt x="4"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6" name="Freeform 146">
                <a:extLst>
                  <a:ext uri="{FF2B5EF4-FFF2-40B4-BE49-F238E27FC236}">
                    <a16:creationId xmlns:a16="http://schemas.microsoft.com/office/drawing/2014/main" id="{2E98281B-F1FE-4C81-B008-D2D06AC61B3B}"/>
                  </a:ext>
                </a:extLst>
              </p:cNvPr>
              <p:cNvSpPr>
                <a:spLocks/>
              </p:cNvSpPr>
              <p:nvPr/>
            </p:nvSpPr>
            <p:spPr bwMode="auto">
              <a:xfrm>
                <a:off x="713" y="3179"/>
                <a:ext cx="7" cy="12"/>
              </a:xfrm>
              <a:custGeom>
                <a:avLst/>
                <a:gdLst>
                  <a:gd name="T0" fmla="*/ 6 w 7"/>
                  <a:gd name="T1" fmla="*/ 0 h 12"/>
                  <a:gd name="T2" fmla="*/ 6 w 7"/>
                  <a:gd name="T3" fmla="*/ 2 h 12"/>
                  <a:gd name="T4" fmla="*/ 6 w 7"/>
                  <a:gd name="T5" fmla="*/ 5 h 12"/>
                  <a:gd name="T6" fmla="*/ 6 w 7"/>
                  <a:gd name="T7" fmla="*/ 11 h 12"/>
                  <a:gd name="T8" fmla="*/ 6 w 7"/>
                  <a:gd name="T9" fmla="*/ 11 h 12"/>
                  <a:gd name="T10" fmla="*/ 5 w 7"/>
                  <a:gd name="T11" fmla="*/ 11 h 12"/>
                  <a:gd name="T12" fmla="*/ 3 w 7"/>
                  <a:gd name="T13" fmla="*/ 11 h 12"/>
                  <a:gd name="T14" fmla="*/ 0 w 7"/>
                  <a:gd name="T15" fmla="*/ 11 h 12"/>
                  <a:gd name="T16" fmla="*/ 0 w 7"/>
                  <a:gd name="T17" fmla="*/ 11 h 12"/>
                  <a:gd name="T18" fmla="*/ 1 w 7"/>
                  <a:gd name="T19" fmla="*/ 8 h 12"/>
                  <a:gd name="T20" fmla="*/ 1 w 7"/>
                  <a:gd name="T21" fmla="*/ 5 h 12"/>
                  <a:gd name="T22" fmla="*/ 0 w 7"/>
                  <a:gd name="T23" fmla="*/ 0 h 12"/>
                  <a:gd name="T24" fmla="*/ 0 w 7"/>
                  <a:gd name="T25" fmla="*/ 0 h 12"/>
                  <a:gd name="T26" fmla="*/ 2 w 7"/>
                  <a:gd name="T27" fmla="*/ 0 h 12"/>
                  <a:gd name="T28" fmla="*/ 3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2"/>
                    </a:lnTo>
                    <a:lnTo>
                      <a:pt x="6" y="5"/>
                    </a:lnTo>
                    <a:lnTo>
                      <a:pt x="6" y="11"/>
                    </a:lnTo>
                    <a:lnTo>
                      <a:pt x="5" y="11"/>
                    </a:lnTo>
                    <a:lnTo>
                      <a:pt x="3" y="11"/>
                    </a:lnTo>
                    <a:lnTo>
                      <a:pt x="0" y="11"/>
                    </a:lnTo>
                    <a:lnTo>
                      <a:pt x="1" y="8"/>
                    </a:lnTo>
                    <a:lnTo>
                      <a:pt x="1" y="5"/>
                    </a:lnTo>
                    <a:lnTo>
                      <a:pt x="0" y="0"/>
                    </a:lnTo>
                    <a:lnTo>
                      <a:pt x="2"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7" name="Freeform 147">
                <a:extLst>
                  <a:ext uri="{FF2B5EF4-FFF2-40B4-BE49-F238E27FC236}">
                    <a16:creationId xmlns:a16="http://schemas.microsoft.com/office/drawing/2014/main" id="{4663EF95-68BB-423C-A6CA-6540C49F400B}"/>
                  </a:ext>
                </a:extLst>
              </p:cNvPr>
              <p:cNvSpPr>
                <a:spLocks/>
              </p:cNvSpPr>
              <p:nvPr/>
            </p:nvSpPr>
            <p:spPr bwMode="auto">
              <a:xfrm>
                <a:off x="714" y="3180"/>
                <a:ext cx="6" cy="11"/>
              </a:xfrm>
              <a:custGeom>
                <a:avLst/>
                <a:gdLst>
                  <a:gd name="T0" fmla="*/ 5 w 6"/>
                  <a:gd name="T1" fmla="*/ 0 h 11"/>
                  <a:gd name="T2" fmla="*/ 5 w 6"/>
                  <a:gd name="T3" fmla="*/ 3 h 11"/>
                  <a:gd name="T4" fmla="*/ 5 w 6"/>
                  <a:gd name="T5" fmla="*/ 7 h 11"/>
                  <a:gd name="T6" fmla="*/ 5 w 6"/>
                  <a:gd name="T7" fmla="*/ 10 h 11"/>
                  <a:gd name="T8" fmla="*/ 5 w 6"/>
                  <a:gd name="T9" fmla="*/ 10 h 11"/>
                  <a:gd name="T10" fmla="*/ 3 w 6"/>
                  <a:gd name="T11" fmla="*/ 10 h 11"/>
                  <a:gd name="T12" fmla="*/ 1 w 6"/>
                  <a:gd name="T13" fmla="*/ 10 h 11"/>
                  <a:gd name="T14" fmla="*/ 0 w 6"/>
                  <a:gd name="T15" fmla="*/ 10 h 11"/>
                  <a:gd name="T16" fmla="*/ 0 w 6"/>
                  <a:gd name="T17" fmla="*/ 10 h 11"/>
                  <a:gd name="T18" fmla="*/ 0 w 6"/>
                  <a:gd name="T19" fmla="*/ 7 h 11"/>
                  <a:gd name="T20" fmla="*/ 0 w 6"/>
                  <a:gd name="T21" fmla="*/ 3 h 11"/>
                  <a:gd name="T22" fmla="*/ 0 w 6"/>
                  <a:gd name="T23" fmla="*/ 0 h 11"/>
                  <a:gd name="T24" fmla="*/ 0 w 6"/>
                  <a:gd name="T25" fmla="*/ 0 h 11"/>
                  <a:gd name="T26" fmla="*/ 1 w 6"/>
                  <a:gd name="T27" fmla="*/ 0 h 11"/>
                  <a:gd name="T28" fmla="*/ 3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3"/>
                    </a:lnTo>
                    <a:lnTo>
                      <a:pt x="5" y="7"/>
                    </a:lnTo>
                    <a:lnTo>
                      <a:pt x="5" y="10"/>
                    </a:lnTo>
                    <a:lnTo>
                      <a:pt x="3" y="10"/>
                    </a:lnTo>
                    <a:lnTo>
                      <a:pt x="1" y="10"/>
                    </a:lnTo>
                    <a:lnTo>
                      <a:pt x="0" y="10"/>
                    </a:lnTo>
                    <a:lnTo>
                      <a:pt x="0" y="7"/>
                    </a:lnTo>
                    <a:lnTo>
                      <a:pt x="0" y="3"/>
                    </a:lnTo>
                    <a:lnTo>
                      <a:pt x="0" y="0"/>
                    </a:lnTo>
                    <a:lnTo>
                      <a:pt x="1" y="0"/>
                    </a:lnTo>
                    <a:lnTo>
                      <a:pt x="3"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8" name="Freeform 148">
                <a:extLst>
                  <a:ext uri="{FF2B5EF4-FFF2-40B4-BE49-F238E27FC236}">
                    <a16:creationId xmlns:a16="http://schemas.microsoft.com/office/drawing/2014/main" id="{0E56C1C6-578D-4D85-B7BC-9C6A767DD16A}"/>
                  </a:ext>
                </a:extLst>
              </p:cNvPr>
              <p:cNvSpPr>
                <a:spLocks/>
              </p:cNvSpPr>
              <p:nvPr/>
            </p:nvSpPr>
            <p:spPr bwMode="auto">
              <a:xfrm>
                <a:off x="704" y="3192"/>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49" name="Freeform 149">
                <a:extLst>
                  <a:ext uri="{FF2B5EF4-FFF2-40B4-BE49-F238E27FC236}">
                    <a16:creationId xmlns:a16="http://schemas.microsoft.com/office/drawing/2014/main" id="{B425A250-EEBE-4E81-ACCD-4B6F8E8E17B5}"/>
                  </a:ext>
                </a:extLst>
              </p:cNvPr>
              <p:cNvSpPr>
                <a:spLocks/>
              </p:cNvSpPr>
              <p:nvPr/>
            </p:nvSpPr>
            <p:spPr bwMode="auto">
              <a:xfrm>
                <a:off x="705" y="3194"/>
                <a:ext cx="15" cy="28"/>
              </a:xfrm>
              <a:custGeom>
                <a:avLst/>
                <a:gdLst>
                  <a:gd name="T0" fmla="*/ 14 w 15"/>
                  <a:gd name="T1" fmla="*/ 0 h 28"/>
                  <a:gd name="T2" fmla="*/ 14 w 15"/>
                  <a:gd name="T3" fmla="*/ 6 h 28"/>
                  <a:gd name="T4" fmla="*/ 14 w 15"/>
                  <a:gd name="T5" fmla="*/ 13 h 28"/>
                  <a:gd name="T6" fmla="*/ 14 w 15"/>
                  <a:gd name="T7" fmla="*/ 27 h 28"/>
                  <a:gd name="T8" fmla="*/ 14 w 15"/>
                  <a:gd name="T9" fmla="*/ 27 h 28"/>
                  <a:gd name="T10" fmla="*/ 11 w 15"/>
                  <a:gd name="T11" fmla="*/ 27 h 28"/>
                  <a:gd name="T12" fmla="*/ 8 w 15"/>
                  <a:gd name="T13" fmla="*/ 27 h 28"/>
                  <a:gd name="T14" fmla="*/ 0 w 15"/>
                  <a:gd name="T15" fmla="*/ 27 h 28"/>
                  <a:gd name="T16" fmla="*/ 0 w 15"/>
                  <a:gd name="T17" fmla="*/ 27 h 28"/>
                  <a:gd name="T18" fmla="*/ 0 w 15"/>
                  <a:gd name="T19" fmla="*/ 21 h 28"/>
                  <a:gd name="T20" fmla="*/ 0 w 15"/>
                  <a:gd name="T21" fmla="*/ 15 h 28"/>
                  <a:gd name="T22" fmla="*/ 0 w 15"/>
                  <a:gd name="T23" fmla="*/ 0 h 28"/>
                  <a:gd name="T24" fmla="*/ 0 w 15"/>
                  <a:gd name="T25" fmla="*/ 0 h 28"/>
                  <a:gd name="T26" fmla="*/ 4 w 15"/>
                  <a:gd name="T27" fmla="*/ 0 h 28"/>
                  <a:gd name="T28" fmla="*/ 7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6"/>
                    </a:lnTo>
                    <a:lnTo>
                      <a:pt x="14" y="13"/>
                    </a:lnTo>
                    <a:lnTo>
                      <a:pt x="14" y="27"/>
                    </a:lnTo>
                    <a:lnTo>
                      <a:pt x="11" y="27"/>
                    </a:lnTo>
                    <a:lnTo>
                      <a:pt x="8" y="27"/>
                    </a:lnTo>
                    <a:lnTo>
                      <a:pt x="0" y="27"/>
                    </a:lnTo>
                    <a:lnTo>
                      <a:pt x="0"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0" name="Freeform 150">
                <a:extLst>
                  <a:ext uri="{FF2B5EF4-FFF2-40B4-BE49-F238E27FC236}">
                    <a16:creationId xmlns:a16="http://schemas.microsoft.com/office/drawing/2014/main" id="{5A6E5539-4560-4AE4-B206-F4213E9F039F}"/>
                  </a:ext>
                </a:extLst>
              </p:cNvPr>
              <p:cNvSpPr>
                <a:spLocks/>
              </p:cNvSpPr>
              <p:nvPr/>
            </p:nvSpPr>
            <p:spPr bwMode="auto">
              <a:xfrm>
                <a:off x="706" y="3196"/>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1" name="Freeform 151">
                <a:extLst>
                  <a:ext uri="{FF2B5EF4-FFF2-40B4-BE49-F238E27FC236}">
                    <a16:creationId xmlns:a16="http://schemas.microsoft.com/office/drawing/2014/main" id="{48F5BF50-07FA-41AE-9302-99CF000B0145}"/>
                  </a:ext>
                </a:extLst>
              </p:cNvPr>
              <p:cNvSpPr>
                <a:spLocks/>
              </p:cNvSpPr>
              <p:nvPr/>
            </p:nvSpPr>
            <p:spPr bwMode="auto">
              <a:xfrm>
                <a:off x="707" y="3197"/>
                <a:ext cx="13" cy="25"/>
              </a:xfrm>
              <a:custGeom>
                <a:avLst/>
                <a:gdLst>
                  <a:gd name="T0" fmla="*/ 12 w 13"/>
                  <a:gd name="T1" fmla="*/ 0 h 25"/>
                  <a:gd name="T2" fmla="*/ 12 w 13"/>
                  <a:gd name="T3" fmla="*/ 6 h 25"/>
                  <a:gd name="T4" fmla="*/ 12 w 13"/>
                  <a:gd name="T5" fmla="*/ 12 h 25"/>
                  <a:gd name="T6" fmla="*/ 12 w 13"/>
                  <a:gd name="T7" fmla="*/ 24 h 25"/>
                  <a:gd name="T8" fmla="*/ 12 w 13"/>
                  <a:gd name="T9" fmla="*/ 24 h 25"/>
                  <a:gd name="T10" fmla="*/ 9 w 13"/>
                  <a:gd name="T11" fmla="*/ 24 h 25"/>
                  <a:gd name="T12" fmla="*/ 6 w 13"/>
                  <a:gd name="T13" fmla="*/ 24 h 25"/>
                  <a:gd name="T14" fmla="*/ 0 w 13"/>
                  <a:gd name="T15" fmla="*/ 24 h 25"/>
                  <a:gd name="T16" fmla="*/ 0 w 13"/>
                  <a:gd name="T17" fmla="*/ 24 h 25"/>
                  <a:gd name="T18" fmla="*/ 0 w 13"/>
                  <a:gd name="T19" fmla="*/ 19 h 25"/>
                  <a:gd name="T20" fmla="*/ 0 w 13"/>
                  <a:gd name="T21" fmla="*/ 13 h 25"/>
                  <a:gd name="T22" fmla="*/ 0 w 13"/>
                  <a:gd name="T23" fmla="*/ 0 h 25"/>
                  <a:gd name="T24" fmla="*/ 0 w 13"/>
                  <a:gd name="T25" fmla="*/ 0 h 25"/>
                  <a:gd name="T26" fmla="*/ 3 w 13"/>
                  <a:gd name="T27" fmla="*/ 0 h 25"/>
                  <a:gd name="T28" fmla="*/ 5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6"/>
                    </a:lnTo>
                    <a:lnTo>
                      <a:pt x="12" y="12"/>
                    </a:lnTo>
                    <a:lnTo>
                      <a:pt x="12" y="24"/>
                    </a:lnTo>
                    <a:lnTo>
                      <a:pt x="9" y="24"/>
                    </a:lnTo>
                    <a:lnTo>
                      <a:pt x="6" y="24"/>
                    </a:lnTo>
                    <a:lnTo>
                      <a:pt x="0" y="24"/>
                    </a:lnTo>
                    <a:lnTo>
                      <a:pt x="0" y="19"/>
                    </a:lnTo>
                    <a:lnTo>
                      <a:pt x="0" y="13"/>
                    </a:lnTo>
                    <a:lnTo>
                      <a:pt x="0" y="0"/>
                    </a:lnTo>
                    <a:lnTo>
                      <a:pt x="3" y="0"/>
                    </a:lnTo>
                    <a:lnTo>
                      <a:pt x="5"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2" name="Freeform 152">
                <a:extLst>
                  <a:ext uri="{FF2B5EF4-FFF2-40B4-BE49-F238E27FC236}">
                    <a16:creationId xmlns:a16="http://schemas.microsoft.com/office/drawing/2014/main" id="{184BF7DB-7F69-4D38-B2FB-B0D4E42183AD}"/>
                  </a:ext>
                </a:extLst>
              </p:cNvPr>
              <p:cNvSpPr>
                <a:spLocks/>
              </p:cNvSpPr>
              <p:nvPr/>
            </p:nvSpPr>
            <p:spPr bwMode="auto">
              <a:xfrm>
                <a:off x="708" y="3199"/>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2 h 23"/>
                  <a:gd name="T12" fmla="*/ 5 w 12"/>
                  <a:gd name="T13" fmla="*/ 22 h 23"/>
                  <a:gd name="T14" fmla="*/ 0 w 12"/>
                  <a:gd name="T15" fmla="*/ 22 h 23"/>
                  <a:gd name="T16" fmla="*/ 0 w 12"/>
                  <a:gd name="T17" fmla="*/ 22 h 23"/>
                  <a:gd name="T18" fmla="*/ 0 w 12"/>
                  <a:gd name="T19" fmla="*/ 17 h 23"/>
                  <a:gd name="T20" fmla="*/ 0 w 12"/>
                  <a:gd name="T21" fmla="*/ 12 h 23"/>
                  <a:gd name="T22" fmla="*/ 0 w 12"/>
                  <a:gd name="T23" fmla="*/ 0 h 23"/>
                  <a:gd name="T24" fmla="*/ 0 w 12"/>
                  <a:gd name="T25" fmla="*/ 0 h 23"/>
                  <a:gd name="T26" fmla="*/ 2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2"/>
                    </a:lnTo>
                    <a:lnTo>
                      <a:pt x="5" y="22"/>
                    </a:lnTo>
                    <a:lnTo>
                      <a:pt x="0" y="22"/>
                    </a:lnTo>
                    <a:lnTo>
                      <a:pt x="0" y="17"/>
                    </a:lnTo>
                    <a:lnTo>
                      <a:pt x="0" y="12"/>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3" name="Freeform 153">
                <a:extLst>
                  <a:ext uri="{FF2B5EF4-FFF2-40B4-BE49-F238E27FC236}">
                    <a16:creationId xmlns:a16="http://schemas.microsoft.com/office/drawing/2014/main" id="{2E3654A0-A9D1-4F94-9028-3E2CB5839BCF}"/>
                  </a:ext>
                </a:extLst>
              </p:cNvPr>
              <p:cNvSpPr>
                <a:spLocks/>
              </p:cNvSpPr>
              <p:nvPr/>
            </p:nvSpPr>
            <p:spPr bwMode="auto">
              <a:xfrm>
                <a:off x="708" y="3201"/>
                <a:ext cx="12" cy="21"/>
              </a:xfrm>
              <a:custGeom>
                <a:avLst/>
                <a:gdLst>
                  <a:gd name="T0" fmla="*/ 11 w 12"/>
                  <a:gd name="T1" fmla="*/ 0 h 21"/>
                  <a:gd name="T2" fmla="*/ 11 w 12"/>
                  <a:gd name="T3" fmla="*/ 5 h 21"/>
                  <a:gd name="T4" fmla="*/ 11 w 12"/>
                  <a:gd name="T5" fmla="*/ 9 h 21"/>
                  <a:gd name="T6" fmla="*/ 11 w 12"/>
                  <a:gd name="T7" fmla="*/ 20 h 21"/>
                  <a:gd name="T8" fmla="*/ 11 w 12"/>
                  <a:gd name="T9" fmla="*/ 20 h 21"/>
                  <a:gd name="T10" fmla="*/ 8 w 12"/>
                  <a:gd name="T11" fmla="*/ 20 h 21"/>
                  <a:gd name="T12" fmla="*/ 6 w 12"/>
                  <a:gd name="T13" fmla="*/ 20 h 21"/>
                  <a:gd name="T14" fmla="*/ 0 w 12"/>
                  <a:gd name="T15" fmla="*/ 20 h 21"/>
                  <a:gd name="T16" fmla="*/ 0 w 12"/>
                  <a:gd name="T17" fmla="*/ 20 h 21"/>
                  <a:gd name="T18" fmla="*/ 1 w 12"/>
                  <a:gd name="T19" fmla="*/ 16 h 21"/>
                  <a:gd name="T20" fmla="*/ 1 w 12"/>
                  <a:gd name="T21" fmla="*/ 11 h 21"/>
                  <a:gd name="T22" fmla="*/ 0 w 12"/>
                  <a:gd name="T23" fmla="*/ 0 h 21"/>
                  <a:gd name="T24" fmla="*/ 0 w 12"/>
                  <a:gd name="T25" fmla="*/ 0 h 21"/>
                  <a:gd name="T26" fmla="*/ 3 w 12"/>
                  <a:gd name="T27" fmla="*/ 0 h 21"/>
                  <a:gd name="T28" fmla="*/ 5 w 12"/>
                  <a:gd name="T29" fmla="*/ 0 h 21"/>
                  <a:gd name="T30" fmla="*/ 11 w 12"/>
                  <a:gd name="T31" fmla="*/ 0 h 21"/>
                  <a:gd name="T32" fmla="*/ 11 w 12"/>
                  <a:gd name="T33" fmla="*/ 0 h 21"/>
                  <a:gd name="T34" fmla="*/ 11 w 12"/>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1"/>
                  <a:gd name="T56" fmla="*/ 12 w 12"/>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1">
                    <a:moveTo>
                      <a:pt x="11" y="0"/>
                    </a:moveTo>
                    <a:lnTo>
                      <a:pt x="11" y="5"/>
                    </a:lnTo>
                    <a:lnTo>
                      <a:pt x="11" y="9"/>
                    </a:lnTo>
                    <a:lnTo>
                      <a:pt x="11" y="20"/>
                    </a:lnTo>
                    <a:lnTo>
                      <a:pt x="8" y="20"/>
                    </a:lnTo>
                    <a:lnTo>
                      <a:pt x="6" y="20"/>
                    </a:lnTo>
                    <a:lnTo>
                      <a:pt x="0" y="20"/>
                    </a:lnTo>
                    <a:lnTo>
                      <a:pt x="1" y="16"/>
                    </a:lnTo>
                    <a:lnTo>
                      <a:pt x="1" y="11"/>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4" name="Freeform 154">
                <a:extLst>
                  <a:ext uri="{FF2B5EF4-FFF2-40B4-BE49-F238E27FC236}">
                    <a16:creationId xmlns:a16="http://schemas.microsoft.com/office/drawing/2014/main" id="{C16C820B-B624-468A-9C8D-14D761D39F56}"/>
                  </a:ext>
                </a:extLst>
              </p:cNvPr>
              <p:cNvSpPr>
                <a:spLocks/>
              </p:cNvSpPr>
              <p:nvPr/>
            </p:nvSpPr>
            <p:spPr bwMode="auto">
              <a:xfrm>
                <a:off x="709" y="3203"/>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8 w 11"/>
                  <a:gd name="T11" fmla="*/ 18 h 19"/>
                  <a:gd name="T12" fmla="*/ 6 w 11"/>
                  <a:gd name="T13" fmla="*/ 18 h 19"/>
                  <a:gd name="T14" fmla="*/ 0 w 11"/>
                  <a:gd name="T15" fmla="*/ 18 h 19"/>
                  <a:gd name="T16" fmla="*/ 0 w 11"/>
                  <a:gd name="T17" fmla="*/ 18 h 19"/>
                  <a:gd name="T18" fmla="*/ 0 w 11"/>
                  <a:gd name="T19" fmla="*/ 14 h 19"/>
                  <a:gd name="T20" fmla="*/ 0 w 11"/>
                  <a:gd name="T21" fmla="*/ 9 h 19"/>
                  <a:gd name="T22" fmla="*/ 0 w 11"/>
                  <a:gd name="T23" fmla="*/ 0 h 19"/>
                  <a:gd name="T24" fmla="*/ 0 w 11"/>
                  <a:gd name="T25" fmla="*/ 0 h 19"/>
                  <a:gd name="T26" fmla="*/ 3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8" y="18"/>
                    </a:lnTo>
                    <a:lnTo>
                      <a:pt x="6" y="18"/>
                    </a:lnTo>
                    <a:lnTo>
                      <a:pt x="0" y="18"/>
                    </a:lnTo>
                    <a:lnTo>
                      <a:pt x="0" y="14"/>
                    </a:lnTo>
                    <a:lnTo>
                      <a:pt x="0" y="9"/>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5" name="Freeform 155">
                <a:extLst>
                  <a:ext uri="{FF2B5EF4-FFF2-40B4-BE49-F238E27FC236}">
                    <a16:creationId xmlns:a16="http://schemas.microsoft.com/office/drawing/2014/main" id="{0ADB957B-335F-4720-9003-648595E2F67A}"/>
                  </a:ext>
                </a:extLst>
              </p:cNvPr>
              <p:cNvSpPr>
                <a:spLocks/>
              </p:cNvSpPr>
              <p:nvPr/>
            </p:nvSpPr>
            <p:spPr bwMode="auto">
              <a:xfrm>
                <a:off x="710" y="3204"/>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6" name="Freeform 156">
                <a:extLst>
                  <a:ext uri="{FF2B5EF4-FFF2-40B4-BE49-F238E27FC236}">
                    <a16:creationId xmlns:a16="http://schemas.microsoft.com/office/drawing/2014/main" id="{DEFF7CE6-917A-4CA8-9C9C-257669B0EC7A}"/>
                  </a:ext>
                </a:extLst>
              </p:cNvPr>
              <p:cNvSpPr>
                <a:spLocks/>
              </p:cNvSpPr>
              <p:nvPr/>
            </p:nvSpPr>
            <p:spPr bwMode="auto">
              <a:xfrm>
                <a:off x="711" y="3206"/>
                <a:ext cx="9" cy="16"/>
              </a:xfrm>
              <a:custGeom>
                <a:avLst/>
                <a:gdLst>
                  <a:gd name="T0" fmla="*/ 8 w 9"/>
                  <a:gd name="T1" fmla="*/ 0 h 16"/>
                  <a:gd name="T2" fmla="*/ 8 w 9"/>
                  <a:gd name="T3" fmla="*/ 4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2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4"/>
                    </a:lnTo>
                    <a:lnTo>
                      <a:pt x="8" y="7"/>
                    </a:lnTo>
                    <a:lnTo>
                      <a:pt x="8" y="15"/>
                    </a:lnTo>
                    <a:lnTo>
                      <a:pt x="6" y="15"/>
                    </a:lnTo>
                    <a:lnTo>
                      <a:pt x="4" y="15"/>
                    </a:lnTo>
                    <a:lnTo>
                      <a:pt x="0" y="15"/>
                    </a:lnTo>
                    <a:lnTo>
                      <a:pt x="0" y="12"/>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7" name="Freeform 157">
                <a:extLst>
                  <a:ext uri="{FF2B5EF4-FFF2-40B4-BE49-F238E27FC236}">
                    <a16:creationId xmlns:a16="http://schemas.microsoft.com/office/drawing/2014/main" id="{7D81E3DB-F10B-4368-AE77-59EA36CB842D}"/>
                  </a:ext>
                </a:extLst>
              </p:cNvPr>
              <p:cNvSpPr>
                <a:spLocks/>
              </p:cNvSpPr>
              <p:nvPr/>
            </p:nvSpPr>
            <p:spPr bwMode="auto">
              <a:xfrm>
                <a:off x="712" y="3207"/>
                <a:ext cx="8" cy="15"/>
              </a:xfrm>
              <a:custGeom>
                <a:avLst/>
                <a:gdLst>
                  <a:gd name="T0" fmla="*/ 7 w 8"/>
                  <a:gd name="T1" fmla="*/ 0 h 15"/>
                  <a:gd name="T2" fmla="*/ 7 w 8"/>
                  <a:gd name="T3" fmla="*/ 4 h 15"/>
                  <a:gd name="T4" fmla="*/ 7 w 8"/>
                  <a:gd name="T5" fmla="*/ 7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8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4"/>
                    </a:lnTo>
                    <a:lnTo>
                      <a:pt x="7" y="7"/>
                    </a:lnTo>
                    <a:lnTo>
                      <a:pt x="7" y="14"/>
                    </a:lnTo>
                    <a:lnTo>
                      <a:pt x="5" y="14"/>
                    </a:lnTo>
                    <a:lnTo>
                      <a:pt x="4" y="14"/>
                    </a:lnTo>
                    <a:lnTo>
                      <a:pt x="0" y="14"/>
                    </a:lnTo>
                    <a:lnTo>
                      <a:pt x="0" y="11"/>
                    </a:lnTo>
                    <a:lnTo>
                      <a:pt x="0" y="8"/>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8" name="Freeform 158">
                <a:extLst>
                  <a:ext uri="{FF2B5EF4-FFF2-40B4-BE49-F238E27FC236}">
                    <a16:creationId xmlns:a16="http://schemas.microsoft.com/office/drawing/2014/main" id="{C63C17A0-07E8-44B3-820C-E486D5298779}"/>
                  </a:ext>
                </a:extLst>
              </p:cNvPr>
              <p:cNvSpPr>
                <a:spLocks/>
              </p:cNvSpPr>
              <p:nvPr/>
            </p:nvSpPr>
            <p:spPr bwMode="auto">
              <a:xfrm>
                <a:off x="713" y="3209"/>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10 h 13"/>
                  <a:gd name="T20" fmla="*/ 0 w 7"/>
                  <a:gd name="T21" fmla="*/ 7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4" y="12"/>
                    </a:lnTo>
                    <a:lnTo>
                      <a:pt x="3" y="12"/>
                    </a:lnTo>
                    <a:lnTo>
                      <a:pt x="0" y="12"/>
                    </a:lnTo>
                    <a:lnTo>
                      <a:pt x="0" y="10"/>
                    </a:lnTo>
                    <a:lnTo>
                      <a:pt x="0" y="7"/>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59" name="Freeform 159">
                <a:extLst>
                  <a:ext uri="{FF2B5EF4-FFF2-40B4-BE49-F238E27FC236}">
                    <a16:creationId xmlns:a16="http://schemas.microsoft.com/office/drawing/2014/main" id="{E76EAF15-B28C-4539-974B-EDD856BCA7BA}"/>
                  </a:ext>
                </a:extLst>
              </p:cNvPr>
              <p:cNvSpPr>
                <a:spLocks/>
              </p:cNvSpPr>
              <p:nvPr/>
            </p:nvSpPr>
            <p:spPr bwMode="auto">
              <a:xfrm>
                <a:off x="714" y="3211"/>
                <a:ext cx="6" cy="11"/>
              </a:xfrm>
              <a:custGeom>
                <a:avLst/>
                <a:gdLst>
                  <a:gd name="T0" fmla="*/ 5 w 6"/>
                  <a:gd name="T1" fmla="*/ 0 h 11"/>
                  <a:gd name="T2" fmla="*/ 5 w 6"/>
                  <a:gd name="T3" fmla="*/ 3 h 11"/>
                  <a:gd name="T4" fmla="*/ 5 w 6"/>
                  <a:gd name="T5" fmla="*/ 8 h 11"/>
                  <a:gd name="T6" fmla="*/ 5 w 6"/>
                  <a:gd name="T7" fmla="*/ 10 h 11"/>
                  <a:gd name="T8" fmla="*/ 5 w 6"/>
                  <a:gd name="T9" fmla="*/ 10 h 11"/>
                  <a:gd name="T10" fmla="*/ 3 w 6"/>
                  <a:gd name="T11" fmla="*/ 10 h 11"/>
                  <a:gd name="T12" fmla="*/ 1 w 6"/>
                  <a:gd name="T13" fmla="*/ 10 h 11"/>
                  <a:gd name="T14" fmla="*/ 0 w 6"/>
                  <a:gd name="T15" fmla="*/ 10 h 11"/>
                  <a:gd name="T16" fmla="*/ 0 w 6"/>
                  <a:gd name="T17" fmla="*/ 10 h 11"/>
                  <a:gd name="T18" fmla="*/ 0 w 6"/>
                  <a:gd name="T19" fmla="*/ 8 h 11"/>
                  <a:gd name="T20" fmla="*/ 0 w 6"/>
                  <a:gd name="T21" fmla="*/ 3 h 11"/>
                  <a:gd name="T22" fmla="*/ 0 w 6"/>
                  <a:gd name="T23" fmla="*/ 0 h 11"/>
                  <a:gd name="T24" fmla="*/ 0 w 6"/>
                  <a:gd name="T25" fmla="*/ 0 h 11"/>
                  <a:gd name="T26" fmla="*/ 1 w 6"/>
                  <a:gd name="T27" fmla="*/ 0 h 11"/>
                  <a:gd name="T28" fmla="*/ 3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3"/>
                    </a:lnTo>
                    <a:lnTo>
                      <a:pt x="5" y="8"/>
                    </a:lnTo>
                    <a:lnTo>
                      <a:pt x="5" y="10"/>
                    </a:lnTo>
                    <a:lnTo>
                      <a:pt x="3" y="10"/>
                    </a:lnTo>
                    <a:lnTo>
                      <a:pt x="1" y="10"/>
                    </a:lnTo>
                    <a:lnTo>
                      <a:pt x="0" y="10"/>
                    </a:lnTo>
                    <a:lnTo>
                      <a:pt x="0" y="8"/>
                    </a:lnTo>
                    <a:lnTo>
                      <a:pt x="0" y="3"/>
                    </a:lnTo>
                    <a:lnTo>
                      <a:pt x="0" y="0"/>
                    </a:lnTo>
                    <a:lnTo>
                      <a:pt x="1" y="0"/>
                    </a:lnTo>
                    <a:lnTo>
                      <a:pt x="3"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0" name="Freeform 160">
                <a:extLst>
                  <a:ext uri="{FF2B5EF4-FFF2-40B4-BE49-F238E27FC236}">
                    <a16:creationId xmlns:a16="http://schemas.microsoft.com/office/drawing/2014/main" id="{0E5F66E0-9EA7-4932-A1C9-B32759C40B26}"/>
                  </a:ext>
                </a:extLst>
              </p:cNvPr>
              <p:cNvSpPr>
                <a:spLocks/>
              </p:cNvSpPr>
              <p:nvPr/>
            </p:nvSpPr>
            <p:spPr bwMode="auto">
              <a:xfrm>
                <a:off x="814" y="3125"/>
                <a:ext cx="68" cy="105"/>
              </a:xfrm>
              <a:custGeom>
                <a:avLst/>
                <a:gdLst>
                  <a:gd name="T0" fmla="*/ 67 w 68"/>
                  <a:gd name="T1" fmla="*/ 0 h 105"/>
                  <a:gd name="T2" fmla="*/ 67 w 68"/>
                  <a:gd name="T3" fmla="*/ 2 h 105"/>
                  <a:gd name="T4" fmla="*/ 67 w 68"/>
                  <a:gd name="T5" fmla="*/ 6 h 105"/>
                  <a:gd name="T6" fmla="*/ 67 w 68"/>
                  <a:gd name="T7" fmla="*/ 14 h 105"/>
                  <a:gd name="T8" fmla="*/ 67 w 68"/>
                  <a:gd name="T9" fmla="*/ 23 h 105"/>
                  <a:gd name="T10" fmla="*/ 67 w 68"/>
                  <a:gd name="T11" fmla="*/ 34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6 w 68"/>
                  <a:gd name="T33" fmla="*/ 104 h 105"/>
                  <a:gd name="T34" fmla="*/ 46 w 68"/>
                  <a:gd name="T35" fmla="*/ 104 h 105"/>
                  <a:gd name="T36" fmla="*/ 33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4 h 105"/>
                  <a:gd name="T64" fmla="*/ 0 w 68"/>
                  <a:gd name="T65" fmla="*/ 23 h 105"/>
                  <a:gd name="T66" fmla="*/ 0 w 68"/>
                  <a:gd name="T67" fmla="*/ 14 h 105"/>
                  <a:gd name="T68" fmla="*/ 0 w 68"/>
                  <a:gd name="T69" fmla="*/ 6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3 w 68"/>
                  <a:gd name="T83" fmla="*/ 0 h 105"/>
                  <a:gd name="T84" fmla="*/ 46 w 68"/>
                  <a:gd name="T85" fmla="*/ 0 h 105"/>
                  <a:gd name="T86" fmla="*/ 56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6"/>
                    </a:lnTo>
                    <a:lnTo>
                      <a:pt x="67" y="14"/>
                    </a:lnTo>
                    <a:lnTo>
                      <a:pt x="67" y="23"/>
                    </a:lnTo>
                    <a:lnTo>
                      <a:pt x="67" y="34"/>
                    </a:lnTo>
                    <a:lnTo>
                      <a:pt x="67" y="46"/>
                    </a:lnTo>
                    <a:lnTo>
                      <a:pt x="67" y="58"/>
                    </a:lnTo>
                    <a:lnTo>
                      <a:pt x="67" y="70"/>
                    </a:lnTo>
                    <a:lnTo>
                      <a:pt x="67" y="81"/>
                    </a:lnTo>
                    <a:lnTo>
                      <a:pt x="67" y="90"/>
                    </a:lnTo>
                    <a:lnTo>
                      <a:pt x="67" y="98"/>
                    </a:lnTo>
                    <a:lnTo>
                      <a:pt x="67" y="103"/>
                    </a:lnTo>
                    <a:lnTo>
                      <a:pt x="67" y="104"/>
                    </a:lnTo>
                    <a:lnTo>
                      <a:pt x="64" y="104"/>
                    </a:lnTo>
                    <a:lnTo>
                      <a:pt x="56" y="104"/>
                    </a:lnTo>
                    <a:lnTo>
                      <a:pt x="46" y="104"/>
                    </a:lnTo>
                    <a:lnTo>
                      <a:pt x="33"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1" y="0"/>
                    </a:lnTo>
                    <a:lnTo>
                      <a:pt x="21" y="0"/>
                    </a:lnTo>
                    <a:lnTo>
                      <a:pt x="33" y="0"/>
                    </a:lnTo>
                    <a:lnTo>
                      <a:pt x="46" y="0"/>
                    </a:lnTo>
                    <a:lnTo>
                      <a:pt x="56"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1" name="Freeform 161">
                <a:extLst>
                  <a:ext uri="{FF2B5EF4-FFF2-40B4-BE49-F238E27FC236}">
                    <a16:creationId xmlns:a16="http://schemas.microsoft.com/office/drawing/2014/main" id="{14137BA4-5F54-4D30-86B9-BEA9B16683FC}"/>
                  </a:ext>
                </a:extLst>
              </p:cNvPr>
              <p:cNvSpPr>
                <a:spLocks/>
              </p:cNvSpPr>
              <p:nvPr/>
            </p:nvSpPr>
            <p:spPr bwMode="auto">
              <a:xfrm>
                <a:off x="814" y="3125"/>
                <a:ext cx="68" cy="105"/>
              </a:xfrm>
              <a:custGeom>
                <a:avLst/>
                <a:gdLst>
                  <a:gd name="T0" fmla="*/ 67 w 68"/>
                  <a:gd name="T1" fmla="*/ 0 h 105"/>
                  <a:gd name="T2" fmla="*/ 67 w 68"/>
                  <a:gd name="T3" fmla="*/ 2 h 105"/>
                  <a:gd name="T4" fmla="*/ 67 w 68"/>
                  <a:gd name="T5" fmla="*/ 6 h 105"/>
                  <a:gd name="T6" fmla="*/ 67 w 68"/>
                  <a:gd name="T7" fmla="*/ 14 h 105"/>
                  <a:gd name="T8" fmla="*/ 67 w 68"/>
                  <a:gd name="T9" fmla="*/ 23 h 105"/>
                  <a:gd name="T10" fmla="*/ 67 w 68"/>
                  <a:gd name="T11" fmla="*/ 34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6 w 68"/>
                  <a:gd name="T33" fmla="*/ 104 h 105"/>
                  <a:gd name="T34" fmla="*/ 46 w 68"/>
                  <a:gd name="T35" fmla="*/ 104 h 105"/>
                  <a:gd name="T36" fmla="*/ 33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4 h 105"/>
                  <a:gd name="T64" fmla="*/ 0 w 68"/>
                  <a:gd name="T65" fmla="*/ 23 h 105"/>
                  <a:gd name="T66" fmla="*/ 0 w 68"/>
                  <a:gd name="T67" fmla="*/ 14 h 105"/>
                  <a:gd name="T68" fmla="*/ 0 w 68"/>
                  <a:gd name="T69" fmla="*/ 6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3 w 68"/>
                  <a:gd name="T83" fmla="*/ 0 h 105"/>
                  <a:gd name="T84" fmla="*/ 46 w 68"/>
                  <a:gd name="T85" fmla="*/ 0 h 105"/>
                  <a:gd name="T86" fmla="*/ 56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6"/>
                    </a:lnTo>
                    <a:lnTo>
                      <a:pt x="67" y="14"/>
                    </a:lnTo>
                    <a:lnTo>
                      <a:pt x="67" y="23"/>
                    </a:lnTo>
                    <a:lnTo>
                      <a:pt x="67" y="34"/>
                    </a:lnTo>
                    <a:lnTo>
                      <a:pt x="67" y="46"/>
                    </a:lnTo>
                    <a:lnTo>
                      <a:pt x="67" y="58"/>
                    </a:lnTo>
                    <a:lnTo>
                      <a:pt x="67" y="70"/>
                    </a:lnTo>
                    <a:lnTo>
                      <a:pt x="67" y="81"/>
                    </a:lnTo>
                    <a:lnTo>
                      <a:pt x="67" y="90"/>
                    </a:lnTo>
                    <a:lnTo>
                      <a:pt x="67" y="98"/>
                    </a:lnTo>
                    <a:lnTo>
                      <a:pt x="67" y="103"/>
                    </a:lnTo>
                    <a:lnTo>
                      <a:pt x="67" y="104"/>
                    </a:lnTo>
                    <a:lnTo>
                      <a:pt x="64" y="104"/>
                    </a:lnTo>
                    <a:lnTo>
                      <a:pt x="56" y="104"/>
                    </a:lnTo>
                    <a:lnTo>
                      <a:pt x="46" y="104"/>
                    </a:lnTo>
                    <a:lnTo>
                      <a:pt x="33"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1" y="0"/>
                    </a:lnTo>
                    <a:lnTo>
                      <a:pt x="21" y="0"/>
                    </a:lnTo>
                    <a:lnTo>
                      <a:pt x="33" y="0"/>
                    </a:lnTo>
                    <a:lnTo>
                      <a:pt x="46" y="0"/>
                    </a:lnTo>
                    <a:lnTo>
                      <a:pt x="56"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62" name="Freeform 162">
                <a:extLst>
                  <a:ext uri="{FF2B5EF4-FFF2-40B4-BE49-F238E27FC236}">
                    <a16:creationId xmlns:a16="http://schemas.microsoft.com/office/drawing/2014/main" id="{9951453B-B6E3-4926-A567-6F6AC4C020CA}"/>
                  </a:ext>
                </a:extLst>
              </p:cNvPr>
              <p:cNvSpPr>
                <a:spLocks/>
              </p:cNvSpPr>
              <p:nvPr/>
            </p:nvSpPr>
            <p:spPr bwMode="auto">
              <a:xfrm>
                <a:off x="819" y="3130"/>
                <a:ext cx="59" cy="95"/>
              </a:xfrm>
              <a:custGeom>
                <a:avLst/>
                <a:gdLst>
                  <a:gd name="T0" fmla="*/ 57 w 59"/>
                  <a:gd name="T1" fmla="*/ 0 h 95"/>
                  <a:gd name="T2" fmla="*/ 57 w 59"/>
                  <a:gd name="T3" fmla="*/ 2 h 95"/>
                  <a:gd name="T4" fmla="*/ 58 w 59"/>
                  <a:gd name="T5" fmla="*/ 7 h 95"/>
                  <a:gd name="T6" fmla="*/ 57 w 59"/>
                  <a:gd name="T7" fmla="*/ 15 h 95"/>
                  <a:gd name="T8" fmla="*/ 58 w 59"/>
                  <a:gd name="T9" fmla="*/ 24 h 95"/>
                  <a:gd name="T10" fmla="*/ 57 w 59"/>
                  <a:gd name="T11" fmla="*/ 35 h 95"/>
                  <a:gd name="T12" fmla="*/ 57 w 59"/>
                  <a:gd name="T13" fmla="*/ 47 h 95"/>
                  <a:gd name="T14" fmla="*/ 57 w 59"/>
                  <a:gd name="T15" fmla="*/ 58 h 95"/>
                  <a:gd name="T16" fmla="*/ 58 w 59"/>
                  <a:gd name="T17" fmla="*/ 69 h 95"/>
                  <a:gd name="T18" fmla="*/ 57 w 59"/>
                  <a:gd name="T19" fmla="*/ 79 h 95"/>
                  <a:gd name="T20" fmla="*/ 57 w 59"/>
                  <a:gd name="T21" fmla="*/ 87 h 95"/>
                  <a:gd name="T22" fmla="*/ 57 w 59"/>
                  <a:gd name="T23" fmla="*/ 92 h 95"/>
                  <a:gd name="T24" fmla="*/ 57 w 59"/>
                  <a:gd name="T25" fmla="*/ 94 h 95"/>
                  <a:gd name="T26" fmla="*/ 57 w 59"/>
                  <a:gd name="T27" fmla="*/ 94 h 95"/>
                  <a:gd name="T28" fmla="*/ 53 w 59"/>
                  <a:gd name="T29" fmla="*/ 94 h 95"/>
                  <a:gd name="T30" fmla="*/ 43 w 59"/>
                  <a:gd name="T31" fmla="*/ 94 h 95"/>
                  <a:gd name="T32" fmla="*/ 29 w 59"/>
                  <a:gd name="T33" fmla="*/ 94 h 95"/>
                  <a:gd name="T34" fmla="*/ 15 w 59"/>
                  <a:gd name="T35" fmla="*/ 94 h 95"/>
                  <a:gd name="T36" fmla="*/ 5 w 59"/>
                  <a:gd name="T37" fmla="*/ 94 h 95"/>
                  <a:gd name="T38" fmla="*/ 0 w 59"/>
                  <a:gd name="T39" fmla="*/ 94 h 95"/>
                  <a:gd name="T40" fmla="*/ 0 w 59"/>
                  <a:gd name="T41" fmla="*/ 94 h 95"/>
                  <a:gd name="T42" fmla="*/ 0 w 59"/>
                  <a:gd name="T43" fmla="*/ 92 h 95"/>
                  <a:gd name="T44" fmla="*/ 0 w 59"/>
                  <a:gd name="T45" fmla="*/ 87 h 95"/>
                  <a:gd name="T46" fmla="*/ 0 w 59"/>
                  <a:gd name="T47" fmla="*/ 79 h 95"/>
                  <a:gd name="T48" fmla="*/ 0 w 59"/>
                  <a:gd name="T49" fmla="*/ 69 h 95"/>
                  <a:gd name="T50" fmla="*/ 0 w 59"/>
                  <a:gd name="T51" fmla="*/ 58 h 95"/>
                  <a:gd name="T52" fmla="*/ 0 w 59"/>
                  <a:gd name="T53" fmla="*/ 47 h 95"/>
                  <a:gd name="T54" fmla="*/ 0 w 59"/>
                  <a:gd name="T55" fmla="*/ 35 h 95"/>
                  <a:gd name="T56" fmla="*/ 0 w 59"/>
                  <a:gd name="T57" fmla="*/ 24 h 95"/>
                  <a:gd name="T58" fmla="*/ 0 w 59"/>
                  <a:gd name="T59" fmla="*/ 15 h 95"/>
                  <a:gd name="T60" fmla="*/ 0 w 59"/>
                  <a:gd name="T61" fmla="*/ 7 h 95"/>
                  <a:gd name="T62" fmla="*/ 0 w 59"/>
                  <a:gd name="T63" fmla="*/ 2 h 95"/>
                  <a:gd name="T64" fmla="*/ 0 w 59"/>
                  <a:gd name="T65" fmla="*/ 0 h 95"/>
                  <a:gd name="T66" fmla="*/ 0 w 59"/>
                  <a:gd name="T67" fmla="*/ 0 h 95"/>
                  <a:gd name="T68" fmla="*/ 5 w 59"/>
                  <a:gd name="T69" fmla="*/ 0 h 95"/>
                  <a:gd name="T70" fmla="*/ 15 w 59"/>
                  <a:gd name="T71" fmla="*/ 0 h 95"/>
                  <a:gd name="T72" fmla="*/ 29 w 59"/>
                  <a:gd name="T73" fmla="*/ 0 h 95"/>
                  <a:gd name="T74" fmla="*/ 43 w 59"/>
                  <a:gd name="T75" fmla="*/ 0 h 95"/>
                  <a:gd name="T76" fmla="*/ 53 w 59"/>
                  <a:gd name="T77" fmla="*/ 0 h 95"/>
                  <a:gd name="T78" fmla="*/ 57 w 59"/>
                  <a:gd name="T79" fmla="*/ 0 h 95"/>
                  <a:gd name="T80" fmla="*/ 57 w 59"/>
                  <a:gd name="T81" fmla="*/ 0 h 95"/>
                  <a:gd name="T82" fmla="*/ 57 w 59"/>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95"/>
                  <a:gd name="T128" fmla="*/ 59 w 59"/>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95">
                    <a:moveTo>
                      <a:pt x="57" y="0"/>
                    </a:moveTo>
                    <a:lnTo>
                      <a:pt x="57" y="2"/>
                    </a:lnTo>
                    <a:lnTo>
                      <a:pt x="58" y="7"/>
                    </a:lnTo>
                    <a:lnTo>
                      <a:pt x="57" y="15"/>
                    </a:lnTo>
                    <a:lnTo>
                      <a:pt x="58" y="24"/>
                    </a:lnTo>
                    <a:lnTo>
                      <a:pt x="57" y="35"/>
                    </a:lnTo>
                    <a:lnTo>
                      <a:pt x="57" y="47"/>
                    </a:lnTo>
                    <a:lnTo>
                      <a:pt x="57" y="58"/>
                    </a:lnTo>
                    <a:lnTo>
                      <a:pt x="58" y="69"/>
                    </a:lnTo>
                    <a:lnTo>
                      <a:pt x="57" y="79"/>
                    </a:lnTo>
                    <a:lnTo>
                      <a:pt x="57" y="87"/>
                    </a:lnTo>
                    <a:lnTo>
                      <a:pt x="57" y="92"/>
                    </a:lnTo>
                    <a:lnTo>
                      <a:pt x="57" y="94"/>
                    </a:lnTo>
                    <a:lnTo>
                      <a:pt x="53" y="94"/>
                    </a:lnTo>
                    <a:lnTo>
                      <a:pt x="43" y="94"/>
                    </a:lnTo>
                    <a:lnTo>
                      <a:pt x="29" y="94"/>
                    </a:lnTo>
                    <a:lnTo>
                      <a:pt x="15" y="94"/>
                    </a:lnTo>
                    <a:lnTo>
                      <a:pt x="5"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5" y="0"/>
                    </a:lnTo>
                    <a:lnTo>
                      <a:pt x="15" y="0"/>
                    </a:lnTo>
                    <a:lnTo>
                      <a:pt x="29" y="0"/>
                    </a:lnTo>
                    <a:lnTo>
                      <a:pt x="43" y="0"/>
                    </a:lnTo>
                    <a:lnTo>
                      <a:pt x="53" y="0"/>
                    </a:lnTo>
                    <a:lnTo>
                      <a:pt x="57"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3" name="Freeform 163">
                <a:extLst>
                  <a:ext uri="{FF2B5EF4-FFF2-40B4-BE49-F238E27FC236}">
                    <a16:creationId xmlns:a16="http://schemas.microsoft.com/office/drawing/2014/main" id="{CF9F5B0C-71EF-4405-806A-281931E6E6BD}"/>
                  </a:ext>
                </a:extLst>
              </p:cNvPr>
              <p:cNvSpPr>
                <a:spLocks/>
              </p:cNvSpPr>
              <p:nvPr/>
            </p:nvSpPr>
            <p:spPr bwMode="auto">
              <a:xfrm>
                <a:off x="819" y="3130"/>
                <a:ext cx="59" cy="95"/>
              </a:xfrm>
              <a:custGeom>
                <a:avLst/>
                <a:gdLst>
                  <a:gd name="T0" fmla="*/ 57 w 59"/>
                  <a:gd name="T1" fmla="*/ 0 h 95"/>
                  <a:gd name="T2" fmla="*/ 57 w 59"/>
                  <a:gd name="T3" fmla="*/ 2 h 95"/>
                  <a:gd name="T4" fmla="*/ 58 w 59"/>
                  <a:gd name="T5" fmla="*/ 7 h 95"/>
                  <a:gd name="T6" fmla="*/ 57 w 59"/>
                  <a:gd name="T7" fmla="*/ 15 h 95"/>
                  <a:gd name="T8" fmla="*/ 58 w 59"/>
                  <a:gd name="T9" fmla="*/ 24 h 95"/>
                  <a:gd name="T10" fmla="*/ 57 w 59"/>
                  <a:gd name="T11" fmla="*/ 35 h 95"/>
                  <a:gd name="T12" fmla="*/ 57 w 59"/>
                  <a:gd name="T13" fmla="*/ 47 h 95"/>
                  <a:gd name="T14" fmla="*/ 57 w 59"/>
                  <a:gd name="T15" fmla="*/ 58 h 95"/>
                  <a:gd name="T16" fmla="*/ 58 w 59"/>
                  <a:gd name="T17" fmla="*/ 69 h 95"/>
                  <a:gd name="T18" fmla="*/ 57 w 59"/>
                  <a:gd name="T19" fmla="*/ 79 h 95"/>
                  <a:gd name="T20" fmla="*/ 57 w 59"/>
                  <a:gd name="T21" fmla="*/ 87 h 95"/>
                  <a:gd name="T22" fmla="*/ 57 w 59"/>
                  <a:gd name="T23" fmla="*/ 92 h 95"/>
                  <a:gd name="T24" fmla="*/ 57 w 59"/>
                  <a:gd name="T25" fmla="*/ 94 h 95"/>
                  <a:gd name="T26" fmla="*/ 57 w 59"/>
                  <a:gd name="T27" fmla="*/ 94 h 95"/>
                  <a:gd name="T28" fmla="*/ 53 w 59"/>
                  <a:gd name="T29" fmla="*/ 94 h 95"/>
                  <a:gd name="T30" fmla="*/ 43 w 59"/>
                  <a:gd name="T31" fmla="*/ 94 h 95"/>
                  <a:gd name="T32" fmla="*/ 29 w 59"/>
                  <a:gd name="T33" fmla="*/ 94 h 95"/>
                  <a:gd name="T34" fmla="*/ 15 w 59"/>
                  <a:gd name="T35" fmla="*/ 94 h 95"/>
                  <a:gd name="T36" fmla="*/ 5 w 59"/>
                  <a:gd name="T37" fmla="*/ 94 h 95"/>
                  <a:gd name="T38" fmla="*/ 0 w 59"/>
                  <a:gd name="T39" fmla="*/ 94 h 95"/>
                  <a:gd name="T40" fmla="*/ 0 w 59"/>
                  <a:gd name="T41" fmla="*/ 94 h 95"/>
                  <a:gd name="T42" fmla="*/ 0 w 59"/>
                  <a:gd name="T43" fmla="*/ 92 h 95"/>
                  <a:gd name="T44" fmla="*/ 0 w 59"/>
                  <a:gd name="T45" fmla="*/ 87 h 95"/>
                  <a:gd name="T46" fmla="*/ 0 w 59"/>
                  <a:gd name="T47" fmla="*/ 79 h 95"/>
                  <a:gd name="T48" fmla="*/ 0 w 59"/>
                  <a:gd name="T49" fmla="*/ 69 h 95"/>
                  <a:gd name="T50" fmla="*/ 0 w 59"/>
                  <a:gd name="T51" fmla="*/ 58 h 95"/>
                  <a:gd name="T52" fmla="*/ 0 w 59"/>
                  <a:gd name="T53" fmla="*/ 47 h 95"/>
                  <a:gd name="T54" fmla="*/ 0 w 59"/>
                  <a:gd name="T55" fmla="*/ 35 h 95"/>
                  <a:gd name="T56" fmla="*/ 0 w 59"/>
                  <a:gd name="T57" fmla="*/ 24 h 95"/>
                  <a:gd name="T58" fmla="*/ 0 w 59"/>
                  <a:gd name="T59" fmla="*/ 15 h 95"/>
                  <a:gd name="T60" fmla="*/ 0 w 59"/>
                  <a:gd name="T61" fmla="*/ 7 h 95"/>
                  <a:gd name="T62" fmla="*/ 0 w 59"/>
                  <a:gd name="T63" fmla="*/ 2 h 95"/>
                  <a:gd name="T64" fmla="*/ 0 w 59"/>
                  <a:gd name="T65" fmla="*/ 0 h 95"/>
                  <a:gd name="T66" fmla="*/ 0 w 59"/>
                  <a:gd name="T67" fmla="*/ 0 h 95"/>
                  <a:gd name="T68" fmla="*/ 5 w 59"/>
                  <a:gd name="T69" fmla="*/ 0 h 95"/>
                  <a:gd name="T70" fmla="*/ 15 w 59"/>
                  <a:gd name="T71" fmla="*/ 0 h 95"/>
                  <a:gd name="T72" fmla="*/ 29 w 59"/>
                  <a:gd name="T73" fmla="*/ 0 h 95"/>
                  <a:gd name="T74" fmla="*/ 43 w 59"/>
                  <a:gd name="T75" fmla="*/ 0 h 95"/>
                  <a:gd name="T76" fmla="*/ 53 w 59"/>
                  <a:gd name="T77" fmla="*/ 0 h 95"/>
                  <a:gd name="T78" fmla="*/ 57 w 59"/>
                  <a:gd name="T79" fmla="*/ 0 h 95"/>
                  <a:gd name="T80" fmla="*/ 57 w 59"/>
                  <a:gd name="T81" fmla="*/ 0 h 95"/>
                  <a:gd name="T82" fmla="*/ 57 w 59"/>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95"/>
                  <a:gd name="T128" fmla="*/ 59 w 59"/>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95">
                    <a:moveTo>
                      <a:pt x="57" y="0"/>
                    </a:moveTo>
                    <a:lnTo>
                      <a:pt x="57" y="2"/>
                    </a:lnTo>
                    <a:lnTo>
                      <a:pt x="58" y="7"/>
                    </a:lnTo>
                    <a:lnTo>
                      <a:pt x="57" y="15"/>
                    </a:lnTo>
                    <a:lnTo>
                      <a:pt x="58" y="24"/>
                    </a:lnTo>
                    <a:lnTo>
                      <a:pt x="57" y="35"/>
                    </a:lnTo>
                    <a:lnTo>
                      <a:pt x="57" y="47"/>
                    </a:lnTo>
                    <a:lnTo>
                      <a:pt x="57" y="58"/>
                    </a:lnTo>
                    <a:lnTo>
                      <a:pt x="58" y="69"/>
                    </a:lnTo>
                    <a:lnTo>
                      <a:pt x="57" y="79"/>
                    </a:lnTo>
                    <a:lnTo>
                      <a:pt x="57" y="87"/>
                    </a:lnTo>
                    <a:lnTo>
                      <a:pt x="57" y="92"/>
                    </a:lnTo>
                    <a:lnTo>
                      <a:pt x="57" y="94"/>
                    </a:lnTo>
                    <a:lnTo>
                      <a:pt x="53" y="94"/>
                    </a:lnTo>
                    <a:lnTo>
                      <a:pt x="43" y="94"/>
                    </a:lnTo>
                    <a:lnTo>
                      <a:pt x="29" y="94"/>
                    </a:lnTo>
                    <a:lnTo>
                      <a:pt x="15" y="94"/>
                    </a:lnTo>
                    <a:lnTo>
                      <a:pt x="5"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5" y="0"/>
                    </a:lnTo>
                    <a:lnTo>
                      <a:pt x="15" y="0"/>
                    </a:lnTo>
                    <a:lnTo>
                      <a:pt x="29" y="0"/>
                    </a:lnTo>
                    <a:lnTo>
                      <a:pt x="43" y="0"/>
                    </a:lnTo>
                    <a:lnTo>
                      <a:pt x="53" y="0"/>
                    </a:lnTo>
                    <a:lnTo>
                      <a:pt x="5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64" name="Freeform 164">
                <a:extLst>
                  <a:ext uri="{FF2B5EF4-FFF2-40B4-BE49-F238E27FC236}">
                    <a16:creationId xmlns:a16="http://schemas.microsoft.com/office/drawing/2014/main" id="{FC820FF9-31DE-4A02-B115-77C7C3855D6F}"/>
                  </a:ext>
                </a:extLst>
              </p:cNvPr>
              <p:cNvSpPr>
                <a:spLocks/>
              </p:cNvSpPr>
              <p:nvPr/>
            </p:nvSpPr>
            <p:spPr bwMode="auto">
              <a:xfrm>
                <a:off x="819" y="3130"/>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5" name="Freeform 165">
                <a:extLst>
                  <a:ext uri="{FF2B5EF4-FFF2-40B4-BE49-F238E27FC236}">
                    <a16:creationId xmlns:a16="http://schemas.microsoft.com/office/drawing/2014/main" id="{631C8A02-1174-46F1-B1FE-45249A507C77}"/>
                  </a:ext>
                </a:extLst>
              </p:cNvPr>
              <p:cNvSpPr>
                <a:spLocks/>
              </p:cNvSpPr>
              <p:nvPr/>
            </p:nvSpPr>
            <p:spPr bwMode="auto">
              <a:xfrm>
                <a:off x="849" y="3130"/>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6" name="Freeform 166">
                <a:extLst>
                  <a:ext uri="{FF2B5EF4-FFF2-40B4-BE49-F238E27FC236}">
                    <a16:creationId xmlns:a16="http://schemas.microsoft.com/office/drawing/2014/main" id="{298266C2-2008-4634-BBF8-C84D68EED8C5}"/>
                  </a:ext>
                </a:extLst>
              </p:cNvPr>
              <p:cNvSpPr>
                <a:spLocks/>
              </p:cNvSpPr>
              <p:nvPr/>
            </p:nvSpPr>
            <p:spPr bwMode="auto">
              <a:xfrm>
                <a:off x="819" y="3162"/>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7" name="Freeform 167">
                <a:extLst>
                  <a:ext uri="{FF2B5EF4-FFF2-40B4-BE49-F238E27FC236}">
                    <a16:creationId xmlns:a16="http://schemas.microsoft.com/office/drawing/2014/main" id="{9E9AEA03-9CD6-4585-A44B-8758C3FED079}"/>
                  </a:ext>
                </a:extLst>
              </p:cNvPr>
              <p:cNvSpPr>
                <a:spLocks/>
              </p:cNvSpPr>
              <p:nvPr/>
            </p:nvSpPr>
            <p:spPr bwMode="auto">
              <a:xfrm>
                <a:off x="849" y="3162"/>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8" name="Freeform 168">
                <a:extLst>
                  <a:ext uri="{FF2B5EF4-FFF2-40B4-BE49-F238E27FC236}">
                    <a16:creationId xmlns:a16="http://schemas.microsoft.com/office/drawing/2014/main" id="{6CF20584-C404-4122-AB38-D6EEC3C01DA8}"/>
                  </a:ext>
                </a:extLst>
              </p:cNvPr>
              <p:cNvSpPr>
                <a:spLocks/>
              </p:cNvSpPr>
              <p:nvPr/>
            </p:nvSpPr>
            <p:spPr bwMode="auto">
              <a:xfrm>
                <a:off x="819" y="3195"/>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69" name="Freeform 169">
                <a:extLst>
                  <a:ext uri="{FF2B5EF4-FFF2-40B4-BE49-F238E27FC236}">
                    <a16:creationId xmlns:a16="http://schemas.microsoft.com/office/drawing/2014/main" id="{D6F53AC8-E740-4F36-BE14-2D9B07E83B46}"/>
                  </a:ext>
                </a:extLst>
              </p:cNvPr>
              <p:cNvSpPr>
                <a:spLocks/>
              </p:cNvSpPr>
              <p:nvPr/>
            </p:nvSpPr>
            <p:spPr bwMode="auto">
              <a:xfrm>
                <a:off x="849" y="3195"/>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0" name="Freeform 170">
                <a:extLst>
                  <a:ext uri="{FF2B5EF4-FFF2-40B4-BE49-F238E27FC236}">
                    <a16:creationId xmlns:a16="http://schemas.microsoft.com/office/drawing/2014/main" id="{EE4E849D-F51A-4208-824D-6E45582C29C6}"/>
                  </a:ext>
                </a:extLst>
              </p:cNvPr>
              <p:cNvSpPr>
                <a:spLocks/>
              </p:cNvSpPr>
              <p:nvPr/>
            </p:nvSpPr>
            <p:spPr bwMode="auto">
              <a:xfrm>
                <a:off x="819" y="3130"/>
                <a:ext cx="16" cy="29"/>
              </a:xfrm>
              <a:custGeom>
                <a:avLst/>
                <a:gdLst>
                  <a:gd name="T0" fmla="*/ 15 w 16"/>
                  <a:gd name="T1" fmla="*/ 0 h 29"/>
                  <a:gd name="T2" fmla="*/ 15 w 16"/>
                  <a:gd name="T3" fmla="*/ 7 h 29"/>
                  <a:gd name="T4" fmla="*/ 15 w 16"/>
                  <a:gd name="T5" fmla="*/ 21 h 29"/>
                  <a:gd name="T6" fmla="*/ 15 w 16"/>
                  <a:gd name="T7" fmla="*/ 28 h 29"/>
                  <a:gd name="T8" fmla="*/ 15 w 16"/>
                  <a:gd name="T9" fmla="*/ 28 h 29"/>
                  <a:gd name="T10" fmla="*/ 11 w 16"/>
                  <a:gd name="T11" fmla="*/ 28 h 29"/>
                  <a:gd name="T12" fmla="*/ 4 w 16"/>
                  <a:gd name="T13" fmla="*/ 28 h 29"/>
                  <a:gd name="T14" fmla="*/ 0 w 16"/>
                  <a:gd name="T15" fmla="*/ 28 h 29"/>
                  <a:gd name="T16" fmla="*/ 0 w 16"/>
                  <a:gd name="T17" fmla="*/ 28 h 29"/>
                  <a:gd name="T18" fmla="*/ 0 w 16"/>
                  <a:gd name="T19" fmla="*/ 21 h 29"/>
                  <a:gd name="T20" fmla="*/ 0 w 16"/>
                  <a:gd name="T21" fmla="*/ 7 h 29"/>
                  <a:gd name="T22" fmla="*/ 0 w 16"/>
                  <a:gd name="T23" fmla="*/ 0 h 29"/>
                  <a:gd name="T24" fmla="*/ 0 w 16"/>
                  <a:gd name="T25" fmla="*/ 0 h 29"/>
                  <a:gd name="T26" fmla="*/ 4 w 16"/>
                  <a:gd name="T27" fmla="*/ 0 h 29"/>
                  <a:gd name="T28" fmla="*/ 11 w 16"/>
                  <a:gd name="T29" fmla="*/ 0 h 29"/>
                  <a:gd name="T30" fmla="*/ 15 w 16"/>
                  <a:gd name="T31" fmla="*/ 0 h 29"/>
                  <a:gd name="T32" fmla="*/ 15 w 16"/>
                  <a:gd name="T33" fmla="*/ 0 h 29"/>
                  <a:gd name="T34" fmla="*/ 15 w 16"/>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29"/>
                  <a:gd name="T56" fmla="*/ 16 w 16"/>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29">
                    <a:moveTo>
                      <a:pt x="15" y="0"/>
                    </a:moveTo>
                    <a:lnTo>
                      <a:pt x="15" y="7"/>
                    </a:lnTo>
                    <a:lnTo>
                      <a:pt x="15" y="21"/>
                    </a:lnTo>
                    <a:lnTo>
                      <a:pt x="15" y="28"/>
                    </a:lnTo>
                    <a:lnTo>
                      <a:pt x="11" y="28"/>
                    </a:lnTo>
                    <a:lnTo>
                      <a:pt x="4" y="28"/>
                    </a:lnTo>
                    <a:lnTo>
                      <a:pt x="0" y="28"/>
                    </a:lnTo>
                    <a:lnTo>
                      <a:pt x="0" y="21"/>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1" name="Freeform 171">
                <a:extLst>
                  <a:ext uri="{FF2B5EF4-FFF2-40B4-BE49-F238E27FC236}">
                    <a16:creationId xmlns:a16="http://schemas.microsoft.com/office/drawing/2014/main" id="{003B98C7-165A-41D4-B16A-FB34DD91CAD7}"/>
                  </a:ext>
                </a:extLst>
              </p:cNvPr>
              <p:cNvSpPr>
                <a:spLocks/>
              </p:cNvSpPr>
              <p:nvPr/>
            </p:nvSpPr>
            <p:spPr bwMode="auto">
              <a:xfrm>
                <a:off x="820" y="3131"/>
                <a:ext cx="15" cy="28"/>
              </a:xfrm>
              <a:custGeom>
                <a:avLst/>
                <a:gdLst>
                  <a:gd name="T0" fmla="*/ 14 w 15"/>
                  <a:gd name="T1" fmla="*/ 1 h 28"/>
                  <a:gd name="T2" fmla="*/ 14 w 15"/>
                  <a:gd name="T3" fmla="*/ 7 h 28"/>
                  <a:gd name="T4" fmla="*/ 14 w 15"/>
                  <a:gd name="T5" fmla="*/ 13 h 28"/>
                  <a:gd name="T6" fmla="*/ 14 w 15"/>
                  <a:gd name="T7" fmla="*/ 27 h 28"/>
                  <a:gd name="T8" fmla="*/ 14 w 15"/>
                  <a:gd name="T9" fmla="*/ 27 h 28"/>
                  <a:gd name="T10" fmla="*/ 11 w 15"/>
                  <a:gd name="T11" fmla="*/ 27 h 28"/>
                  <a:gd name="T12" fmla="*/ 7 w 15"/>
                  <a:gd name="T13" fmla="*/ 27 h 28"/>
                  <a:gd name="T14" fmla="*/ 0 w 15"/>
                  <a:gd name="T15" fmla="*/ 27 h 28"/>
                  <a:gd name="T16" fmla="*/ 0 w 15"/>
                  <a:gd name="T17" fmla="*/ 27 h 28"/>
                  <a:gd name="T18" fmla="*/ 0 w 15"/>
                  <a:gd name="T19" fmla="*/ 21 h 28"/>
                  <a:gd name="T20" fmla="*/ 0 w 15"/>
                  <a:gd name="T21" fmla="*/ 14 h 28"/>
                  <a:gd name="T22" fmla="*/ 0 w 15"/>
                  <a:gd name="T23" fmla="*/ 1 h 28"/>
                  <a:gd name="T24" fmla="*/ 0 w 15"/>
                  <a:gd name="T25" fmla="*/ 1 h 28"/>
                  <a:gd name="T26" fmla="*/ 3 w 15"/>
                  <a:gd name="T27" fmla="*/ 0 h 28"/>
                  <a:gd name="T28" fmla="*/ 7 w 15"/>
                  <a:gd name="T29" fmla="*/ 0 h 28"/>
                  <a:gd name="T30" fmla="*/ 14 w 15"/>
                  <a:gd name="T31" fmla="*/ 1 h 28"/>
                  <a:gd name="T32" fmla="*/ 14 w 15"/>
                  <a:gd name="T33" fmla="*/ 1 h 28"/>
                  <a:gd name="T34" fmla="*/ 14 w 15"/>
                  <a:gd name="T35" fmla="*/ 1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1"/>
                    </a:moveTo>
                    <a:lnTo>
                      <a:pt x="14" y="7"/>
                    </a:lnTo>
                    <a:lnTo>
                      <a:pt x="14" y="13"/>
                    </a:lnTo>
                    <a:lnTo>
                      <a:pt x="14" y="27"/>
                    </a:lnTo>
                    <a:lnTo>
                      <a:pt x="11" y="27"/>
                    </a:lnTo>
                    <a:lnTo>
                      <a:pt x="7" y="27"/>
                    </a:lnTo>
                    <a:lnTo>
                      <a:pt x="0" y="27"/>
                    </a:lnTo>
                    <a:lnTo>
                      <a:pt x="0" y="21"/>
                    </a:lnTo>
                    <a:lnTo>
                      <a:pt x="0" y="14"/>
                    </a:lnTo>
                    <a:lnTo>
                      <a:pt x="0" y="1"/>
                    </a:lnTo>
                    <a:lnTo>
                      <a:pt x="3" y="0"/>
                    </a:lnTo>
                    <a:lnTo>
                      <a:pt x="7" y="0"/>
                    </a:lnTo>
                    <a:lnTo>
                      <a:pt x="14" y="1"/>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2" name="Freeform 172">
                <a:extLst>
                  <a:ext uri="{FF2B5EF4-FFF2-40B4-BE49-F238E27FC236}">
                    <a16:creationId xmlns:a16="http://schemas.microsoft.com/office/drawing/2014/main" id="{FB085A90-3C66-4585-A100-382DFAFB2C28}"/>
                  </a:ext>
                </a:extLst>
              </p:cNvPr>
              <p:cNvSpPr>
                <a:spLocks/>
              </p:cNvSpPr>
              <p:nvPr/>
            </p:nvSpPr>
            <p:spPr bwMode="auto">
              <a:xfrm>
                <a:off x="821" y="3133"/>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3" name="Freeform 173">
                <a:extLst>
                  <a:ext uri="{FF2B5EF4-FFF2-40B4-BE49-F238E27FC236}">
                    <a16:creationId xmlns:a16="http://schemas.microsoft.com/office/drawing/2014/main" id="{DBD26B3B-CF64-49D0-9EBD-64E51A39300B}"/>
                  </a:ext>
                </a:extLst>
              </p:cNvPr>
              <p:cNvSpPr>
                <a:spLocks/>
              </p:cNvSpPr>
              <p:nvPr/>
            </p:nvSpPr>
            <p:spPr bwMode="auto">
              <a:xfrm>
                <a:off x="822" y="3135"/>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6" y="23"/>
                    </a:lnTo>
                    <a:lnTo>
                      <a:pt x="0" y="23"/>
                    </a:lnTo>
                    <a:lnTo>
                      <a:pt x="0" y="17"/>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4" name="Freeform 174">
                <a:extLst>
                  <a:ext uri="{FF2B5EF4-FFF2-40B4-BE49-F238E27FC236}">
                    <a16:creationId xmlns:a16="http://schemas.microsoft.com/office/drawing/2014/main" id="{1B72B524-6D8C-4D52-BC77-7C0D3D07F8DC}"/>
                  </a:ext>
                </a:extLst>
              </p:cNvPr>
              <p:cNvSpPr>
                <a:spLocks/>
              </p:cNvSpPr>
              <p:nvPr/>
            </p:nvSpPr>
            <p:spPr bwMode="auto">
              <a:xfrm>
                <a:off x="823" y="3137"/>
                <a:ext cx="12" cy="22"/>
              </a:xfrm>
              <a:custGeom>
                <a:avLst/>
                <a:gdLst>
                  <a:gd name="T0" fmla="*/ 11 w 12"/>
                  <a:gd name="T1" fmla="*/ 0 h 22"/>
                  <a:gd name="T2" fmla="*/ 11 w 12"/>
                  <a:gd name="T3" fmla="*/ 5 h 22"/>
                  <a:gd name="T4" fmla="*/ 11 w 12"/>
                  <a:gd name="T5" fmla="*/ 9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2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9"/>
                    </a:lnTo>
                    <a:lnTo>
                      <a:pt x="11" y="21"/>
                    </a:lnTo>
                    <a:lnTo>
                      <a:pt x="8" y="21"/>
                    </a:lnTo>
                    <a:lnTo>
                      <a:pt x="6" y="21"/>
                    </a:lnTo>
                    <a:lnTo>
                      <a:pt x="0" y="21"/>
                    </a:lnTo>
                    <a:lnTo>
                      <a:pt x="0" y="16"/>
                    </a:lnTo>
                    <a:lnTo>
                      <a:pt x="0" y="11"/>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5" name="Freeform 175">
                <a:extLst>
                  <a:ext uri="{FF2B5EF4-FFF2-40B4-BE49-F238E27FC236}">
                    <a16:creationId xmlns:a16="http://schemas.microsoft.com/office/drawing/2014/main" id="{4B82715F-BC76-46E9-8464-1A2D273D176C}"/>
                  </a:ext>
                </a:extLst>
              </p:cNvPr>
              <p:cNvSpPr>
                <a:spLocks/>
              </p:cNvSpPr>
              <p:nvPr/>
            </p:nvSpPr>
            <p:spPr bwMode="auto">
              <a:xfrm>
                <a:off x="824" y="3138"/>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7 w 11"/>
                  <a:gd name="T11" fmla="*/ 20 h 21"/>
                  <a:gd name="T12" fmla="*/ 5 w 11"/>
                  <a:gd name="T13" fmla="*/ 20 h 21"/>
                  <a:gd name="T14" fmla="*/ 0 w 11"/>
                  <a:gd name="T15" fmla="*/ 20 h 21"/>
                  <a:gd name="T16" fmla="*/ 0 w 11"/>
                  <a:gd name="T17" fmla="*/ 20 h 21"/>
                  <a:gd name="T18" fmla="*/ 0 w 11"/>
                  <a:gd name="T19" fmla="*/ 15 h 21"/>
                  <a:gd name="T20" fmla="*/ 0 w 11"/>
                  <a:gd name="T21" fmla="*/ 10 h 21"/>
                  <a:gd name="T22" fmla="*/ 0 w 11"/>
                  <a:gd name="T23" fmla="*/ 0 h 21"/>
                  <a:gd name="T24" fmla="*/ 0 w 11"/>
                  <a:gd name="T25" fmla="*/ 0 h 21"/>
                  <a:gd name="T26" fmla="*/ 2 w 11"/>
                  <a:gd name="T27" fmla="*/ 0 h 21"/>
                  <a:gd name="T28" fmla="*/ 4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7" y="20"/>
                    </a:lnTo>
                    <a:lnTo>
                      <a:pt x="5" y="20"/>
                    </a:lnTo>
                    <a:lnTo>
                      <a:pt x="0" y="20"/>
                    </a:lnTo>
                    <a:lnTo>
                      <a:pt x="0" y="15"/>
                    </a:lnTo>
                    <a:lnTo>
                      <a:pt x="0" y="10"/>
                    </a:lnTo>
                    <a:lnTo>
                      <a:pt x="0" y="0"/>
                    </a:lnTo>
                    <a:lnTo>
                      <a:pt x="2" y="0"/>
                    </a:lnTo>
                    <a:lnTo>
                      <a:pt x="4"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6" name="Freeform 176">
                <a:extLst>
                  <a:ext uri="{FF2B5EF4-FFF2-40B4-BE49-F238E27FC236}">
                    <a16:creationId xmlns:a16="http://schemas.microsoft.com/office/drawing/2014/main" id="{CC56C4F2-A493-48AA-A5D4-1E42BDB94944}"/>
                  </a:ext>
                </a:extLst>
              </p:cNvPr>
              <p:cNvSpPr>
                <a:spLocks/>
              </p:cNvSpPr>
              <p:nvPr/>
            </p:nvSpPr>
            <p:spPr bwMode="auto">
              <a:xfrm>
                <a:off x="824" y="3140"/>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8 w 11"/>
                  <a:gd name="T11" fmla="*/ 18 h 19"/>
                  <a:gd name="T12" fmla="*/ 5 w 11"/>
                  <a:gd name="T13" fmla="*/ 18 h 19"/>
                  <a:gd name="T14" fmla="*/ 0 w 11"/>
                  <a:gd name="T15" fmla="*/ 18 h 19"/>
                  <a:gd name="T16" fmla="*/ 0 w 11"/>
                  <a:gd name="T17" fmla="*/ 18 h 19"/>
                  <a:gd name="T18" fmla="*/ 1 w 11"/>
                  <a:gd name="T19" fmla="*/ 14 h 19"/>
                  <a:gd name="T20" fmla="*/ 0 w 11"/>
                  <a:gd name="T21" fmla="*/ 9 h 19"/>
                  <a:gd name="T22" fmla="*/ 0 w 11"/>
                  <a:gd name="T23" fmla="*/ 0 h 19"/>
                  <a:gd name="T24" fmla="*/ 0 w 11"/>
                  <a:gd name="T25" fmla="*/ 0 h 19"/>
                  <a:gd name="T26" fmla="*/ 3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8" y="18"/>
                    </a:lnTo>
                    <a:lnTo>
                      <a:pt x="5" y="18"/>
                    </a:lnTo>
                    <a:lnTo>
                      <a:pt x="0" y="18"/>
                    </a:lnTo>
                    <a:lnTo>
                      <a:pt x="1" y="14"/>
                    </a:lnTo>
                    <a:lnTo>
                      <a:pt x="0" y="9"/>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7" name="Freeform 177">
                <a:extLst>
                  <a:ext uri="{FF2B5EF4-FFF2-40B4-BE49-F238E27FC236}">
                    <a16:creationId xmlns:a16="http://schemas.microsoft.com/office/drawing/2014/main" id="{43253CD3-4145-4B0B-A997-F888D337B7FB}"/>
                  </a:ext>
                </a:extLst>
              </p:cNvPr>
              <p:cNvSpPr>
                <a:spLocks/>
              </p:cNvSpPr>
              <p:nvPr/>
            </p:nvSpPr>
            <p:spPr bwMode="auto">
              <a:xfrm>
                <a:off x="825" y="3141"/>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8" name="Freeform 178">
                <a:extLst>
                  <a:ext uri="{FF2B5EF4-FFF2-40B4-BE49-F238E27FC236}">
                    <a16:creationId xmlns:a16="http://schemas.microsoft.com/office/drawing/2014/main" id="{AC859C97-F80C-4C65-9D9D-A36201D61F38}"/>
                  </a:ext>
                </a:extLst>
              </p:cNvPr>
              <p:cNvSpPr>
                <a:spLocks/>
              </p:cNvSpPr>
              <p:nvPr/>
            </p:nvSpPr>
            <p:spPr bwMode="auto">
              <a:xfrm>
                <a:off x="826" y="3143"/>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0" y="11"/>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79" name="Freeform 179">
                <a:extLst>
                  <a:ext uri="{FF2B5EF4-FFF2-40B4-BE49-F238E27FC236}">
                    <a16:creationId xmlns:a16="http://schemas.microsoft.com/office/drawing/2014/main" id="{E0C1ACC2-51FC-48C5-A9BA-7A477A36D94C}"/>
                  </a:ext>
                </a:extLst>
              </p:cNvPr>
              <p:cNvSpPr>
                <a:spLocks/>
              </p:cNvSpPr>
              <p:nvPr/>
            </p:nvSpPr>
            <p:spPr bwMode="auto">
              <a:xfrm>
                <a:off x="827" y="3145"/>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10"/>
                    </a:lnTo>
                    <a:lnTo>
                      <a:pt x="0" y="7"/>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0" name="Freeform 180">
                <a:extLst>
                  <a:ext uri="{FF2B5EF4-FFF2-40B4-BE49-F238E27FC236}">
                    <a16:creationId xmlns:a16="http://schemas.microsoft.com/office/drawing/2014/main" id="{220AB864-BD6C-48CE-8E47-D9702179AC56}"/>
                  </a:ext>
                </a:extLst>
              </p:cNvPr>
              <p:cNvSpPr>
                <a:spLocks/>
              </p:cNvSpPr>
              <p:nvPr/>
            </p:nvSpPr>
            <p:spPr bwMode="auto">
              <a:xfrm>
                <a:off x="828" y="3146"/>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4" y="12"/>
                    </a:lnTo>
                    <a:lnTo>
                      <a:pt x="3" y="12"/>
                    </a:lnTo>
                    <a:lnTo>
                      <a:pt x="0" y="12"/>
                    </a:lnTo>
                    <a:lnTo>
                      <a:pt x="0" y="9"/>
                    </a:lnTo>
                    <a:lnTo>
                      <a:pt x="0" y="6"/>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1" name="Freeform 181">
                <a:extLst>
                  <a:ext uri="{FF2B5EF4-FFF2-40B4-BE49-F238E27FC236}">
                    <a16:creationId xmlns:a16="http://schemas.microsoft.com/office/drawing/2014/main" id="{9C711702-FCFF-4E9E-BEAE-178ED001AE06}"/>
                  </a:ext>
                </a:extLst>
              </p:cNvPr>
              <p:cNvSpPr>
                <a:spLocks/>
              </p:cNvSpPr>
              <p:nvPr/>
            </p:nvSpPr>
            <p:spPr bwMode="auto">
              <a:xfrm>
                <a:off x="828" y="3148"/>
                <a:ext cx="7" cy="11"/>
              </a:xfrm>
              <a:custGeom>
                <a:avLst/>
                <a:gdLst>
                  <a:gd name="T0" fmla="*/ 6 w 7"/>
                  <a:gd name="T1" fmla="*/ 0 h 11"/>
                  <a:gd name="T2" fmla="*/ 6 w 7"/>
                  <a:gd name="T3" fmla="*/ 3 h 11"/>
                  <a:gd name="T4" fmla="*/ 6 w 7"/>
                  <a:gd name="T5" fmla="*/ 7 h 11"/>
                  <a:gd name="T6" fmla="*/ 6 w 7"/>
                  <a:gd name="T7" fmla="*/ 10 h 11"/>
                  <a:gd name="T8" fmla="*/ 6 w 7"/>
                  <a:gd name="T9" fmla="*/ 10 h 11"/>
                  <a:gd name="T10" fmla="*/ 4 w 7"/>
                  <a:gd name="T11" fmla="*/ 10 h 11"/>
                  <a:gd name="T12" fmla="*/ 2 w 7"/>
                  <a:gd name="T13" fmla="*/ 10 h 11"/>
                  <a:gd name="T14" fmla="*/ 0 w 7"/>
                  <a:gd name="T15" fmla="*/ 10 h 11"/>
                  <a:gd name="T16" fmla="*/ 0 w 7"/>
                  <a:gd name="T17" fmla="*/ 10 h 11"/>
                  <a:gd name="T18" fmla="*/ 1 w 7"/>
                  <a:gd name="T19" fmla="*/ 7 h 11"/>
                  <a:gd name="T20" fmla="*/ 0 w 7"/>
                  <a:gd name="T21" fmla="*/ 3 h 11"/>
                  <a:gd name="T22" fmla="*/ 0 w 7"/>
                  <a:gd name="T23" fmla="*/ 0 h 11"/>
                  <a:gd name="T24" fmla="*/ 0 w 7"/>
                  <a:gd name="T25" fmla="*/ 0 h 11"/>
                  <a:gd name="T26" fmla="*/ 2 w 7"/>
                  <a:gd name="T27" fmla="*/ 0 h 11"/>
                  <a:gd name="T28" fmla="*/ 4 w 7"/>
                  <a:gd name="T29" fmla="*/ 0 h 11"/>
                  <a:gd name="T30" fmla="*/ 6 w 7"/>
                  <a:gd name="T31" fmla="*/ 0 h 11"/>
                  <a:gd name="T32" fmla="*/ 6 w 7"/>
                  <a:gd name="T33" fmla="*/ 0 h 11"/>
                  <a:gd name="T34" fmla="*/ 6 w 7"/>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1"/>
                  <a:gd name="T56" fmla="*/ 7 w 7"/>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1">
                    <a:moveTo>
                      <a:pt x="6" y="0"/>
                    </a:moveTo>
                    <a:lnTo>
                      <a:pt x="6" y="3"/>
                    </a:lnTo>
                    <a:lnTo>
                      <a:pt x="6" y="7"/>
                    </a:lnTo>
                    <a:lnTo>
                      <a:pt x="6" y="10"/>
                    </a:lnTo>
                    <a:lnTo>
                      <a:pt x="4" y="10"/>
                    </a:lnTo>
                    <a:lnTo>
                      <a:pt x="2" y="10"/>
                    </a:lnTo>
                    <a:lnTo>
                      <a:pt x="0" y="10"/>
                    </a:lnTo>
                    <a:lnTo>
                      <a:pt x="1" y="7"/>
                    </a:lnTo>
                    <a:lnTo>
                      <a:pt x="0" y="3"/>
                    </a:lnTo>
                    <a:lnTo>
                      <a:pt x="0" y="0"/>
                    </a:lnTo>
                    <a:lnTo>
                      <a:pt x="2" y="0"/>
                    </a:lnTo>
                    <a:lnTo>
                      <a:pt x="4" y="0"/>
                    </a:lnTo>
                    <a:lnTo>
                      <a:pt x="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2" name="Freeform 182">
                <a:extLst>
                  <a:ext uri="{FF2B5EF4-FFF2-40B4-BE49-F238E27FC236}">
                    <a16:creationId xmlns:a16="http://schemas.microsoft.com/office/drawing/2014/main" id="{1ECCC396-A2D0-4FDB-BDD4-F99895E94DE3}"/>
                  </a:ext>
                </a:extLst>
              </p:cNvPr>
              <p:cNvSpPr>
                <a:spLocks/>
              </p:cNvSpPr>
              <p:nvPr/>
            </p:nvSpPr>
            <p:spPr bwMode="auto">
              <a:xfrm>
                <a:off x="819" y="3161"/>
                <a:ext cx="16" cy="30"/>
              </a:xfrm>
              <a:custGeom>
                <a:avLst/>
                <a:gdLst>
                  <a:gd name="T0" fmla="*/ 15 w 16"/>
                  <a:gd name="T1" fmla="*/ 0 h 30"/>
                  <a:gd name="T2" fmla="*/ 15 w 16"/>
                  <a:gd name="T3" fmla="*/ 7 h 30"/>
                  <a:gd name="T4" fmla="*/ 15 w 16"/>
                  <a:gd name="T5" fmla="*/ 21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1 h 30"/>
                  <a:gd name="T20" fmla="*/ 0 w 16"/>
                  <a:gd name="T21" fmla="*/ 7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7"/>
                    </a:lnTo>
                    <a:lnTo>
                      <a:pt x="15" y="21"/>
                    </a:lnTo>
                    <a:lnTo>
                      <a:pt x="15" y="29"/>
                    </a:lnTo>
                    <a:lnTo>
                      <a:pt x="11" y="29"/>
                    </a:lnTo>
                    <a:lnTo>
                      <a:pt x="4" y="29"/>
                    </a:lnTo>
                    <a:lnTo>
                      <a:pt x="0" y="29"/>
                    </a:lnTo>
                    <a:lnTo>
                      <a:pt x="0" y="21"/>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3" name="Freeform 183">
                <a:extLst>
                  <a:ext uri="{FF2B5EF4-FFF2-40B4-BE49-F238E27FC236}">
                    <a16:creationId xmlns:a16="http://schemas.microsoft.com/office/drawing/2014/main" id="{40433823-525F-4539-A227-1AD16044F4C1}"/>
                  </a:ext>
                </a:extLst>
              </p:cNvPr>
              <p:cNvSpPr>
                <a:spLocks/>
              </p:cNvSpPr>
              <p:nvPr/>
            </p:nvSpPr>
            <p:spPr bwMode="auto">
              <a:xfrm>
                <a:off x="820" y="3162"/>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7 w 15"/>
                  <a:gd name="T13" fmla="*/ 28 h 29"/>
                  <a:gd name="T14" fmla="*/ 0 w 15"/>
                  <a:gd name="T15" fmla="*/ 28 h 29"/>
                  <a:gd name="T16" fmla="*/ 0 w 15"/>
                  <a:gd name="T17" fmla="*/ 28 h 29"/>
                  <a:gd name="T18" fmla="*/ 0 w 15"/>
                  <a:gd name="T19" fmla="*/ 21 h 29"/>
                  <a:gd name="T20" fmla="*/ 0 w 15"/>
                  <a:gd name="T21" fmla="*/ 15 h 29"/>
                  <a:gd name="T22" fmla="*/ 0 w 15"/>
                  <a:gd name="T23" fmla="*/ 0 h 29"/>
                  <a:gd name="T24" fmla="*/ 0 w 15"/>
                  <a:gd name="T25" fmla="*/ 0 h 29"/>
                  <a:gd name="T26" fmla="*/ 3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7" y="28"/>
                    </a:lnTo>
                    <a:lnTo>
                      <a:pt x="0" y="28"/>
                    </a:lnTo>
                    <a:lnTo>
                      <a:pt x="0" y="21"/>
                    </a:lnTo>
                    <a:lnTo>
                      <a:pt x="0" y="15"/>
                    </a:lnTo>
                    <a:lnTo>
                      <a:pt x="0" y="0"/>
                    </a:lnTo>
                    <a:lnTo>
                      <a:pt x="3"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4" name="Freeform 184">
                <a:extLst>
                  <a:ext uri="{FF2B5EF4-FFF2-40B4-BE49-F238E27FC236}">
                    <a16:creationId xmlns:a16="http://schemas.microsoft.com/office/drawing/2014/main" id="{7DA6C1CD-E077-4C34-8EC8-A038A8539860}"/>
                  </a:ext>
                </a:extLst>
              </p:cNvPr>
              <p:cNvSpPr>
                <a:spLocks/>
              </p:cNvSpPr>
              <p:nvPr/>
            </p:nvSpPr>
            <p:spPr bwMode="auto">
              <a:xfrm>
                <a:off x="821" y="3164"/>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19 h 27"/>
                  <a:gd name="T20" fmla="*/ 0 w 14"/>
                  <a:gd name="T21" fmla="*/ 13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5" name="Freeform 185">
                <a:extLst>
                  <a:ext uri="{FF2B5EF4-FFF2-40B4-BE49-F238E27FC236}">
                    <a16:creationId xmlns:a16="http://schemas.microsoft.com/office/drawing/2014/main" id="{669DABEF-DE66-46B2-A3EF-ECB08B61961A}"/>
                  </a:ext>
                </a:extLst>
              </p:cNvPr>
              <p:cNvSpPr>
                <a:spLocks/>
              </p:cNvSpPr>
              <p:nvPr/>
            </p:nvSpPr>
            <p:spPr bwMode="auto">
              <a:xfrm>
                <a:off x="822" y="3165"/>
                <a:ext cx="13" cy="26"/>
              </a:xfrm>
              <a:custGeom>
                <a:avLst/>
                <a:gdLst>
                  <a:gd name="T0" fmla="*/ 12 w 13"/>
                  <a:gd name="T1" fmla="*/ 0 h 26"/>
                  <a:gd name="T2" fmla="*/ 12 w 13"/>
                  <a:gd name="T3" fmla="*/ 6 h 26"/>
                  <a:gd name="T4" fmla="*/ 12 w 13"/>
                  <a:gd name="T5" fmla="*/ 12 h 26"/>
                  <a:gd name="T6" fmla="*/ 12 w 13"/>
                  <a:gd name="T7" fmla="*/ 25 h 26"/>
                  <a:gd name="T8" fmla="*/ 12 w 13"/>
                  <a:gd name="T9" fmla="*/ 25 h 26"/>
                  <a:gd name="T10" fmla="*/ 9 w 13"/>
                  <a:gd name="T11" fmla="*/ 25 h 26"/>
                  <a:gd name="T12" fmla="*/ 6 w 13"/>
                  <a:gd name="T13" fmla="*/ 25 h 26"/>
                  <a:gd name="T14" fmla="*/ 0 w 13"/>
                  <a:gd name="T15" fmla="*/ 25 h 26"/>
                  <a:gd name="T16" fmla="*/ 0 w 13"/>
                  <a:gd name="T17" fmla="*/ 25 h 26"/>
                  <a:gd name="T18" fmla="*/ 0 w 13"/>
                  <a:gd name="T19" fmla="*/ 19 h 26"/>
                  <a:gd name="T20" fmla="*/ 0 w 13"/>
                  <a:gd name="T21" fmla="*/ 13 h 26"/>
                  <a:gd name="T22" fmla="*/ 0 w 13"/>
                  <a:gd name="T23" fmla="*/ 0 h 26"/>
                  <a:gd name="T24" fmla="*/ 0 w 13"/>
                  <a:gd name="T25" fmla="*/ 0 h 26"/>
                  <a:gd name="T26" fmla="*/ 3 w 13"/>
                  <a:gd name="T27" fmla="*/ 0 h 26"/>
                  <a:gd name="T28" fmla="*/ 6 w 13"/>
                  <a:gd name="T29" fmla="*/ 0 h 26"/>
                  <a:gd name="T30" fmla="*/ 12 w 13"/>
                  <a:gd name="T31" fmla="*/ 0 h 26"/>
                  <a:gd name="T32" fmla="*/ 12 w 13"/>
                  <a:gd name="T33" fmla="*/ 0 h 26"/>
                  <a:gd name="T34" fmla="*/ 12 w 13"/>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6"/>
                  <a:gd name="T56" fmla="*/ 13 w 13"/>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6">
                    <a:moveTo>
                      <a:pt x="12" y="0"/>
                    </a:moveTo>
                    <a:lnTo>
                      <a:pt x="12" y="6"/>
                    </a:lnTo>
                    <a:lnTo>
                      <a:pt x="12" y="12"/>
                    </a:lnTo>
                    <a:lnTo>
                      <a:pt x="12" y="25"/>
                    </a:lnTo>
                    <a:lnTo>
                      <a:pt x="9" y="25"/>
                    </a:lnTo>
                    <a:lnTo>
                      <a:pt x="6" y="25"/>
                    </a:lnTo>
                    <a:lnTo>
                      <a:pt x="0" y="25"/>
                    </a:lnTo>
                    <a:lnTo>
                      <a:pt x="0" y="19"/>
                    </a:lnTo>
                    <a:lnTo>
                      <a:pt x="0" y="13"/>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6" name="Freeform 186">
                <a:extLst>
                  <a:ext uri="{FF2B5EF4-FFF2-40B4-BE49-F238E27FC236}">
                    <a16:creationId xmlns:a16="http://schemas.microsoft.com/office/drawing/2014/main" id="{526562ED-0739-4944-B1C3-2C0D256C043B}"/>
                  </a:ext>
                </a:extLst>
              </p:cNvPr>
              <p:cNvSpPr>
                <a:spLocks/>
              </p:cNvSpPr>
              <p:nvPr/>
            </p:nvSpPr>
            <p:spPr bwMode="auto">
              <a:xfrm>
                <a:off x="822" y="3167"/>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1 w 13"/>
                  <a:gd name="T19" fmla="*/ 17 h 24"/>
                  <a:gd name="T20" fmla="*/ 1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6" y="23"/>
                    </a:lnTo>
                    <a:lnTo>
                      <a:pt x="0" y="23"/>
                    </a:lnTo>
                    <a:lnTo>
                      <a:pt x="1" y="17"/>
                    </a:lnTo>
                    <a:lnTo>
                      <a:pt x="1" y="12"/>
                    </a:lnTo>
                    <a:lnTo>
                      <a:pt x="0" y="0"/>
                    </a:lnTo>
                    <a:lnTo>
                      <a:pt x="3" y="0"/>
                    </a:lnTo>
                    <a:lnTo>
                      <a:pt x="6" y="0"/>
                    </a:lnTo>
                    <a:lnTo>
                      <a:pt x="12"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7" name="Freeform 187">
                <a:extLst>
                  <a:ext uri="{FF2B5EF4-FFF2-40B4-BE49-F238E27FC236}">
                    <a16:creationId xmlns:a16="http://schemas.microsoft.com/office/drawing/2014/main" id="{849A5296-2342-46F7-8FFC-85E39181223B}"/>
                  </a:ext>
                </a:extLst>
              </p:cNvPr>
              <p:cNvSpPr>
                <a:spLocks/>
              </p:cNvSpPr>
              <p:nvPr/>
            </p:nvSpPr>
            <p:spPr bwMode="auto">
              <a:xfrm>
                <a:off x="823" y="3169"/>
                <a:ext cx="12" cy="22"/>
              </a:xfrm>
              <a:custGeom>
                <a:avLst/>
                <a:gdLst>
                  <a:gd name="T0" fmla="*/ 11 w 12"/>
                  <a:gd name="T1" fmla="*/ 0 h 22"/>
                  <a:gd name="T2" fmla="*/ 11 w 12"/>
                  <a:gd name="T3" fmla="*/ 5 h 22"/>
                  <a:gd name="T4" fmla="*/ 11 w 12"/>
                  <a:gd name="T5" fmla="*/ 9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1 w 12"/>
                  <a:gd name="T19" fmla="*/ 16 h 22"/>
                  <a:gd name="T20" fmla="*/ 1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9"/>
                    </a:lnTo>
                    <a:lnTo>
                      <a:pt x="11" y="21"/>
                    </a:lnTo>
                    <a:lnTo>
                      <a:pt x="8" y="21"/>
                    </a:lnTo>
                    <a:lnTo>
                      <a:pt x="6" y="21"/>
                    </a:lnTo>
                    <a:lnTo>
                      <a:pt x="0" y="21"/>
                    </a:lnTo>
                    <a:lnTo>
                      <a:pt x="1" y="16"/>
                    </a:lnTo>
                    <a:lnTo>
                      <a:pt x="1" y="11"/>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8" name="Freeform 188">
                <a:extLst>
                  <a:ext uri="{FF2B5EF4-FFF2-40B4-BE49-F238E27FC236}">
                    <a16:creationId xmlns:a16="http://schemas.microsoft.com/office/drawing/2014/main" id="{062A7673-CE5A-4A1F-AF2E-8EFD8F223073}"/>
                  </a:ext>
                </a:extLst>
              </p:cNvPr>
              <p:cNvSpPr>
                <a:spLocks/>
              </p:cNvSpPr>
              <p:nvPr/>
            </p:nvSpPr>
            <p:spPr bwMode="auto">
              <a:xfrm>
                <a:off x="824" y="3170"/>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8 w 11"/>
                  <a:gd name="T11" fmla="*/ 20 h 21"/>
                  <a:gd name="T12" fmla="*/ 5 w 11"/>
                  <a:gd name="T13" fmla="*/ 20 h 21"/>
                  <a:gd name="T14" fmla="*/ 0 w 11"/>
                  <a:gd name="T15" fmla="*/ 20 h 21"/>
                  <a:gd name="T16" fmla="*/ 0 w 11"/>
                  <a:gd name="T17" fmla="*/ 20 h 21"/>
                  <a:gd name="T18" fmla="*/ 0 w 11"/>
                  <a:gd name="T19" fmla="*/ 15 h 21"/>
                  <a:gd name="T20" fmla="*/ 0 w 11"/>
                  <a:gd name="T21" fmla="*/ 10 h 21"/>
                  <a:gd name="T22" fmla="*/ 0 w 11"/>
                  <a:gd name="T23" fmla="*/ 0 h 21"/>
                  <a:gd name="T24" fmla="*/ 0 w 11"/>
                  <a:gd name="T25" fmla="*/ 0 h 21"/>
                  <a:gd name="T26" fmla="*/ 2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8" y="20"/>
                    </a:lnTo>
                    <a:lnTo>
                      <a:pt x="5" y="20"/>
                    </a:lnTo>
                    <a:lnTo>
                      <a:pt x="0" y="20"/>
                    </a:lnTo>
                    <a:lnTo>
                      <a:pt x="0" y="15"/>
                    </a:lnTo>
                    <a:lnTo>
                      <a:pt x="0" y="10"/>
                    </a:lnTo>
                    <a:lnTo>
                      <a:pt x="0" y="0"/>
                    </a:lnTo>
                    <a:lnTo>
                      <a:pt x="2"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89" name="Freeform 189">
                <a:extLst>
                  <a:ext uri="{FF2B5EF4-FFF2-40B4-BE49-F238E27FC236}">
                    <a16:creationId xmlns:a16="http://schemas.microsoft.com/office/drawing/2014/main" id="{8D2627FE-8D2E-4483-B43C-A5112276EFB5}"/>
                  </a:ext>
                </a:extLst>
              </p:cNvPr>
              <p:cNvSpPr>
                <a:spLocks/>
              </p:cNvSpPr>
              <p:nvPr/>
            </p:nvSpPr>
            <p:spPr bwMode="auto">
              <a:xfrm>
                <a:off x="825" y="3172"/>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3 h 19"/>
                  <a:gd name="T20" fmla="*/ 0 w 10"/>
                  <a:gd name="T21" fmla="*/ 9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8"/>
                    </a:lnTo>
                    <a:lnTo>
                      <a:pt x="0" y="18"/>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0" name="Freeform 190">
                <a:extLst>
                  <a:ext uri="{FF2B5EF4-FFF2-40B4-BE49-F238E27FC236}">
                    <a16:creationId xmlns:a16="http://schemas.microsoft.com/office/drawing/2014/main" id="{C2BDC622-D0AE-4098-BCB5-0B8610478137}"/>
                  </a:ext>
                </a:extLst>
              </p:cNvPr>
              <p:cNvSpPr>
                <a:spLocks/>
              </p:cNvSpPr>
              <p:nvPr/>
            </p:nvSpPr>
            <p:spPr bwMode="auto">
              <a:xfrm>
                <a:off x="826" y="3174"/>
                <a:ext cx="9" cy="17"/>
              </a:xfrm>
              <a:custGeom>
                <a:avLst/>
                <a:gdLst>
                  <a:gd name="T0" fmla="*/ 8 w 9"/>
                  <a:gd name="T1" fmla="*/ 0 h 17"/>
                  <a:gd name="T2" fmla="*/ 8 w 9"/>
                  <a:gd name="T3" fmla="*/ 3 h 17"/>
                  <a:gd name="T4" fmla="*/ 8 w 9"/>
                  <a:gd name="T5" fmla="*/ 7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3"/>
                    </a:lnTo>
                    <a:lnTo>
                      <a:pt x="8" y="7"/>
                    </a:lnTo>
                    <a:lnTo>
                      <a:pt x="8" y="16"/>
                    </a:lnTo>
                    <a:lnTo>
                      <a:pt x="6" y="16"/>
                    </a:lnTo>
                    <a:lnTo>
                      <a:pt x="4" y="16"/>
                    </a:lnTo>
                    <a:lnTo>
                      <a:pt x="0" y="16"/>
                    </a:lnTo>
                    <a:lnTo>
                      <a:pt x="0" y="12"/>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1" name="Freeform 191">
                <a:extLst>
                  <a:ext uri="{FF2B5EF4-FFF2-40B4-BE49-F238E27FC236}">
                    <a16:creationId xmlns:a16="http://schemas.microsoft.com/office/drawing/2014/main" id="{121FB5A1-3E67-49BD-B487-E92C4B31C237}"/>
                  </a:ext>
                </a:extLst>
              </p:cNvPr>
              <p:cNvSpPr>
                <a:spLocks/>
              </p:cNvSpPr>
              <p:nvPr/>
            </p:nvSpPr>
            <p:spPr bwMode="auto">
              <a:xfrm>
                <a:off x="827" y="3175"/>
                <a:ext cx="8" cy="16"/>
              </a:xfrm>
              <a:custGeom>
                <a:avLst/>
                <a:gdLst>
                  <a:gd name="T0" fmla="*/ 7 w 8"/>
                  <a:gd name="T1" fmla="*/ 0 h 16"/>
                  <a:gd name="T2" fmla="*/ 7 w 8"/>
                  <a:gd name="T3" fmla="*/ 4 h 16"/>
                  <a:gd name="T4" fmla="*/ 7 w 8"/>
                  <a:gd name="T5" fmla="*/ 7 h 16"/>
                  <a:gd name="T6" fmla="*/ 7 w 8"/>
                  <a:gd name="T7" fmla="*/ 15 h 16"/>
                  <a:gd name="T8" fmla="*/ 7 w 8"/>
                  <a:gd name="T9" fmla="*/ 15 h 16"/>
                  <a:gd name="T10" fmla="*/ 5 w 8"/>
                  <a:gd name="T11" fmla="*/ 15 h 16"/>
                  <a:gd name="T12" fmla="*/ 3 w 8"/>
                  <a:gd name="T13" fmla="*/ 15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1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4"/>
                    </a:lnTo>
                    <a:lnTo>
                      <a:pt x="7" y="7"/>
                    </a:lnTo>
                    <a:lnTo>
                      <a:pt x="7" y="15"/>
                    </a:lnTo>
                    <a:lnTo>
                      <a:pt x="5" y="15"/>
                    </a:lnTo>
                    <a:lnTo>
                      <a:pt x="3" y="15"/>
                    </a:lnTo>
                    <a:lnTo>
                      <a:pt x="0" y="15"/>
                    </a:lnTo>
                    <a:lnTo>
                      <a:pt x="0" y="11"/>
                    </a:lnTo>
                    <a:lnTo>
                      <a:pt x="0" y="8"/>
                    </a:lnTo>
                    <a:lnTo>
                      <a:pt x="0" y="0"/>
                    </a:lnTo>
                    <a:lnTo>
                      <a:pt x="1"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2" name="Freeform 192">
                <a:extLst>
                  <a:ext uri="{FF2B5EF4-FFF2-40B4-BE49-F238E27FC236}">
                    <a16:creationId xmlns:a16="http://schemas.microsoft.com/office/drawing/2014/main" id="{52F5BA01-EF07-44C0-88EB-3FCBC9978F15}"/>
                  </a:ext>
                </a:extLst>
              </p:cNvPr>
              <p:cNvSpPr>
                <a:spLocks/>
              </p:cNvSpPr>
              <p:nvPr/>
            </p:nvSpPr>
            <p:spPr bwMode="auto">
              <a:xfrm>
                <a:off x="828" y="3177"/>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4 w 7"/>
                  <a:gd name="T11" fmla="*/ 13 h 14"/>
                  <a:gd name="T12" fmla="*/ 3 w 7"/>
                  <a:gd name="T13" fmla="*/ 13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1 w 7"/>
                  <a:gd name="T27" fmla="*/ 0 h 14"/>
                  <a:gd name="T28" fmla="*/ 2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4" y="13"/>
                    </a:lnTo>
                    <a:lnTo>
                      <a:pt x="3" y="13"/>
                    </a:lnTo>
                    <a:lnTo>
                      <a:pt x="0" y="13"/>
                    </a:lnTo>
                    <a:lnTo>
                      <a:pt x="0" y="10"/>
                    </a:lnTo>
                    <a:lnTo>
                      <a:pt x="0" y="7"/>
                    </a:lnTo>
                    <a:lnTo>
                      <a:pt x="0" y="0"/>
                    </a:lnTo>
                    <a:lnTo>
                      <a:pt x="1" y="0"/>
                    </a:lnTo>
                    <a:lnTo>
                      <a:pt x="2"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3" name="Freeform 193">
                <a:extLst>
                  <a:ext uri="{FF2B5EF4-FFF2-40B4-BE49-F238E27FC236}">
                    <a16:creationId xmlns:a16="http://schemas.microsoft.com/office/drawing/2014/main" id="{B6702B0C-AC67-4EF3-8E49-131CC009BF4D}"/>
                  </a:ext>
                </a:extLst>
              </p:cNvPr>
              <p:cNvSpPr>
                <a:spLocks/>
              </p:cNvSpPr>
              <p:nvPr/>
            </p:nvSpPr>
            <p:spPr bwMode="auto">
              <a:xfrm>
                <a:off x="828" y="3179"/>
                <a:ext cx="7" cy="12"/>
              </a:xfrm>
              <a:custGeom>
                <a:avLst/>
                <a:gdLst>
                  <a:gd name="T0" fmla="*/ 6 w 7"/>
                  <a:gd name="T1" fmla="*/ 0 h 12"/>
                  <a:gd name="T2" fmla="*/ 6 w 7"/>
                  <a:gd name="T3" fmla="*/ 2 h 12"/>
                  <a:gd name="T4" fmla="*/ 6 w 7"/>
                  <a:gd name="T5" fmla="*/ 8 h 12"/>
                  <a:gd name="T6" fmla="*/ 6 w 7"/>
                  <a:gd name="T7" fmla="*/ 11 h 12"/>
                  <a:gd name="T8" fmla="*/ 6 w 7"/>
                  <a:gd name="T9" fmla="*/ 11 h 12"/>
                  <a:gd name="T10" fmla="*/ 4 w 7"/>
                  <a:gd name="T11" fmla="*/ 11 h 12"/>
                  <a:gd name="T12" fmla="*/ 2 w 7"/>
                  <a:gd name="T13" fmla="*/ 11 h 12"/>
                  <a:gd name="T14" fmla="*/ 0 w 7"/>
                  <a:gd name="T15" fmla="*/ 11 h 12"/>
                  <a:gd name="T16" fmla="*/ 0 w 7"/>
                  <a:gd name="T17" fmla="*/ 11 h 12"/>
                  <a:gd name="T18" fmla="*/ 0 w 7"/>
                  <a:gd name="T19" fmla="*/ 8 h 12"/>
                  <a:gd name="T20" fmla="*/ 0 w 7"/>
                  <a:gd name="T21" fmla="*/ 2 h 12"/>
                  <a:gd name="T22" fmla="*/ 0 w 7"/>
                  <a:gd name="T23" fmla="*/ 0 h 12"/>
                  <a:gd name="T24" fmla="*/ 0 w 7"/>
                  <a:gd name="T25" fmla="*/ 0 h 12"/>
                  <a:gd name="T26" fmla="*/ 2 w 7"/>
                  <a:gd name="T27" fmla="*/ 0 h 12"/>
                  <a:gd name="T28" fmla="*/ 4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2"/>
                    </a:lnTo>
                    <a:lnTo>
                      <a:pt x="6" y="8"/>
                    </a:lnTo>
                    <a:lnTo>
                      <a:pt x="6" y="11"/>
                    </a:lnTo>
                    <a:lnTo>
                      <a:pt x="4" y="11"/>
                    </a:lnTo>
                    <a:lnTo>
                      <a:pt x="2" y="11"/>
                    </a:lnTo>
                    <a:lnTo>
                      <a:pt x="0" y="11"/>
                    </a:lnTo>
                    <a:lnTo>
                      <a:pt x="0" y="8"/>
                    </a:lnTo>
                    <a:lnTo>
                      <a:pt x="0" y="2"/>
                    </a:lnTo>
                    <a:lnTo>
                      <a:pt x="0" y="0"/>
                    </a:lnTo>
                    <a:lnTo>
                      <a:pt x="2" y="0"/>
                    </a:lnTo>
                    <a:lnTo>
                      <a:pt x="4" y="0"/>
                    </a:lnTo>
                    <a:lnTo>
                      <a:pt x="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4" name="Freeform 194">
                <a:extLst>
                  <a:ext uri="{FF2B5EF4-FFF2-40B4-BE49-F238E27FC236}">
                    <a16:creationId xmlns:a16="http://schemas.microsoft.com/office/drawing/2014/main" id="{4FF6261F-BE99-4DCD-8718-BD2465D8D4A2}"/>
                  </a:ext>
                </a:extLst>
              </p:cNvPr>
              <p:cNvSpPr>
                <a:spLocks/>
              </p:cNvSpPr>
              <p:nvPr/>
            </p:nvSpPr>
            <p:spPr bwMode="auto">
              <a:xfrm>
                <a:off x="819" y="3192"/>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5" name="Freeform 195">
                <a:extLst>
                  <a:ext uri="{FF2B5EF4-FFF2-40B4-BE49-F238E27FC236}">
                    <a16:creationId xmlns:a16="http://schemas.microsoft.com/office/drawing/2014/main" id="{3DFC4FE0-8703-4209-BF81-C7D018164020}"/>
                  </a:ext>
                </a:extLst>
              </p:cNvPr>
              <p:cNvSpPr>
                <a:spLocks/>
              </p:cNvSpPr>
              <p:nvPr/>
            </p:nvSpPr>
            <p:spPr bwMode="auto">
              <a:xfrm>
                <a:off x="820" y="3194"/>
                <a:ext cx="15" cy="28"/>
              </a:xfrm>
              <a:custGeom>
                <a:avLst/>
                <a:gdLst>
                  <a:gd name="T0" fmla="*/ 14 w 15"/>
                  <a:gd name="T1" fmla="*/ 0 h 28"/>
                  <a:gd name="T2" fmla="*/ 14 w 15"/>
                  <a:gd name="T3" fmla="*/ 6 h 28"/>
                  <a:gd name="T4" fmla="*/ 14 w 15"/>
                  <a:gd name="T5" fmla="*/ 13 h 28"/>
                  <a:gd name="T6" fmla="*/ 14 w 15"/>
                  <a:gd name="T7" fmla="*/ 27 h 28"/>
                  <a:gd name="T8" fmla="*/ 14 w 15"/>
                  <a:gd name="T9" fmla="*/ 27 h 28"/>
                  <a:gd name="T10" fmla="*/ 11 w 15"/>
                  <a:gd name="T11" fmla="*/ 27 h 28"/>
                  <a:gd name="T12" fmla="*/ 7 w 15"/>
                  <a:gd name="T13" fmla="*/ 27 h 28"/>
                  <a:gd name="T14" fmla="*/ 0 w 15"/>
                  <a:gd name="T15" fmla="*/ 27 h 28"/>
                  <a:gd name="T16" fmla="*/ 0 w 15"/>
                  <a:gd name="T17" fmla="*/ 27 h 28"/>
                  <a:gd name="T18" fmla="*/ 0 w 15"/>
                  <a:gd name="T19" fmla="*/ 21 h 28"/>
                  <a:gd name="T20" fmla="*/ 0 w 15"/>
                  <a:gd name="T21" fmla="*/ 15 h 28"/>
                  <a:gd name="T22" fmla="*/ 0 w 15"/>
                  <a:gd name="T23" fmla="*/ 0 h 28"/>
                  <a:gd name="T24" fmla="*/ 0 w 15"/>
                  <a:gd name="T25" fmla="*/ 0 h 28"/>
                  <a:gd name="T26" fmla="*/ 3 w 15"/>
                  <a:gd name="T27" fmla="*/ 0 h 28"/>
                  <a:gd name="T28" fmla="*/ 7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6"/>
                    </a:lnTo>
                    <a:lnTo>
                      <a:pt x="14" y="13"/>
                    </a:lnTo>
                    <a:lnTo>
                      <a:pt x="14" y="27"/>
                    </a:lnTo>
                    <a:lnTo>
                      <a:pt x="11" y="27"/>
                    </a:lnTo>
                    <a:lnTo>
                      <a:pt x="7" y="27"/>
                    </a:lnTo>
                    <a:lnTo>
                      <a:pt x="0" y="27"/>
                    </a:lnTo>
                    <a:lnTo>
                      <a:pt x="0" y="21"/>
                    </a:lnTo>
                    <a:lnTo>
                      <a:pt x="0" y="15"/>
                    </a:lnTo>
                    <a:lnTo>
                      <a:pt x="0" y="0"/>
                    </a:lnTo>
                    <a:lnTo>
                      <a:pt x="3"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6" name="Freeform 196">
                <a:extLst>
                  <a:ext uri="{FF2B5EF4-FFF2-40B4-BE49-F238E27FC236}">
                    <a16:creationId xmlns:a16="http://schemas.microsoft.com/office/drawing/2014/main" id="{6ED88A78-09E3-4AD6-AE4F-F7FC4D1925B0}"/>
                  </a:ext>
                </a:extLst>
              </p:cNvPr>
              <p:cNvSpPr>
                <a:spLocks/>
              </p:cNvSpPr>
              <p:nvPr/>
            </p:nvSpPr>
            <p:spPr bwMode="auto">
              <a:xfrm>
                <a:off x="821" y="3196"/>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20 h 26"/>
                  <a:gd name="T20" fmla="*/ 0 w 14"/>
                  <a:gd name="T21" fmla="*/ 14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7" name="Freeform 197">
                <a:extLst>
                  <a:ext uri="{FF2B5EF4-FFF2-40B4-BE49-F238E27FC236}">
                    <a16:creationId xmlns:a16="http://schemas.microsoft.com/office/drawing/2014/main" id="{F47BB3A7-1F85-4D49-ADAD-ABA1ADD60A44}"/>
                  </a:ext>
                </a:extLst>
              </p:cNvPr>
              <p:cNvSpPr>
                <a:spLocks/>
              </p:cNvSpPr>
              <p:nvPr/>
            </p:nvSpPr>
            <p:spPr bwMode="auto">
              <a:xfrm>
                <a:off x="822" y="3198"/>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8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6" y="23"/>
                    </a:lnTo>
                    <a:lnTo>
                      <a:pt x="0" y="23"/>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8" name="Freeform 198">
                <a:extLst>
                  <a:ext uri="{FF2B5EF4-FFF2-40B4-BE49-F238E27FC236}">
                    <a16:creationId xmlns:a16="http://schemas.microsoft.com/office/drawing/2014/main" id="{DC2D242F-1140-4D6F-BAA7-8F80E5AA7CD7}"/>
                  </a:ext>
                </a:extLst>
              </p:cNvPr>
              <p:cNvSpPr>
                <a:spLocks/>
              </p:cNvSpPr>
              <p:nvPr/>
            </p:nvSpPr>
            <p:spPr bwMode="auto">
              <a:xfrm>
                <a:off x="823" y="3200"/>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7 h 22"/>
                  <a:gd name="T20" fmla="*/ 0 w 12"/>
                  <a:gd name="T21" fmla="*/ 11 h 22"/>
                  <a:gd name="T22" fmla="*/ 0 w 12"/>
                  <a:gd name="T23" fmla="*/ 0 h 22"/>
                  <a:gd name="T24" fmla="*/ 0 w 12"/>
                  <a:gd name="T25" fmla="*/ 0 h 22"/>
                  <a:gd name="T26" fmla="*/ 2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6" y="21"/>
                    </a:lnTo>
                    <a:lnTo>
                      <a:pt x="0" y="21"/>
                    </a:lnTo>
                    <a:lnTo>
                      <a:pt x="0" y="17"/>
                    </a:lnTo>
                    <a:lnTo>
                      <a:pt x="0" y="11"/>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399" name="Freeform 199">
                <a:extLst>
                  <a:ext uri="{FF2B5EF4-FFF2-40B4-BE49-F238E27FC236}">
                    <a16:creationId xmlns:a16="http://schemas.microsoft.com/office/drawing/2014/main" id="{9A291888-A1E9-46B3-A7BD-42774B576ABB}"/>
                  </a:ext>
                </a:extLst>
              </p:cNvPr>
              <p:cNvSpPr>
                <a:spLocks/>
              </p:cNvSpPr>
              <p:nvPr/>
            </p:nvSpPr>
            <p:spPr bwMode="auto">
              <a:xfrm>
                <a:off x="824" y="3202"/>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7 w 11"/>
                  <a:gd name="T11" fmla="*/ 19 h 20"/>
                  <a:gd name="T12" fmla="*/ 5 w 11"/>
                  <a:gd name="T13" fmla="*/ 19 h 20"/>
                  <a:gd name="T14" fmla="*/ 0 w 11"/>
                  <a:gd name="T15" fmla="*/ 19 h 20"/>
                  <a:gd name="T16" fmla="*/ 0 w 11"/>
                  <a:gd name="T17" fmla="*/ 19 h 20"/>
                  <a:gd name="T18" fmla="*/ 0 w 11"/>
                  <a:gd name="T19" fmla="*/ 15 h 20"/>
                  <a:gd name="T20" fmla="*/ 0 w 11"/>
                  <a:gd name="T21" fmla="*/ 10 h 20"/>
                  <a:gd name="T22" fmla="*/ 0 w 11"/>
                  <a:gd name="T23" fmla="*/ 0 h 20"/>
                  <a:gd name="T24" fmla="*/ 0 w 11"/>
                  <a:gd name="T25" fmla="*/ 0 h 20"/>
                  <a:gd name="T26" fmla="*/ 2 w 11"/>
                  <a:gd name="T27" fmla="*/ 0 h 20"/>
                  <a:gd name="T28" fmla="*/ 4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7" y="19"/>
                    </a:lnTo>
                    <a:lnTo>
                      <a:pt x="5" y="19"/>
                    </a:lnTo>
                    <a:lnTo>
                      <a:pt x="0" y="19"/>
                    </a:lnTo>
                    <a:lnTo>
                      <a:pt x="0" y="15"/>
                    </a:lnTo>
                    <a:lnTo>
                      <a:pt x="0" y="10"/>
                    </a:lnTo>
                    <a:lnTo>
                      <a:pt x="0" y="0"/>
                    </a:lnTo>
                    <a:lnTo>
                      <a:pt x="2" y="0"/>
                    </a:lnTo>
                    <a:lnTo>
                      <a:pt x="4"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0" name="Freeform 200">
                <a:extLst>
                  <a:ext uri="{FF2B5EF4-FFF2-40B4-BE49-F238E27FC236}">
                    <a16:creationId xmlns:a16="http://schemas.microsoft.com/office/drawing/2014/main" id="{7FE0DD16-CBC0-4078-87EE-4DF41632E342}"/>
                  </a:ext>
                </a:extLst>
              </p:cNvPr>
              <p:cNvSpPr>
                <a:spLocks/>
              </p:cNvSpPr>
              <p:nvPr/>
            </p:nvSpPr>
            <p:spPr bwMode="auto">
              <a:xfrm>
                <a:off x="825" y="3203"/>
                <a:ext cx="10" cy="19"/>
              </a:xfrm>
              <a:custGeom>
                <a:avLst/>
                <a:gdLst>
                  <a:gd name="T0" fmla="*/ 9 w 10"/>
                  <a:gd name="T1" fmla="*/ 1 h 19"/>
                  <a:gd name="T2" fmla="*/ 9 w 10"/>
                  <a:gd name="T3" fmla="*/ 5 h 19"/>
                  <a:gd name="T4" fmla="*/ 9 w 10"/>
                  <a:gd name="T5" fmla="*/ 9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10 h 19"/>
                  <a:gd name="T22" fmla="*/ 0 w 10"/>
                  <a:gd name="T23" fmla="*/ 1 h 19"/>
                  <a:gd name="T24" fmla="*/ 0 w 10"/>
                  <a:gd name="T25" fmla="*/ 1 h 19"/>
                  <a:gd name="T26" fmla="*/ 2 w 10"/>
                  <a:gd name="T27" fmla="*/ 0 h 19"/>
                  <a:gd name="T28" fmla="*/ 4 w 10"/>
                  <a:gd name="T29" fmla="*/ 0 h 19"/>
                  <a:gd name="T30" fmla="*/ 9 w 10"/>
                  <a:gd name="T31" fmla="*/ 1 h 19"/>
                  <a:gd name="T32" fmla="*/ 9 w 10"/>
                  <a:gd name="T33" fmla="*/ 1 h 19"/>
                  <a:gd name="T34" fmla="*/ 9 w 10"/>
                  <a:gd name="T35" fmla="*/ 1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1"/>
                    </a:moveTo>
                    <a:lnTo>
                      <a:pt x="9" y="5"/>
                    </a:lnTo>
                    <a:lnTo>
                      <a:pt x="9" y="9"/>
                    </a:lnTo>
                    <a:lnTo>
                      <a:pt x="9" y="18"/>
                    </a:lnTo>
                    <a:lnTo>
                      <a:pt x="7" y="18"/>
                    </a:lnTo>
                    <a:lnTo>
                      <a:pt x="5" y="18"/>
                    </a:lnTo>
                    <a:lnTo>
                      <a:pt x="0" y="18"/>
                    </a:lnTo>
                    <a:lnTo>
                      <a:pt x="0" y="14"/>
                    </a:lnTo>
                    <a:lnTo>
                      <a:pt x="0" y="10"/>
                    </a:lnTo>
                    <a:lnTo>
                      <a:pt x="0" y="1"/>
                    </a:lnTo>
                    <a:lnTo>
                      <a:pt x="2" y="0"/>
                    </a:lnTo>
                    <a:lnTo>
                      <a:pt x="4" y="0"/>
                    </a:lnTo>
                    <a:lnTo>
                      <a:pt x="9" y="1"/>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1" name="Freeform 201">
                <a:extLst>
                  <a:ext uri="{FF2B5EF4-FFF2-40B4-BE49-F238E27FC236}">
                    <a16:creationId xmlns:a16="http://schemas.microsoft.com/office/drawing/2014/main" id="{C05A9DB7-52E7-4B10-8B14-71763357ABC8}"/>
                  </a:ext>
                </a:extLst>
              </p:cNvPr>
              <p:cNvSpPr>
                <a:spLocks/>
              </p:cNvSpPr>
              <p:nvPr/>
            </p:nvSpPr>
            <p:spPr bwMode="auto">
              <a:xfrm>
                <a:off x="826" y="3205"/>
                <a:ext cx="9" cy="17"/>
              </a:xfrm>
              <a:custGeom>
                <a:avLst/>
                <a:gdLst>
                  <a:gd name="T0" fmla="*/ 8 w 9"/>
                  <a:gd name="T1" fmla="*/ 0 h 17"/>
                  <a:gd name="T2" fmla="*/ 8 w 9"/>
                  <a:gd name="T3" fmla="*/ 4 h 17"/>
                  <a:gd name="T4" fmla="*/ 8 w 9"/>
                  <a:gd name="T5" fmla="*/ 8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3 h 17"/>
                  <a:gd name="T20" fmla="*/ 0 w 9"/>
                  <a:gd name="T21" fmla="*/ 9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8"/>
                    </a:lnTo>
                    <a:lnTo>
                      <a:pt x="8" y="16"/>
                    </a:lnTo>
                    <a:lnTo>
                      <a:pt x="6" y="16"/>
                    </a:lnTo>
                    <a:lnTo>
                      <a:pt x="4" y="16"/>
                    </a:lnTo>
                    <a:lnTo>
                      <a:pt x="0" y="16"/>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2" name="Freeform 202">
                <a:extLst>
                  <a:ext uri="{FF2B5EF4-FFF2-40B4-BE49-F238E27FC236}">
                    <a16:creationId xmlns:a16="http://schemas.microsoft.com/office/drawing/2014/main" id="{BED70F9C-D145-45CA-8AB6-8976009CF9FA}"/>
                  </a:ext>
                </a:extLst>
              </p:cNvPr>
              <p:cNvSpPr>
                <a:spLocks/>
              </p:cNvSpPr>
              <p:nvPr/>
            </p:nvSpPr>
            <p:spPr bwMode="auto">
              <a:xfrm>
                <a:off x="827" y="3207"/>
                <a:ext cx="8" cy="15"/>
              </a:xfrm>
              <a:custGeom>
                <a:avLst/>
                <a:gdLst>
                  <a:gd name="T0" fmla="*/ 7 w 8"/>
                  <a:gd name="T1" fmla="*/ 0 h 15"/>
                  <a:gd name="T2" fmla="*/ 7 w 8"/>
                  <a:gd name="T3" fmla="*/ 4 h 15"/>
                  <a:gd name="T4" fmla="*/ 7 w 8"/>
                  <a:gd name="T5" fmla="*/ 7 h 15"/>
                  <a:gd name="T6" fmla="*/ 7 w 8"/>
                  <a:gd name="T7" fmla="*/ 14 h 15"/>
                  <a:gd name="T8" fmla="*/ 7 w 8"/>
                  <a:gd name="T9" fmla="*/ 14 h 15"/>
                  <a:gd name="T10" fmla="*/ 5 w 8"/>
                  <a:gd name="T11" fmla="*/ 14 h 15"/>
                  <a:gd name="T12" fmla="*/ 3 w 8"/>
                  <a:gd name="T13" fmla="*/ 14 h 15"/>
                  <a:gd name="T14" fmla="*/ 0 w 8"/>
                  <a:gd name="T15" fmla="*/ 14 h 15"/>
                  <a:gd name="T16" fmla="*/ 0 w 8"/>
                  <a:gd name="T17" fmla="*/ 14 h 15"/>
                  <a:gd name="T18" fmla="*/ 0 w 8"/>
                  <a:gd name="T19" fmla="*/ 11 h 15"/>
                  <a:gd name="T20" fmla="*/ 0 w 8"/>
                  <a:gd name="T21" fmla="*/ 8 h 15"/>
                  <a:gd name="T22" fmla="*/ 0 w 8"/>
                  <a:gd name="T23" fmla="*/ 0 h 15"/>
                  <a:gd name="T24" fmla="*/ 0 w 8"/>
                  <a:gd name="T25" fmla="*/ 0 h 15"/>
                  <a:gd name="T26" fmla="*/ 1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4"/>
                    </a:lnTo>
                    <a:lnTo>
                      <a:pt x="7" y="7"/>
                    </a:lnTo>
                    <a:lnTo>
                      <a:pt x="7" y="14"/>
                    </a:lnTo>
                    <a:lnTo>
                      <a:pt x="5" y="14"/>
                    </a:lnTo>
                    <a:lnTo>
                      <a:pt x="3" y="14"/>
                    </a:lnTo>
                    <a:lnTo>
                      <a:pt x="0" y="14"/>
                    </a:lnTo>
                    <a:lnTo>
                      <a:pt x="0" y="11"/>
                    </a:lnTo>
                    <a:lnTo>
                      <a:pt x="0" y="8"/>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3" name="Freeform 203">
                <a:extLst>
                  <a:ext uri="{FF2B5EF4-FFF2-40B4-BE49-F238E27FC236}">
                    <a16:creationId xmlns:a16="http://schemas.microsoft.com/office/drawing/2014/main" id="{8A30171E-6204-4BB4-8BD8-1875BE19B971}"/>
                  </a:ext>
                </a:extLst>
              </p:cNvPr>
              <p:cNvSpPr>
                <a:spLocks/>
              </p:cNvSpPr>
              <p:nvPr/>
            </p:nvSpPr>
            <p:spPr bwMode="auto">
              <a:xfrm>
                <a:off x="828" y="3209"/>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10 h 13"/>
                  <a:gd name="T20" fmla="*/ 0 w 7"/>
                  <a:gd name="T21" fmla="*/ 7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4" y="12"/>
                    </a:lnTo>
                    <a:lnTo>
                      <a:pt x="3" y="12"/>
                    </a:lnTo>
                    <a:lnTo>
                      <a:pt x="0" y="12"/>
                    </a:lnTo>
                    <a:lnTo>
                      <a:pt x="0" y="10"/>
                    </a:lnTo>
                    <a:lnTo>
                      <a:pt x="0" y="7"/>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4" name="Freeform 204">
                <a:extLst>
                  <a:ext uri="{FF2B5EF4-FFF2-40B4-BE49-F238E27FC236}">
                    <a16:creationId xmlns:a16="http://schemas.microsoft.com/office/drawing/2014/main" id="{59EF0189-A670-4F0D-BD94-DD2B59B7D084}"/>
                  </a:ext>
                </a:extLst>
              </p:cNvPr>
              <p:cNvSpPr>
                <a:spLocks/>
              </p:cNvSpPr>
              <p:nvPr/>
            </p:nvSpPr>
            <p:spPr bwMode="auto">
              <a:xfrm>
                <a:off x="828" y="3211"/>
                <a:ext cx="7" cy="11"/>
              </a:xfrm>
              <a:custGeom>
                <a:avLst/>
                <a:gdLst>
                  <a:gd name="T0" fmla="*/ 6 w 7"/>
                  <a:gd name="T1" fmla="*/ 0 h 11"/>
                  <a:gd name="T2" fmla="*/ 6 w 7"/>
                  <a:gd name="T3" fmla="*/ 3 h 11"/>
                  <a:gd name="T4" fmla="*/ 6 w 7"/>
                  <a:gd name="T5" fmla="*/ 5 h 11"/>
                  <a:gd name="T6" fmla="*/ 6 w 7"/>
                  <a:gd name="T7" fmla="*/ 10 h 11"/>
                  <a:gd name="T8" fmla="*/ 6 w 7"/>
                  <a:gd name="T9" fmla="*/ 10 h 11"/>
                  <a:gd name="T10" fmla="*/ 5 w 7"/>
                  <a:gd name="T11" fmla="*/ 10 h 11"/>
                  <a:gd name="T12" fmla="*/ 3 w 7"/>
                  <a:gd name="T13" fmla="*/ 10 h 11"/>
                  <a:gd name="T14" fmla="*/ 0 w 7"/>
                  <a:gd name="T15" fmla="*/ 10 h 11"/>
                  <a:gd name="T16" fmla="*/ 0 w 7"/>
                  <a:gd name="T17" fmla="*/ 10 h 11"/>
                  <a:gd name="T18" fmla="*/ 1 w 7"/>
                  <a:gd name="T19" fmla="*/ 8 h 11"/>
                  <a:gd name="T20" fmla="*/ 1 w 7"/>
                  <a:gd name="T21" fmla="*/ 6 h 11"/>
                  <a:gd name="T22" fmla="*/ 0 w 7"/>
                  <a:gd name="T23" fmla="*/ 0 h 11"/>
                  <a:gd name="T24" fmla="*/ 0 w 7"/>
                  <a:gd name="T25" fmla="*/ 0 h 11"/>
                  <a:gd name="T26" fmla="*/ 2 w 7"/>
                  <a:gd name="T27" fmla="*/ 0 h 11"/>
                  <a:gd name="T28" fmla="*/ 3 w 7"/>
                  <a:gd name="T29" fmla="*/ 0 h 11"/>
                  <a:gd name="T30" fmla="*/ 6 w 7"/>
                  <a:gd name="T31" fmla="*/ 0 h 11"/>
                  <a:gd name="T32" fmla="*/ 6 w 7"/>
                  <a:gd name="T33" fmla="*/ 0 h 11"/>
                  <a:gd name="T34" fmla="*/ 6 w 7"/>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1"/>
                  <a:gd name="T56" fmla="*/ 7 w 7"/>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1">
                    <a:moveTo>
                      <a:pt x="6" y="0"/>
                    </a:moveTo>
                    <a:lnTo>
                      <a:pt x="6" y="3"/>
                    </a:lnTo>
                    <a:lnTo>
                      <a:pt x="6" y="5"/>
                    </a:lnTo>
                    <a:lnTo>
                      <a:pt x="6" y="10"/>
                    </a:lnTo>
                    <a:lnTo>
                      <a:pt x="5" y="10"/>
                    </a:lnTo>
                    <a:lnTo>
                      <a:pt x="3" y="10"/>
                    </a:lnTo>
                    <a:lnTo>
                      <a:pt x="0" y="10"/>
                    </a:lnTo>
                    <a:lnTo>
                      <a:pt x="1" y="8"/>
                    </a:lnTo>
                    <a:lnTo>
                      <a:pt x="1" y="6"/>
                    </a:lnTo>
                    <a:lnTo>
                      <a:pt x="0" y="0"/>
                    </a:lnTo>
                    <a:lnTo>
                      <a:pt x="2"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5" name="Freeform 205">
                <a:extLst>
                  <a:ext uri="{FF2B5EF4-FFF2-40B4-BE49-F238E27FC236}">
                    <a16:creationId xmlns:a16="http://schemas.microsoft.com/office/drawing/2014/main" id="{FD83A868-A4E9-490D-9490-4525B554D905}"/>
                  </a:ext>
                </a:extLst>
              </p:cNvPr>
              <p:cNvSpPr>
                <a:spLocks/>
              </p:cNvSpPr>
              <p:nvPr/>
            </p:nvSpPr>
            <p:spPr bwMode="auto">
              <a:xfrm>
                <a:off x="829" y="3213"/>
                <a:ext cx="6" cy="10"/>
              </a:xfrm>
              <a:custGeom>
                <a:avLst/>
                <a:gdLst>
                  <a:gd name="T0" fmla="*/ 5 w 6"/>
                  <a:gd name="T1" fmla="*/ 0 h 10"/>
                  <a:gd name="T2" fmla="*/ 5 w 6"/>
                  <a:gd name="T3" fmla="*/ 2 h 10"/>
                  <a:gd name="T4" fmla="*/ 5 w 6"/>
                  <a:gd name="T5" fmla="*/ 7 h 10"/>
                  <a:gd name="T6" fmla="*/ 5 w 6"/>
                  <a:gd name="T7" fmla="*/ 9 h 10"/>
                  <a:gd name="T8" fmla="*/ 5 w 6"/>
                  <a:gd name="T9" fmla="*/ 9 h 10"/>
                  <a:gd name="T10" fmla="*/ 4 w 6"/>
                  <a:gd name="T11" fmla="*/ 9 h 10"/>
                  <a:gd name="T12" fmla="*/ 2 w 6"/>
                  <a:gd name="T13" fmla="*/ 9 h 10"/>
                  <a:gd name="T14" fmla="*/ 0 w 6"/>
                  <a:gd name="T15" fmla="*/ 9 h 10"/>
                  <a:gd name="T16" fmla="*/ 0 w 6"/>
                  <a:gd name="T17" fmla="*/ 9 h 10"/>
                  <a:gd name="T18" fmla="*/ 0 w 6"/>
                  <a:gd name="T19" fmla="*/ 6 h 10"/>
                  <a:gd name="T20" fmla="*/ 0 w 6"/>
                  <a:gd name="T21" fmla="*/ 2 h 10"/>
                  <a:gd name="T22" fmla="*/ 0 w 6"/>
                  <a:gd name="T23" fmla="*/ 0 h 10"/>
                  <a:gd name="T24" fmla="*/ 0 w 6"/>
                  <a:gd name="T25" fmla="*/ 0 h 10"/>
                  <a:gd name="T26" fmla="*/ 2 w 6"/>
                  <a:gd name="T27" fmla="*/ 0 h 10"/>
                  <a:gd name="T28" fmla="*/ 4 w 6"/>
                  <a:gd name="T29" fmla="*/ 0 h 10"/>
                  <a:gd name="T30" fmla="*/ 5 w 6"/>
                  <a:gd name="T31" fmla="*/ 0 h 10"/>
                  <a:gd name="T32" fmla="*/ 5 w 6"/>
                  <a:gd name="T33" fmla="*/ 0 h 10"/>
                  <a:gd name="T34" fmla="*/ 5 w 6"/>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0"/>
                  <a:gd name="T56" fmla="*/ 6 w 6"/>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0">
                    <a:moveTo>
                      <a:pt x="5" y="0"/>
                    </a:moveTo>
                    <a:lnTo>
                      <a:pt x="5" y="2"/>
                    </a:lnTo>
                    <a:lnTo>
                      <a:pt x="5" y="7"/>
                    </a:lnTo>
                    <a:lnTo>
                      <a:pt x="5" y="9"/>
                    </a:lnTo>
                    <a:lnTo>
                      <a:pt x="4" y="9"/>
                    </a:lnTo>
                    <a:lnTo>
                      <a:pt x="2" y="9"/>
                    </a:lnTo>
                    <a:lnTo>
                      <a:pt x="0" y="9"/>
                    </a:lnTo>
                    <a:lnTo>
                      <a:pt x="0" y="6"/>
                    </a:lnTo>
                    <a:lnTo>
                      <a:pt x="0" y="2"/>
                    </a:lnTo>
                    <a:lnTo>
                      <a:pt x="0" y="0"/>
                    </a:lnTo>
                    <a:lnTo>
                      <a:pt x="2"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6" name="Freeform 206">
                <a:extLst>
                  <a:ext uri="{FF2B5EF4-FFF2-40B4-BE49-F238E27FC236}">
                    <a16:creationId xmlns:a16="http://schemas.microsoft.com/office/drawing/2014/main" id="{DF6D3C0C-20A9-4250-A2C8-3D9D88957755}"/>
                  </a:ext>
                </a:extLst>
              </p:cNvPr>
              <p:cNvSpPr>
                <a:spLocks/>
              </p:cNvSpPr>
              <p:nvPr/>
            </p:nvSpPr>
            <p:spPr bwMode="auto">
              <a:xfrm>
                <a:off x="699"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7" name="Freeform 207">
                <a:extLst>
                  <a:ext uri="{FF2B5EF4-FFF2-40B4-BE49-F238E27FC236}">
                    <a16:creationId xmlns:a16="http://schemas.microsoft.com/office/drawing/2014/main" id="{38F00597-1921-426E-85F2-D991492348A3}"/>
                  </a:ext>
                </a:extLst>
              </p:cNvPr>
              <p:cNvSpPr>
                <a:spLocks/>
              </p:cNvSpPr>
              <p:nvPr/>
            </p:nvSpPr>
            <p:spPr bwMode="auto">
              <a:xfrm>
                <a:off x="699"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08" name="Freeform 208">
                <a:extLst>
                  <a:ext uri="{FF2B5EF4-FFF2-40B4-BE49-F238E27FC236}">
                    <a16:creationId xmlns:a16="http://schemas.microsoft.com/office/drawing/2014/main" id="{BF22ED2C-255D-4FB5-8391-EDAB62A669CF}"/>
                  </a:ext>
                </a:extLst>
              </p:cNvPr>
              <p:cNvSpPr>
                <a:spLocks/>
              </p:cNvSpPr>
              <p:nvPr/>
            </p:nvSpPr>
            <p:spPr bwMode="auto">
              <a:xfrm>
                <a:off x="704" y="3263"/>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6 w 59"/>
                  <a:gd name="T31" fmla="*/ 94 h 95"/>
                  <a:gd name="T32" fmla="*/ 35 w 59"/>
                  <a:gd name="T33" fmla="*/ 94 h 95"/>
                  <a:gd name="T34" fmla="*/ 23 w 59"/>
                  <a:gd name="T35" fmla="*/ 94 h 95"/>
                  <a:gd name="T36" fmla="*/ 12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2 w 59"/>
                  <a:gd name="T73" fmla="*/ 0 h 95"/>
                  <a:gd name="T74" fmla="*/ 23 w 59"/>
                  <a:gd name="T75" fmla="*/ 0 h 95"/>
                  <a:gd name="T76" fmla="*/ 35 w 59"/>
                  <a:gd name="T77" fmla="*/ 0 h 95"/>
                  <a:gd name="T78" fmla="*/ 46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9"/>
                    </a:lnTo>
                    <a:lnTo>
                      <a:pt x="58" y="70"/>
                    </a:lnTo>
                    <a:lnTo>
                      <a:pt x="58" y="79"/>
                    </a:lnTo>
                    <a:lnTo>
                      <a:pt x="58" y="87"/>
                    </a:lnTo>
                    <a:lnTo>
                      <a:pt x="58" y="92"/>
                    </a:lnTo>
                    <a:lnTo>
                      <a:pt x="58" y="94"/>
                    </a:lnTo>
                    <a:lnTo>
                      <a:pt x="55" y="94"/>
                    </a:lnTo>
                    <a:lnTo>
                      <a:pt x="46" y="94"/>
                    </a:lnTo>
                    <a:lnTo>
                      <a:pt x="35" y="94"/>
                    </a:lnTo>
                    <a:lnTo>
                      <a:pt x="23" y="94"/>
                    </a:lnTo>
                    <a:lnTo>
                      <a:pt x="12" y="94"/>
                    </a:lnTo>
                    <a:lnTo>
                      <a:pt x="3"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3" y="0"/>
                    </a:lnTo>
                    <a:lnTo>
                      <a:pt x="12" y="0"/>
                    </a:lnTo>
                    <a:lnTo>
                      <a:pt x="23" y="0"/>
                    </a:lnTo>
                    <a:lnTo>
                      <a:pt x="35" y="0"/>
                    </a:lnTo>
                    <a:lnTo>
                      <a:pt x="46" y="0"/>
                    </a:lnTo>
                    <a:lnTo>
                      <a:pt x="55"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09" name="Freeform 209">
                <a:extLst>
                  <a:ext uri="{FF2B5EF4-FFF2-40B4-BE49-F238E27FC236}">
                    <a16:creationId xmlns:a16="http://schemas.microsoft.com/office/drawing/2014/main" id="{79DBCDAD-D864-437A-AF18-6FD58A59EC80}"/>
                  </a:ext>
                </a:extLst>
              </p:cNvPr>
              <p:cNvSpPr>
                <a:spLocks/>
              </p:cNvSpPr>
              <p:nvPr/>
            </p:nvSpPr>
            <p:spPr bwMode="auto">
              <a:xfrm>
                <a:off x="704" y="3263"/>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6 w 59"/>
                  <a:gd name="T31" fmla="*/ 94 h 95"/>
                  <a:gd name="T32" fmla="*/ 35 w 59"/>
                  <a:gd name="T33" fmla="*/ 94 h 95"/>
                  <a:gd name="T34" fmla="*/ 23 w 59"/>
                  <a:gd name="T35" fmla="*/ 94 h 95"/>
                  <a:gd name="T36" fmla="*/ 12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2 w 59"/>
                  <a:gd name="T73" fmla="*/ 0 h 95"/>
                  <a:gd name="T74" fmla="*/ 23 w 59"/>
                  <a:gd name="T75" fmla="*/ 0 h 95"/>
                  <a:gd name="T76" fmla="*/ 35 w 59"/>
                  <a:gd name="T77" fmla="*/ 0 h 95"/>
                  <a:gd name="T78" fmla="*/ 46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9"/>
                    </a:lnTo>
                    <a:lnTo>
                      <a:pt x="58" y="70"/>
                    </a:lnTo>
                    <a:lnTo>
                      <a:pt x="58" y="79"/>
                    </a:lnTo>
                    <a:lnTo>
                      <a:pt x="58" y="87"/>
                    </a:lnTo>
                    <a:lnTo>
                      <a:pt x="58" y="92"/>
                    </a:lnTo>
                    <a:lnTo>
                      <a:pt x="58" y="94"/>
                    </a:lnTo>
                    <a:lnTo>
                      <a:pt x="55" y="94"/>
                    </a:lnTo>
                    <a:lnTo>
                      <a:pt x="46" y="94"/>
                    </a:lnTo>
                    <a:lnTo>
                      <a:pt x="35" y="94"/>
                    </a:lnTo>
                    <a:lnTo>
                      <a:pt x="23" y="94"/>
                    </a:lnTo>
                    <a:lnTo>
                      <a:pt x="12" y="94"/>
                    </a:lnTo>
                    <a:lnTo>
                      <a:pt x="3"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3" y="0"/>
                    </a:lnTo>
                    <a:lnTo>
                      <a:pt x="12" y="0"/>
                    </a:lnTo>
                    <a:lnTo>
                      <a:pt x="23" y="0"/>
                    </a:lnTo>
                    <a:lnTo>
                      <a:pt x="35" y="0"/>
                    </a:lnTo>
                    <a:lnTo>
                      <a:pt x="46" y="0"/>
                    </a:lnTo>
                    <a:lnTo>
                      <a:pt x="55"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10" name="Freeform 210">
                <a:extLst>
                  <a:ext uri="{FF2B5EF4-FFF2-40B4-BE49-F238E27FC236}">
                    <a16:creationId xmlns:a16="http://schemas.microsoft.com/office/drawing/2014/main" id="{D0678EF5-8759-43CF-98C7-C45C25A6E2D0}"/>
                  </a:ext>
                </a:extLst>
              </p:cNvPr>
              <p:cNvSpPr>
                <a:spLocks/>
              </p:cNvSpPr>
              <p:nvPr/>
            </p:nvSpPr>
            <p:spPr bwMode="auto">
              <a:xfrm>
                <a:off x="704" y="3263"/>
                <a:ext cx="29" cy="31"/>
              </a:xfrm>
              <a:custGeom>
                <a:avLst/>
                <a:gdLst>
                  <a:gd name="T0" fmla="*/ 28 w 29"/>
                  <a:gd name="T1" fmla="*/ 1 h 31"/>
                  <a:gd name="T2" fmla="*/ 28 w 29"/>
                  <a:gd name="T3" fmla="*/ 8 h 31"/>
                  <a:gd name="T4" fmla="*/ 28 w 29"/>
                  <a:gd name="T5" fmla="*/ 22 h 31"/>
                  <a:gd name="T6" fmla="*/ 28 w 29"/>
                  <a:gd name="T7" fmla="*/ 30 h 31"/>
                  <a:gd name="T8" fmla="*/ 28 w 29"/>
                  <a:gd name="T9" fmla="*/ 30 h 31"/>
                  <a:gd name="T10" fmla="*/ 20 w 29"/>
                  <a:gd name="T11" fmla="*/ 30 h 31"/>
                  <a:gd name="T12" fmla="*/ 7 w 29"/>
                  <a:gd name="T13" fmla="*/ 30 h 31"/>
                  <a:gd name="T14" fmla="*/ 0 w 29"/>
                  <a:gd name="T15" fmla="*/ 30 h 31"/>
                  <a:gd name="T16" fmla="*/ 0 w 29"/>
                  <a:gd name="T17" fmla="*/ 30 h 31"/>
                  <a:gd name="T18" fmla="*/ 0 w 29"/>
                  <a:gd name="T19" fmla="*/ 22 h 31"/>
                  <a:gd name="T20" fmla="*/ 0 w 29"/>
                  <a:gd name="T21" fmla="*/ 8 h 31"/>
                  <a:gd name="T22" fmla="*/ 0 w 29"/>
                  <a:gd name="T23" fmla="*/ 1 h 31"/>
                  <a:gd name="T24" fmla="*/ 0 w 29"/>
                  <a:gd name="T25" fmla="*/ 1 h 31"/>
                  <a:gd name="T26" fmla="*/ 7 w 29"/>
                  <a:gd name="T27" fmla="*/ 0 h 31"/>
                  <a:gd name="T28" fmla="*/ 20 w 29"/>
                  <a:gd name="T29" fmla="*/ 0 h 31"/>
                  <a:gd name="T30" fmla="*/ 28 w 29"/>
                  <a:gd name="T31" fmla="*/ 1 h 31"/>
                  <a:gd name="T32" fmla="*/ 28 w 29"/>
                  <a:gd name="T33" fmla="*/ 1 h 31"/>
                  <a:gd name="T34" fmla="*/ 28 w 29"/>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31"/>
                  <a:gd name="T56" fmla="*/ 29 w 29"/>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31">
                    <a:moveTo>
                      <a:pt x="28" y="1"/>
                    </a:moveTo>
                    <a:lnTo>
                      <a:pt x="28" y="8"/>
                    </a:lnTo>
                    <a:lnTo>
                      <a:pt x="28" y="22"/>
                    </a:lnTo>
                    <a:lnTo>
                      <a:pt x="28" y="30"/>
                    </a:lnTo>
                    <a:lnTo>
                      <a:pt x="20" y="30"/>
                    </a:lnTo>
                    <a:lnTo>
                      <a:pt x="7" y="30"/>
                    </a:lnTo>
                    <a:lnTo>
                      <a:pt x="0" y="30"/>
                    </a:lnTo>
                    <a:lnTo>
                      <a:pt x="0" y="22"/>
                    </a:lnTo>
                    <a:lnTo>
                      <a:pt x="0" y="8"/>
                    </a:lnTo>
                    <a:lnTo>
                      <a:pt x="0" y="1"/>
                    </a:lnTo>
                    <a:lnTo>
                      <a:pt x="7" y="0"/>
                    </a:lnTo>
                    <a:lnTo>
                      <a:pt x="20" y="0"/>
                    </a:lnTo>
                    <a:lnTo>
                      <a:pt x="28"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1" name="Freeform 211">
                <a:extLst>
                  <a:ext uri="{FF2B5EF4-FFF2-40B4-BE49-F238E27FC236}">
                    <a16:creationId xmlns:a16="http://schemas.microsoft.com/office/drawing/2014/main" id="{8E1E662E-5103-4B02-873A-EF653348E101}"/>
                  </a:ext>
                </a:extLst>
              </p:cNvPr>
              <p:cNvSpPr>
                <a:spLocks/>
              </p:cNvSpPr>
              <p:nvPr/>
            </p:nvSpPr>
            <p:spPr bwMode="auto">
              <a:xfrm>
                <a:off x="734" y="3263"/>
                <a:ext cx="28" cy="31"/>
              </a:xfrm>
              <a:custGeom>
                <a:avLst/>
                <a:gdLst>
                  <a:gd name="T0" fmla="*/ 27 w 28"/>
                  <a:gd name="T1" fmla="*/ 1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1 h 31"/>
                  <a:gd name="T24" fmla="*/ 0 w 28"/>
                  <a:gd name="T25" fmla="*/ 1 h 31"/>
                  <a:gd name="T26" fmla="*/ 7 w 28"/>
                  <a:gd name="T27" fmla="*/ 0 h 31"/>
                  <a:gd name="T28" fmla="*/ 20 w 28"/>
                  <a:gd name="T29" fmla="*/ 0 h 31"/>
                  <a:gd name="T30" fmla="*/ 27 w 28"/>
                  <a:gd name="T31" fmla="*/ 1 h 31"/>
                  <a:gd name="T32" fmla="*/ 27 w 28"/>
                  <a:gd name="T33" fmla="*/ 1 h 31"/>
                  <a:gd name="T34" fmla="*/ 27 w 28"/>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1"/>
                    </a:moveTo>
                    <a:lnTo>
                      <a:pt x="27" y="8"/>
                    </a:lnTo>
                    <a:lnTo>
                      <a:pt x="27" y="22"/>
                    </a:lnTo>
                    <a:lnTo>
                      <a:pt x="27" y="30"/>
                    </a:lnTo>
                    <a:lnTo>
                      <a:pt x="20" y="30"/>
                    </a:lnTo>
                    <a:lnTo>
                      <a:pt x="7" y="30"/>
                    </a:lnTo>
                    <a:lnTo>
                      <a:pt x="0" y="30"/>
                    </a:lnTo>
                    <a:lnTo>
                      <a:pt x="0" y="22"/>
                    </a:lnTo>
                    <a:lnTo>
                      <a:pt x="0" y="8"/>
                    </a:lnTo>
                    <a:lnTo>
                      <a:pt x="0" y="1"/>
                    </a:lnTo>
                    <a:lnTo>
                      <a:pt x="7" y="0"/>
                    </a:lnTo>
                    <a:lnTo>
                      <a:pt x="20" y="0"/>
                    </a:lnTo>
                    <a:lnTo>
                      <a:pt x="27"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2" name="Freeform 212">
                <a:extLst>
                  <a:ext uri="{FF2B5EF4-FFF2-40B4-BE49-F238E27FC236}">
                    <a16:creationId xmlns:a16="http://schemas.microsoft.com/office/drawing/2014/main" id="{223C3017-1F33-45A8-BDD0-6606D9B80B27}"/>
                  </a:ext>
                </a:extLst>
              </p:cNvPr>
              <p:cNvSpPr>
                <a:spLocks/>
              </p:cNvSpPr>
              <p:nvPr/>
            </p:nvSpPr>
            <p:spPr bwMode="auto">
              <a:xfrm>
                <a:off x="704" y="3296"/>
                <a:ext cx="29" cy="30"/>
              </a:xfrm>
              <a:custGeom>
                <a:avLst/>
                <a:gdLst>
                  <a:gd name="T0" fmla="*/ 28 w 29"/>
                  <a:gd name="T1" fmla="*/ 0 h 30"/>
                  <a:gd name="T2" fmla="*/ 28 w 29"/>
                  <a:gd name="T3" fmla="*/ 7 h 30"/>
                  <a:gd name="T4" fmla="*/ 28 w 29"/>
                  <a:gd name="T5" fmla="*/ 21 h 30"/>
                  <a:gd name="T6" fmla="*/ 28 w 29"/>
                  <a:gd name="T7" fmla="*/ 29 h 30"/>
                  <a:gd name="T8" fmla="*/ 28 w 29"/>
                  <a:gd name="T9" fmla="*/ 29 h 30"/>
                  <a:gd name="T10" fmla="*/ 20 w 29"/>
                  <a:gd name="T11" fmla="*/ 29 h 30"/>
                  <a:gd name="T12" fmla="*/ 7 w 29"/>
                  <a:gd name="T13" fmla="*/ 29 h 30"/>
                  <a:gd name="T14" fmla="*/ 0 w 29"/>
                  <a:gd name="T15" fmla="*/ 29 h 30"/>
                  <a:gd name="T16" fmla="*/ 0 w 29"/>
                  <a:gd name="T17" fmla="*/ 29 h 30"/>
                  <a:gd name="T18" fmla="*/ 0 w 29"/>
                  <a:gd name="T19" fmla="*/ 21 h 30"/>
                  <a:gd name="T20" fmla="*/ 0 w 29"/>
                  <a:gd name="T21" fmla="*/ 7 h 30"/>
                  <a:gd name="T22" fmla="*/ 0 w 29"/>
                  <a:gd name="T23" fmla="*/ 0 h 30"/>
                  <a:gd name="T24" fmla="*/ 0 w 29"/>
                  <a:gd name="T25" fmla="*/ 0 h 30"/>
                  <a:gd name="T26" fmla="*/ 7 w 29"/>
                  <a:gd name="T27" fmla="*/ 0 h 30"/>
                  <a:gd name="T28" fmla="*/ 20 w 29"/>
                  <a:gd name="T29" fmla="*/ 0 h 30"/>
                  <a:gd name="T30" fmla="*/ 28 w 29"/>
                  <a:gd name="T31" fmla="*/ 0 h 30"/>
                  <a:gd name="T32" fmla="*/ 28 w 29"/>
                  <a:gd name="T33" fmla="*/ 0 h 30"/>
                  <a:gd name="T34" fmla="*/ 28 w 29"/>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30"/>
                  <a:gd name="T56" fmla="*/ 29 w 29"/>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30">
                    <a:moveTo>
                      <a:pt x="28" y="0"/>
                    </a:moveTo>
                    <a:lnTo>
                      <a:pt x="28" y="7"/>
                    </a:lnTo>
                    <a:lnTo>
                      <a:pt x="28" y="21"/>
                    </a:lnTo>
                    <a:lnTo>
                      <a:pt x="28" y="29"/>
                    </a:lnTo>
                    <a:lnTo>
                      <a:pt x="20" y="29"/>
                    </a:lnTo>
                    <a:lnTo>
                      <a:pt x="7" y="29"/>
                    </a:lnTo>
                    <a:lnTo>
                      <a:pt x="0" y="29"/>
                    </a:lnTo>
                    <a:lnTo>
                      <a:pt x="0" y="21"/>
                    </a:lnTo>
                    <a:lnTo>
                      <a:pt x="0" y="7"/>
                    </a:lnTo>
                    <a:lnTo>
                      <a:pt x="0" y="0"/>
                    </a:lnTo>
                    <a:lnTo>
                      <a:pt x="7" y="0"/>
                    </a:lnTo>
                    <a:lnTo>
                      <a:pt x="20" y="0"/>
                    </a:lnTo>
                    <a:lnTo>
                      <a:pt x="28"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3" name="Freeform 213">
                <a:extLst>
                  <a:ext uri="{FF2B5EF4-FFF2-40B4-BE49-F238E27FC236}">
                    <a16:creationId xmlns:a16="http://schemas.microsoft.com/office/drawing/2014/main" id="{47272504-EF1D-4B87-94AF-29C18124ADA4}"/>
                  </a:ext>
                </a:extLst>
              </p:cNvPr>
              <p:cNvSpPr>
                <a:spLocks/>
              </p:cNvSpPr>
              <p:nvPr/>
            </p:nvSpPr>
            <p:spPr bwMode="auto">
              <a:xfrm>
                <a:off x="734" y="3296"/>
                <a:ext cx="28" cy="30"/>
              </a:xfrm>
              <a:custGeom>
                <a:avLst/>
                <a:gdLst>
                  <a:gd name="T0" fmla="*/ 27 w 28"/>
                  <a:gd name="T1" fmla="*/ 0 h 30"/>
                  <a:gd name="T2" fmla="*/ 27 w 28"/>
                  <a:gd name="T3" fmla="*/ 7 h 30"/>
                  <a:gd name="T4" fmla="*/ 27 w 28"/>
                  <a:gd name="T5" fmla="*/ 21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1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1"/>
                    </a:lnTo>
                    <a:lnTo>
                      <a:pt x="27" y="29"/>
                    </a:lnTo>
                    <a:lnTo>
                      <a:pt x="20" y="29"/>
                    </a:lnTo>
                    <a:lnTo>
                      <a:pt x="7" y="29"/>
                    </a:lnTo>
                    <a:lnTo>
                      <a:pt x="0" y="29"/>
                    </a:lnTo>
                    <a:lnTo>
                      <a:pt x="0" y="21"/>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4" name="Freeform 214">
                <a:extLst>
                  <a:ext uri="{FF2B5EF4-FFF2-40B4-BE49-F238E27FC236}">
                    <a16:creationId xmlns:a16="http://schemas.microsoft.com/office/drawing/2014/main" id="{12B19ABC-EE48-48B4-AA91-8999DFDF7713}"/>
                  </a:ext>
                </a:extLst>
              </p:cNvPr>
              <p:cNvSpPr>
                <a:spLocks/>
              </p:cNvSpPr>
              <p:nvPr/>
            </p:nvSpPr>
            <p:spPr bwMode="auto">
              <a:xfrm>
                <a:off x="704" y="3328"/>
                <a:ext cx="29" cy="31"/>
              </a:xfrm>
              <a:custGeom>
                <a:avLst/>
                <a:gdLst>
                  <a:gd name="T0" fmla="*/ 28 w 29"/>
                  <a:gd name="T1" fmla="*/ 0 h 31"/>
                  <a:gd name="T2" fmla="*/ 28 w 29"/>
                  <a:gd name="T3" fmla="*/ 8 h 31"/>
                  <a:gd name="T4" fmla="*/ 28 w 29"/>
                  <a:gd name="T5" fmla="*/ 22 h 31"/>
                  <a:gd name="T6" fmla="*/ 28 w 29"/>
                  <a:gd name="T7" fmla="*/ 30 h 31"/>
                  <a:gd name="T8" fmla="*/ 28 w 29"/>
                  <a:gd name="T9" fmla="*/ 30 h 31"/>
                  <a:gd name="T10" fmla="*/ 20 w 29"/>
                  <a:gd name="T11" fmla="*/ 30 h 31"/>
                  <a:gd name="T12" fmla="*/ 7 w 29"/>
                  <a:gd name="T13" fmla="*/ 30 h 31"/>
                  <a:gd name="T14" fmla="*/ 0 w 29"/>
                  <a:gd name="T15" fmla="*/ 30 h 31"/>
                  <a:gd name="T16" fmla="*/ 0 w 29"/>
                  <a:gd name="T17" fmla="*/ 30 h 31"/>
                  <a:gd name="T18" fmla="*/ 0 w 29"/>
                  <a:gd name="T19" fmla="*/ 22 h 31"/>
                  <a:gd name="T20" fmla="*/ 0 w 29"/>
                  <a:gd name="T21" fmla="*/ 8 h 31"/>
                  <a:gd name="T22" fmla="*/ 0 w 29"/>
                  <a:gd name="T23" fmla="*/ 0 h 31"/>
                  <a:gd name="T24" fmla="*/ 0 w 29"/>
                  <a:gd name="T25" fmla="*/ 0 h 31"/>
                  <a:gd name="T26" fmla="*/ 7 w 29"/>
                  <a:gd name="T27" fmla="*/ 0 h 31"/>
                  <a:gd name="T28" fmla="*/ 20 w 29"/>
                  <a:gd name="T29" fmla="*/ 0 h 31"/>
                  <a:gd name="T30" fmla="*/ 28 w 29"/>
                  <a:gd name="T31" fmla="*/ 0 h 31"/>
                  <a:gd name="T32" fmla="*/ 28 w 29"/>
                  <a:gd name="T33" fmla="*/ 0 h 31"/>
                  <a:gd name="T34" fmla="*/ 28 w 29"/>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31"/>
                  <a:gd name="T56" fmla="*/ 29 w 29"/>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31">
                    <a:moveTo>
                      <a:pt x="28" y="0"/>
                    </a:moveTo>
                    <a:lnTo>
                      <a:pt x="28" y="8"/>
                    </a:lnTo>
                    <a:lnTo>
                      <a:pt x="28" y="22"/>
                    </a:lnTo>
                    <a:lnTo>
                      <a:pt x="28" y="30"/>
                    </a:lnTo>
                    <a:lnTo>
                      <a:pt x="20" y="30"/>
                    </a:lnTo>
                    <a:lnTo>
                      <a:pt x="7" y="30"/>
                    </a:lnTo>
                    <a:lnTo>
                      <a:pt x="0" y="30"/>
                    </a:lnTo>
                    <a:lnTo>
                      <a:pt x="0" y="22"/>
                    </a:lnTo>
                    <a:lnTo>
                      <a:pt x="0" y="8"/>
                    </a:lnTo>
                    <a:lnTo>
                      <a:pt x="0" y="0"/>
                    </a:lnTo>
                    <a:lnTo>
                      <a:pt x="7" y="0"/>
                    </a:lnTo>
                    <a:lnTo>
                      <a:pt x="20" y="0"/>
                    </a:lnTo>
                    <a:lnTo>
                      <a:pt x="28"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5" name="Freeform 215">
                <a:extLst>
                  <a:ext uri="{FF2B5EF4-FFF2-40B4-BE49-F238E27FC236}">
                    <a16:creationId xmlns:a16="http://schemas.microsoft.com/office/drawing/2014/main" id="{CF679141-6EE4-4885-9D84-443A358682AF}"/>
                  </a:ext>
                </a:extLst>
              </p:cNvPr>
              <p:cNvSpPr>
                <a:spLocks/>
              </p:cNvSpPr>
              <p:nvPr/>
            </p:nvSpPr>
            <p:spPr bwMode="auto">
              <a:xfrm>
                <a:off x="720" y="3312"/>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6" name="Freeform 216">
                <a:extLst>
                  <a:ext uri="{FF2B5EF4-FFF2-40B4-BE49-F238E27FC236}">
                    <a16:creationId xmlns:a16="http://schemas.microsoft.com/office/drawing/2014/main" id="{691EC7C3-5531-4674-8A23-44C68E691912}"/>
                  </a:ext>
                </a:extLst>
              </p:cNvPr>
              <p:cNvSpPr>
                <a:spLocks/>
              </p:cNvSpPr>
              <p:nvPr/>
            </p:nvSpPr>
            <p:spPr bwMode="auto">
              <a:xfrm>
                <a:off x="704" y="3264"/>
                <a:ext cx="16" cy="28"/>
              </a:xfrm>
              <a:custGeom>
                <a:avLst/>
                <a:gdLst>
                  <a:gd name="T0" fmla="*/ 15 w 16"/>
                  <a:gd name="T1" fmla="*/ 0 h 28"/>
                  <a:gd name="T2" fmla="*/ 15 w 16"/>
                  <a:gd name="T3" fmla="*/ 7 h 28"/>
                  <a:gd name="T4" fmla="*/ 15 w 16"/>
                  <a:gd name="T5" fmla="*/ 20 h 28"/>
                  <a:gd name="T6" fmla="*/ 15 w 16"/>
                  <a:gd name="T7" fmla="*/ 27 h 28"/>
                  <a:gd name="T8" fmla="*/ 15 w 16"/>
                  <a:gd name="T9" fmla="*/ 27 h 28"/>
                  <a:gd name="T10" fmla="*/ 11 w 16"/>
                  <a:gd name="T11" fmla="*/ 27 h 28"/>
                  <a:gd name="T12" fmla="*/ 4 w 16"/>
                  <a:gd name="T13" fmla="*/ 27 h 28"/>
                  <a:gd name="T14" fmla="*/ 0 w 16"/>
                  <a:gd name="T15" fmla="*/ 27 h 28"/>
                  <a:gd name="T16" fmla="*/ 0 w 16"/>
                  <a:gd name="T17" fmla="*/ 27 h 28"/>
                  <a:gd name="T18" fmla="*/ 0 w 16"/>
                  <a:gd name="T19" fmla="*/ 20 h 28"/>
                  <a:gd name="T20" fmla="*/ 0 w 16"/>
                  <a:gd name="T21" fmla="*/ 7 h 28"/>
                  <a:gd name="T22" fmla="*/ 0 w 16"/>
                  <a:gd name="T23" fmla="*/ 0 h 28"/>
                  <a:gd name="T24" fmla="*/ 0 w 16"/>
                  <a:gd name="T25" fmla="*/ 0 h 28"/>
                  <a:gd name="T26" fmla="*/ 4 w 16"/>
                  <a:gd name="T27" fmla="*/ 0 h 28"/>
                  <a:gd name="T28" fmla="*/ 11 w 16"/>
                  <a:gd name="T29" fmla="*/ 0 h 28"/>
                  <a:gd name="T30" fmla="*/ 15 w 16"/>
                  <a:gd name="T31" fmla="*/ 0 h 28"/>
                  <a:gd name="T32" fmla="*/ 15 w 16"/>
                  <a:gd name="T33" fmla="*/ 0 h 28"/>
                  <a:gd name="T34" fmla="*/ 15 w 16"/>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28"/>
                  <a:gd name="T56" fmla="*/ 16 w 16"/>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28">
                    <a:moveTo>
                      <a:pt x="15" y="0"/>
                    </a:moveTo>
                    <a:lnTo>
                      <a:pt x="15" y="7"/>
                    </a:lnTo>
                    <a:lnTo>
                      <a:pt x="15" y="20"/>
                    </a:lnTo>
                    <a:lnTo>
                      <a:pt x="15" y="27"/>
                    </a:lnTo>
                    <a:lnTo>
                      <a:pt x="11" y="27"/>
                    </a:lnTo>
                    <a:lnTo>
                      <a:pt x="4" y="27"/>
                    </a:lnTo>
                    <a:lnTo>
                      <a:pt x="0" y="27"/>
                    </a:lnTo>
                    <a:lnTo>
                      <a:pt x="0" y="20"/>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7" name="Freeform 217">
                <a:extLst>
                  <a:ext uri="{FF2B5EF4-FFF2-40B4-BE49-F238E27FC236}">
                    <a16:creationId xmlns:a16="http://schemas.microsoft.com/office/drawing/2014/main" id="{DC48D8DF-2CB0-4C51-B2D8-359642367B2E}"/>
                  </a:ext>
                </a:extLst>
              </p:cNvPr>
              <p:cNvSpPr>
                <a:spLocks/>
              </p:cNvSpPr>
              <p:nvPr/>
            </p:nvSpPr>
            <p:spPr bwMode="auto">
              <a:xfrm>
                <a:off x="705" y="3265"/>
                <a:ext cx="15" cy="27"/>
              </a:xfrm>
              <a:custGeom>
                <a:avLst/>
                <a:gdLst>
                  <a:gd name="T0" fmla="*/ 14 w 15"/>
                  <a:gd name="T1" fmla="*/ 0 h 27"/>
                  <a:gd name="T2" fmla="*/ 14 w 15"/>
                  <a:gd name="T3" fmla="*/ 6 h 27"/>
                  <a:gd name="T4" fmla="*/ 14 w 15"/>
                  <a:gd name="T5" fmla="*/ 13 h 27"/>
                  <a:gd name="T6" fmla="*/ 14 w 15"/>
                  <a:gd name="T7" fmla="*/ 26 h 27"/>
                  <a:gd name="T8" fmla="*/ 14 w 15"/>
                  <a:gd name="T9" fmla="*/ 26 h 27"/>
                  <a:gd name="T10" fmla="*/ 11 w 15"/>
                  <a:gd name="T11" fmla="*/ 26 h 27"/>
                  <a:gd name="T12" fmla="*/ 8 w 15"/>
                  <a:gd name="T13" fmla="*/ 26 h 27"/>
                  <a:gd name="T14" fmla="*/ 0 w 15"/>
                  <a:gd name="T15" fmla="*/ 26 h 27"/>
                  <a:gd name="T16" fmla="*/ 0 w 15"/>
                  <a:gd name="T17" fmla="*/ 26 h 27"/>
                  <a:gd name="T18" fmla="*/ 0 w 15"/>
                  <a:gd name="T19" fmla="*/ 20 h 27"/>
                  <a:gd name="T20" fmla="*/ 0 w 15"/>
                  <a:gd name="T21" fmla="*/ 14 h 27"/>
                  <a:gd name="T22" fmla="*/ 0 w 15"/>
                  <a:gd name="T23" fmla="*/ 0 h 27"/>
                  <a:gd name="T24" fmla="*/ 0 w 15"/>
                  <a:gd name="T25" fmla="*/ 0 h 27"/>
                  <a:gd name="T26" fmla="*/ 4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3"/>
                    </a:lnTo>
                    <a:lnTo>
                      <a:pt x="14" y="26"/>
                    </a:lnTo>
                    <a:lnTo>
                      <a:pt x="11" y="26"/>
                    </a:lnTo>
                    <a:lnTo>
                      <a:pt x="8" y="26"/>
                    </a:lnTo>
                    <a:lnTo>
                      <a:pt x="0" y="26"/>
                    </a:lnTo>
                    <a:lnTo>
                      <a:pt x="0" y="20"/>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8" name="Freeform 218">
                <a:extLst>
                  <a:ext uri="{FF2B5EF4-FFF2-40B4-BE49-F238E27FC236}">
                    <a16:creationId xmlns:a16="http://schemas.microsoft.com/office/drawing/2014/main" id="{36360980-440A-49F9-9187-B3E1370E0D7F}"/>
                  </a:ext>
                </a:extLst>
              </p:cNvPr>
              <p:cNvSpPr>
                <a:spLocks/>
              </p:cNvSpPr>
              <p:nvPr/>
            </p:nvSpPr>
            <p:spPr bwMode="auto">
              <a:xfrm>
                <a:off x="706" y="3267"/>
                <a:ext cx="14" cy="25"/>
              </a:xfrm>
              <a:custGeom>
                <a:avLst/>
                <a:gdLst>
                  <a:gd name="T0" fmla="*/ 13 w 14"/>
                  <a:gd name="T1" fmla="*/ 0 h 25"/>
                  <a:gd name="T2" fmla="*/ 13 w 14"/>
                  <a:gd name="T3" fmla="*/ 6 h 25"/>
                  <a:gd name="T4" fmla="*/ 13 w 14"/>
                  <a:gd name="T5" fmla="*/ 11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0 w 14"/>
                  <a:gd name="T19" fmla="*/ 19 h 25"/>
                  <a:gd name="T20" fmla="*/ 0 w 14"/>
                  <a:gd name="T21" fmla="*/ 13 h 25"/>
                  <a:gd name="T22" fmla="*/ 0 w 14"/>
                  <a:gd name="T23" fmla="*/ 0 h 25"/>
                  <a:gd name="T24" fmla="*/ 0 w 14"/>
                  <a:gd name="T25" fmla="*/ 0 h 25"/>
                  <a:gd name="T26" fmla="*/ 3 w 14"/>
                  <a:gd name="T27" fmla="*/ 0 h 25"/>
                  <a:gd name="T28" fmla="*/ 6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6"/>
                    </a:lnTo>
                    <a:lnTo>
                      <a:pt x="13" y="11"/>
                    </a:lnTo>
                    <a:lnTo>
                      <a:pt x="13" y="24"/>
                    </a:lnTo>
                    <a:lnTo>
                      <a:pt x="10" y="24"/>
                    </a:lnTo>
                    <a:lnTo>
                      <a:pt x="7" y="24"/>
                    </a:lnTo>
                    <a:lnTo>
                      <a:pt x="0" y="24"/>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19" name="Freeform 219">
                <a:extLst>
                  <a:ext uri="{FF2B5EF4-FFF2-40B4-BE49-F238E27FC236}">
                    <a16:creationId xmlns:a16="http://schemas.microsoft.com/office/drawing/2014/main" id="{9B971F66-70F6-45BF-9080-388AD3255163}"/>
                  </a:ext>
                </a:extLst>
              </p:cNvPr>
              <p:cNvSpPr>
                <a:spLocks/>
              </p:cNvSpPr>
              <p:nvPr/>
            </p:nvSpPr>
            <p:spPr bwMode="auto">
              <a:xfrm>
                <a:off x="707" y="3269"/>
                <a:ext cx="13" cy="23"/>
              </a:xfrm>
              <a:custGeom>
                <a:avLst/>
                <a:gdLst>
                  <a:gd name="T0" fmla="*/ 12 w 13"/>
                  <a:gd name="T1" fmla="*/ 0 h 23"/>
                  <a:gd name="T2" fmla="*/ 12 w 13"/>
                  <a:gd name="T3" fmla="*/ 5 h 23"/>
                  <a:gd name="T4" fmla="*/ 12 w 13"/>
                  <a:gd name="T5" fmla="*/ 10 h 23"/>
                  <a:gd name="T6" fmla="*/ 12 w 13"/>
                  <a:gd name="T7" fmla="*/ 22 h 23"/>
                  <a:gd name="T8" fmla="*/ 12 w 13"/>
                  <a:gd name="T9" fmla="*/ 22 h 23"/>
                  <a:gd name="T10" fmla="*/ 9 w 13"/>
                  <a:gd name="T11" fmla="*/ 22 h 23"/>
                  <a:gd name="T12" fmla="*/ 6 w 13"/>
                  <a:gd name="T13" fmla="*/ 22 h 23"/>
                  <a:gd name="T14" fmla="*/ 0 w 13"/>
                  <a:gd name="T15" fmla="*/ 22 h 23"/>
                  <a:gd name="T16" fmla="*/ 0 w 13"/>
                  <a:gd name="T17" fmla="*/ 22 h 23"/>
                  <a:gd name="T18" fmla="*/ 0 w 13"/>
                  <a:gd name="T19" fmla="*/ 17 h 23"/>
                  <a:gd name="T20" fmla="*/ 0 w 13"/>
                  <a:gd name="T21" fmla="*/ 12 h 23"/>
                  <a:gd name="T22" fmla="*/ 0 w 13"/>
                  <a:gd name="T23" fmla="*/ 0 h 23"/>
                  <a:gd name="T24" fmla="*/ 0 w 13"/>
                  <a:gd name="T25" fmla="*/ 0 h 23"/>
                  <a:gd name="T26" fmla="*/ 3 w 13"/>
                  <a:gd name="T27" fmla="*/ 0 h 23"/>
                  <a:gd name="T28" fmla="*/ 6 w 13"/>
                  <a:gd name="T29" fmla="*/ 0 h 23"/>
                  <a:gd name="T30" fmla="*/ 12 w 13"/>
                  <a:gd name="T31" fmla="*/ 0 h 23"/>
                  <a:gd name="T32" fmla="*/ 12 w 13"/>
                  <a:gd name="T33" fmla="*/ 0 h 23"/>
                  <a:gd name="T34" fmla="*/ 12 w 13"/>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3"/>
                  <a:gd name="T56" fmla="*/ 13 w 1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3">
                    <a:moveTo>
                      <a:pt x="12" y="0"/>
                    </a:moveTo>
                    <a:lnTo>
                      <a:pt x="12" y="5"/>
                    </a:lnTo>
                    <a:lnTo>
                      <a:pt x="12" y="10"/>
                    </a:lnTo>
                    <a:lnTo>
                      <a:pt x="12" y="22"/>
                    </a:lnTo>
                    <a:lnTo>
                      <a:pt x="9" y="22"/>
                    </a:lnTo>
                    <a:lnTo>
                      <a:pt x="6" y="22"/>
                    </a:lnTo>
                    <a:lnTo>
                      <a:pt x="0" y="22"/>
                    </a:lnTo>
                    <a:lnTo>
                      <a:pt x="0" y="17"/>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0" name="Freeform 220">
                <a:extLst>
                  <a:ext uri="{FF2B5EF4-FFF2-40B4-BE49-F238E27FC236}">
                    <a16:creationId xmlns:a16="http://schemas.microsoft.com/office/drawing/2014/main" id="{E2416A5A-5F4B-4216-8EF1-98D04BCF8913}"/>
                  </a:ext>
                </a:extLst>
              </p:cNvPr>
              <p:cNvSpPr>
                <a:spLocks/>
              </p:cNvSpPr>
              <p:nvPr/>
            </p:nvSpPr>
            <p:spPr bwMode="auto">
              <a:xfrm>
                <a:off x="708" y="3270"/>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2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6" y="21"/>
                    </a:lnTo>
                    <a:lnTo>
                      <a:pt x="0" y="21"/>
                    </a:lnTo>
                    <a:lnTo>
                      <a:pt x="0" y="16"/>
                    </a:lnTo>
                    <a:lnTo>
                      <a:pt x="0" y="11"/>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1" name="Freeform 221">
                <a:extLst>
                  <a:ext uri="{FF2B5EF4-FFF2-40B4-BE49-F238E27FC236}">
                    <a16:creationId xmlns:a16="http://schemas.microsoft.com/office/drawing/2014/main" id="{3F797581-0239-495A-BC37-7340354BB4F6}"/>
                  </a:ext>
                </a:extLst>
              </p:cNvPr>
              <p:cNvSpPr>
                <a:spLocks/>
              </p:cNvSpPr>
              <p:nvPr/>
            </p:nvSpPr>
            <p:spPr bwMode="auto">
              <a:xfrm>
                <a:off x="708" y="3272"/>
                <a:ext cx="12" cy="20"/>
              </a:xfrm>
              <a:custGeom>
                <a:avLst/>
                <a:gdLst>
                  <a:gd name="T0" fmla="*/ 11 w 12"/>
                  <a:gd name="T1" fmla="*/ 0 h 20"/>
                  <a:gd name="T2" fmla="*/ 11 w 12"/>
                  <a:gd name="T3" fmla="*/ 5 h 20"/>
                  <a:gd name="T4" fmla="*/ 11 w 12"/>
                  <a:gd name="T5" fmla="*/ 9 h 20"/>
                  <a:gd name="T6" fmla="*/ 11 w 12"/>
                  <a:gd name="T7" fmla="*/ 19 h 20"/>
                  <a:gd name="T8" fmla="*/ 11 w 12"/>
                  <a:gd name="T9" fmla="*/ 19 h 20"/>
                  <a:gd name="T10" fmla="*/ 8 w 12"/>
                  <a:gd name="T11" fmla="*/ 19 h 20"/>
                  <a:gd name="T12" fmla="*/ 6 w 12"/>
                  <a:gd name="T13" fmla="*/ 19 h 20"/>
                  <a:gd name="T14" fmla="*/ 0 w 12"/>
                  <a:gd name="T15" fmla="*/ 19 h 20"/>
                  <a:gd name="T16" fmla="*/ 0 w 12"/>
                  <a:gd name="T17" fmla="*/ 19 h 20"/>
                  <a:gd name="T18" fmla="*/ 1 w 12"/>
                  <a:gd name="T19" fmla="*/ 15 h 20"/>
                  <a:gd name="T20" fmla="*/ 1 w 12"/>
                  <a:gd name="T21" fmla="*/ 10 h 20"/>
                  <a:gd name="T22" fmla="*/ 0 w 12"/>
                  <a:gd name="T23" fmla="*/ 0 h 20"/>
                  <a:gd name="T24" fmla="*/ 0 w 12"/>
                  <a:gd name="T25" fmla="*/ 0 h 20"/>
                  <a:gd name="T26" fmla="*/ 3 w 12"/>
                  <a:gd name="T27" fmla="*/ 0 h 20"/>
                  <a:gd name="T28" fmla="*/ 5 w 12"/>
                  <a:gd name="T29" fmla="*/ 0 h 20"/>
                  <a:gd name="T30" fmla="*/ 11 w 12"/>
                  <a:gd name="T31" fmla="*/ 0 h 20"/>
                  <a:gd name="T32" fmla="*/ 11 w 12"/>
                  <a:gd name="T33" fmla="*/ 0 h 20"/>
                  <a:gd name="T34" fmla="*/ 11 w 12"/>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0"/>
                  <a:gd name="T56" fmla="*/ 12 w 12"/>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0">
                    <a:moveTo>
                      <a:pt x="11" y="0"/>
                    </a:moveTo>
                    <a:lnTo>
                      <a:pt x="11" y="5"/>
                    </a:lnTo>
                    <a:lnTo>
                      <a:pt x="11" y="9"/>
                    </a:lnTo>
                    <a:lnTo>
                      <a:pt x="11" y="19"/>
                    </a:lnTo>
                    <a:lnTo>
                      <a:pt x="8" y="19"/>
                    </a:lnTo>
                    <a:lnTo>
                      <a:pt x="6" y="19"/>
                    </a:lnTo>
                    <a:lnTo>
                      <a:pt x="0" y="19"/>
                    </a:lnTo>
                    <a:lnTo>
                      <a:pt x="1" y="15"/>
                    </a:lnTo>
                    <a:lnTo>
                      <a:pt x="1" y="10"/>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2" name="Freeform 222">
                <a:extLst>
                  <a:ext uri="{FF2B5EF4-FFF2-40B4-BE49-F238E27FC236}">
                    <a16:creationId xmlns:a16="http://schemas.microsoft.com/office/drawing/2014/main" id="{5E4F6426-066D-493C-A420-CE61147B59E8}"/>
                  </a:ext>
                </a:extLst>
              </p:cNvPr>
              <p:cNvSpPr>
                <a:spLocks/>
              </p:cNvSpPr>
              <p:nvPr/>
            </p:nvSpPr>
            <p:spPr bwMode="auto">
              <a:xfrm>
                <a:off x="709" y="3274"/>
                <a:ext cx="11" cy="18"/>
              </a:xfrm>
              <a:custGeom>
                <a:avLst/>
                <a:gdLst>
                  <a:gd name="T0" fmla="*/ 10 w 11"/>
                  <a:gd name="T1" fmla="*/ 0 h 18"/>
                  <a:gd name="T2" fmla="*/ 10 w 11"/>
                  <a:gd name="T3" fmla="*/ 4 h 18"/>
                  <a:gd name="T4" fmla="*/ 10 w 11"/>
                  <a:gd name="T5" fmla="*/ 8 h 18"/>
                  <a:gd name="T6" fmla="*/ 10 w 11"/>
                  <a:gd name="T7" fmla="*/ 17 h 18"/>
                  <a:gd name="T8" fmla="*/ 10 w 11"/>
                  <a:gd name="T9" fmla="*/ 17 h 18"/>
                  <a:gd name="T10" fmla="*/ 8 w 11"/>
                  <a:gd name="T11" fmla="*/ 17 h 18"/>
                  <a:gd name="T12" fmla="*/ 6 w 11"/>
                  <a:gd name="T13" fmla="*/ 17 h 18"/>
                  <a:gd name="T14" fmla="*/ 0 w 11"/>
                  <a:gd name="T15" fmla="*/ 17 h 18"/>
                  <a:gd name="T16" fmla="*/ 0 w 11"/>
                  <a:gd name="T17" fmla="*/ 17 h 18"/>
                  <a:gd name="T18" fmla="*/ 1 w 11"/>
                  <a:gd name="T19" fmla="*/ 13 h 18"/>
                  <a:gd name="T20" fmla="*/ 1 w 11"/>
                  <a:gd name="T21" fmla="*/ 9 h 18"/>
                  <a:gd name="T22" fmla="*/ 0 w 11"/>
                  <a:gd name="T23" fmla="*/ 0 h 18"/>
                  <a:gd name="T24" fmla="*/ 0 w 11"/>
                  <a:gd name="T25" fmla="*/ 0 h 18"/>
                  <a:gd name="T26" fmla="*/ 3 w 11"/>
                  <a:gd name="T27" fmla="*/ 0 h 18"/>
                  <a:gd name="T28" fmla="*/ 5 w 11"/>
                  <a:gd name="T29" fmla="*/ 0 h 18"/>
                  <a:gd name="T30" fmla="*/ 10 w 11"/>
                  <a:gd name="T31" fmla="*/ 0 h 18"/>
                  <a:gd name="T32" fmla="*/ 10 w 11"/>
                  <a:gd name="T33" fmla="*/ 0 h 18"/>
                  <a:gd name="T34" fmla="*/ 10 w 11"/>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8"/>
                  <a:gd name="T56" fmla="*/ 11 w 11"/>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8">
                    <a:moveTo>
                      <a:pt x="10" y="0"/>
                    </a:moveTo>
                    <a:lnTo>
                      <a:pt x="10" y="4"/>
                    </a:lnTo>
                    <a:lnTo>
                      <a:pt x="10" y="8"/>
                    </a:lnTo>
                    <a:lnTo>
                      <a:pt x="10" y="17"/>
                    </a:lnTo>
                    <a:lnTo>
                      <a:pt x="8" y="17"/>
                    </a:lnTo>
                    <a:lnTo>
                      <a:pt x="6" y="17"/>
                    </a:lnTo>
                    <a:lnTo>
                      <a:pt x="0" y="17"/>
                    </a:lnTo>
                    <a:lnTo>
                      <a:pt x="1" y="13"/>
                    </a:lnTo>
                    <a:lnTo>
                      <a:pt x="1" y="9"/>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3" name="Freeform 223">
                <a:extLst>
                  <a:ext uri="{FF2B5EF4-FFF2-40B4-BE49-F238E27FC236}">
                    <a16:creationId xmlns:a16="http://schemas.microsoft.com/office/drawing/2014/main" id="{1B23960F-8338-4113-906D-D85C5503C012}"/>
                  </a:ext>
                </a:extLst>
              </p:cNvPr>
              <p:cNvSpPr>
                <a:spLocks/>
              </p:cNvSpPr>
              <p:nvPr/>
            </p:nvSpPr>
            <p:spPr bwMode="auto">
              <a:xfrm>
                <a:off x="710" y="3275"/>
                <a:ext cx="10" cy="17"/>
              </a:xfrm>
              <a:custGeom>
                <a:avLst/>
                <a:gdLst>
                  <a:gd name="T0" fmla="*/ 9 w 10"/>
                  <a:gd name="T1" fmla="*/ 0 h 17"/>
                  <a:gd name="T2" fmla="*/ 9 w 10"/>
                  <a:gd name="T3" fmla="*/ 4 h 17"/>
                  <a:gd name="T4" fmla="*/ 9 w 10"/>
                  <a:gd name="T5" fmla="*/ 8 h 17"/>
                  <a:gd name="T6" fmla="*/ 9 w 10"/>
                  <a:gd name="T7" fmla="*/ 16 h 17"/>
                  <a:gd name="T8" fmla="*/ 9 w 10"/>
                  <a:gd name="T9" fmla="*/ 16 h 17"/>
                  <a:gd name="T10" fmla="*/ 7 w 10"/>
                  <a:gd name="T11" fmla="*/ 16 h 17"/>
                  <a:gd name="T12" fmla="*/ 5 w 10"/>
                  <a:gd name="T13" fmla="*/ 16 h 17"/>
                  <a:gd name="T14" fmla="*/ 0 w 10"/>
                  <a:gd name="T15" fmla="*/ 16 h 17"/>
                  <a:gd name="T16" fmla="*/ 0 w 10"/>
                  <a:gd name="T17" fmla="*/ 16 h 17"/>
                  <a:gd name="T18" fmla="*/ 1 w 10"/>
                  <a:gd name="T19" fmla="*/ 13 h 17"/>
                  <a:gd name="T20" fmla="*/ 1 w 10"/>
                  <a:gd name="T21" fmla="*/ 9 h 17"/>
                  <a:gd name="T22" fmla="*/ 0 w 10"/>
                  <a:gd name="T23" fmla="*/ 0 h 17"/>
                  <a:gd name="T24" fmla="*/ 0 w 10"/>
                  <a:gd name="T25" fmla="*/ 0 h 17"/>
                  <a:gd name="T26" fmla="*/ 2 w 10"/>
                  <a:gd name="T27" fmla="*/ 0 h 17"/>
                  <a:gd name="T28" fmla="*/ 4 w 10"/>
                  <a:gd name="T29" fmla="*/ 0 h 17"/>
                  <a:gd name="T30" fmla="*/ 9 w 10"/>
                  <a:gd name="T31" fmla="*/ 0 h 17"/>
                  <a:gd name="T32" fmla="*/ 9 w 10"/>
                  <a:gd name="T33" fmla="*/ 0 h 17"/>
                  <a:gd name="T34" fmla="*/ 9 w 10"/>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7"/>
                  <a:gd name="T56" fmla="*/ 10 w 10"/>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7">
                    <a:moveTo>
                      <a:pt x="9" y="0"/>
                    </a:moveTo>
                    <a:lnTo>
                      <a:pt x="9" y="4"/>
                    </a:lnTo>
                    <a:lnTo>
                      <a:pt x="9" y="8"/>
                    </a:lnTo>
                    <a:lnTo>
                      <a:pt x="9" y="16"/>
                    </a:lnTo>
                    <a:lnTo>
                      <a:pt x="7" y="16"/>
                    </a:lnTo>
                    <a:lnTo>
                      <a:pt x="5" y="16"/>
                    </a:lnTo>
                    <a:lnTo>
                      <a:pt x="0" y="16"/>
                    </a:lnTo>
                    <a:lnTo>
                      <a:pt x="1" y="13"/>
                    </a:lnTo>
                    <a:lnTo>
                      <a:pt x="1"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4" name="Freeform 224">
                <a:extLst>
                  <a:ext uri="{FF2B5EF4-FFF2-40B4-BE49-F238E27FC236}">
                    <a16:creationId xmlns:a16="http://schemas.microsoft.com/office/drawing/2014/main" id="{9F0AF598-3B48-469C-90EC-9CE3DE844A7E}"/>
                  </a:ext>
                </a:extLst>
              </p:cNvPr>
              <p:cNvSpPr>
                <a:spLocks/>
              </p:cNvSpPr>
              <p:nvPr/>
            </p:nvSpPr>
            <p:spPr bwMode="auto">
              <a:xfrm>
                <a:off x="711" y="3277"/>
                <a:ext cx="9" cy="15"/>
              </a:xfrm>
              <a:custGeom>
                <a:avLst/>
                <a:gdLst>
                  <a:gd name="T0" fmla="*/ 8 w 9"/>
                  <a:gd name="T1" fmla="*/ 0 h 15"/>
                  <a:gd name="T2" fmla="*/ 8 w 9"/>
                  <a:gd name="T3" fmla="*/ 3 h 15"/>
                  <a:gd name="T4" fmla="*/ 8 w 9"/>
                  <a:gd name="T5" fmla="*/ 7 h 15"/>
                  <a:gd name="T6" fmla="*/ 8 w 9"/>
                  <a:gd name="T7" fmla="*/ 14 h 15"/>
                  <a:gd name="T8" fmla="*/ 8 w 9"/>
                  <a:gd name="T9" fmla="*/ 14 h 15"/>
                  <a:gd name="T10" fmla="*/ 6 w 9"/>
                  <a:gd name="T11" fmla="*/ 14 h 15"/>
                  <a:gd name="T12" fmla="*/ 4 w 9"/>
                  <a:gd name="T13" fmla="*/ 14 h 15"/>
                  <a:gd name="T14" fmla="*/ 0 w 9"/>
                  <a:gd name="T15" fmla="*/ 14 h 15"/>
                  <a:gd name="T16" fmla="*/ 0 w 9"/>
                  <a:gd name="T17" fmla="*/ 14 h 15"/>
                  <a:gd name="T18" fmla="*/ 0 w 9"/>
                  <a:gd name="T19" fmla="*/ 11 h 15"/>
                  <a:gd name="T20" fmla="*/ 1 w 9"/>
                  <a:gd name="T21" fmla="*/ 8 h 15"/>
                  <a:gd name="T22" fmla="*/ 0 w 9"/>
                  <a:gd name="T23" fmla="*/ 0 h 15"/>
                  <a:gd name="T24" fmla="*/ 0 w 9"/>
                  <a:gd name="T25" fmla="*/ 0 h 15"/>
                  <a:gd name="T26" fmla="*/ 2 w 9"/>
                  <a:gd name="T27" fmla="*/ 0 h 15"/>
                  <a:gd name="T28" fmla="*/ 4 w 9"/>
                  <a:gd name="T29" fmla="*/ 0 h 15"/>
                  <a:gd name="T30" fmla="*/ 8 w 9"/>
                  <a:gd name="T31" fmla="*/ 0 h 15"/>
                  <a:gd name="T32" fmla="*/ 8 w 9"/>
                  <a:gd name="T33" fmla="*/ 0 h 15"/>
                  <a:gd name="T34" fmla="*/ 8 w 9"/>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5"/>
                  <a:gd name="T56" fmla="*/ 9 w 9"/>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5">
                    <a:moveTo>
                      <a:pt x="8" y="0"/>
                    </a:moveTo>
                    <a:lnTo>
                      <a:pt x="8" y="3"/>
                    </a:lnTo>
                    <a:lnTo>
                      <a:pt x="8" y="7"/>
                    </a:lnTo>
                    <a:lnTo>
                      <a:pt x="8" y="14"/>
                    </a:lnTo>
                    <a:lnTo>
                      <a:pt x="6" y="14"/>
                    </a:lnTo>
                    <a:lnTo>
                      <a:pt x="4" y="14"/>
                    </a:lnTo>
                    <a:lnTo>
                      <a:pt x="0" y="14"/>
                    </a:lnTo>
                    <a:lnTo>
                      <a:pt x="0" y="11"/>
                    </a:lnTo>
                    <a:lnTo>
                      <a:pt x="1"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5" name="Freeform 225">
                <a:extLst>
                  <a:ext uri="{FF2B5EF4-FFF2-40B4-BE49-F238E27FC236}">
                    <a16:creationId xmlns:a16="http://schemas.microsoft.com/office/drawing/2014/main" id="{F4C6060E-CBE2-4319-B30F-414C21D82F7E}"/>
                  </a:ext>
                </a:extLst>
              </p:cNvPr>
              <p:cNvSpPr>
                <a:spLocks/>
              </p:cNvSpPr>
              <p:nvPr/>
            </p:nvSpPr>
            <p:spPr bwMode="auto">
              <a:xfrm>
                <a:off x="712" y="3279"/>
                <a:ext cx="8" cy="13"/>
              </a:xfrm>
              <a:custGeom>
                <a:avLst/>
                <a:gdLst>
                  <a:gd name="T0" fmla="*/ 7 w 8"/>
                  <a:gd name="T1" fmla="*/ 0 h 13"/>
                  <a:gd name="T2" fmla="*/ 7 w 8"/>
                  <a:gd name="T3" fmla="*/ 3 h 13"/>
                  <a:gd name="T4" fmla="*/ 7 w 8"/>
                  <a:gd name="T5" fmla="*/ 6 h 13"/>
                  <a:gd name="T6" fmla="*/ 7 w 8"/>
                  <a:gd name="T7" fmla="*/ 12 h 13"/>
                  <a:gd name="T8" fmla="*/ 7 w 8"/>
                  <a:gd name="T9" fmla="*/ 12 h 13"/>
                  <a:gd name="T10" fmla="*/ 5 w 8"/>
                  <a:gd name="T11" fmla="*/ 12 h 13"/>
                  <a:gd name="T12" fmla="*/ 4 w 8"/>
                  <a:gd name="T13" fmla="*/ 12 h 13"/>
                  <a:gd name="T14" fmla="*/ 0 w 8"/>
                  <a:gd name="T15" fmla="*/ 12 h 13"/>
                  <a:gd name="T16" fmla="*/ 0 w 8"/>
                  <a:gd name="T17" fmla="*/ 12 h 13"/>
                  <a:gd name="T18" fmla="*/ 0 w 8"/>
                  <a:gd name="T19" fmla="*/ 9 h 13"/>
                  <a:gd name="T20" fmla="*/ 0 w 8"/>
                  <a:gd name="T21" fmla="*/ 6 h 13"/>
                  <a:gd name="T22" fmla="*/ 0 w 8"/>
                  <a:gd name="T23" fmla="*/ 0 h 13"/>
                  <a:gd name="T24" fmla="*/ 0 w 8"/>
                  <a:gd name="T25" fmla="*/ 0 h 13"/>
                  <a:gd name="T26" fmla="*/ 2 w 8"/>
                  <a:gd name="T27" fmla="*/ 0 h 13"/>
                  <a:gd name="T28" fmla="*/ 3 w 8"/>
                  <a:gd name="T29" fmla="*/ 0 h 13"/>
                  <a:gd name="T30" fmla="*/ 7 w 8"/>
                  <a:gd name="T31" fmla="*/ 0 h 13"/>
                  <a:gd name="T32" fmla="*/ 7 w 8"/>
                  <a:gd name="T33" fmla="*/ 0 h 13"/>
                  <a:gd name="T34" fmla="*/ 7 w 8"/>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3"/>
                  <a:gd name="T56" fmla="*/ 8 w 8"/>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3">
                    <a:moveTo>
                      <a:pt x="7" y="0"/>
                    </a:moveTo>
                    <a:lnTo>
                      <a:pt x="7" y="3"/>
                    </a:lnTo>
                    <a:lnTo>
                      <a:pt x="7" y="6"/>
                    </a:lnTo>
                    <a:lnTo>
                      <a:pt x="7" y="12"/>
                    </a:lnTo>
                    <a:lnTo>
                      <a:pt x="5" y="12"/>
                    </a:lnTo>
                    <a:lnTo>
                      <a:pt x="4" y="12"/>
                    </a:lnTo>
                    <a:lnTo>
                      <a:pt x="0" y="12"/>
                    </a:lnTo>
                    <a:lnTo>
                      <a:pt x="0" y="9"/>
                    </a:lnTo>
                    <a:lnTo>
                      <a:pt x="0" y="6"/>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6" name="Freeform 226">
                <a:extLst>
                  <a:ext uri="{FF2B5EF4-FFF2-40B4-BE49-F238E27FC236}">
                    <a16:creationId xmlns:a16="http://schemas.microsoft.com/office/drawing/2014/main" id="{0D76B2A7-D1AB-40C3-8BB1-99AA37AAB8AF}"/>
                  </a:ext>
                </a:extLst>
              </p:cNvPr>
              <p:cNvSpPr>
                <a:spLocks/>
              </p:cNvSpPr>
              <p:nvPr/>
            </p:nvSpPr>
            <p:spPr bwMode="auto">
              <a:xfrm>
                <a:off x="713" y="3280"/>
                <a:ext cx="7" cy="12"/>
              </a:xfrm>
              <a:custGeom>
                <a:avLst/>
                <a:gdLst>
                  <a:gd name="T0" fmla="*/ 6 w 7"/>
                  <a:gd name="T1" fmla="*/ 0 h 12"/>
                  <a:gd name="T2" fmla="*/ 6 w 7"/>
                  <a:gd name="T3" fmla="*/ 3 h 12"/>
                  <a:gd name="T4" fmla="*/ 6 w 7"/>
                  <a:gd name="T5" fmla="*/ 5 h 12"/>
                  <a:gd name="T6" fmla="*/ 6 w 7"/>
                  <a:gd name="T7" fmla="*/ 11 h 12"/>
                  <a:gd name="T8" fmla="*/ 6 w 7"/>
                  <a:gd name="T9" fmla="*/ 11 h 12"/>
                  <a:gd name="T10" fmla="*/ 5 w 7"/>
                  <a:gd name="T11" fmla="*/ 11 h 12"/>
                  <a:gd name="T12" fmla="*/ 3 w 7"/>
                  <a:gd name="T13" fmla="*/ 11 h 12"/>
                  <a:gd name="T14" fmla="*/ 0 w 7"/>
                  <a:gd name="T15" fmla="*/ 11 h 12"/>
                  <a:gd name="T16" fmla="*/ 0 w 7"/>
                  <a:gd name="T17" fmla="*/ 11 h 12"/>
                  <a:gd name="T18" fmla="*/ 0 w 7"/>
                  <a:gd name="T19" fmla="*/ 9 h 12"/>
                  <a:gd name="T20" fmla="*/ 0 w 7"/>
                  <a:gd name="T21" fmla="*/ 6 h 12"/>
                  <a:gd name="T22" fmla="*/ 0 w 7"/>
                  <a:gd name="T23" fmla="*/ 0 h 12"/>
                  <a:gd name="T24" fmla="*/ 0 w 7"/>
                  <a:gd name="T25" fmla="*/ 0 h 12"/>
                  <a:gd name="T26" fmla="*/ 2 w 7"/>
                  <a:gd name="T27" fmla="*/ 0 h 12"/>
                  <a:gd name="T28" fmla="*/ 3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3"/>
                    </a:lnTo>
                    <a:lnTo>
                      <a:pt x="6" y="5"/>
                    </a:lnTo>
                    <a:lnTo>
                      <a:pt x="6" y="11"/>
                    </a:lnTo>
                    <a:lnTo>
                      <a:pt x="5" y="11"/>
                    </a:lnTo>
                    <a:lnTo>
                      <a:pt x="3" y="11"/>
                    </a:lnTo>
                    <a:lnTo>
                      <a:pt x="0" y="11"/>
                    </a:lnTo>
                    <a:lnTo>
                      <a:pt x="0" y="9"/>
                    </a:lnTo>
                    <a:lnTo>
                      <a:pt x="0" y="6"/>
                    </a:lnTo>
                    <a:lnTo>
                      <a:pt x="0" y="0"/>
                    </a:lnTo>
                    <a:lnTo>
                      <a:pt x="2"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7" name="Freeform 227">
                <a:extLst>
                  <a:ext uri="{FF2B5EF4-FFF2-40B4-BE49-F238E27FC236}">
                    <a16:creationId xmlns:a16="http://schemas.microsoft.com/office/drawing/2014/main" id="{23976287-F515-448E-AAF7-89F3A6622962}"/>
                  </a:ext>
                </a:extLst>
              </p:cNvPr>
              <p:cNvSpPr>
                <a:spLocks/>
              </p:cNvSpPr>
              <p:nvPr/>
            </p:nvSpPr>
            <p:spPr bwMode="auto">
              <a:xfrm>
                <a:off x="714" y="3282"/>
                <a:ext cx="6" cy="10"/>
              </a:xfrm>
              <a:custGeom>
                <a:avLst/>
                <a:gdLst>
                  <a:gd name="T0" fmla="*/ 5 w 6"/>
                  <a:gd name="T1" fmla="*/ 0 h 10"/>
                  <a:gd name="T2" fmla="*/ 5 w 6"/>
                  <a:gd name="T3" fmla="*/ 2 h 10"/>
                  <a:gd name="T4" fmla="*/ 5 w 6"/>
                  <a:gd name="T5" fmla="*/ 6 h 10"/>
                  <a:gd name="T6" fmla="*/ 5 w 6"/>
                  <a:gd name="T7" fmla="*/ 9 h 10"/>
                  <a:gd name="T8" fmla="*/ 5 w 6"/>
                  <a:gd name="T9" fmla="*/ 9 h 10"/>
                  <a:gd name="T10" fmla="*/ 4 w 6"/>
                  <a:gd name="T11" fmla="*/ 9 h 10"/>
                  <a:gd name="T12" fmla="*/ 1 w 6"/>
                  <a:gd name="T13" fmla="*/ 9 h 10"/>
                  <a:gd name="T14" fmla="*/ 0 w 6"/>
                  <a:gd name="T15" fmla="*/ 9 h 10"/>
                  <a:gd name="T16" fmla="*/ 0 w 6"/>
                  <a:gd name="T17" fmla="*/ 9 h 10"/>
                  <a:gd name="T18" fmla="*/ 0 w 6"/>
                  <a:gd name="T19" fmla="*/ 6 h 10"/>
                  <a:gd name="T20" fmla="*/ 0 w 6"/>
                  <a:gd name="T21" fmla="*/ 2 h 10"/>
                  <a:gd name="T22" fmla="*/ 0 w 6"/>
                  <a:gd name="T23" fmla="*/ 0 h 10"/>
                  <a:gd name="T24" fmla="*/ 0 w 6"/>
                  <a:gd name="T25" fmla="*/ 0 h 10"/>
                  <a:gd name="T26" fmla="*/ 1 w 6"/>
                  <a:gd name="T27" fmla="*/ 0 h 10"/>
                  <a:gd name="T28" fmla="*/ 4 w 6"/>
                  <a:gd name="T29" fmla="*/ 0 h 10"/>
                  <a:gd name="T30" fmla="*/ 5 w 6"/>
                  <a:gd name="T31" fmla="*/ 0 h 10"/>
                  <a:gd name="T32" fmla="*/ 5 w 6"/>
                  <a:gd name="T33" fmla="*/ 0 h 10"/>
                  <a:gd name="T34" fmla="*/ 5 w 6"/>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0"/>
                  <a:gd name="T56" fmla="*/ 6 w 6"/>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0">
                    <a:moveTo>
                      <a:pt x="5" y="0"/>
                    </a:moveTo>
                    <a:lnTo>
                      <a:pt x="5" y="2"/>
                    </a:lnTo>
                    <a:lnTo>
                      <a:pt x="5" y="6"/>
                    </a:lnTo>
                    <a:lnTo>
                      <a:pt x="5" y="9"/>
                    </a:lnTo>
                    <a:lnTo>
                      <a:pt x="4" y="9"/>
                    </a:lnTo>
                    <a:lnTo>
                      <a:pt x="1" y="9"/>
                    </a:lnTo>
                    <a:lnTo>
                      <a:pt x="0" y="9"/>
                    </a:lnTo>
                    <a:lnTo>
                      <a:pt x="0" y="6"/>
                    </a:lnTo>
                    <a:lnTo>
                      <a:pt x="0" y="2"/>
                    </a:lnTo>
                    <a:lnTo>
                      <a:pt x="0" y="0"/>
                    </a:lnTo>
                    <a:lnTo>
                      <a:pt x="1"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8" name="Freeform 228">
                <a:extLst>
                  <a:ext uri="{FF2B5EF4-FFF2-40B4-BE49-F238E27FC236}">
                    <a16:creationId xmlns:a16="http://schemas.microsoft.com/office/drawing/2014/main" id="{9888F390-56B9-4938-8CA2-C9E0F41AB9CE}"/>
                  </a:ext>
                </a:extLst>
              </p:cNvPr>
              <p:cNvSpPr>
                <a:spLocks/>
              </p:cNvSpPr>
              <p:nvPr/>
            </p:nvSpPr>
            <p:spPr bwMode="auto">
              <a:xfrm>
                <a:off x="704" y="3294"/>
                <a:ext cx="16" cy="30"/>
              </a:xfrm>
              <a:custGeom>
                <a:avLst/>
                <a:gdLst>
                  <a:gd name="T0" fmla="*/ 15 w 16"/>
                  <a:gd name="T1" fmla="*/ 0 h 30"/>
                  <a:gd name="T2" fmla="*/ 15 w 16"/>
                  <a:gd name="T3" fmla="*/ 7 h 30"/>
                  <a:gd name="T4" fmla="*/ 15 w 16"/>
                  <a:gd name="T5" fmla="*/ 21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1 h 30"/>
                  <a:gd name="T20" fmla="*/ 0 w 16"/>
                  <a:gd name="T21" fmla="*/ 7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7"/>
                    </a:lnTo>
                    <a:lnTo>
                      <a:pt x="15" y="21"/>
                    </a:lnTo>
                    <a:lnTo>
                      <a:pt x="15" y="29"/>
                    </a:lnTo>
                    <a:lnTo>
                      <a:pt x="11" y="29"/>
                    </a:lnTo>
                    <a:lnTo>
                      <a:pt x="4" y="29"/>
                    </a:lnTo>
                    <a:lnTo>
                      <a:pt x="0" y="29"/>
                    </a:lnTo>
                    <a:lnTo>
                      <a:pt x="0" y="21"/>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29" name="Freeform 229">
                <a:extLst>
                  <a:ext uri="{FF2B5EF4-FFF2-40B4-BE49-F238E27FC236}">
                    <a16:creationId xmlns:a16="http://schemas.microsoft.com/office/drawing/2014/main" id="{9FB75C05-4058-4020-BF6B-5E09F752AE3C}"/>
                  </a:ext>
                </a:extLst>
              </p:cNvPr>
              <p:cNvSpPr>
                <a:spLocks/>
              </p:cNvSpPr>
              <p:nvPr/>
            </p:nvSpPr>
            <p:spPr bwMode="auto">
              <a:xfrm>
                <a:off x="705" y="3295"/>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8 w 15"/>
                  <a:gd name="T13" fmla="*/ 28 h 29"/>
                  <a:gd name="T14" fmla="*/ 0 w 15"/>
                  <a:gd name="T15" fmla="*/ 28 h 29"/>
                  <a:gd name="T16" fmla="*/ 0 w 15"/>
                  <a:gd name="T17" fmla="*/ 28 h 29"/>
                  <a:gd name="T18" fmla="*/ 0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8" y="28"/>
                    </a:lnTo>
                    <a:lnTo>
                      <a:pt x="0" y="28"/>
                    </a:lnTo>
                    <a:lnTo>
                      <a:pt x="0"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0" name="Freeform 230">
                <a:extLst>
                  <a:ext uri="{FF2B5EF4-FFF2-40B4-BE49-F238E27FC236}">
                    <a16:creationId xmlns:a16="http://schemas.microsoft.com/office/drawing/2014/main" id="{87B708DC-9964-4E38-A05F-5FD87F96B19B}"/>
                  </a:ext>
                </a:extLst>
              </p:cNvPr>
              <p:cNvSpPr>
                <a:spLocks/>
              </p:cNvSpPr>
              <p:nvPr/>
            </p:nvSpPr>
            <p:spPr bwMode="auto">
              <a:xfrm>
                <a:off x="706" y="3297"/>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1" name="Freeform 231">
                <a:extLst>
                  <a:ext uri="{FF2B5EF4-FFF2-40B4-BE49-F238E27FC236}">
                    <a16:creationId xmlns:a16="http://schemas.microsoft.com/office/drawing/2014/main" id="{6646F300-1099-41BF-8D21-9320A7ED502F}"/>
                  </a:ext>
                </a:extLst>
              </p:cNvPr>
              <p:cNvSpPr>
                <a:spLocks/>
              </p:cNvSpPr>
              <p:nvPr/>
            </p:nvSpPr>
            <p:spPr bwMode="auto">
              <a:xfrm>
                <a:off x="707" y="3298"/>
                <a:ext cx="13" cy="26"/>
              </a:xfrm>
              <a:custGeom>
                <a:avLst/>
                <a:gdLst>
                  <a:gd name="T0" fmla="*/ 12 w 13"/>
                  <a:gd name="T1" fmla="*/ 0 h 26"/>
                  <a:gd name="T2" fmla="*/ 12 w 13"/>
                  <a:gd name="T3" fmla="*/ 6 h 26"/>
                  <a:gd name="T4" fmla="*/ 12 w 13"/>
                  <a:gd name="T5" fmla="*/ 12 h 26"/>
                  <a:gd name="T6" fmla="*/ 12 w 13"/>
                  <a:gd name="T7" fmla="*/ 25 h 26"/>
                  <a:gd name="T8" fmla="*/ 12 w 13"/>
                  <a:gd name="T9" fmla="*/ 25 h 26"/>
                  <a:gd name="T10" fmla="*/ 9 w 13"/>
                  <a:gd name="T11" fmla="*/ 25 h 26"/>
                  <a:gd name="T12" fmla="*/ 6 w 13"/>
                  <a:gd name="T13" fmla="*/ 25 h 26"/>
                  <a:gd name="T14" fmla="*/ 0 w 13"/>
                  <a:gd name="T15" fmla="*/ 25 h 26"/>
                  <a:gd name="T16" fmla="*/ 0 w 13"/>
                  <a:gd name="T17" fmla="*/ 25 h 26"/>
                  <a:gd name="T18" fmla="*/ 0 w 13"/>
                  <a:gd name="T19" fmla="*/ 19 h 26"/>
                  <a:gd name="T20" fmla="*/ 0 w 13"/>
                  <a:gd name="T21" fmla="*/ 13 h 26"/>
                  <a:gd name="T22" fmla="*/ 0 w 13"/>
                  <a:gd name="T23" fmla="*/ 0 h 26"/>
                  <a:gd name="T24" fmla="*/ 0 w 13"/>
                  <a:gd name="T25" fmla="*/ 0 h 26"/>
                  <a:gd name="T26" fmla="*/ 3 w 13"/>
                  <a:gd name="T27" fmla="*/ 0 h 26"/>
                  <a:gd name="T28" fmla="*/ 5 w 13"/>
                  <a:gd name="T29" fmla="*/ 0 h 26"/>
                  <a:gd name="T30" fmla="*/ 12 w 13"/>
                  <a:gd name="T31" fmla="*/ 0 h 26"/>
                  <a:gd name="T32" fmla="*/ 12 w 13"/>
                  <a:gd name="T33" fmla="*/ 0 h 26"/>
                  <a:gd name="T34" fmla="*/ 12 w 13"/>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6"/>
                  <a:gd name="T56" fmla="*/ 13 w 13"/>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6">
                    <a:moveTo>
                      <a:pt x="12" y="0"/>
                    </a:moveTo>
                    <a:lnTo>
                      <a:pt x="12" y="6"/>
                    </a:lnTo>
                    <a:lnTo>
                      <a:pt x="12" y="12"/>
                    </a:lnTo>
                    <a:lnTo>
                      <a:pt x="12" y="25"/>
                    </a:lnTo>
                    <a:lnTo>
                      <a:pt x="9" y="25"/>
                    </a:lnTo>
                    <a:lnTo>
                      <a:pt x="6" y="25"/>
                    </a:lnTo>
                    <a:lnTo>
                      <a:pt x="0" y="25"/>
                    </a:lnTo>
                    <a:lnTo>
                      <a:pt x="0" y="19"/>
                    </a:lnTo>
                    <a:lnTo>
                      <a:pt x="0" y="13"/>
                    </a:lnTo>
                    <a:lnTo>
                      <a:pt x="0" y="0"/>
                    </a:lnTo>
                    <a:lnTo>
                      <a:pt x="3" y="0"/>
                    </a:lnTo>
                    <a:lnTo>
                      <a:pt x="5"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2" name="Freeform 232">
                <a:extLst>
                  <a:ext uri="{FF2B5EF4-FFF2-40B4-BE49-F238E27FC236}">
                    <a16:creationId xmlns:a16="http://schemas.microsoft.com/office/drawing/2014/main" id="{4A258A60-EB83-450F-A8A4-61CE7D4278D2}"/>
                  </a:ext>
                </a:extLst>
              </p:cNvPr>
              <p:cNvSpPr>
                <a:spLocks/>
              </p:cNvSpPr>
              <p:nvPr/>
            </p:nvSpPr>
            <p:spPr bwMode="auto">
              <a:xfrm>
                <a:off x="707" y="3300"/>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6" y="23"/>
                    </a:lnTo>
                    <a:lnTo>
                      <a:pt x="0" y="23"/>
                    </a:lnTo>
                    <a:lnTo>
                      <a:pt x="0" y="17"/>
                    </a:lnTo>
                    <a:lnTo>
                      <a:pt x="0" y="12"/>
                    </a:lnTo>
                    <a:lnTo>
                      <a:pt x="0" y="0"/>
                    </a:lnTo>
                    <a:lnTo>
                      <a:pt x="3" y="0"/>
                    </a:lnTo>
                    <a:lnTo>
                      <a:pt x="6" y="0"/>
                    </a:lnTo>
                    <a:lnTo>
                      <a:pt x="12"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3" name="Freeform 233">
                <a:extLst>
                  <a:ext uri="{FF2B5EF4-FFF2-40B4-BE49-F238E27FC236}">
                    <a16:creationId xmlns:a16="http://schemas.microsoft.com/office/drawing/2014/main" id="{1E2AD11E-C2FD-4272-8477-7A15A09C5CF8}"/>
                  </a:ext>
                </a:extLst>
              </p:cNvPr>
              <p:cNvSpPr>
                <a:spLocks/>
              </p:cNvSpPr>
              <p:nvPr/>
            </p:nvSpPr>
            <p:spPr bwMode="auto">
              <a:xfrm>
                <a:off x="708" y="3301"/>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2 h 23"/>
                  <a:gd name="T12" fmla="*/ 6 w 12"/>
                  <a:gd name="T13" fmla="*/ 22 h 23"/>
                  <a:gd name="T14" fmla="*/ 0 w 12"/>
                  <a:gd name="T15" fmla="*/ 22 h 23"/>
                  <a:gd name="T16" fmla="*/ 0 w 12"/>
                  <a:gd name="T17" fmla="*/ 22 h 23"/>
                  <a:gd name="T18" fmla="*/ 0 w 12"/>
                  <a:gd name="T19" fmla="*/ 17 h 23"/>
                  <a:gd name="T20" fmla="*/ 0 w 12"/>
                  <a:gd name="T21" fmla="*/ 12 h 23"/>
                  <a:gd name="T22" fmla="*/ 0 w 12"/>
                  <a:gd name="T23" fmla="*/ 0 h 23"/>
                  <a:gd name="T24" fmla="*/ 0 w 12"/>
                  <a:gd name="T25" fmla="*/ 0 h 23"/>
                  <a:gd name="T26" fmla="*/ 3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2"/>
                    </a:lnTo>
                    <a:lnTo>
                      <a:pt x="6" y="22"/>
                    </a:lnTo>
                    <a:lnTo>
                      <a:pt x="0" y="22"/>
                    </a:lnTo>
                    <a:lnTo>
                      <a:pt x="0" y="17"/>
                    </a:lnTo>
                    <a:lnTo>
                      <a:pt x="0" y="12"/>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4" name="Freeform 234">
                <a:extLst>
                  <a:ext uri="{FF2B5EF4-FFF2-40B4-BE49-F238E27FC236}">
                    <a16:creationId xmlns:a16="http://schemas.microsoft.com/office/drawing/2014/main" id="{AC43BFFD-2335-4B7A-9AE7-2A3DE13076C4}"/>
                  </a:ext>
                </a:extLst>
              </p:cNvPr>
              <p:cNvSpPr>
                <a:spLocks/>
              </p:cNvSpPr>
              <p:nvPr/>
            </p:nvSpPr>
            <p:spPr bwMode="auto">
              <a:xfrm>
                <a:off x="708" y="3303"/>
                <a:ext cx="12" cy="21"/>
              </a:xfrm>
              <a:custGeom>
                <a:avLst/>
                <a:gdLst>
                  <a:gd name="T0" fmla="*/ 11 w 12"/>
                  <a:gd name="T1" fmla="*/ 0 h 21"/>
                  <a:gd name="T2" fmla="*/ 11 w 12"/>
                  <a:gd name="T3" fmla="*/ 4 h 21"/>
                  <a:gd name="T4" fmla="*/ 11 w 12"/>
                  <a:gd name="T5" fmla="*/ 9 h 21"/>
                  <a:gd name="T6" fmla="*/ 11 w 12"/>
                  <a:gd name="T7" fmla="*/ 20 h 21"/>
                  <a:gd name="T8" fmla="*/ 11 w 12"/>
                  <a:gd name="T9" fmla="*/ 20 h 21"/>
                  <a:gd name="T10" fmla="*/ 8 w 12"/>
                  <a:gd name="T11" fmla="*/ 20 h 21"/>
                  <a:gd name="T12" fmla="*/ 6 w 12"/>
                  <a:gd name="T13" fmla="*/ 20 h 21"/>
                  <a:gd name="T14" fmla="*/ 0 w 12"/>
                  <a:gd name="T15" fmla="*/ 20 h 21"/>
                  <a:gd name="T16" fmla="*/ 0 w 12"/>
                  <a:gd name="T17" fmla="*/ 20 h 21"/>
                  <a:gd name="T18" fmla="*/ 1 w 12"/>
                  <a:gd name="T19" fmla="*/ 15 h 21"/>
                  <a:gd name="T20" fmla="*/ 1 w 12"/>
                  <a:gd name="T21" fmla="*/ 10 h 21"/>
                  <a:gd name="T22" fmla="*/ 0 w 12"/>
                  <a:gd name="T23" fmla="*/ 0 h 21"/>
                  <a:gd name="T24" fmla="*/ 0 w 12"/>
                  <a:gd name="T25" fmla="*/ 0 h 21"/>
                  <a:gd name="T26" fmla="*/ 3 w 12"/>
                  <a:gd name="T27" fmla="*/ 0 h 21"/>
                  <a:gd name="T28" fmla="*/ 6 w 12"/>
                  <a:gd name="T29" fmla="*/ 0 h 21"/>
                  <a:gd name="T30" fmla="*/ 11 w 12"/>
                  <a:gd name="T31" fmla="*/ 0 h 21"/>
                  <a:gd name="T32" fmla="*/ 11 w 12"/>
                  <a:gd name="T33" fmla="*/ 0 h 21"/>
                  <a:gd name="T34" fmla="*/ 11 w 12"/>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1"/>
                  <a:gd name="T56" fmla="*/ 12 w 12"/>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1">
                    <a:moveTo>
                      <a:pt x="11" y="0"/>
                    </a:moveTo>
                    <a:lnTo>
                      <a:pt x="11" y="4"/>
                    </a:lnTo>
                    <a:lnTo>
                      <a:pt x="11" y="9"/>
                    </a:lnTo>
                    <a:lnTo>
                      <a:pt x="11" y="20"/>
                    </a:lnTo>
                    <a:lnTo>
                      <a:pt x="8" y="20"/>
                    </a:lnTo>
                    <a:lnTo>
                      <a:pt x="6" y="20"/>
                    </a:lnTo>
                    <a:lnTo>
                      <a:pt x="0" y="20"/>
                    </a:lnTo>
                    <a:lnTo>
                      <a:pt x="1" y="15"/>
                    </a:lnTo>
                    <a:lnTo>
                      <a:pt x="1" y="10"/>
                    </a:lnTo>
                    <a:lnTo>
                      <a:pt x="0" y="0"/>
                    </a:lnTo>
                    <a:lnTo>
                      <a:pt x="3" y="0"/>
                    </a:lnTo>
                    <a:lnTo>
                      <a:pt x="6" y="0"/>
                    </a:lnTo>
                    <a:lnTo>
                      <a:pt x="11"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5" name="Freeform 235">
                <a:extLst>
                  <a:ext uri="{FF2B5EF4-FFF2-40B4-BE49-F238E27FC236}">
                    <a16:creationId xmlns:a16="http://schemas.microsoft.com/office/drawing/2014/main" id="{5CEE8EA0-DAF1-4C30-8663-795DA5D09569}"/>
                  </a:ext>
                </a:extLst>
              </p:cNvPr>
              <p:cNvSpPr>
                <a:spLocks/>
              </p:cNvSpPr>
              <p:nvPr/>
            </p:nvSpPr>
            <p:spPr bwMode="auto">
              <a:xfrm>
                <a:off x="709" y="3304"/>
                <a:ext cx="11" cy="20"/>
              </a:xfrm>
              <a:custGeom>
                <a:avLst/>
                <a:gdLst>
                  <a:gd name="T0" fmla="*/ 10 w 11"/>
                  <a:gd name="T1" fmla="*/ 0 h 20"/>
                  <a:gd name="T2" fmla="*/ 10 w 11"/>
                  <a:gd name="T3" fmla="*/ 5 h 20"/>
                  <a:gd name="T4" fmla="*/ 10 w 11"/>
                  <a:gd name="T5" fmla="*/ 9 h 20"/>
                  <a:gd name="T6" fmla="*/ 10 w 11"/>
                  <a:gd name="T7" fmla="*/ 19 h 20"/>
                  <a:gd name="T8" fmla="*/ 10 w 11"/>
                  <a:gd name="T9" fmla="*/ 19 h 20"/>
                  <a:gd name="T10" fmla="*/ 8 w 11"/>
                  <a:gd name="T11" fmla="*/ 19 h 20"/>
                  <a:gd name="T12" fmla="*/ 6 w 11"/>
                  <a:gd name="T13" fmla="*/ 19 h 20"/>
                  <a:gd name="T14" fmla="*/ 0 w 11"/>
                  <a:gd name="T15" fmla="*/ 19 h 20"/>
                  <a:gd name="T16" fmla="*/ 0 w 11"/>
                  <a:gd name="T17" fmla="*/ 19 h 20"/>
                  <a:gd name="T18" fmla="*/ 1 w 11"/>
                  <a:gd name="T19" fmla="*/ 14 h 20"/>
                  <a:gd name="T20" fmla="*/ 1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5"/>
                    </a:lnTo>
                    <a:lnTo>
                      <a:pt x="10" y="9"/>
                    </a:lnTo>
                    <a:lnTo>
                      <a:pt x="10" y="19"/>
                    </a:lnTo>
                    <a:lnTo>
                      <a:pt x="8" y="19"/>
                    </a:lnTo>
                    <a:lnTo>
                      <a:pt x="6" y="19"/>
                    </a:lnTo>
                    <a:lnTo>
                      <a:pt x="0" y="19"/>
                    </a:lnTo>
                    <a:lnTo>
                      <a:pt x="1" y="14"/>
                    </a:lnTo>
                    <a:lnTo>
                      <a:pt x="1" y="10"/>
                    </a:lnTo>
                    <a:lnTo>
                      <a:pt x="0" y="0"/>
                    </a:lnTo>
                    <a:lnTo>
                      <a:pt x="3" y="0"/>
                    </a:lnTo>
                    <a:lnTo>
                      <a:pt x="5" y="0"/>
                    </a:lnTo>
                    <a:lnTo>
                      <a:pt x="10"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6" name="Freeform 236">
                <a:extLst>
                  <a:ext uri="{FF2B5EF4-FFF2-40B4-BE49-F238E27FC236}">
                    <a16:creationId xmlns:a16="http://schemas.microsoft.com/office/drawing/2014/main" id="{492CCA8B-C995-42FB-B3D3-2E6AA3CE0BFB}"/>
                  </a:ext>
                </a:extLst>
              </p:cNvPr>
              <p:cNvSpPr>
                <a:spLocks/>
              </p:cNvSpPr>
              <p:nvPr/>
            </p:nvSpPr>
            <p:spPr bwMode="auto">
              <a:xfrm>
                <a:off x="710" y="3306"/>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7" name="Freeform 237">
                <a:extLst>
                  <a:ext uri="{FF2B5EF4-FFF2-40B4-BE49-F238E27FC236}">
                    <a16:creationId xmlns:a16="http://schemas.microsoft.com/office/drawing/2014/main" id="{1E768CDD-5814-4BD7-B923-C3F1437BDE12}"/>
                  </a:ext>
                </a:extLst>
              </p:cNvPr>
              <p:cNvSpPr>
                <a:spLocks/>
              </p:cNvSpPr>
              <p:nvPr/>
            </p:nvSpPr>
            <p:spPr bwMode="auto">
              <a:xfrm>
                <a:off x="711" y="3307"/>
                <a:ext cx="9" cy="17"/>
              </a:xfrm>
              <a:custGeom>
                <a:avLst/>
                <a:gdLst>
                  <a:gd name="T0" fmla="*/ 8 w 9"/>
                  <a:gd name="T1" fmla="*/ 0 h 17"/>
                  <a:gd name="T2" fmla="*/ 8 w 9"/>
                  <a:gd name="T3" fmla="*/ 4 h 17"/>
                  <a:gd name="T4" fmla="*/ 8 w 9"/>
                  <a:gd name="T5" fmla="*/ 8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8"/>
                    </a:lnTo>
                    <a:lnTo>
                      <a:pt x="8" y="16"/>
                    </a:lnTo>
                    <a:lnTo>
                      <a:pt x="6" y="16"/>
                    </a:lnTo>
                    <a:lnTo>
                      <a:pt x="4" y="16"/>
                    </a:lnTo>
                    <a:lnTo>
                      <a:pt x="0" y="16"/>
                    </a:lnTo>
                    <a:lnTo>
                      <a:pt x="0" y="12"/>
                    </a:lnTo>
                    <a:lnTo>
                      <a:pt x="0" y="8"/>
                    </a:lnTo>
                    <a:lnTo>
                      <a:pt x="0" y="0"/>
                    </a:lnTo>
                    <a:lnTo>
                      <a:pt x="2" y="0"/>
                    </a:lnTo>
                    <a:lnTo>
                      <a:pt x="4" y="0"/>
                    </a:lnTo>
                    <a:lnTo>
                      <a:pt x="8"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8" name="Freeform 238">
                <a:extLst>
                  <a:ext uri="{FF2B5EF4-FFF2-40B4-BE49-F238E27FC236}">
                    <a16:creationId xmlns:a16="http://schemas.microsoft.com/office/drawing/2014/main" id="{58632ECC-64A6-4B3B-8A40-6A7A5A565004}"/>
                  </a:ext>
                </a:extLst>
              </p:cNvPr>
              <p:cNvSpPr>
                <a:spLocks/>
              </p:cNvSpPr>
              <p:nvPr/>
            </p:nvSpPr>
            <p:spPr bwMode="auto">
              <a:xfrm>
                <a:off x="712" y="3309"/>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7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5" y="14"/>
                    </a:lnTo>
                    <a:lnTo>
                      <a:pt x="4" y="14"/>
                    </a:lnTo>
                    <a:lnTo>
                      <a:pt x="0" y="14"/>
                    </a:lnTo>
                    <a:lnTo>
                      <a:pt x="0" y="11"/>
                    </a:lnTo>
                    <a:lnTo>
                      <a:pt x="0" y="7"/>
                    </a:lnTo>
                    <a:lnTo>
                      <a:pt x="0" y="0"/>
                    </a:lnTo>
                    <a:lnTo>
                      <a:pt x="2" y="0"/>
                    </a:lnTo>
                    <a:lnTo>
                      <a:pt x="3" y="0"/>
                    </a:lnTo>
                    <a:lnTo>
                      <a:pt x="7"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39" name="Freeform 239">
                <a:extLst>
                  <a:ext uri="{FF2B5EF4-FFF2-40B4-BE49-F238E27FC236}">
                    <a16:creationId xmlns:a16="http://schemas.microsoft.com/office/drawing/2014/main" id="{2F510855-0E08-40DF-9CCE-8D364811F428}"/>
                  </a:ext>
                </a:extLst>
              </p:cNvPr>
              <p:cNvSpPr>
                <a:spLocks/>
              </p:cNvSpPr>
              <p:nvPr/>
            </p:nvSpPr>
            <p:spPr bwMode="auto">
              <a:xfrm>
                <a:off x="712" y="3311"/>
                <a:ext cx="8" cy="13"/>
              </a:xfrm>
              <a:custGeom>
                <a:avLst/>
                <a:gdLst>
                  <a:gd name="T0" fmla="*/ 7 w 8"/>
                  <a:gd name="T1" fmla="*/ 0 h 13"/>
                  <a:gd name="T2" fmla="*/ 7 w 8"/>
                  <a:gd name="T3" fmla="*/ 3 h 13"/>
                  <a:gd name="T4" fmla="*/ 7 w 8"/>
                  <a:gd name="T5" fmla="*/ 8 h 13"/>
                  <a:gd name="T6" fmla="*/ 7 w 8"/>
                  <a:gd name="T7" fmla="*/ 12 h 13"/>
                  <a:gd name="T8" fmla="*/ 7 w 8"/>
                  <a:gd name="T9" fmla="*/ 12 h 13"/>
                  <a:gd name="T10" fmla="*/ 5 w 8"/>
                  <a:gd name="T11" fmla="*/ 12 h 13"/>
                  <a:gd name="T12" fmla="*/ 2 w 8"/>
                  <a:gd name="T13" fmla="*/ 12 h 13"/>
                  <a:gd name="T14" fmla="*/ 0 w 8"/>
                  <a:gd name="T15" fmla="*/ 12 h 13"/>
                  <a:gd name="T16" fmla="*/ 0 w 8"/>
                  <a:gd name="T17" fmla="*/ 12 h 13"/>
                  <a:gd name="T18" fmla="*/ 0 w 8"/>
                  <a:gd name="T19" fmla="*/ 8 h 13"/>
                  <a:gd name="T20" fmla="*/ 0 w 8"/>
                  <a:gd name="T21" fmla="*/ 3 h 13"/>
                  <a:gd name="T22" fmla="*/ 0 w 8"/>
                  <a:gd name="T23" fmla="*/ 0 h 13"/>
                  <a:gd name="T24" fmla="*/ 0 w 8"/>
                  <a:gd name="T25" fmla="*/ 0 h 13"/>
                  <a:gd name="T26" fmla="*/ 2 w 8"/>
                  <a:gd name="T27" fmla="*/ 0 h 13"/>
                  <a:gd name="T28" fmla="*/ 5 w 8"/>
                  <a:gd name="T29" fmla="*/ 0 h 13"/>
                  <a:gd name="T30" fmla="*/ 7 w 8"/>
                  <a:gd name="T31" fmla="*/ 0 h 13"/>
                  <a:gd name="T32" fmla="*/ 7 w 8"/>
                  <a:gd name="T33" fmla="*/ 0 h 13"/>
                  <a:gd name="T34" fmla="*/ 7 w 8"/>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3"/>
                  <a:gd name="T56" fmla="*/ 8 w 8"/>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3">
                    <a:moveTo>
                      <a:pt x="7" y="0"/>
                    </a:moveTo>
                    <a:lnTo>
                      <a:pt x="7" y="3"/>
                    </a:lnTo>
                    <a:lnTo>
                      <a:pt x="7" y="8"/>
                    </a:lnTo>
                    <a:lnTo>
                      <a:pt x="7" y="12"/>
                    </a:lnTo>
                    <a:lnTo>
                      <a:pt x="5" y="12"/>
                    </a:lnTo>
                    <a:lnTo>
                      <a:pt x="2" y="12"/>
                    </a:lnTo>
                    <a:lnTo>
                      <a:pt x="0" y="12"/>
                    </a:lnTo>
                    <a:lnTo>
                      <a:pt x="0" y="8"/>
                    </a:lnTo>
                    <a:lnTo>
                      <a:pt x="0" y="3"/>
                    </a:lnTo>
                    <a:lnTo>
                      <a:pt x="0" y="0"/>
                    </a:lnTo>
                    <a:lnTo>
                      <a:pt x="2" y="0"/>
                    </a:lnTo>
                    <a:lnTo>
                      <a:pt x="5" y="0"/>
                    </a:lnTo>
                    <a:lnTo>
                      <a:pt x="7"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0" name="Freeform 240">
                <a:extLst>
                  <a:ext uri="{FF2B5EF4-FFF2-40B4-BE49-F238E27FC236}">
                    <a16:creationId xmlns:a16="http://schemas.microsoft.com/office/drawing/2014/main" id="{8C0BFCE2-09C2-407A-B902-818F04909708}"/>
                  </a:ext>
                </a:extLst>
              </p:cNvPr>
              <p:cNvSpPr>
                <a:spLocks/>
              </p:cNvSpPr>
              <p:nvPr/>
            </p:nvSpPr>
            <p:spPr bwMode="auto">
              <a:xfrm>
                <a:off x="704" y="3325"/>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1" name="Freeform 241">
                <a:extLst>
                  <a:ext uri="{FF2B5EF4-FFF2-40B4-BE49-F238E27FC236}">
                    <a16:creationId xmlns:a16="http://schemas.microsoft.com/office/drawing/2014/main" id="{E66A0480-A5EC-4A10-9F6F-52EC9B203D49}"/>
                  </a:ext>
                </a:extLst>
              </p:cNvPr>
              <p:cNvSpPr>
                <a:spLocks/>
              </p:cNvSpPr>
              <p:nvPr/>
            </p:nvSpPr>
            <p:spPr bwMode="auto">
              <a:xfrm>
                <a:off x="705" y="3327"/>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8 w 15"/>
                  <a:gd name="T13" fmla="*/ 27 h 29"/>
                  <a:gd name="T14" fmla="*/ 0 w 15"/>
                  <a:gd name="T15" fmla="*/ 28 h 29"/>
                  <a:gd name="T16" fmla="*/ 0 w 15"/>
                  <a:gd name="T17" fmla="*/ 28 h 29"/>
                  <a:gd name="T18" fmla="*/ 0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8" y="27"/>
                    </a:lnTo>
                    <a:lnTo>
                      <a:pt x="0" y="28"/>
                    </a:lnTo>
                    <a:lnTo>
                      <a:pt x="0"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2" name="Freeform 242">
                <a:extLst>
                  <a:ext uri="{FF2B5EF4-FFF2-40B4-BE49-F238E27FC236}">
                    <a16:creationId xmlns:a16="http://schemas.microsoft.com/office/drawing/2014/main" id="{F496C715-0465-43B9-9D2F-FAEE23A0CE4F}"/>
                  </a:ext>
                </a:extLst>
              </p:cNvPr>
              <p:cNvSpPr>
                <a:spLocks/>
              </p:cNvSpPr>
              <p:nvPr/>
            </p:nvSpPr>
            <p:spPr bwMode="auto">
              <a:xfrm>
                <a:off x="706" y="33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5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5"/>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3" name="Freeform 243">
                <a:extLst>
                  <a:ext uri="{FF2B5EF4-FFF2-40B4-BE49-F238E27FC236}">
                    <a16:creationId xmlns:a16="http://schemas.microsoft.com/office/drawing/2014/main" id="{5280A245-3D31-416E-A0B5-E4BFD950CB28}"/>
                  </a:ext>
                </a:extLst>
              </p:cNvPr>
              <p:cNvSpPr>
                <a:spLocks/>
              </p:cNvSpPr>
              <p:nvPr/>
            </p:nvSpPr>
            <p:spPr bwMode="auto">
              <a:xfrm>
                <a:off x="707" y="3331"/>
                <a:ext cx="13" cy="25"/>
              </a:xfrm>
              <a:custGeom>
                <a:avLst/>
                <a:gdLst>
                  <a:gd name="T0" fmla="*/ 12 w 13"/>
                  <a:gd name="T1" fmla="*/ 0 h 25"/>
                  <a:gd name="T2" fmla="*/ 12 w 13"/>
                  <a:gd name="T3" fmla="*/ 5 h 25"/>
                  <a:gd name="T4" fmla="*/ 12 w 13"/>
                  <a:gd name="T5" fmla="*/ 11 h 25"/>
                  <a:gd name="T6" fmla="*/ 12 w 13"/>
                  <a:gd name="T7" fmla="*/ 24 h 25"/>
                  <a:gd name="T8" fmla="*/ 12 w 13"/>
                  <a:gd name="T9" fmla="*/ 24 h 25"/>
                  <a:gd name="T10" fmla="*/ 9 w 13"/>
                  <a:gd name="T11" fmla="*/ 24 h 25"/>
                  <a:gd name="T12" fmla="*/ 6 w 13"/>
                  <a:gd name="T13" fmla="*/ 23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5"/>
                    </a:lnTo>
                    <a:lnTo>
                      <a:pt x="12" y="11"/>
                    </a:lnTo>
                    <a:lnTo>
                      <a:pt x="12" y="24"/>
                    </a:lnTo>
                    <a:lnTo>
                      <a:pt x="9" y="24"/>
                    </a:lnTo>
                    <a:lnTo>
                      <a:pt x="6" y="23"/>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4" name="Freeform 244">
                <a:extLst>
                  <a:ext uri="{FF2B5EF4-FFF2-40B4-BE49-F238E27FC236}">
                    <a16:creationId xmlns:a16="http://schemas.microsoft.com/office/drawing/2014/main" id="{13B73A8D-0B11-4A2D-B124-A9ACE3CD31DD}"/>
                  </a:ext>
                </a:extLst>
              </p:cNvPr>
              <p:cNvSpPr>
                <a:spLocks/>
              </p:cNvSpPr>
              <p:nvPr/>
            </p:nvSpPr>
            <p:spPr bwMode="auto">
              <a:xfrm>
                <a:off x="708" y="3332"/>
                <a:ext cx="12" cy="24"/>
              </a:xfrm>
              <a:custGeom>
                <a:avLst/>
                <a:gdLst>
                  <a:gd name="T0" fmla="*/ 11 w 12"/>
                  <a:gd name="T1" fmla="*/ 1 h 24"/>
                  <a:gd name="T2" fmla="*/ 11 w 12"/>
                  <a:gd name="T3" fmla="*/ 6 h 24"/>
                  <a:gd name="T4" fmla="*/ 11 w 12"/>
                  <a:gd name="T5" fmla="*/ 11 h 24"/>
                  <a:gd name="T6" fmla="*/ 11 w 12"/>
                  <a:gd name="T7" fmla="*/ 23 h 24"/>
                  <a:gd name="T8" fmla="*/ 11 w 12"/>
                  <a:gd name="T9" fmla="*/ 23 h 24"/>
                  <a:gd name="T10" fmla="*/ 8 w 12"/>
                  <a:gd name="T11" fmla="*/ 23 h 24"/>
                  <a:gd name="T12" fmla="*/ 6 w 12"/>
                  <a:gd name="T13" fmla="*/ 22 h 24"/>
                  <a:gd name="T14" fmla="*/ 0 w 12"/>
                  <a:gd name="T15" fmla="*/ 23 h 24"/>
                  <a:gd name="T16" fmla="*/ 0 w 12"/>
                  <a:gd name="T17" fmla="*/ 23 h 24"/>
                  <a:gd name="T18" fmla="*/ 0 w 12"/>
                  <a:gd name="T19" fmla="*/ 17 h 24"/>
                  <a:gd name="T20" fmla="*/ 0 w 12"/>
                  <a:gd name="T21" fmla="*/ 12 h 24"/>
                  <a:gd name="T22" fmla="*/ 0 w 12"/>
                  <a:gd name="T23" fmla="*/ 1 h 24"/>
                  <a:gd name="T24" fmla="*/ 0 w 12"/>
                  <a:gd name="T25" fmla="*/ 1 h 24"/>
                  <a:gd name="T26" fmla="*/ 2 w 12"/>
                  <a:gd name="T27" fmla="*/ 0 h 24"/>
                  <a:gd name="T28" fmla="*/ 5 w 12"/>
                  <a:gd name="T29" fmla="*/ 0 h 24"/>
                  <a:gd name="T30" fmla="*/ 11 w 12"/>
                  <a:gd name="T31" fmla="*/ 1 h 24"/>
                  <a:gd name="T32" fmla="*/ 11 w 12"/>
                  <a:gd name="T33" fmla="*/ 1 h 24"/>
                  <a:gd name="T34" fmla="*/ 11 w 12"/>
                  <a:gd name="T35" fmla="*/ 1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1"/>
                    </a:moveTo>
                    <a:lnTo>
                      <a:pt x="11" y="6"/>
                    </a:lnTo>
                    <a:lnTo>
                      <a:pt x="11" y="11"/>
                    </a:lnTo>
                    <a:lnTo>
                      <a:pt x="11" y="23"/>
                    </a:lnTo>
                    <a:lnTo>
                      <a:pt x="8" y="23"/>
                    </a:lnTo>
                    <a:lnTo>
                      <a:pt x="6" y="22"/>
                    </a:lnTo>
                    <a:lnTo>
                      <a:pt x="0" y="23"/>
                    </a:lnTo>
                    <a:lnTo>
                      <a:pt x="0" y="17"/>
                    </a:lnTo>
                    <a:lnTo>
                      <a:pt x="0" y="12"/>
                    </a:lnTo>
                    <a:lnTo>
                      <a:pt x="0" y="1"/>
                    </a:lnTo>
                    <a:lnTo>
                      <a:pt x="2" y="0"/>
                    </a:lnTo>
                    <a:lnTo>
                      <a:pt x="5" y="0"/>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5" name="Freeform 245">
                <a:extLst>
                  <a:ext uri="{FF2B5EF4-FFF2-40B4-BE49-F238E27FC236}">
                    <a16:creationId xmlns:a16="http://schemas.microsoft.com/office/drawing/2014/main" id="{A9D39D2E-A226-48D5-8EB8-DEDCEE4FA773}"/>
                  </a:ext>
                </a:extLst>
              </p:cNvPr>
              <p:cNvSpPr>
                <a:spLocks/>
              </p:cNvSpPr>
              <p:nvPr/>
            </p:nvSpPr>
            <p:spPr bwMode="auto">
              <a:xfrm>
                <a:off x="708" y="3334"/>
                <a:ext cx="12" cy="22"/>
              </a:xfrm>
              <a:custGeom>
                <a:avLst/>
                <a:gdLst>
                  <a:gd name="T0" fmla="*/ 11 w 12"/>
                  <a:gd name="T1" fmla="*/ 1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0 h 22"/>
                  <a:gd name="T14" fmla="*/ 0 w 12"/>
                  <a:gd name="T15" fmla="*/ 21 h 22"/>
                  <a:gd name="T16" fmla="*/ 0 w 12"/>
                  <a:gd name="T17" fmla="*/ 21 h 22"/>
                  <a:gd name="T18" fmla="*/ 1 w 12"/>
                  <a:gd name="T19" fmla="*/ 16 h 22"/>
                  <a:gd name="T20" fmla="*/ 1 w 12"/>
                  <a:gd name="T21" fmla="*/ 11 h 22"/>
                  <a:gd name="T22" fmla="*/ 0 w 12"/>
                  <a:gd name="T23" fmla="*/ 1 h 22"/>
                  <a:gd name="T24" fmla="*/ 0 w 12"/>
                  <a:gd name="T25" fmla="*/ 1 h 22"/>
                  <a:gd name="T26" fmla="*/ 3 w 12"/>
                  <a:gd name="T27" fmla="*/ 0 h 22"/>
                  <a:gd name="T28" fmla="*/ 5 w 12"/>
                  <a:gd name="T29" fmla="*/ 0 h 22"/>
                  <a:gd name="T30" fmla="*/ 11 w 12"/>
                  <a:gd name="T31" fmla="*/ 1 h 22"/>
                  <a:gd name="T32" fmla="*/ 11 w 12"/>
                  <a:gd name="T33" fmla="*/ 1 h 22"/>
                  <a:gd name="T34" fmla="*/ 11 w 12"/>
                  <a:gd name="T35" fmla="*/ 1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1"/>
                    </a:moveTo>
                    <a:lnTo>
                      <a:pt x="11" y="5"/>
                    </a:lnTo>
                    <a:lnTo>
                      <a:pt x="11" y="10"/>
                    </a:lnTo>
                    <a:lnTo>
                      <a:pt x="11" y="21"/>
                    </a:lnTo>
                    <a:lnTo>
                      <a:pt x="8" y="21"/>
                    </a:lnTo>
                    <a:lnTo>
                      <a:pt x="6" y="20"/>
                    </a:lnTo>
                    <a:lnTo>
                      <a:pt x="0" y="21"/>
                    </a:lnTo>
                    <a:lnTo>
                      <a:pt x="1" y="16"/>
                    </a:lnTo>
                    <a:lnTo>
                      <a:pt x="1" y="11"/>
                    </a:lnTo>
                    <a:lnTo>
                      <a:pt x="0" y="1"/>
                    </a:lnTo>
                    <a:lnTo>
                      <a:pt x="3" y="0"/>
                    </a:lnTo>
                    <a:lnTo>
                      <a:pt x="5" y="0"/>
                    </a:lnTo>
                    <a:lnTo>
                      <a:pt x="11" y="1"/>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6" name="Freeform 246">
                <a:extLst>
                  <a:ext uri="{FF2B5EF4-FFF2-40B4-BE49-F238E27FC236}">
                    <a16:creationId xmlns:a16="http://schemas.microsoft.com/office/drawing/2014/main" id="{562EB760-FE31-4E5E-97BB-FE31D8520CC1}"/>
                  </a:ext>
                </a:extLst>
              </p:cNvPr>
              <p:cNvSpPr>
                <a:spLocks/>
              </p:cNvSpPr>
              <p:nvPr/>
            </p:nvSpPr>
            <p:spPr bwMode="auto">
              <a:xfrm>
                <a:off x="709" y="3336"/>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6 w 11"/>
                  <a:gd name="T13" fmla="*/ 18 h 20"/>
                  <a:gd name="T14" fmla="*/ 0 w 11"/>
                  <a:gd name="T15" fmla="*/ 19 h 20"/>
                  <a:gd name="T16" fmla="*/ 0 w 11"/>
                  <a:gd name="T17" fmla="*/ 19 h 20"/>
                  <a:gd name="T18" fmla="*/ 1 w 11"/>
                  <a:gd name="T19" fmla="*/ 14 h 20"/>
                  <a:gd name="T20" fmla="*/ 1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6" y="18"/>
                    </a:lnTo>
                    <a:lnTo>
                      <a:pt x="0" y="19"/>
                    </a:lnTo>
                    <a:lnTo>
                      <a:pt x="1" y="14"/>
                    </a:lnTo>
                    <a:lnTo>
                      <a:pt x="1" y="10"/>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7" name="Freeform 247">
                <a:extLst>
                  <a:ext uri="{FF2B5EF4-FFF2-40B4-BE49-F238E27FC236}">
                    <a16:creationId xmlns:a16="http://schemas.microsoft.com/office/drawing/2014/main" id="{C61BCA2E-F6B5-42D7-BDB0-F945E94BDA42}"/>
                  </a:ext>
                </a:extLst>
              </p:cNvPr>
              <p:cNvSpPr>
                <a:spLocks/>
              </p:cNvSpPr>
              <p:nvPr/>
            </p:nvSpPr>
            <p:spPr bwMode="auto">
              <a:xfrm>
                <a:off x="710" y="3338"/>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6 h 18"/>
                  <a:gd name="T14" fmla="*/ 0 w 10"/>
                  <a:gd name="T15" fmla="*/ 17 h 18"/>
                  <a:gd name="T16" fmla="*/ 0 w 10"/>
                  <a:gd name="T17" fmla="*/ 17 h 18"/>
                  <a:gd name="T18" fmla="*/ 1 w 10"/>
                  <a:gd name="T19" fmla="*/ 13 h 18"/>
                  <a:gd name="T20" fmla="*/ 1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6"/>
                    </a:lnTo>
                    <a:lnTo>
                      <a:pt x="0" y="17"/>
                    </a:lnTo>
                    <a:lnTo>
                      <a:pt x="1" y="13"/>
                    </a:lnTo>
                    <a:lnTo>
                      <a:pt x="1"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8" name="Freeform 248">
                <a:extLst>
                  <a:ext uri="{FF2B5EF4-FFF2-40B4-BE49-F238E27FC236}">
                    <a16:creationId xmlns:a16="http://schemas.microsoft.com/office/drawing/2014/main" id="{DB88D05A-954D-4FD3-906A-F8C9BE629ABF}"/>
                  </a:ext>
                </a:extLst>
              </p:cNvPr>
              <p:cNvSpPr>
                <a:spLocks/>
              </p:cNvSpPr>
              <p:nvPr/>
            </p:nvSpPr>
            <p:spPr bwMode="auto">
              <a:xfrm>
                <a:off x="711" y="3340"/>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4 h 16"/>
                  <a:gd name="T14" fmla="*/ 0 w 9"/>
                  <a:gd name="T15" fmla="*/ 15 h 16"/>
                  <a:gd name="T16" fmla="*/ 0 w 9"/>
                  <a:gd name="T17" fmla="*/ 15 h 16"/>
                  <a:gd name="T18" fmla="*/ 0 w 9"/>
                  <a:gd name="T19" fmla="*/ 11 h 16"/>
                  <a:gd name="T20" fmla="*/ 1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4"/>
                    </a:lnTo>
                    <a:lnTo>
                      <a:pt x="0" y="15"/>
                    </a:lnTo>
                    <a:lnTo>
                      <a:pt x="0" y="11"/>
                    </a:lnTo>
                    <a:lnTo>
                      <a:pt x="1"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49" name="Freeform 249">
                <a:extLst>
                  <a:ext uri="{FF2B5EF4-FFF2-40B4-BE49-F238E27FC236}">
                    <a16:creationId xmlns:a16="http://schemas.microsoft.com/office/drawing/2014/main" id="{BBE7327D-072F-474A-BD49-3C5766B289B3}"/>
                  </a:ext>
                </a:extLst>
              </p:cNvPr>
              <p:cNvSpPr>
                <a:spLocks/>
              </p:cNvSpPr>
              <p:nvPr/>
            </p:nvSpPr>
            <p:spPr bwMode="auto">
              <a:xfrm>
                <a:off x="712" y="3341"/>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5 w 8"/>
                  <a:gd name="T11" fmla="*/ 14 h 15"/>
                  <a:gd name="T12" fmla="*/ 4 w 8"/>
                  <a:gd name="T13" fmla="*/ 13 h 15"/>
                  <a:gd name="T14" fmla="*/ 0 w 8"/>
                  <a:gd name="T15" fmla="*/ 14 h 15"/>
                  <a:gd name="T16" fmla="*/ 0 w 8"/>
                  <a:gd name="T17" fmla="*/ 14 h 15"/>
                  <a:gd name="T18" fmla="*/ 0 w 8"/>
                  <a:gd name="T19" fmla="*/ 10 h 15"/>
                  <a:gd name="T20" fmla="*/ 0 w 8"/>
                  <a:gd name="T21" fmla="*/ 7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5" y="14"/>
                    </a:lnTo>
                    <a:lnTo>
                      <a:pt x="4" y="13"/>
                    </a:lnTo>
                    <a:lnTo>
                      <a:pt x="0" y="14"/>
                    </a:lnTo>
                    <a:lnTo>
                      <a:pt x="0" y="10"/>
                    </a:lnTo>
                    <a:lnTo>
                      <a:pt x="0" y="7"/>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0" name="Freeform 250">
                <a:extLst>
                  <a:ext uri="{FF2B5EF4-FFF2-40B4-BE49-F238E27FC236}">
                    <a16:creationId xmlns:a16="http://schemas.microsoft.com/office/drawing/2014/main" id="{BCCB59E7-192B-4E3C-B309-6228F390D0B7}"/>
                  </a:ext>
                </a:extLst>
              </p:cNvPr>
              <p:cNvSpPr>
                <a:spLocks/>
              </p:cNvSpPr>
              <p:nvPr/>
            </p:nvSpPr>
            <p:spPr bwMode="auto">
              <a:xfrm>
                <a:off x="713" y="3343"/>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5 w 7"/>
                  <a:gd name="T11" fmla="*/ 12 h 13"/>
                  <a:gd name="T12" fmla="*/ 3 w 7"/>
                  <a:gd name="T13" fmla="*/ 11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2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5" y="12"/>
                    </a:lnTo>
                    <a:lnTo>
                      <a:pt x="3" y="11"/>
                    </a:lnTo>
                    <a:lnTo>
                      <a:pt x="0" y="12"/>
                    </a:lnTo>
                    <a:lnTo>
                      <a:pt x="0" y="9"/>
                    </a:lnTo>
                    <a:lnTo>
                      <a:pt x="0" y="6"/>
                    </a:lnTo>
                    <a:lnTo>
                      <a:pt x="0" y="0"/>
                    </a:lnTo>
                    <a:lnTo>
                      <a:pt x="2"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1" name="Freeform 251">
                <a:extLst>
                  <a:ext uri="{FF2B5EF4-FFF2-40B4-BE49-F238E27FC236}">
                    <a16:creationId xmlns:a16="http://schemas.microsoft.com/office/drawing/2014/main" id="{3DE47597-FD44-4C25-9985-78553CA08F74}"/>
                  </a:ext>
                </a:extLst>
              </p:cNvPr>
              <p:cNvSpPr>
                <a:spLocks/>
              </p:cNvSpPr>
              <p:nvPr/>
            </p:nvSpPr>
            <p:spPr bwMode="auto">
              <a:xfrm>
                <a:off x="714" y="3345"/>
                <a:ext cx="6" cy="11"/>
              </a:xfrm>
              <a:custGeom>
                <a:avLst/>
                <a:gdLst>
                  <a:gd name="T0" fmla="*/ 5 w 6"/>
                  <a:gd name="T1" fmla="*/ 0 h 11"/>
                  <a:gd name="T2" fmla="*/ 5 w 6"/>
                  <a:gd name="T3" fmla="*/ 3 h 11"/>
                  <a:gd name="T4" fmla="*/ 5 w 6"/>
                  <a:gd name="T5" fmla="*/ 7 h 11"/>
                  <a:gd name="T6" fmla="*/ 5 w 6"/>
                  <a:gd name="T7" fmla="*/ 10 h 11"/>
                  <a:gd name="T8" fmla="*/ 5 w 6"/>
                  <a:gd name="T9" fmla="*/ 10 h 11"/>
                  <a:gd name="T10" fmla="*/ 3 w 6"/>
                  <a:gd name="T11" fmla="*/ 10 h 11"/>
                  <a:gd name="T12" fmla="*/ 1 w 6"/>
                  <a:gd name="T13" fmla="*/ 10 h 11"/>
                  <a:gd name="T14" fmla="*/ 0 w 6"/>
                  <a:gd name="T15" fmla="*/ 10 h 11"/>
                  <a:gd name="T16" fmla="*/ 0 w 6"/>
                  <a:gd name="T17" fmla="*/ 10 h 11"/>
                  <a:gd name="T18" fmla="*/ 0 w 6"/>
                  <a:gd name="T19" fmla="*/ 7 h 11"/>
                  <a:gd name="T20" fmla="*/ 0 w 6"/>
                  <a:gd name="T21" fmla="*/ 3 h 11"/>
                  <a:gd name="T22" fmla="*/ 0 w 6"/>
                  <a:gd name="T23" fmla="*/ 0 h 11"/>
                  <a:gd name="T24" fmla="*/ 0 w 6"/>
                  <a:gd name="T25" fmla="*/ 0 h 11"/>
                  <a:gd name="T26" fmla="*/ 1 w 6"/>
                  <a:gd name="T27" fmla="*/ 0 h 11"/>
                  <a:gd name="T28" fmla="*/ 3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3"/>
                    </a:lnTo>
                    <a:lnTo>
                      <a:pt x="5" y="7"/>
                    </a:lnTo>
                    <a:lnTo>
                      <a:pt x="5" y="10"/>
                    </a:lnTo>
                    <a:lnTo>
                      <a:pt x="3" y="10"/>
                    </a:lnTo>
                    <a:lnTo>
                      <a:pt x="1" y="10"/>
                    </a:lnTo>
                    <a:lnTo>
                      <a:pt x="0" y="10"/>
                    </a:lnTo>
                    <a:lnTo>
                      <a:pt x="0" y="7"/>
                    </a:lnTo>
                    <a:lnTo>
                      <a:pt x="0" y="3"/>
                    </a:lnTo>
                    <a:lnTo>
                      <a:pt x="0" y="0"/>
                    </a:lnTo>
                    <a:lnTo>
                      <a:pt x="1" y="0"/>
                    </a:lnTo>
                    <a:lnTo>
                      <a:pt x="3"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2" name="Freeform 252">
                <a:extLst>
                  <a:ext uri="{FF2B5EF4-FFF2-40B4-BE49-F238E27FC236}">
                    <a16:creationId xmlns:a16="http://schemas.microsoft.com/office/drawing/2014/main" id="{385ADB52-61A5-4EFB-939D-4BD054FACA51}"/>
                  </a:ext>
                </a:extLst>
              </p:cNvPr>
              <p:cNvSpPr>
                <a:spLocks/>
              </p:cNvSpPr>
              <p:nvPr/>
            </p:nvSpPr>
            <p:spPr bwMode="auto">
              <a:xfrm>
                <a:off x="702" y="3389"/>
                <a:ext cx="67" cy="106"/>
              </a:xfrm>
              <a:custGeom>
                <a:avLst/>
                <a:gdLst>
                  <a:gd name="T0" fmla="*/ 66 w 67"/>
                  <a:gd name="T1" fmla="*/ 0 h 106"/>
                  <a:gd name="T2" fmla="*/ 66 w 67"/>
                  <a:gd name="T3" fmla="*/ 2 h 106"/>
                  <a:gd name="T4" fmla="*/ 66 w 67"/>
                  <a:gd name="T5" fmla="*/ 7 h 106"/>
                  <a:gd name="T6" fmla="*/ 66 w 67"/>
                  <a:gd name="T7" fmla="*/ 14 h 106"/>
                  <a:gd name="T8" fmla="*/ 66 w 67"/>
                  <a:gd name="T9" fmla="*/ 24 h 106"/>
                  <a:gd name="T10" fmla="*/ 66 w 67"/>
                  <a:gd name="T11" fmla="*/ 35 h 106"/>
                  <a:gd name="T12" fmla="*/ 66 w 67"/>
                  <a:gd name="T13" fmla="*/ 47 h 106"/>
                  <a:gd name="T14" fmla="*/ 66 w 67"/>
                  <a:gd name="T15" fmla="*/ 59 h 106"/>
                  <a:gd name="T16" fmla="*/ 66 w 67"/>
                  <a:gd name="T17" fmla="*/ 70 h 106"/>
                  <a:gd name="T18" fmla="*/ 66 w 67"/>
                  <a:gd name="T19" fmla="*/ 81 h 106"/>
                  <a:gd name="T20" fmla="*/ 66 w 67"/>
                  <a:gd name="T21" fmla="*/ 91 h 106"/>
                  <a:gd name="T22" fmla="*/ 66 w 67"/>
                  <a:gd name="T23" fmla="*/ 98 h 106"/>
                  <a:gd name="T24" fmla="*/ 66 w 67"/>
                  <a:gd name="T25" fmla="*/ 103 h 106"/>
                  <a:gd name="T26" fmla="*/ 66 w 67"/>
                  <a:gd name="T27" fmla="*/ 105 h 106"/>
                  <a:gd name="T28" fmla="*/ 66 w 67"/>
                  <a:gd name="T29" fmla="*/ 105 h 106"/>
                  <a:gd name="T30" fmla="*/ 63 w 67"/>
                  <a:gd name="T31" fmla="*/ 105 h 106"/>
                  <a:gd name="T32" fmla="*/ 56 w 67"/>
                  <a:gd name="T33" fmla="*/ 105 h 106"/>
                  <a:gd name="T34" fmla="*/ 45 w 67"/>
                  <a:gd name="T35" fmla="*/ 105 h 106"/>
                  <a:gd name="T36" fmla="*/ 33 w 67"/>
                  <a:gd name="T37" fmla="*/ 105 h 106"/>
                  <a:gd name="T38" fmla="*/ 21 w 67"/>
                  <a:gd name="T39" fmla="*/ 105 h 106"/>
                  <a:gd name="T40" fmla="*/ 10 w 67"/>
                  <a:gd name="T41" fmla="*/ 105 h 106"/>
                  <a:gd name="T42" fmla="*/ 3 w 67"/>
                  <a:gd name="T43" fmla="*/ 105 h 106"/>
                  <a:gd name="T44" fmla="*/ 0 w 67"/>
                  <a:gd name="T45" fmla="*/ 105 h 106"/>
                  <a:gd name="T46" fmla="*/ 0 w 67"/>
                  <a:gd name="T47" fmla="*/ 105 h 106"/>
                  <a:gd name="T48" fmla="*/ 0 w 67"/>
                  <a:gd name="T49" fmla="*/ 103 h 106"/>
                  <a:gd name="T50" fmla="*/ 0 w 67"/>
                  <a:gd name="T51" fmla="*/ 98 h 106"/>
                  <a:gd name="T52" fmla="*/ 0 w 67"/>
                  <a:gd name="T53" fmla="*/ 91 h 106"/>
                  <a:gd name="T54" fmla="*/ 0 w 67"/>
                  <a:gd name="T55" fmla="*/ 81 h 106"/>
                  <a:gd name="T56" fmla="*/ 0 w 67"/>
                  <a:gd name="T57" fmla="*/ 70 h 106"/>
                  <a:gd name="T58" fmla="*/ 0 w 67"/>
                  <a:gd name="T59" fmla="*/ 59 h 106"/>
                  <a:gd name="T60" fmla="*/ 0 w 67"/>
                  <a:gd name="T61" fmla="*/ 47 h 106"/>
                  <a:gd name="T62" fmla="*/ 0 w 67"/>
                  <a:gd name="T63" fmla="*/ 35 h 106"/>
                  <a:gd name="T64" fmla="*/ 0 w 67"/>
                  <a:gd name="T65" fmla="*/ 24 h 106"/>
                  <a:gd name="T66" fmla="*/ 0 w 67"/>
                  <a:gd name="T67" fmla="*/ 14 h 106"/>
                  <a:gd name="T68" fmla="*/ 0 w 67"/>
                  <a:gd name="T69" fmla="*/ 7 h 106"/>
                  <a:gd name="T70" fmla="*/ 0 w 67"/>
                  <a:gd name="T71" fmla="*/ 2 h 106"/>
                  <a:gd name="T72" fmla="*/ 0 w 67"/>
                  <a:gd name="T73" fmla="*/ 0 h 106"/>
                  <a:gd name="T74" fmla="*/ 0 w 67"/>
                  <a:gd name="T75" fmla="*/ 0 h 106"/>
                  <a:gd name="T76" fmla="*/ 3 w 67"/>
                  <a:gd name="T77" fmla="*/ 0 h 106"/>
                  <a:gd name="T78" fmla="*/ 10 w 67"/>
                  <a:gd name="T79" fmla="*/ 0 h 106"/>
                  <a:gd name="T80" fmla="*/ 21 w 67"/>
                  <a:gd name="T81" fmla="*/ 0 h 106"/>
                  <a:gd name="T82" fmla="*/ 33 w 67"/>
                  <a:gd name="T83" fmla="*/ 0 h 106"/>
                  <a:gd name="T84" fmla="*/ 45 w 67"/>
                  <a:gd name="T85" fmla="*/ 0 h 106"/>
                  <a:gd name="T86" fmla="*/ 56 w 67"/>
                  <a:gd name="T87" fmla="*/ 0 h 106"/>
                  <a:gd name="T88" fmla="*/ 63 w 67"/>
                  <a:gd name="T89" fmla="*/ 0 h 106"/>
                  <a:gd name="T90" fmla="*/ 66 w 67"/>
                  <a:gd name="T91" fmla="*/ 0 h 106"/>
                  <a:gd name="T92" fmla="*/ 66 w 67"/>
                  <a:gd name="T93" fmla="*/ 0 h 106"/>
                  <a:gd name="T94" fmla="*/ 66 w 67"/>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6"/>
                  <a:gd name="T146" fmla="*/ 67 w 67"/>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6">
                    <a:moveTo>
                      <a:pt x="66" y="0"/>
                    </a:moveTo>
                    <a:lnTo>
                      <a:pt x="66" y="2"/>
                    </a:lnTo>
                    <a:lnTo>
                      <a:pt x="66" y="7"/>
                    </a:lnTo>
                    <a:lnTo>
                      <a:pt x="66" y="14"/>
                    </a:lnTo>
                    <a:lnTo>
                      <a:pt x="66" y="24"/>
                    </a:lnTo>
                    <a:lnTo>
                      <a:pt x="66" y="35"/>
                    </a:lnTo>
                    <a:lnTo>
                      <a:pt x="66" y="47"/>
                    </a:lnTo>
                    <a:lnTo>
                      <a:pt x="66" y="59"/>
                    </a:lnTo>
                    <a:lnTo>
                      <a:pt x="66" y="70"/>
                    </a:lnTo>
                    <a:lnTo>
                      <a:pt x="66" y="81"/>
                    </a:lnTo>
                    <a:lnTo>
                      <a:pt x="66" y="91"/>
                    </a:lnTo>
                    <a:lnTo>
                      <a:pt x="66" y="98"/>
                    </a:lnTo>
                    <a:lnTo>
                      <a:pt x="66" y="103"/>
                    </a:lnTo>
                    <a:lnTo>
                      <a:pt x="66" y="105"/>
                    </a:lnTo>
                    <a:lnTo>
                      <a:pt x="63" y="105"/>
                    </a:lnTo>
                    <a:lnTo>
                      <a:pt x="56" y="105"/>
                    </a:lnTo>
                    <a:lnTo>
                      <a:pt x="45" y="105"/>
                    </a:lnTo>
                    <a:lnTo>
                      <a:pt x="33" y="105"/>
                    </a:lnTo>
                    <a:lnTo>
                      <a:pt x="21" y="105"/>
                    </a:lnTo>
                    <a:lnTo>
                      <a:pt x="10"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0" y="0"/>
                    </a:lnTo>
                    <a:lnTo>
                      <a:pt x="21" y="0"/>
                    </a:lnTo>
                    <a:lnTo>
                      <a:pt x="33" y="0"/>
                    </a:lnTo>
                    <a:lnTo>
                      <a:pt x="45" y="0"/>
                    </a:lnTo>
                    <a:lnTo>
                      <a:pt x="56" y="0"/>
                    </a:lnTo>
                    <a:lnTo>
                      <a:pt x="63" y="0"/>
                    </a:lnTo>
                    <a:lnTo>
                      <a:pt x="66"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3" name="Freeform 253">
                <a:extLst>
                  <a:ext uri="{FF2B5EF4-FFF2-40B4-BE49-F238E27FC236}">
                    <a16:creationId xmlns:a16="http://schemas.microsoft.com/office/drawing/2014/main" id="{D26921A4-FF9F-4053-BC59-9232D1EF356E}"/>
                  </a:ext>
                </a:extLst>
              </p:cNvPr>
              <p:cNvSpPr>
                <a:spLocks/>
              </p:cNvSpPr>
              <p:nvPr/>
            </p:nvSpPr>
            <p:spPr bwMode="auto">
              <a:xfrm>
                <a:off x="702" y="3389"/>
                <a:ext cx="67" cy="106"/>
              </a:xfrm>
              <a:custGeom>
                <a:avLst/>
                <a:gdLst>
                  <a:gd name="T0" fmla="*/ 66 w 67"/>
                  <a:gd name="T1" fmla="*/ 0 h 106"/>
                  <a:gd name="T2" fmla="*/ 66 w 67"/>
                  <a:gd name="T3" fmla="*/ 2 h 106"/>
                  <a:gd name="T4" fmla="*/ 66 w 67"/>
                  <a:gd name="T5" fmla="*/ 7 h 106"/>
                  <a:gd name="T6" fmla="*/ 66 w 67"/>
                  <a:gd name="T7" fmla="*/ 14 h 106"/>
                  <a:gd name="T8" fmla="*/ 66 w 67"/>
                  <a:gd name="T9" fmla="*/ 24 h 106"/>
                  <a:gd name="T10" fmla="*/ 66 w 67"/>
                  <a:gd name="T11" fmla="*/ 35 h 106"/>
                  <a:gd name="T12" fmla="*/ 66 w 67"/>
                  <a:gd name="T13" fmla="*/ 47 h 106"/>
                  <a:gd name="T14" fmla="*/ 66 w 67"/>
                  <a:gd name="T15" fmla="*/ 59 h 106"/>
                  <a:gd name="T16" fmla="*/ 66 w 67"/>
                  <a:gd name="T17" fmla="*/ 70 h 106"/>
                  <a:gd name="T18" fmla="*/ 66 w 67"/>
                  <a:gd name="T19" fmla="*/ 81 h 106"/>
                  <a:gd name="T20" fmla="*/ 66 w 67"/>
                  <a:gd name="T21" fmla="*/ 91 h 106"/>
                  <a:gd name="T22" fmla="*/ 66 w 67"/>
                  <a:gd name="T23" fmla="*/ 98 h 106"/>
                  <a:gd name="T24" fmla="*/ 66 w 67"/>
                  <a:gd name="T25" fmla="*/ 103 h 106"/>
                  <a:gd name="T26" fmla="*/ 66 w 67"/>
                  <a:gd name="T27" fmla="*/ 105 h 106"/>
                  <a:gd name="T28" fmla="*/ 66 w 67"/>
                  <a:gd name="T29" fmla="*/ 105 h 106"/>
                  <a:gd name="T30" fmla="*/ 63 w 67"/>
                  <a:gd name="T31" fmla="*/ 105 h 106"/>
                  <a:gd name="T32" fmla="*/ 56 w 67"/>
                  <a:gd name="T33" fmla="*/ 105 h 106"/>
                  <a:gd name="T34" fmla="*/ 45 w 67"/>
                  <a:gd name="T35" fmla="*/ 105 h 106"/>
                  <a:gd name="T36" fmla="*/ 33 w 67"/>
                  <a:gd name="T37" fmla="*/ 105 h 106"/>
                  <a:gd name="T38" fmla="*/ 21 w 67"/>
                  <a:gd name="T39" fmla="*/ 105 h 106"/>
                  <a:gd name="T40" fmla="*/ 10 w 67"/>
                  <a:gd name="T41" fmla="*/ 105 h 106"/>
                  <a:gd name="T42" fmla="*/ 3 w 67"/>
                  <a:gd name="T43" fmla="*/ 105 h 106"/>
                  <a:gd name="T44" fmla="*/ 0 w 67"/>
                  <a:gd name="T45" fmla="*/ 105 h 106"/>
                  <a:gd name="T46" fmla="*/ 0 w 67"/>
                  <a:gd name="T47" fmla="*/ 105 h 106"/>
                  <a:gd name="T48" fmla="*/ 0 w 67"/>
                  <a:gd name="T49" fmla="*/ 103 h 106"/>
                  <a:gd name="T50" fmla="*/ 0 w 67"/>
                  <a:gd name="T51" fmla="*/ 98 h 106"/>
                  <a:gd name="T52" fmla="*/ 0 w 67"/>
                  <a:gd name="T53" fmla="*/ 91 h 106"/>
                  <a:gd name="T54" fmla="*/ 0 w 67"/>
                  <a:gd name="T55" fmla="*/ 81 h 106"/>
                  <a:gd name="T56" fmla="*/ 0 w 67"/>
                  <a:gd name="T57" fmla="*/ 70 h 106"/>
                  <a:gd name="T58" fmla="*/ 0 w 67"/>
                  <a:gd name="T59" fmla="*/ 59 h 106"/>
                  <a:gd name="T60" fmla="*/ 0 w 67"/>
                  <a:gd name="T61" fmla="*/ 47 h 106"/>
                  <a:gd name="T62" fmla="*/ 0 w 67"/>
                  <a:gd name="T63" fmla="*/ 35 h 106"/>
                  <a:gd name="T64" fmla="*/ 0 w 67"/>
                  <a:gd name="T65" fmla="*/ 24 h 106"/>
                  <a:gd name="T66" fmla="*/ 0 w 67"/>
                  <a:gd name="T67" fmla="*/ 14 h 106"/>
                  <a:gd name="T68" fmla="*/ 0 w 67"/>
                  <a:gd name="T69" fmla="*/ 7 h 106"/>
                  <a:gd name="T70" fmla="*/ 0 w 67"/>
                  <a:gd name="T71" fmla="*/ 2 h 106"/>
                  <a:gd name="T72" fmla="*/ 0 w 67"/>
                  <a:gd name="T73" fmla="*/ 0 h 106"/>
                  <a:gd name="T74" fmla="*/ 0 w 67"/>
                  <a:gd name="T75" fmla="*/ 0 h 106"/>
                  <a:gd name="T76" fmla="*/ 3 w 67"/>
                  <a:gd name="T77" fmla="*/ 0 h 106"/>
                  <a:gd name="T78" fmla="*/ 10 w 67"/>
                  <a:gd name="T79" fmla="*/ 0 h 106"/>
                  <a:gd name="T80" fmla="*/ 21 w 67"/>
                  <a:gd name="T81" fmla="*/ 0 h 106"/>
                  <a:gd name="T82" fmla="*/ 33 w 67"/>
                  <a:gd name="T83" fmla="*/ 0 h 106"/>
                  <a:gd name="T84" fmla="*/ 45 w 67"/>
                  <a:gd name="T85" fmla="*/ 0 h 106"/>
                  <a:gd name="T86" fmla="*/ 56 w 67"/>
                  <a:gd name="T87" fmla="*/ 0 h 106"/>
                  <a:gd name="T88" fmla="*/ 63 w 67"/>
                  <a:gd name="T89" fmla="*/ 0 h 106"/>
                  <a:gd name="T90" fmla="*/ 66 w 67"/>
                  <a:gd name="T91" fmla="*/ 0 h 106"/>
                  <a:gd name="T92" fmla="*/ 66 w 67"/>
                  <a:gd name="T93" fmla="*/ 0 h 106"/>
                  <a:gd name="T94" fmla="*/ 66 w 67"/>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6"/>
                  <a:gd name="T146" fmla="*/ 67 w 67"/>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6">
                    <a:moveTo>
                      <a:pt x="66" y="0"/>
                    </a:moveTo>
                    <a:lnTo>
                      <a:pt x="66" y="2"/>
                    </a:lnTo>
                    <a:lnTo>
                      <a:pt x="66" y="7"/>
                    </a:lnTo>
                    <a:lnTo>
                      <a:pt x="66" y="14"/>
                    </a:lnTo>
                    <a:lnTo>
                      <a:pt x="66" y="24"/>
                    </a:lnTo>
                    <a:lnTo>
                      <a:pt x="66" y="35"/>
                    </a:lnTo>
                    <a:lnTo>
                      <a:pt x="66" y="47"/>
                    </a:lnTo>
                    <a:lnTo>
                      <a:pt x="66" y="59"/>
                    </a:lnTo>
                    <a:lnTo>
                      <a:pt x="66" y="70"/>
                    </a:lnTo>
                    <a:lnTo>
                      <a:pt x="66" y="81"/>
                    </a:lnTo>
                    <a:lnTo>
                      <a:pt x="66" y="91"/>
                    </a:lnTo>
                    <a:lnTo>
                      <a:pt x="66" y="98"/>
                    </a:lnTo>
                    <a:lnTo>
                      <a:pt x="66" y="103"/>
                    </a:lnTo>
                    <a:lnTo>
                      <a:pt x="66" y="105"/>
                    </a:lnTo>
                    <a:lnTo>
                      <a:pt x="63" y="105"/>
                    </a:lnTo>
                    <a:lnTo>
                      <a:pt x="56" y="105"/>
                    </a:lnTo>
                    <a:lnTo>
                      <a:pt x="45" y="105"/>
                    </a:lnTo>
                    <a:lnTo>
                      <a:pt x="33" y="105"/>
                    </a:lnTo>
                    <a:lnTo>
                      <a:pt x="21" y="105"/>
                    </a:lnTo>
                    <a:lnTo>
                      <a:pt x="10"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0" y="0"/>
                    </a:lnTo>
                    <a:lnTo>
                      <a:pt x="21" y="0"/>
                    </a:lnTo>
                    <a:lnTo>
                      <a:pt x="33" y="0"/>
                    </a:lnTo>
                    <a:lnTo>
                      <a:pt x="45" y="0"/>
                    </a:lnTo>
                    <a:lnTo>
                      <a:pt x="56" y="0"/>
                    </a:lnTo>
                    <a:lnTo>
                      <a:pt x="63" y="0"/>
                    </a:lnTo>
                    <a:lnTo>
                      <a:pt x="6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54" name="Freeform 254">
                <a:extLst>
                  <a:ext uri="{FF2B5EF4-FFF2-40B4-BE49-F238E27FC236}">
                    <a16:creationId xmlns:a16="http://schemas.microsoft.com/office/drawing/2014/main" id="{F6CBA6A5-9D25-4636-A5B2-364CCFE82F8C}"/>
                  </a:ext>
                </a:extLst>
              </p:cNvPr>
              <p:cNvSpPr>
                <a:spLocks/>
              </p:cNvSpPr>
              <p:nvPr/>
            </p:nvSpPr>
            <p:spPr bwMode="auto">
              <a:xfrm>
                <a:off x="707" y="3395"/>
                <a:ext cx="58" cy="95"/>
              </a:xfrm>
              <a:custGeom>
                <a:avLst/>
                <a:gdLst>
                  <a:gd name="T0" fmla="*/ 57 w 58"/>
                  <a:gd name="T1" fmla="*/ 0 h 95"/>
                  <a:gd name="T2" fmla="*/ 57 w 58"/>
                  <a:gd name="T3" fmla="*/ 1 h 95"/>
                  <a:gd name="T4" fmla="*/ 57 w 58"/>
                  <a:gd name="T5" fmla="*/ 7 h 95"/>
                  <a:gd name="T6" fmla="*/ 57 w 58"/>
                  <a:gd name="T7" fmla="*/ 14 h 95"/>
                  <a:gd name="T8" fmla="*/ 57 w 58"/>
                  <a:gd name="T9" fmla="*/ 24 h 95"/>
                  <a:gd name="T10" fmla="*/ 57 w 58"/>
                  <a:gd name="T11" fmla="*/ 35 h 95"/>
                  <a:gd name="T12" fmla="*/ 57 w 58"/>
                  <a:gd name="T13" fmla="*/ 47 h 95"/>
                  <a:gd name="T14" fmla="*/ 57 w 58"/>
                  <a:gd name="T15" fmla="*/ 58 h 95"/>
                  <a:gd name="T16" fmla="*/ 57 w 58"/>
                  <a:gd name="T17" fmla="*/ 69 h 95"/>
                  <a:gd name="T18" fmla="*/ 57 w 58"/>
                  <a:gd name="T19" fmla="*/ 79 h 95"/>
                  <a:gd name="T20" fmla="*/ 57 w 58"/>
                  <a:gd name="T21" fmla="*/ 87 h 95"/>
                  <a:gd name="T22" fmla="*/ 57 w 58"/>
                  <a:gd name="T23" fmla="*/ 92 h 95"/>
                  <a:gd name="T24" fmla="*/ 57 w 58"/>
                  <a:gd name="T25" fmla="*/ 94 h 95"/>
                  <a:gd name="T26" fmla="*/ 57 w 58"/>
                  <a:gd name="T27" fmla="*/ 94 h 95"/>
                  <a:gd name="T28" fmla="*/ 54 w 58"/>
                  <a:gd name="T29" fmla="*/ 94 h 95"/>
                  <a:gd name="T30" fmla="*/ 46 w 58"/>
                  <a:gd name="T31" fmla="*/ 94 h 95"/>
                  <a:gd name="T32" fmla="*/ 35 w 58"/>
                  <a:gd name="T33" fmla="*/ 94 h 95"/>
                  <a:gd name="T34" fmla="*/ 22 w 58"/>
                  <a:gd name="T35" fmla="*/ 94 h 95"/>
                  <a:gd name="T36" fmla="*/ 11 w 58"/>
                  <a:gd name="T37" fmla="*/ 94 h 95"/>
                  <a:gd name="T38" fmla="*/ 3 w 58"/>
                  <a:gd name="T39" fmla="*/ 94 h 95"/>
                  <a:gd name="T40" fmla="*/ 0 w 58"/>
                  <a:gd name="T41" fmla="*/ 94 h 95"/>
                  <a:gd name="T42" fmla="*/ 0 w 58"/>
                  <a:gd name="T43" fmla="*/ 94 h 95"/>
                  <a:gd name="T44" fmla="*/ 0 w 58"/>
                  <a:gd name="T45" fmla="*/ 92 h 95"/>
                  <a:gd name="T46" fmla="*/ 0 w 58"/>
                  <a:gd name="T47" fmla="*/ 87 h 95"/>
                  <a:gd name="T48" fmla="*/ 0 w 58"/>
                  <a:gd name="T49" fmla="*/ 79 h 95"/>
                  <a:gd name="T50" fmla="*/ 0 w 58"/>
                  <a:gd name="T51" fmla="*/ 69 h 95"/>
                  <a:gd name="T52" fmla="*/ 0 w 58"/>
                  <a:gd name="T53" fmla="*/ 58 h 95"/>
                  <a:gd name="T54" fmla="*/ 0 w 58"/>
                  <a:gd name="T55" fmla="*/ 47 h 95"/>
                  <a:gd name="T56" fmla="*/ 0 w 58"/>
                  <a:gd name="T57" fmla="*/ 35 h 95"/>
                  <a:gd name="T58" fmla="*/ 0 w 58"/>
                  <a:gd name="T59" fmla="*/ 24 h 95"/>
                  <a:gd name="T60" fmla="*/ 0 w 58"/>
                  <a:gd name="T61" fmla="*/ 14 h 95"/>
                  <a:gd name="T62" fmla="*/ 0 w 58"/>
                  <a:gd name="T63" fmla="*/ 7 h 95"/>
                  <a:gd name="T64" fmla="*/ 0 w 58"/>
                  <a:gd name="T65" fmla="*/ 1 h 95"/>
                  <a:gd name="T66" fmla="*/ 0 w 58"/>
                  <a:gd name="T67" fmla="*/ 0 h 95"/>
                  <a:gd name="T68" fmla="*/ 0 w 58"/>
                  <a:gd name="T69" fmla="*/ 0 h 95"/>
                  <a:gd name="T70" fmla="*/ 3 w 58"/>
                  <a:gd name="T71" fmla="*/ 0 h 95"/>
                  <a:gd name="T72" fmla="*/ 11 w 58"/>
                  <a:gd name="T73" fmla="*/ 0 h 95"/>
                  <a:gd name="T74" fmla="*/ 22 w 58"/>
                  <a:gd name="T75" fmla="*/ 0 h 95"/>
                  <a:gd name="T76" fmla="*/ 35 w 58"/>
                  <a:gd name="T77" fmla="*/ 0 h 95"/>
                  <a:gd name="T78" fmla="*/ 46 w 58"/>
                  <a:gd name="T79" fmla="*/ 0 h 95"/>
                  <a:gd name="T80" fmla="*/ 54 w 58"/>
                  <a:gd name="T81" fmla="*/ 0 h 95"/>
                  <a:gd name="T82" fmla="*/ 57 w 58"/>
                  <a:gd name="T83" fmla="*/ 0 h 95"/>
                  <a:gd name="T84" fmla="*/ 57 w 58"/>
                  <a:gd name="T85" fmla="*/ 0 h 95"/>
                  <a:gd name="T86" fmla="*/ 57 w 58"/>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8"/>
                  <a:gd name="T133" fmla="*/ 0 h 95"/>
                  <a:gd name="T134" fmla="*/ 58 w 58"/>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8" h="95">
                    <a:moveTo>
                      <a:pt x="57" y="0"/>
                    </a:moveTo>
                    <a:lnTo>
                      <a:pt x="57" y="1"/>
                    </a:lnTo>
                    <a:lnTo>
                      <a:pt x="57" y="7"/>
                    </a:lnTo>
                    <a:lnTo>
                      <a:pt x="57" y="14"/>
                    </a:lnTo>
                    <a:lnTo>
                      <a:pt x="57" y="24"/>
                    </a:lnTo>
                    <a:lnTo>
                      <a:pt x="57" y="35"/>
                    </a:lnTo>
                    <a:lnTo>
                      <a:pt x="57" y="47"/>
                    </a:lnTo>
                    <a:lnTo>
                      <a:pt x="57" y="58"/>
                    </a:lnTo>
                    <a:lnTo>
                      <a:pt x="57" y="69"/>
                    </a:lnTo>
                    <a:lnTo>
                      <a:pt x="57" y="79"/>
                    </a:lnTo>
                    <a:lnTo>
                      <a:pt x="57" y="87"/>
                    </a:lnTo>
                    <a:lnTo>
                      <a:pt x="57" y="92"/>
                    </a:lnTo>
                    <a:lnTo>
                      <a:pt x="57" y="94"/>
                    </a:lnTo>
                    <a:lnTo>
                      <a:pt x="54" y="94"/>
                    </a:lnTo>
                    <a:lnTo>
                      <a:pt x="46" y="94"/>
                    </a:lnTo>
                    <a:lnTo>
                      <a:pt x="35" y="94"/>
                    </a:lnTo>
                    <a:lnTo>
                      <a:pt x="22" y="94"/>
                    </a:lnTo>
                    <a:lnTo>
                      <a:pt x="11" y="94"/>
                    </a:lnTo>
                    <a:lnTo>
                      <a:pt x="3"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3" y="0"/>
                    </a:lnTo>
                    <a:lnTo>
                      <a:pt x="11" y="0"/>
                    </a:lnTo>
                    <a:lnTo>
                      <a:pt x="22" y="0"/>
                    </a:lnTo>
                    <a:lnTo>
                      <a:pt x="35" y="0"/>
                    </a:lnTo>
                    <a:lnTo>
                      <a:pt x="46" y="0"/>
                    </a:lnTo>
                    <a:lnTo>
                      <a:pt x="54" y="0"/>
                    </a:lnTo>
                    <a:lnTo>
                      <a:pt x="57"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5" name="Freeform 255">
                <a:extLst>
                  <a:ext uri="{FF2B5EF4-FFF2-40B4-BE49-F238E27FC236}">
                    <a16:creationId xmlns:a16="http://schemas.microsoft.com/office/drawing/2014/main" id="{6105483A-8CB0-43F1-9D47-9771AE35AC74}"/>
                  </a:ext>
                </a:extLst>
              </p:cNvPr>
              <p:cNvSpPr>
                <a:spLocks/>
              </p:cNvSpPr>
              <p:nvPr/>
            </p:nvSpPr>
            <p:spPr bwMode="auto">
              <a:xfrm>
                <a:off x="707" y="3395"/>
                <a:ext cx="58" cy="95"/>
              </a:xfrm>
              <a:custGeom>
                <a:avLst/>
                <a:gdLst>
                  <a:gd name="T0" fmla="*/ 57 w 58"/>
                  <a:gd name="T1" fmla="*/ 0 h 95"/>
                  <a:gd name="T2" fmla="*/ 57 w 58"/>
                  <a:gd name="T3" fmla="*/ 1 h 95"/>
                  <a:gd name="T4" fmla="*/ 57 w 58"/>
                  <a:gd name="T5" fmla="*/ 7 h 95"/>
                  <a:gd name="T6" fmla="*/ 57 w 58"/>
                  <a:gd name="T7" fmla="*/ 14 h 95"/>
                  <a:gd name="T8" fmla="*/ 57 w 58"/>
                  <a:gd name="T9" fmla="*/ 24 h 95"/>
                  <a:gd name="T10" fmla="*/ 57 w 58"/>
                  <a:gd name="T11" fmla="*/ 35 h 95"/>
                  <a:gd name="T12" fmla="*/ 57 w 58"/>
                  <a:gd name="T13" fmla="*/ 47 h 95"/>
                  <a:gd name="T14" fmla="*/ 57 w 58"/>
                  <a:gd name="T15" fmla="*/ 58 h 95"/>
                  <a:gd name="T16" fmla="*/ 57 w 58"/>
                  <a:gd name="T17" fmla="*/ 69 h 95"/>
                  <a:gd name="T18" fmla="*/ 57 w 58"/>
                  <a:gd name="T19" fmla="*/ 79 h 95"/>
                  <a:gd name="T20" fmla="*/ 57 w 58"/>
                  <a:gd name="T21" fmla="*/ 87 h 95"/>
                  <a:gd name="T22" fmla="*/ 57 w 58"/>
                  <a:gd name="T23" fmla="*/ 92 h 95"/>
                  <a:gd name="T24" fmla="*/ 57 w 58"/>
                  <a:gd name="T25" fmla="*/ 94 h 95"/>
                  <a:gd name="T26" fmla="*/ 57 w 58"/>
                  <a:gd name="T27" fmla="*/ 94 h 95"/>
                  <a:gd name="T28" fmla="*/ 54 w 58"/>
                  <a:gd name="T29" fmla="*/ 94 h 95"/>
                  <a:gd name="T30" fmla="*/ 46 w 58"/>
                  <a:gd name="T31" fmla="*/ 94 h 95"/>
                  <a:gd name="T32" fmla="*/ 35 w 58"/>
                  <a:gd name="T33" fmla="*/ 94 h 95"/>
                  <a:gd name="T34" fmla="*/ 22 w 58"/>
                  <a:gd name="T35" fmla="*/ 94 h 95"/>
                  <a:gd name="T36" fmla="*/ 11 w 58"/>
                  <a:gd name="T37" fmla="*/ 94 h 95"/>
                  <a:gd name="T38" fmla="*/ 3 w 58"/>
                  <a:gd name="T39" fmla="*/ 94 h 95"/>
                  <a:gd name="T40" fmla="*/ 0 w 58"/>
                  <a:gd name="T41" fmla="*/ 94 h 95"/>
                  <a:gd name="T42" fmla="*/ 0 w 58"/>
                  <a:gd name="T43" fmla="*/ 94 h 95"/>
                  <a:gd name="T44" fmla="*/ 0 w 58"/>
                  <a:gd name="T45" fmla="*/ 92 h 95"/>
                  <a:gd name="T46" fmla="*/ 0 w 58"/>
                  <a:gd name="T47" fmla="*/ 87 h 95"/>
                  <a:gd name="T48" fmla="*/ 0 w 58"/>
                  <a:gd name="T49" fmla="*/ 79 h 95"/>
                  <a:gd name="T50" fmla="*/ 0 w 58"/>
                  <a:gd name="T51" fmla="*/ 69 h 95"/>
                  <a:gd name="T52" fmla="*/ 0 w 58"/>
                  <a:gd name="T53" fmla="*/ 58 h 95"/>
                  <a:gd name="T54" fmla="*/ 0 w 58"/>
                  <a:gd name="T55" fmla="*/ 47 h 95"/>
                  <a:gd name="T56" fmla="*/ 0 w 58"/>
                  <a:gd name="T57" fmla="*/ 35 h 95"/>
                  <a:gd name="T58" fmla="*/ 0 w 58"/>
                  <a:gd name="T59" fmla="*/ 24 h 95"/>
                  <a:gd name="T60" fmla="*/ 0 w 58"/>
                  <a:gd name="T61" fmla="*/ 14 h 95"/>
                  <a:gd name="T62" fmla="*/ 0 w 58"/>
                  <a:gd name="T63" fmla="*/ 7 h 95"/>
                  <a:gd name="T64" fmla="*/ 0 w 58"/>
                  <a:gd name="T65" fmla="*/ 1 h 95"/>
                  <a:gd name="T66" fmla="*/ 0 w 58"/>
                  <a:gd name="T67" fmla="*/ 0 h 95"/>
                  <a:gd name="T68" fmla="*/ 0 w 58"/>
                  <a:gd name="T69" fmla="*/ 0 h 95"/>
                  <a:gd name="T70" fmla="*/ 3 w 58"/>
                  <a:gd name="T71" fmla="*/ 0 h 95"/>
                  <a:gd name="T72" fmla="*/ 11 w 58"/>
                  <a:gd name="T73" fmla="*/ 0 h 95"/>
                  <a:gd name="T74" fmla="*/ 22 w 58"/>
                  <a:gd name="T75" fmla="*/ 0 h 95"/>
                  <a:gd name="T76" fmla="*/ 35 w 58"/>
                  <a:gd name="T77" fmla="*/ 0 h 95"/>
                  <a:gd name="T78" fmla="*/ 46 w 58"/>
                  <a:gd name="T79" fmla="*/ 0 h 95"/>
                  <a:gd name="T80" fmla="*/ 54 w 58"/>
                  <a:gd name="T81" fmla="*/ 0 h 95"/>
                  <a:gd name="T82" fmla="*/ 57 w 58"/>
                  <a:gd name="T83" fmla="*/ 0 h 95"/>
                  <a:gd name="T84" fmla="*/ 57 w 58"/>
                  <a:gd name="T85" fmla="*/ 0 h 95"/>
                  <a:gd name="T86" fmla="*/ 57 w 58"/>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8"/>
                  <a:gd name="T133" fmla="*/ 0 h 95"/>
                  <a:gd name="T134" fmla="*/ 58 w 58"/>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8" h="95">
                    <a:moveTo>
                      <a:pt x="57" y="0"/>
                    </a:moveTo>
                    <a:lnTo>
                      <a:pt x="57" y="1"/>
                    </a:lnTo>
                    <a:lnTo>
                      <a:pt x="57" y="7"/>
                    </a:lnTo>
                    <a:lnTo>
                      <a:pt x="57" y="14"/>
                    </a:lnTo>
                    <a:lnTo>
                      <a:pt x="57" y="24"/>
                    </a:lnTo>
                    <a:lnTo>
                      <a:pt x="57" y="35"/>
                    </a:lnTo>
                    <a:lnTo>
                      <a:pt x="57" y="47"/>
                    </a:lnTo>
                    <a:lnTo>
                      <a:pt x="57" y="58"/>
                    </a:lnTo>
                    <a:lnTo>
                      <a:pt x="57" y="69"/>
                    </a:lnTo>
                    <a:lnTo>
                      <a:pt x="57" y="79"/>
                    </a:lnTo>
                    <a:lnTo>
                      <a:pt x="57" y="87"/>
                    </a:lnTo>
                    <a:lnTo>
                      <a:pt x="57" y="92"/>
                    </a:lnTo>
                    <a:lnTo>
                      <a:pt x="57" y="94"/>
                    </a:lnTo>
                    <a:lnTo>
                      <a:pt x="54" y="94"/>
                    </a:lnTo>
                    <a:lnTo>
                      <a:pt x="46" y="94"/>
                    </a:lnTo>
                    <a:lnTo>
                      <a:pt x="35" y="94"/>
                    </a:lnTo>
                    <a:lnTo>
                      <a:pt x="22" y="94"/>
                    </a:lnTo>
                    <a:lnTo>
                      <a:pt x="11" y="94"/>
                    </a:lnTo>
                    <a:lnTo>
                      <a:pt x="3"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3" y="0"/>
                    </a:lnTo>
                    <a:lnTo>
                      <a:pt x="11" y="0"/>
                    </a:lnTo>
                    <a:lnTo>
                      <a:pt x="22" y="0"/>
                    </a:lnTo>
                    <a:lnTo>
                      <a:pt x="35" y="0"/>
                    </a:lnTo>
                    <a:lnTo>
                      <a:pt x="46" y="0"/>
                    </a:lnTo>
                    <a:lnTo>
                      <a:pt x="54" y="0"/>
                    </a:lnTo>
                    <a:lnTo>
                      <a:pt x="5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56" name="Freeform 256">
                <a:extLst>
                  <a:ext uri="{FF2B5EF4-FFF2-40B4-BE49-F238E27FC236}">
                    <a16:creationId xmlns:a16="http://schemas.microsoft.com/office/drawing/2014/main" id="{35452AA5-7D5F-4197-9AC9-0CE6AEF15CC9}"/>
                  </a:ext>
                </a:extLst>
              </p:cNvPr>
              <p:cNvSpPr>
                <a:spLocks/>
              </p:cNvSpPr>
              <p:nvPr/>
            </p:nvSpPr>
            <p:spPr bwMode="auto">
              <a:xfrm>
                <a:off x="707" y="3395"/>
                <a:ext cx="27" cy="30"/>
              </a:xfrm>
              <a:custGeom>
                <a:avLst/>
                <a:gdLst>
                  <a:gd name="T0" fmla="*/ 26 w 27"/>
                  <a:gd name="T1" fmla="*/ 0 h 30"/>
                  <a:gd name="T2" fmla="*/ 26 w 27"/>
                  <a:gd name="T3" fmla="*/ 8 h 30"/>
                  <a:gd name="T4" fmla="*/ 26 w 27"/>
                  <a:gd name="T5" fmla="*/ 22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2 h 30"/>
                  <a:gd name="T20" fmla="*/ 0 w 27"/>
                  <a:gd name="T21" fmla="*/ 8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8"/>
                    </a:lnTo>
                    <a:lnTo>
                      <a:pt x="26" y="22"/>
                    </a:lnTo>
                    <a:lnTo>
                      <a:pt x="26" y="29"/>
                    </a:lnTo>
                    <a:lnTo>
                      <a:pt x="19" y="29"/>
                    </a:lnTo>
                    <a:lnTo>
                      <a:pt x="7" y="29"/>
                    </a:lnTo>
                    <a:lnTo>
                      <a:pt x="0" y="29"/>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7" name="Freeform 257">
                <a:extLst>
                  <a:ext uri="{FF2B5EF4-FFF2-40B4-BE49-F238E27FC236}">
                    <a16:creationId xmlns:a16="http://schemas.microsoft.com/office/drawing/2014/main" id="{1966C34D-6567-40A0-AD7D-3994C0A2F620}"/>
                  </a:ext>
                </a:extLst>
              </p:cNvPr>
              <p:cNvSpPr>
                <a:spLocks/>
              </p:cNvSpPr>
              <p:nvPr/>
            </p:nvSpPr>
            <p:spPr bwMode="auto">
              <a:xfrm>
                <a:off x="737"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8" name="Freeform 258">
                <a:extLst>
                  <a:ext uri="{FF2B5EF4-FFF2-40B4-BE49-F238E27FC236}">
                    <a16:creationId xmlns:a16="http://schemas.microsoft.com/office/drawing/2014/main" id="{67AFAE51-AE57-4E31-8B42-519B985AD58D}"/>
                  </a:ext>
                </a:extLst>
              </p:cNvPr>
              <p:cNvSpPr>
                <a:spLocks/>
              </p:cNvSpPr>
              <p:nvPr/>
            </p:nvSpPr>
            <p:spPr bwMode="auto">
              <a:xfrm>
                <a:off x="707" y="3427"/>
                <a:ext cx="27" cy="30"/>
              </a:xfrm>
              <a:custGeom>
                <a:avLst/>
                <a:gdLst>
                  <a:gd name="T0" fmla="*/ 26 w 27"/>
                  <a:gd name="T1" fmla="*/ 0 h 30"/>
                  <a:gd name="T2" fmla="*/ 26 w 27"/>
                  <a:gd name="T3" fmla="*/ 8 h 30"/>
                  <a:gd name="T4" fmla="*/ 26 w 27"/>
                  <a:gd name="T5" fmla="*/ 22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2 h 30"/>
                  <a:gd name="T20" fmla="*/ 0 w 27"/>
                  <a:gd name="T21" fmla="*/ 8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8"/>
                    </a:lnTo>
                    <a:lnTo>
                      <a:pt x="26" y="22"/>
                    </a:lnTo>
                    <a:lnTo>
                      <a:pt x="26" y="29"/>
                    </a:lnTo>
                    <a:lnTo>
                      <a:pt x="19" y="29"/>
                    </a:lnTo>
                    <a:lnTo>
                      <a:pt x="7" y="29"/>
                    </a:lnTo>
                    <a:lnTo>
                      <a:pt x="0" y="29"/>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59" name="Freeform 259">
                <a:extLst>
                  <a:ext uri="{FF2B5EF4-FFF2-40B4-BE49-F238E27FC236}">
                    <a16:creationId xmlns:a16="http://schemas.microsoft.com/office/drawing/2014/main" id="{EDAB42E9-E6BE-4A3A-B921-B8686F923F38}"/>
                  </a:ext>
                </a:extLst>
              </p:cNvPr>
              <p:cNvSpPr>
                <a:spLocks/>
              </p:cNvSpPr>
              <p:nvPr/>
            </p:nvSpPr>
            <p:spPr bwMode="auto">
              <a:xfrm>
                <a:off x="737"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0" name="Freeform 260">
                <a:extLst>
                  <a:ext uri="{FF2B5EF4-FFF2-40B4-BE49-F238E27FC236}">
                    <a16:creationId xmlns:a16="http://schemas.microsoft.com/office/drawing/2014/main" id="{D851B0C4-F8AB-46D0-8C35-E1BA15ACA87C}"/>
                  </a:ext>
                </a:extLst>
              </p:cNvPr>
              <p:cNvSpPr>
                <a:spLocks/>
              </p:cNvSpPr>
              <p:nvPr/>
            </p:nvSpPr>
            <p:spPr bwMode="auto">
              <a:xfrm>
                <a:off x="707" y="3460"/>
                <a:ext cx="27" cy="30"/>
              </a:xfrm>
              <a:custGeom>
                <a:avLst/>
                <a:gdLst>
                  <a:gd name="T0" fmla="*/ 26 w 27"/>
                  <a:gd name="T1" fmla="*/ 0 h 30"/>
                  <a:gd name="T2" fmla="*/ 26 w 27"/>
                  <a:gd name="T3" fmla="*/ 7 h 30"/>
                  <a:gd name="T4" fmla="*/ 26 w 27"/>
                  <a:gd name="T5" fmla="*/ 22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2 h 30"/>
                  <a:gd name="T20" fmla="*/ 0 w 27"/>
                  <a:gd name="T21" fmla="*/ 7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7"/>
                    </a:lnTo>
                    <a:lnTo>
                      <a:pt x="26" y="22"/>
                    </a:lnTo>
                    <a:lnTo>
                      <a:pt x="26" y="29"/>
                    </a:lnTo>
                    <a:lnTo>
                      <a:pt x="19" y="29"/>
                    </a:lnTo>
                    <a:lnTo>
                      <a:pt x="7" y="29"/>
                    </a:lnTo>
                    <a:lnTo>
                      <a:pt x="0" y="29"/>
                    </a:lnTo>
                    <a:lnTo>
                      <a:pt x="0" y="22"/>
                    </a:lnTo>
                    <a:lnTo>
                      <a:pt x="0" y="7"/>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1" name="Freeform 261">
                <a:extLst>
                  <a:ext uri="{FF2B5EF4-FFF2-40B4-BE49-F238E27FC236}">
                    <a16:creationId xmlns:a16="http://schemas.microsoft.com/office/drawing/2014/main" id="{F05D1DEE-2ECC-4CF7-ACBA-42414BF39891}"/>
                  </a:ext>
                </a:extLst>
              </p:cNvPr>
              <p:cNvSpPr>
                <a:spLocks/>
              </p:cNvSpPr>
              <p:nvPr/>
            </p:nvSpPr>
            <p:spPr bwMode="auto">
              <a:xfrm>
                <a:off x="737"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2" name="Freeform 262">
                <a:extLst>
                  <a:ext uri="{FF2B5EF4-FFF2-40B4-BE49-F238E27FC236}">
                    <a16:creationId xmlns:a16="http://schemas.microsoft.com/office/drawing/2014/main" id="{3926D64E-B40F-4BBF-9FF2-6C76EC78C46E}"/>
                  </a:ext>
                </a:extLst>
              </p:cNvPr>
              <p:cNvSpPr>
                <a:spLocks/>
              </p:cNvSpPr>
              <p:nvPr/>
            </p:nvSpPr>
            <p:spPr bwMode="auto">
              <a:xfrm>
                <a:off x="707" y="3395"/>
                <a:ext cx="15" cy="28"/>
              </a:xfrm>
              <a:custGeom>
                <a:avLst/>
                <a:gdLst>
                  <a:gd name="T0" fmla="*/ 14 w 15"/>
                  <a:gd name="T1" fmla="*/ 0 h 28"/>
                  <a:gd name="T2" fmla="*/ 14 w 15"/>
                  <a:gd name="T3" fmla="*/ 7 h 28"/>
                  <a:gd name="T4" fmla="*/ 14 w 15"/>
                  <a:gd name="T5" fmla="*/ 20 h 28"/>
                  <a:gd name="T6" fmla="*/ 14 w 15"/>
                  <a:gd name="T7" fmla="*/ 27 h 28"/>
                  <a:gd name="T8" fmla="*/ 14 w 15"/>
                  <a:gd name="T9" fmla="*/ 27 h 28"/>
                  <a:gd name="T10" fmla="*/ 10 w 15"/>
                  <a:gd name="T11" fmla="*/ 27 h 28"/>
                  <a:gd name="T12" fmla="*/ 3 w 15"/>
                  <a:gd name="T13" fmla="*/ 27 h 28"/>
                  <a:gd name="T14" fmla="*/ 0 w 15"/>
                  <a:gd name="T15" fmla="*/ 27 h 28"/>
                  <a:gd name="T16" fmla="*/ 0 w 15"/>
                  <a:gd name="T17" fmla="*/ 27 h 28"/>
                  <a:gd name="T18" fmla="*/ 0 w 15"/>
                  <a:gd name="T19" fmla="*/ 20 h 28"/>
                  <a:gd name="T20" fmla="*/ 0 w 15"/>
                  <a:gd name="T21" fmla="*/ 7 h 28"/>
                  <a:gd name="T22" fmla="*/ 0 w 15"/>
                  <a:gd name="T23" fmla="*/ 0 h 28"/>
                  <a:gd name="T24" fmla="*/ 0 w 15"/>
                  <a:gd name="T25" fmla="*/ 0 h 28"/>
                  <a:gd name="T26" fmla="*/ 3 w 15"/>
                  <a:gd name="T27" fmla="*/ 0 h 28"/>
                  <a:gd name="T28" fmla="*/ 10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7"/>
                    </a:lnTo>
                    <a:lnTo>
                      <a:pt x="14" y="20"/>
                    </a:lnTo>
                    <a:lnTo>
                      <a:pt x="14" y="27"/>
                    </a:lnTo>
                    <a:lnTo>
                      <a:pt x="10" y="27"/>
                    </a:lnTo>
                    <a:lnTo>
                      <a:pt x="3" y="27"/>
                    </a:lnTo>
                    <a:lnTo>
                      <a:pt x="0" y="27"/>
                    </a:lnTo>
                    <a:lnTo>
                      <a:pt x="0" y="20"/>
                    </a:lnTo>
                    <a:lnTo>
                      <a:pt x="0" y="7"/>
                    </a:lnTo>
                    <a:lnTo>
                      <a:pt x="0" y="0"/>
                    </a:lnTo>
                    <a:lnTo>
                      <a:pt x="3" y="0"/>
                    </a:lnTo>
                    <a:lnTo>
                      <a:pt x="10"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3" name="Freeform 263">
                <a:extLst>
                  <a:ext uri="{FF2B5EF4-FFF2-40B4-BE49-F238E27FC236}">
                    <a16:creationId xmlns:a16="http://schemas.microsoft.com/office/drawing/2014/main" id="{4663F01F-EB05-45A1-8C10-4C934F4DFB8C}"/>
                  </a:ext>
                </a:extLst>
              </p:cNvPr>
              <p:cNvSpPr>
                <a:spLocks/>
              </p:cNvSpPr>
              <p:nvPr/>
            </p:nvSpPr>
            <p:spPr bwMode="auto">
              <a:xfrm>
                <a:off x="707" y="3397"/>
                <a:ext cx="15" cy="27"/>
              </a:xfrm>
              <a:custGeom>
                <a:avLst/>
                <a:gdLst>
                  <a:gd name="T0" fmla="*/ 13 w 15"/>
                  <a:gd name="T1" fmla="*/ 0 h 27"/>
                  <a:gd name="T2" fmla="*/ 14 w 15"/>
                  <a:gd name="T3" fmla="*/ 6 h 27"/>
                  <a:gd name="T4" fmla="*/ 14 w 15"/>
                  <a:gd name="T5" fmla="*/ 12 h 27"/>
                  <a:gd name="T6" fmla="*/ 13 w 15"/>
                  <a:gd name="T7" fmla="*/ 26 h 27"/>
                  <a:gd name="T8" fmla="*/ 13 w 15"/>
                  <a:gd name="T9" fmla="*/ 26 h 27"/>
                  <a:gd name="T10" fmla="*/ 11 w 15"/>
                  <a:gd name="T11" fmla="*/ 26 h 27"/>
                  <a:gd name="T12" fmla="*/ 7 w 15"/>
                  <a:gd name="T13" fmla="*/ 26 h 27"/>
                  <a:gd name="T14" fmla="*/ 0 w 15"/>
                  <a:gd name="T15" fmla="*/ 26 h 27"/>
                  <a:gd name="T16" fmla="*/ 0 w 15"/>
                  <a:gd name="T17" fmla="*/ 26 h 27"/>
                  <a:gd name="T18" fmla="*/ 0 w 15"/>
                  <a:gd name="T19" fmla="*/ 19 h 27"/>
                  <a:gd name="T20" fmla="*/ 0 w 15"/>
                  <a:gd name="T21" fmla="*/ 13 h 27"/>
                  <a:gd name="T22" fmla="*/ 0 w 15"/>
                  <a:gd name="T23" fmla="*/ 0 h 27"/>
                  <a:gd name="T24" fmla="*/ 0 w 15"/>
                  <a:gd name="T25" fmla="*/ 0 h 27"/>
                  <a:gd name="T26" fmla="*/ 3 w 15"/>
                  <a:gd name="T27" fmla="*/ 0 h 27"/>
                  <a:gd name="T28" fmla="*/ 7 w 15"/>
                  <a:gd name="T29" fmla="*/ 0 h 27"/>
                  <a:gd name="T30" fmla="*/ 13 w 15"/>
                  <a:gd name="T31" fmla="*/ 0 h 27"/>
                  <a:gd name="T32" fmla="*/ 13 w 15"/>
                  <a:gd name="T33" fmla="*/ 0 h 27"/>
                  <a:gd name="T34" fmla="*/ 13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3" y="0"/>
                    </a:moveTo>
                    <a:lnTo>
                      <a:pt x="14" y="6"/>
                    </a:lnTo>
                    <a:lnTo>
                      <a:pt x="14" y="12"/>
                    </a:lnTo>
                    <a:lnTo>
                      <a:pt x="13" y="26"/>
                    </a:lnTo>
                    <a:lnTo>
                      <a:pt x="11" y="26"/>
                    </a:lnTo>
                    <a:lnTo>
                      <a:pt x="7" y="26"/>
                    </a:lnTo>
                    <a:lnTo>
                      <a:pt x="0" y="26"/>
                    </a:lnTo>
                    <a:lnTo>
                      <a:pt x="0" y="19"/>
                    </a:lnTo>
                    <a:lnTo>
                      <a:pt x="0" y="13"/>
                    </a:lnTo>
                    <a:lnTo>
                      <a:pt x="0" y="0"/>
                    </a:lnTo>
                    <a:lnTo>
                      <a:pt x="3" y="0"/>
                    </a:lnTo>
                    <a:lnTo>
                      <a:pt x="7"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4" name="Freeform 264">
                <a:extLst>
                  <a:ext uri="{FF2B5EF4-FFF2-40B4-BE49-F238E27FC236}">
                    <a16:creationId xmlns:a16="http://schemas.microsoft.com/office/drawing/2014/main" id="{6528FE25-5FA2-4FB6-82B5-FDE02BF3B783}"/>
                  </a:ext>
                </a:extLst>
              </p:cNvPr>
              <p:cNvSpPr>
                <a:spLocks/>
              </p:cNvSpPr>
              <p:nvPr/>
            </p:nvSpPr>
            <p:spPr bwMode="auto">
              <a:xfrm>
                <a:off x="708" y="3398"/>
                <a:ext cx="14" cy="26"/>
              </a:xfrm>
              <a:custGeom>
                <a:avLst/>
                <a:gdLst>
                  <a:gd name="T0" fmla="*/ 12 w 14"/>
                  <a:gd name="T1" fmla="*/ 0 h 26"/>
                  <a:gd name="T2" fmla="*/ 13 w 14"/>
                  <a:gd name="T3" fmla="*/ 6 h 26"/>
                  <a:gd name="T4" fmla="*/ 13 w 14"/>
                  <a:gd name="T5" fmla="*/ 12 h 26"/>
                  <a:gd name="T6" fmla="*/ 12 w 14"/>
                  <a:gd name="T7" fmla="*/ 25 h 26"/>
                  <a:gd name="T8" fmla="*/ 12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2 w 14"/>
                  <a:gd name="T31" fmla="*/ 0 h 26"/>
                  <a:gd name="T32" fmla="*/ 12 w 14"/>
                  <a:gd name="T33" fmla="*/ 0 h 26"/>
                  <a:gd name="T34" fmla="*/ 12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2" y="0"/>
                    </a:moveTo>
                    <a:lnTo>
                      <a:pt x="13" y="6"/>
                    </a:lnTo>
                    <a:lnTo>
                      <a:pt x="13" y="12"/>
                    </a:lnTo>
                    <a:lnTo>
                      <a:pt x="12" y="25"/>
                    </a:lnTo>
                    <a:lnTo>
                      <a:pt x="10" y="25"/>
                    </a:lnTo>
                    <a:lnTo>
                      <a:pt x="7" y="25"/>
                    </a:lnTo>
                    <a:lnTo>
                      <a:pt x="0" y="25"/>
                    </a:lnTo>
                    <a:lnTo>
                      <a:pt x="0" y="19"/>
                    </a:lnTo>
                    <a:lnTo>
                      <a:pt x="0" y="13"/>
                    </a:lnTo>
                    <a:lnTo>
                      <a:pt x="0" y="0"/>
                    </a:lnTo>
                    <a:lnTo>
                      <a:pt x="3" y="0"/>
                    </a:lnTo>
                    <a:lnTo>
                      <a:pt x="6" y="0"/>
                    </a:lnTo>
                    <a:lnTo>
                      <a:pt x="12"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5" name="Freeform 265">
                <a:extLst>
                  <a:ext uri="{FF2B5EF4-FFF2-40B4-BE49-F238E27FC236}">
                    <a16:creationId xmlns:a16="http://schemas.microsoft.com/office/drawing/2014/main" id="{FC96606E-4DBF-4222-899B-53C87A603329}"/>
                  </a:ext>
                </a:extLst>
              </p:cNvPr>
              <p:cNvSpPr>
                <a:spLocks/>
              </p:cNvSpPr>
              <p:nvPr/>
            </p:nvSpPr>
            <p:spPr bwMode="auto">
              <a:xfrm>
                <a:off x="709" y="3400"/>
                <a:ext cx="13" cy="24"/>
              </a:xfrm>
              <a:custGeom>
                <a:avLst/>
                <a:gdLst>
                  <a:gd name="T0" fmla="*/ 11 w 13"/>
                  <a:gd name="T1" fmla="*/ 0 h 24"/>
                  <a:gd name="T2" fmla="*/ 12 w 13"/>
                  <a:gd name="T3" fmla="*/ 5 h 24"/>
                  <a:gd name="T4" fmla="*/ 12 w 13"/>
                  <a:gd name="T5" fmla="*/ 11 h 24"/>
                  <a:gd name="T6" fmla="*/ 11 w 13"/>
                  <a:gd name="T7" fmla="*/ 23 h 24"/>
                  <a:gd name="T8" fmla="*/ 11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6 w 13"/>
                  <a:gd name="T29" fmla="*/ 0 h 24"/>
                  <a:gd name="T30" fmla="*/ 11 w 13"/>
                  <a:gd name="T31" fmla="*/ 0 h 24"/>
                  <a:gd name="T32" fmla="*/ 11 w 13"/>
                  <a:gd name="T33" fmla="*/ 0 h 24"/>
                  <a:gd name="T34" fmla="*/ 11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1" y="0"/>
                    </a:moveTo>
                    <a:lnTo>
                      <a:pt x="12" y="5"/>
                    </a:lnTo>
                    <a:lnTo>
                      <a:pt x="12" y="11"/>
                    </a:lnTo>
                    <a:lnTo>
                      <a:pt x="11" y="23"/>
                    </a:lnTo>
                    <a:lnTo>
                      <a:pt x="9" y="23"/>
                    </a:lnTo>
                    <a:lnTo>
                      <a:pt x="6" y="23"/>
                    </a:lnTo>
                    <a:lnTo>
                      <a:pt x="0" y="23"/>
                    </a:lnTo>
                    <a:lnTo>
                      <a:pt x="0" y="17"/>
                    </a:lnTo>
                    <a:lnTo>
                      <a:pt x="0" y="12"/>
                    </a:lnTo>
                    <a:lnTo>
                      <a:pt x="0" y="0"/>
                    </a:lnTo>
                    <a:lnTo>
                      <a:pt x="3" y="0"/>
                    </a:lnTo>
                    <a:lnTo>
                      <a:pt x="6" y="0"/>
                    </a:lnTo>
                    <a:lnTo>
                      <a:pt x="11"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6" name="Freeform 266">
                <a:extLst>
                  <a:ext uri="{FF2B5EF4-FFF2-40B4-BE49-F238E27FC236}">
                    <a16:creationId xmlns:a16="http://schemas.microsoft.com/office/drawing/2014/main" id="{215D3690-FC2C-4A44-8C5C-46836C048D72}"/>
                  </a:ext>
                </a:extLst>
              </p:cNvPr>
              <p:cNvSpPr>
                <a:spLocks/>
              </p:cNvSpPr>
              <p:nvPr/>
            </p:nvSpPr>
            <p:spPr bwMode="auto">
              <a:xfrm>
                <a:off x="710" y="3402"/>
                <a:ext cx="12" cy="22"/>
              </a:xfrm>
              <a:custGeom>
                <a:avLst/>
                <a:gdLst>
                  <a:gd name="T0" fmla="*/ 10 w 12"/>
                  <a:gd name="T1" fmla="*/ 0 h 22"/>
                  <a:gd name="T2" fmla="*/ 11 w 12"/>
                  <a:gd name="T3" fmla="*/ 4 h 22"/>
                  <a:gd name="T4" fmla="*/ 11 w 12"/>
                  <a:gd name="T5" fmla="*/ 9 h 22"/>
                  <a:gd name="T6" fmla="*/ 10 w 12"/>
                  <a:gd name="T7" fmla="*/ 21 h 22"/>
                  <a:gd name="T8" fmla="*/ 10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3 w 12"/>
                  <a:gd name="T27" fmla="*/ 0 h 22"/>
                  <a:gd name="T28" fmla="*/ 5 w 12"/>
                  <a:gd name="T29" fmla="*/ 0 h 22"/>
                  <a:gd name="T30" fmla="*/ 10 w 12"/>
                  <a:gd name="T31" fmla="*/ 0 h 22"/>
                  <a:gd name="T32" fmla="*/ 10 w 12"/>
                  <a:gd name="T33" fmla="*/ 0 h 22"/>
                  <a:gd name="T34" fmla="*/ 10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0" y="0"/>
                    </a:moveTo>
                    <a:lnTo>
                      <a:pt x="11" y="4"/>
                    </a:lnTo>
                    <a:lnTo>
                      <a:pt x="11" y="9"/>
                    </a:lnTo>
                    <a:lnTo>
                      <a:pt x="10" y="21"/>
                    </a:lnTo>
                    <a:lnTo>
                      <a:pt x="8" y="21"/>
                    </a:lnTo>
                    <a:lnTo>
                      <a:pt x="6" y="21"/>
                    </a:lnTo>
                    <a:lnTo>
                      <a:pt x="0" y="21"/>
                    </a:lnTo>
                    <a:lnTo>
                      <a:pt x="0" y="16"/>
                    </a:lnTo>
                    <a:lnTo>
                      <a:pt x="0" y="11"/>
                    </a:lnTo>
                    <a:lnTo>
                      <a:pt x="0" y="0"/>
                    </a:lnTo>
                    <a:lnTo>
                      <a:pt x="3" y="0"/>
                    </a:lnTo>
                    <a:lnTo>
                      <a:pt x="5" y="0"/>
                    </a:lnTo>
                    <a:lnTo>
                      <a:pt x="10"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7" name="Freeform 267">
                <a:extLst>
                  <a:ext uri="{FF2B5EF4-FFF2-40B4-BE49-F238E27FC236}">
                    <a16:creationId xmlns:a16="http://schemas.microsoft.com/office/drawing/2014/main" id="{BE4395C5-4568-4B9B-A3C2-DA18588E3298}"/>
                  </a:ext>
                </a:extLst>
              </p:cNvPr>
              <p:cNvSpPr>
                <a:spLocks/>
              </p:cNvSpPr>
              <p:nvPr/>
            </p:nvSpPr>
            <p:spPr bwMode="auto">
              <a:xfrm>
                <a:off x="710" y="3403"/>
                <a:ext cx="12" cy="21"/>
              </a:xfrm>
              <a:custGeom>
                <a:avLst/>
                <a:gdLst>
                  <a:gd name="T0" fmla="*/ 10 w 12"/>
                  <a:gd name="T1" fmla="*/ 0 h 21"/>
                  <a:gd name="T2" fmla="*/ 11 w 12"/>
                  <a:gd name="T3" fmla="*/ 5 h 21"/>
                  <a:gd name="T4" fmla="*/ 11 w 12"/>
                  <a:gd name="T5" fmla="*/ 9 h 21"/>
                  <a:gd name="T6" fmla="*/ 10 w 12"/>
                  <a:gd name="T7" fmla="*/ 20 h 21"/>
                  <a:gd name="T8" fmla="*/ 10 w 12"/>
                  <a:gd name="T9" fmla="*/ 20 h 21"/>
                  <a:gd name="T10" fmla="*/ 8 w 12"/>
                  <a:gd name="T11" fmla="*/ 20 h 21"/>
                  <a:gd name="T12" fmla="*/ 6 w 12"/>
                  <a:gd name="T13" fmla="*/ 20 h 21"/>
                  <a:gd name="T14" fmla="*/ 0 w 12"/>
                  <a:gd name="T15" fmla="*/ 20 h 21"/>
                  <a:gd name="T16" fmla="*/ 0 w 12"/>
                  <a:gd name="T17" fmla="*/ 20 h 21"/>
                  <a:gd name="T18" fmla="*/ 1 w 12"/>
                  <a:gd name="T19" fmla="*/ 15 h 21"/>
                  <a:gd name="T20" fmla="*/ 1 w 12"/>
                  <a:gd name="T21" fmla="*/ 10 h 21"/>
                  <a:gd name="T22" fmla="*/ 0 w 12"/>
                  <a:gd name="T23" fmla="*/ 0 h 21"/>
                  <a:gd name="T24" fmla="*/ 0 w 12"/>
                  <a:gd name="T25" fmla="*/ 0 h 21"/>
                  <a:gd name="T26" fmla="*/ 3 w 12"/>
                  <a:gd name="T27" fmla="*/ 0 h 21"/>
                  <a:gd name="T28" fmla="*/ 5 w 12"/>
                  <a:gd name="T29" fmla="*/ 0 h 21"/>
                  <a:gd name="T30" fmla="*/ 10 w 12"/>
                  <a:gd name="T31" fmla="*/ 0 h 21"/>
                  <a:gd name="T32" fmla="*/ 10 w 12"/>
                  <a:gd name="T33" fmla="*/ 0 h 21"/>
                  <a:gd name="T34" fmla="*/ 10 w 12"/>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1"/>
                  <a:gd name="T56" fmla="*/ 12 w 12"/>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1">
                    <a:moveTo>
                      <a:pt x="10" y="0"/>
                    </a:moveTo>
                    <a:lnTo>
                      <a:pt x="11" y="5"/>
                    </a:lnTo>
                    <a:lnTo>
                      <a:pt x="11" y="9"/>
                    </a:lnTo>
                    <a:lnTo>
                      <a:pt x="10" y="20"/>
                    </a:lnTo>
                    <a:lnTo>
                      <a:pt x="8" y="20"/>
                    </a:lnTo>
                    <a:lnTo>
                      <a:pt x="6" y="20"/>
                    </a:lnTo>
                    <a:lnTo>
                      <a:pt x="0" y="20"/>
                    </a:lnTo>
                    <a:lnTo>
                      <a:pt x="1" y="15"/>
                    </a:lnTo>
                    <a:lnTo>
                      <a:pt x="1"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8" name="Freeform 268">
                <a:extLst>
                  <a:ext uri="{FF2B5EF4-FFF2-40B4-BE49-F238E27FC236}">
                    <a16:creationId xmlns:a16="http://schemas.microsoft.com/office/drawing/2014/main" id="{26FF96DD-A6C9-4780-8CAC-51A4407C3A9E}"/>
                  </a:ext>
                </a:extLst>
              </p:cNvPr>
              <p:cNvSpPr>
                <a:spLocks/>
              </p:cNvSpPr>
              <p:nvPr/>
            </p:nvSpPr>
            <p:spPr bwMode="auto">
              <a:xfrm>
                <a:off x="711" y="3405"/>
                <a:ext cx="11" cy="19"/>
              </a:xfrm>
              <a:custGeom>
                <a:avLst/>
                <a:gdLst>
                  <a:gd name="T0" fmla="*/ 9 w 11"/>
                  <a:gd name="T1" fmla="*/ 0 h 19"/>
                  <a:gd name="T2" fmla="*/ 10 w 11"/>
                  <a:gd name="T3" fmla="*/ 4 h 19"/>
                  <a:gd name="T4" fmla="*/ 10 w 11"/>
                  <a:gd name="T5" fmla="*/ 8 h 19"/>
                  <a:gd name="T6" fmla="*/ 9 w 11"/>
                  <a:gd name="T7" fmla="*/ 18 h 19"/>
                  <a:gd name="T8" fmla="*/ 9 w 11"/>
                  <a:gd name="T9" fmla="*/ 18 h 19"/>
                  <a:gd name="T10" fmla="*/ 8 w 11"/>
                  <a:gd name="T11" fmla="*/ 18 h 19"/>
                  <a:gd name="T12" fmla="*/ 6 w 11"/>
                  <a:gd name="T13" fmla="*/ 18 h 19"/>
                  <a:gd name="T14" fmla="*/ 0 w 11"/>
                  <a:gd name="T15" fmla="*/ 18 h 19"/>
                  <a:gd name="T16" fmla="*/ 0 w 11"/>
                  <a:gd name="T17" fmla="*/ 18 h 19"/>
                  <a:gd name="T18" fmla="*/ 0 w 11"/>
                  <a:gd name="T19" fmla="*/ 13 h 19"/>
                  <a:gd name="T20" fmla="*/ 1 w 11"/>
                  <a:gd name="T21" fmla="*/ 9 h 19"/>
                  <a:gd name="T22" fmla="*/ 0 w 11"/>
                  <a:gd name="T23" fmla="*/ 0 h 19"/>
                  <a:gd name="T24" fmla="*/ 0 w 11"/>
                  <a:gd name="T25" fmla="*/ 0 h 19"/>
                  <a:gd name="T26" fmla="*/ 3 w 11"/>
                  <a:gd name="T27" fmla="*/ 0 h 19"/>
                  <a:gd name="T28" fmla="*/ 5 w 11"/>
                  <a:gd name="T29" fmla="*/ 0 h 19"/>
                  <a:gd name="T30" fmla="*/ 9 w 11"/>
                  <a:gd name="T31" fmla="*/ 0 h 19"/>
                  <a:gd name="T32" fmla="*/ 9 w 11"/>
                  <a:gd name="T33" fmla="*/ 0 h 19"/>
                  <a:gd name="T34" fmla="*/ 9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9" y="0"/>
                    </a:moveTo>
                    <a:lnTo>
                      <a:pt x="10" y="4"/>
                    </a:lnTo>
                    <a:lnTo>
                      <a:pt x="10" y="8"/>
                    </a:lnTo>
                    <a:lnTo>
                      <a:pt x="9" y="18"/>
                    </a:lnTo>
                    <a:lnTo>
                      <a:pt x="8" y="18"/>
                    </a:lnTo>
                    <a:lnTo>
                      <a:pt x="6" y="18"/>
                    </a:lnTo>
                    <a:lnTo>
                      <a:pt x="0" y="18"/>
                    </a:lnTo>
                    <a:lnTo>
                      <a:pt x="0" y="13"/>
                    </a:lnTo>
                    <a:lnTo>
                      <a:pt x="1" y="9"/>
                    </a:lnTo>
                    <a:lnTo>
                      <a:pt x="0" y="0"/>
                    </a:lnTo>
                    <a:lnTo>
                      <a:pt x="3" y="0"/>
                    </a:lnTo>
                    <a:lnTo>
                      <a:pt x="5"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69" name="Freeform 269">
                <a:extLst>
                  <a:ext uri="{FF2B5EF4-FFF2-40B4-BE49-F238E27FC236}">
                    <a16:creationId xmlns:a16="http://schemas.microsoft.com/office/drawing/2014/main" id="{53EBDA64-7A1F-41D4-BDF3-9D889D5FE63A}"/>
                  </a:ext>
                </a:extLst>
              </p:cNvPr>
              <p:cNvSpPr>
                <a:spLocks/>
              </p:cNvSpPr>
              <p:nvPr/>
            </p:nvSpPr>
            <p:spPr bwMode="auto">
              <a:xfrm>
                <a:off x="712" y="3406"/>
                <a:ext cx="10" cy="18"/>
              </a:xfrm>
              <a:custGeom>
                <a:avLst/>
                <a:gdLst>
                  <a:gd name="T0" fmla="*/ 8 w 10"/>
                  <a:gd name="T1" fmla="*/ 1 h 18"/>
                  <a:gd name="T2" fmla="*/ 9 w 10"/>
                  <a:gd name="T3" fmla="*/ 4 h 18"/>
                  <a:gd name="T4" fmla="*/ 9 w 10"/>
                  <a:gd name="T5" fmla="*/ 8 h 18"/>
                  <a:gd name="T6" fmla="*/ 8 w 10"/>
                  <a:gd name="T7" fmla="*/ 17 h 18"/>
                  <a:gd name="T8" fmla="*/ 8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1 h 18"/>
                  <a:gd name="T24" fmla="*/ 0 w 10"/>
                  <a:gd name="T25" fmla="*/ 1 h 18"/>
                  <a:gd name="T26" fmla="*/ 2 w 10"/>
                  <a:gd name="T27" fmla="*/ 0 h 18"/>
                  <a:gd name="T28" fmla="*/ 4 w 10"/>
                  <a:gd name="T29" fmla="*/ 0 h 18"/>
                  <a:gd name="T30" fmla="*/ 8 w 10"/>
                  <a:gd name="T31" fmla="*/ 1 h 18"/>
                  <a:gd name="T32" fmla="*/ 8 w 10"/>
                  <a:gd name="T33" fmla="*/ 1 h 18"/>
                  <a:gd name="T34" fmla="*/ 8 w 10"/>
                  <a:gd name="T35" fmla="*/ 1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8" y="1"/>
                    </a:moveTo>
                    <a:lnTo>
                      <a:pt x="9" y="4"/>
                    </a:lnTo>
                    <a:lnTo>
                      <a:pt x="9" y="8"/>
                    </a:lnTo>
                    <a:lnTo>
                      <a:pt x="8" y="17"/>
                    </a:lnTo>
                    <a:lnTo>
                      <a:pt x="7" y="17"/>
                    </a:lnTo>
                    <a:lnTo>
                      <a:pt x="5" y="17"/>
                    </a:lnTo>
                    <a:lnTo>
                      <a:pt x="0" y="17"/>
                    </a:lnTo>
                    <a:lnTo>
                      <a:pt x="0" y="13"/>
                    </a:lnTo>
                    <a:lnTo>
                      <a:pt x="0" y="9"/>
                    </a:lnTo>
                    <a:lnTo>
                      <a:pt x="0" y="1"/>
                    </a:lnTo>
                    <a:lnTo>
                      <a:pt x="2" y="0"/>
                    </a:lnTo>
                    <a:lnTo>
                      <a:pt x="4" y="0"/>
                    </a:lnTo>
                    <a:lnTo>
                      <a:pt x="8" y="1"/>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0" name="Freeform 270">
                <a:extLst>
                  <a:ext uri="{FF2B5EF4-FFF2-40B4-BE49-F238E27FC236}">
                    <a16:creationId xmlns:a16="http://schemas.microsoft.com/office/drawing/2014/main" id="{CBFD8536-13CD-4EE5-9691-4743F4609B05}"/>
                  </a:ext>
                </a:extLst>
              </p:cNvPr>
              <p:cNvSpPr>
                <a:spLocks/>
              </p:cNvSpPr>
              <p:nvPr/>
            </p:nvSpPr>
            <p:spPr bwMode="auto">
              <a:xfrm>
                <a:off x="713" y="3408"/>
                <a:ext cx="9" cy="16"/>
              </a:xfrm>
              <a:custGeom>
                <a:avLst/>
                <a:gdLst>
                  <a:gd name="T0" fmla="*/ 7 w 9"/>
                  <a:gd name="T1" fmla="*/ 0 h 16"/>
                  <a:gd name="T2" fmla="*/ 8 w 9"/>
                  <a:gd name="T3" fmla="*/ 3 h 16"/>
                  <a:gd name="T4" fmla="*/ 8 w 9"/>
                  <a:gd name="T5" fmla="*/ 7 h 16"/>
                  <a:gd name="T6" fmla="*/ 7 w 9"/>
                  <a:gd name="T7" fmla="*/ 15 h 16"/>
                  <a:gd name="T8" fmla="*/ 7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7 w 9"/>
                  <a:gd name="T31" fmla="*/ 0 h 16"/>
                  <a:gd name="T32" fmla="*/ 7 w 9"/>
                  <a:gd name="T33" fmla="*/ 0 h 16"/>
                  <a:gd name="T34" fmla="*/ 7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7" y="0"/>
                    </a:moveTo>
                    <a:lnTo>
                      <a:pt x="8" y="3"/>
                    </a:lnTo>
                    <a:lnTo>
                      <a:pt x="8" y="7"/>
                    </a:lnTo>
                    <a:lnTo>
                      <a:pt x="7" y="15"/>
                    </a:lnTo>
                    <a:lnTo>
                      <a:pt x="6" y="15"/>
                    </a:lnTo>
                    <a:lnTo>
                      <a:pt x="4" y="15"/>
                    </a:lnTo>
                    <a:lnTo>
                      <a:pt x="0" y="15"/>
                    </a:lnTo>
                    <a:lnTo>
                      <a:pt x="0" y="11"/>
                    </a:lnTo>
                    <a:lnTo>
                      <a:pt x="0" y="8"/>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1" name="Freeform 271">
                <a:extLst>
                  <a:ext uri="{FF2B5EF4-FFF2-40B4-BE49-F238E27FC236}">
                    <a16:creationId xmlns:a16="http://schemas.microsoft.com/office/drawing/2014/main" id="{2A58706B-6C77-4945-A55E-3410D7AA3725}"/>
                  </a:ext>
                </a:extLst>
              </p:cNvPr>
              <p:cNvSpPr>
                <a:spLocks/>
              </p:cNvSpPr>
              <p:nvPr/>
            </p:nvSpPr>
            <p:spPr bwMode="auto">
              <a:xfrm>
                <a:off x="714" y="3410"/>
                <a:ext cx="8" cy="14"/>
              </a:xfrm>
              <a:custGeom>
                <a:avLst/>
                <a:gdLst>
                  <a:gd name="T0" fmla="*/ 6 w 8"/>
                  <a:gd name="T1" fmla="*/ 0 h 14"/>
                  <a:gd name="T2" fmla="*/ 7 w 8"/>
                  <a:gd name="T3" fmla="*/ 3 h 14"/>
                  <a:gd name="T4" fmla="*/ 7 w 8"/>
                  <a:gd name="T5" fmla="*/ 6 h 14"/>
                  <a:gd name="T6" fmla="*/ 6 w 8"/>
                  <a:gd name="T7" fmla="*/ 13 h 14"/>
                  <a:gd name="T8" fmla="*/ 6 w 8"/>
                  <a:gd name="T9" fmla="*/ 13 h 14"/>
                  <a:gd name="T10" fmla="*/ 5 w 8"/>
                  <a:gd name="T11" fmla="*/ 13 h 14"/>
                  <a:gd name="T12" fmla="*/ 4 w 8"/>
                  <a:gd name="T13" fmla="*/ 13 h 14"/>
                  <a:gd name="T14" fmla="*/ 0 w 8"/>
                  <a:gd name="T15" fmla="*/ 13 h 14"/>
                  <a:gd name="T16" fmla="*/ 0 w 8"/>
                  <a:gd name="T17" fmla="*/ 13 h 14"/>
                  <a:gd name="T18" fmla="*/ 0 w 8"/>
                  <a:gd name="T19" fmla="*/ 9 h 14"/>
                  <a:gd name="T20" fmla="*/ 0 w 8"/>
                  <a:gd name="T21" fmla="*/ 6 h 14"/>
                  <a:gd name="T22" fmla="*/ 0 w 8"/>
                  <a:gd name="T23" fmla="*/ 0 h 14"/>
                  <a:gd name="T24" fmla="*/ 0 w 8"/>
                  <a:gd name="T25" fmla="*/ 0 h 14"/>
                  <a:gd name="T26" fmla="*/ 2 w 8"/>
                  <a:gd name="T27" fmla="*/ 0 h 14"/>
                  <a:gd name="T28" fmla="*/ 3 w 8"/>
                  <a:gd name="T29" fmla="*/ 0 h 14"/>
                  <a:gd name="T30" fmla="*/ 6 w 8"/>
                  <a:gd name="T31" fmla="*/ 0 h 14"/>
                  <a:gd name="T32" fmla="*/ 6 w 8"/>
                  <a:gd name="T33" fmla="*/ 0 h 14"/>
                  <a:gd name="T34" fmla="*/ 6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6" y="0"/>
                    </a:moveTo>
                    <a:lnTo>
                      <a:pt x="7" y="3"/>
                    </a:lnTo>
                    <a:lnTo>
                      <a:pt x="7" y="6"/>
                    </a:lnTo>
                    <a:lnTo>
                      <a:pt x="6" y="13"/>
                    </a:lnTo>
                    <a:lnTo>
                      <a:pt x="5" y="13"/>
                    </a:lnTo>
                    <a:lnTo>
                      <a:pt x="4" y="13"/>
                    </a:lnTo>
                    <a:lnTo>
                      <a:pt x="0" y="13"/>
                    </a:lnTo>
                    <a:lnTo>
                      <a:pt x="0" y="9"/>
                    </a:lnTo>
                    <a:lnTo>
                      <a:pt x="0" y="6"/>
                    </a:lnTo>
                    <a:lnTo>
                      <a:pt x="0" y="0"/>
                    </a:lnTo>
                    <a:lnTo>
                      <a:pt x="2"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2" name="Freeform 272">
                <a:extLst>
                  <a:ext uri="{FF2B5EF4-FFF2-40B4-BE49-F238E27FC236}">
                    <a16:creationId xmlns:a16="http://schemas.microsoft.com/office/drawing/2014/main" id="{48B3B208-B75D-4169-9758-09209134630D}"/>
                  </a:ext>
                </a:extLst>
              </p:cNvPr>
              <p:cNvSpPr>
                <a:spLocks/>
              </p:cNvSpPr>
              <p:nvPr/>
            </p:nvSpPr>
            <p:spPr bwMode="auto">
              <a:xfrm>
                <a:off x="715" y="3411"/>
                <a:ext cx="7" cy="13"/>
              </a:xfrm>
              <a:custGeom>
                <a:avLst/>
                <a:gdLst>
                  <a:gd name="T0" fmla="*/ 5 w 7"/>
                  <a:gd name="T1" fmla="*/ 0 h 13"/>
                  <a:gd name="T2" fmla="*/ 6 w 7"/>
                  <a:gd name="T3" fmla="*/ 3 h 13"/>
                  <a:gd name="T4" fmla="*/ 6 w 7"/>
                  <a:gd name="T5" fmla="*/ 6 h 13"/>
                  <a:gd name="T6" fmla="*/ 5 w 7"/>
                  <a:gd name="T7" fmla="*/ 12 h 13"/>
                  <a:gd name="T8" fmla="*/ 5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5 w 7"/>
                  <a:gd name="T31" fmla="*/ 0 h 13"/>
                  <a:gd name="T32" fmla="*/ 5 w 7"/>
                  <a:gd name="T33" fmla="*/ 0 h 13"/>
                  <a:gd name="T34" fmla="*/ 5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5" y="0"/>
                    </a:moveTo>
                    <a:lnTo>
                      <a:pt x="6" y="3"/>
                    </a:lnTo>
                    <a:lnTo>
                      <a:pt x="6" y="6"/>
                    </a:lnTo>
                    <a:lnTo>
                      <a:pt x="5" y="12"/>
                    </a:lnTo>
                    <a:lnTo>
                      <a:pt x="4" y="12"/>
                    </a:lnTo>
                    <a:lnTo>
                      <a:pt x="3" y="12"/>
                    </a:lnTo>
                    <a:lnTo>
                      <a:pt x="0" y="12"/>
                    </a:lnTo>
                    <a:lnTo>
                      <a:pt x="0" y="9"/>
                    </a:lnTo>
                    <a:lnTo>
                      <a:pt x="0" y="6"/>
                    </a:lnTo>
                    <a:lnTo>
                      <a:pt x="0" y="0"/>
                    </a:lnTo>
                    <a:lnTo>
                      <a:pt x="1" y="0"/>
                    </a:lnTo>
                    <a:lnTo>
                      <a:pt x="3"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3" name="Freeform 273">
                <a:extLst>
                  <a:ext uri="{FF2B5EF4-FFF2-40B4-BE49-F238E27FC236}">
                    <a16:creationId xmlns:a16="http://schemas.microsoft.com/office/drawing/2014/main" id="{CA73108A-406F-4895-B359-79382E94889C}"/>
                  </a:ext>
                </a:extLst>
              </p:cNvPr>
              <p:cNvSpPr>
                <a:spLocks/>
              </p:cNvSpPr>
              <p:nvPr/>
            </p:nvSpPr>
            <p:spPr bwMode="auto">
              <a:xfrm>
                <a:off x="716" y="3413"/>
                <a:ext cx="5" cy="10"/>
              </a:xfrm>
              <a:custGeom>
                <a:avLst/>
                <a:gdLst>
                  <a:gd name="T0" fmla="*/ 4 w 5"/>
                  <a:gd name="T1" fmla="*/ 0 h 10"/>
                  <a:gd name="T2" fmla="*/ 4 w 5"/>
                  <a:gd name="T3" fmla="*/ 2 h 10"/>
                  <a:gd name="T4" fmla="*/ 4 w 5"/>
                  <a:gd name="T5" fmla="*/ 7 h 10"/>
                  <a:gd name="T6" fmla="*/ 4 w 5"/>
                  <a:gd name="T7" fmla="*/ 9 h 10"/>
                  <a:gd name="T8" fmla="*/ 4 w 5"/>
                  <a:gd name="T9" fmla="*/ 9 h 10"/>
                  <a:gd name="T10" fmla="*/ 3 w 5"/>
                  <a:gd name="T11" fmla="*/ 9 h 10"/>
                  <a:gd name="T12" fmla="*/ 1 w 5"/>
                  <a:gd name="T13" fmla="*/ 9 h 10"/>
                  <a:gd name="T14" fmla="*/ 0 w 5"/>
                  <a:gd name="T15" fmla="*/ 9 h 10"/>
                  <a:gd name="T16" fmla="*/ 0 w 5"/>
                  <a:gd name="T17" fmla="*/ 9 h 10"/>
                  <a:gd name="T18" fmla="*/ 0 w 5"/>
                  <a:gd name="T19" fmla="*/ 7 h 10"/>
                  <a:gd name="T20" fmla="*/ 0 w 5"/>
                  <a:gd name="T21" fmla="*/ 2 h 10"/>
                  <a:gd name="T22" fmla="*/ 0 w 5"/>
                  <a:gd name="T23" fmla="*/ 0 h 10"/>
                  <a:gd name="T24" fmla="*/ 0 w 5"/>
                  <a:gd name="T25" fmla="*/ 0 h 10"/>
                  <a:gd name="T26" fmla="*/ 1 w 5"/>
                  <a:gd name="T27" fmla="*/ 0 h 10"/>
                  <a:gd name="T28" fmla="*/ 3 w 5"/>
                  <a:gd name="T29" fmla="*/ 0 h 10"/>
                  <a:gd name="T30" fmla="*/ 4 w 5"/>
                  <a:gd name="T31" fmla="*/ 0 h 10"/>
                  <a:gd name="T32" fmla="*/ 4 w 5"/>
                  <a:gd name="T33" fmla="*/ 0 h 10"/>
                  <a:gd name="T34" fmla="*/ 4 w 5"/>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0"/>
                  <a:gd name="T56" fmla="*/ 5 w 5"/>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0">
                    <a:moveTo>
                      <a:pt x="4" y="0"/>
                    </a:moveTo>
                    <a:lnTo>
                      <a:pt x="4" y="2"/>
                    </a:lnTo>
                    <a:lnTo>
                      <a:pt x="4" y="7"/>
                    </a:lnTo>
                    <a:lnTo>
                      <a:pt x="4" y="9"/>
                    </a:lnTo>
                    <a:lnTo>
                      <a:pt x="3" y="9"/>
                    </a:lnTo>
                    <a:lnTo>
                      <a:pt x="1" y="9"/>
                    </a:lnTo>
                    <a:lnTo>
                      <a:pt x="0" y="9"/>
                    </a:lnTo>
                    <a:lnTo>
                      <a:pt x="0" y="7"/>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4" name="Freeform 274">
                <a:extLst>
                  <a:ext uri="{FF2B5EF4-FFF2-40B4-BE49-F238E27FC236}">
                    <a16:creationId xmlns:a16="http://schemas.microsoft.com/office/drawing/2014/main" id="{E0F5B036-D2B0-48FD-B6A0-12B926400309}"/>
                  </a:ext>
                </a:extLst>
              </p:cNvPr>
              <p:cNvSpPr>
                <a:spLocks/>
              </p:cNvSpPr>
              <p:nvPr/>
            </p:nvSpPr>
            <p:spPr bwMode="auto">
              <a:xfrm>
                <a:off x="707" y="3425"/>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0 w 15"/>
                  <a:gd name="T11" fmla="*/ 29 h 30"/>
                  <a:gd name="T12" fmla="*/ 3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3 w 15"/>
                  <a:gd name="T27" fmla="*/ 0 h 30"/>
                  <a:gd name="T28" fmla="*/ 10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0" y="29"/>
                    </a:lnTo>
                    <a:lnTo>
                      <a:pt x="3" y="29"/>
                    </a:lnTo>
                    <a:lnTo>
                      <a:pt x="0" y="29"/>
                    </a:lnTo>
                    <a:lnTo>
                      <a:pt x="0" y="22"/>
                    </a:lnTo>
                    <a:lnTo>
                      <a:pt x="0" y="8"/>
                    </a:lnTo>
                    <a:lnTo>
                      <a:pt x="0" y="0"/>
                    </a:lnTo>
                    <a:lnTo>
                      <a:pt x="3" y="0"/>
                    </a:lnTo>
                    <a:lnTo>
                      <a:pt x="10"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5" name="Freeform 275">
                <a:extLst>
                  <a:ext uri="{FF2B5EF4-FFF2-40B4-BE49-F238E27FC236}">
                    <a16:creationId xmlns:a16="http://schemas.microsoft.com/office/drawing/2014/main" id="{405DAD36-EFE4-4E4E-8300-1AB6F72A395D}"/>
                  </a:ext>
                </a:extLst>
              </p:cNvPr>
              <p:cNvSpPr>
                <a:spLocks/>
              </p:cNvSpPr>
              <p:nvPr/>
            </p:nvSpPr>
            <p:spPr bwMode="auto">
              <a:xfrm>
                <a:off x="707" y="3427"/>
                <a:ext cx="15" cy="29"/>
              </a:xfrm>
              <a:custGeom>
                <a:avLst/>
                <a:gdLst>
                  <a:gd name="T0" fmla="*/ 13 w 15"/>
                  <a:gd name="T1" fmla="*/ 0 h 29"/>
                  <a:gd name="T2" fmla="*/ 14 w 15"/>
                  <a:gd name="T3" fmla="*/ 7 h 29"/>
                  <a:gd name="T4" fmla="*/ 14 w 15"/>
                  <a:gd name="T5" fmla="*/ 13 h 29"/>
                  <a:gd name="T6" fmla="*/ 13 w 15"/>
                  <a:gd name="T7" fmla="*/ 28 h 29"/>
                  <a:gd name="T8" fmla="*/ 13 w 15"/>
                  <a:gd name="T9" fmla="*/ 28 h 29"/>
                  <a:gd name="T10" fmla="*/ 11 w 15"/>
                  <a:gd name="T11" fmla="*/ 27 h 29"/>
                  <a:gd name="T12" fmla="*/ 7 w 15"/>
                  <a:gd name="T13" fmla="*/ 27 h 29"/>
                  <a:gd name="T14" fmla="*/ 0 w 15"/>
                  <a:gd name="T15" fmla="*/ 28 h 29"/>
                  <a:gd name="T16" fmla="*/ 0 w 15"/>
                  <a:gd name="T17" fmla="*/ 28 h 29"/>
                  <a:gd name="T18" fmla="*/ 0 w 15"/>
                  <a:gd name="T19" fmla="*/ 21 h 29"/>
                  <a:gd name="T20" fmla="*/ 0 w 15"/>
                  <a:gd name="T21" fmla="*/ 14 h 29"/>
                  <a:gd name="T22" fmla="*/ 0 w 15"/>
                  <a:gd name="T23" fmla="*/ 0 h 29"/>
                  <a:gd name="T24" fmla="*/ 0 w 15"/>
                  <a:gd name="T25" fmla="*/ 0 h 29"/>
                  <a:gd name="T26" fmla="*/ 3 w 15"/>
                  <a:gd name="T27" fmla="*/ 0 h 29"/>
                  <a:gd name="T28" fmla="*/ 7 w 15"/>
                  <a:gd name="T29" fmla="*/ 0 h 29"/>
                  <a:gd name="T30" fmla="*/ 13 w 15"/>
                  <a:gd name="T31" fmla="*/ 0 h 29"/>
                  <a:gd name="T32" fmla="*/ 13 w 15"/>
                  <a:gd name="T33" fmla="*/ 0 h 29"/>
                  <a:gd name="T34" fmla="*/ 13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3" y="0"/>
                    </a:moveTo>
                    <a:lnTo>
                      <a:pt x="14" y="7"/>
                    </a:lnTo>
                    <a:lnTo>
                      <a:pt x="14" y="13"/>
                    </a:lnTo>
                    <a:lnTo>
                      <a:pt x="13" y="28"/>
                    </a:lnTo>
                    <a:lnTo>
                      <a:pt x="11" y="27"/>
                    </a:lnTo>
                    <a:lnTo>
                      <a:pt x="7" y="27"/>
                    </a:lnTo>
                    <a:lnTo>
                      <a:pt x="0" y="28"/>
                    </a:lnTo>
                    <a:lnTo>
                      <a:pt x="0" y="21"/>
                    </a:lnTo>
                    <a:lnTo>
                      <a:pt x="0" y="14"/>
                    </a:lnTo>
                    <a:lnTo>
                      <a:pt x="0" y="0"/>
                    </a:lnTo>
                    <a:lnTo>
                      <a:pt x="3" y="0"/>
                    </a:lnTo>
                    <a:lnTo>
                      <a:pt x="7"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6" name="Freeform 276">
                <a:extLst>
                  <a:ext uri="{FF2B5EF4-FFF2-40B4-BE49-F238E27FC236}">
                    <a16:creationId xmlns:a16="http://schemas.microsoft.com/office/drawing/2014/main" id="{B40DBDDC-23B8-4DBE-A365-3033DB49D1E7}"/>
                  </a:ext>
                </a:extLst>
              </p:cNvPr>
              <p:cNvSpPr>
                <a:spLocks/>
              </p:cNvSpPr>
              <p:nvPr/>
            </p:nvSpPr>
            <p:spPr bwMode="auto">
              <a:xfrm>
                <a:off x="708" y="3429"/>
                <a:ext cx="14" cy="27"/>
              </a:xfrm>
              <a:custGeom>
                <a:avLst/>
                <a:gdLst>
                  <a:gd name="T0" fmla="*/ 12 w 14"/>
                  <a:gd name="T1" fmla="*/ 0 h 27"/>
                  <a:gd name="T2" fmla="*/ 13 w 14"/>
                  <a:gd name="T3" fmla="*/ 6 h 27"/>
                  <a:gd name="T4" fmla="*/ 13 w 14"/>
                  <a:gd name="T5" fmla="*/ 12 h 27"/>
                  <a:gd name="T6" fmla="*/ 12 w 14"/>
                  <a:gd name="T7" fmla="*/ 26 h 27"/>
                  <a:gd name="T8" fmla="*/ 12 w 14"/>
                  <a:gd name="T9" fmla="*/ 26 h 27"/>
                  <a:gd name="T10" fmla="*/ 10 w 14"/>
                  <a:gd name="T11" fmla="*/ 25 h 27"/>
                  <a:gd name="T12" fmla="*/ 7 w 14"/>
                  <a:gd name="T13" fmla="*/ 25 h 27"/>
                  <a:gd name="T14" fmla="*/ 0 w 14"/>
                  <a:gd name="T15" fmla="*/ 26 h 27"/>
                  <a:gd name="T16" fmla="*/ 0 w 14"/>
                  <a:gd name="T17" fmla="*/ 26 h 27"/>
                  <a:gd name="T18" fmla="*/ 0 w 14"/>
                  <a:gd name="T19" fmla="*/ 19 h 27"/>
                  <a:gd name="T20" fmla="*/ 0 w 14"/>
                  <a:gd name="T21" fmla="*/ 13 h 27"/>
                  <a:gd name="T22" fmla="*/ 0 w 14"/>
                  <a:gd name="T23" fmla="*/ 0 h 27"/>
                  <a:gd name="T24" fmla="*/ 0 w 14"/>
                  <a:gd name="T25" fmla="*/ 0 h 27"/>
                  <a:gd name="T26" fmla="*/ 3 w 14"/>
                  <a:gd name="T27" fmla="*/ 0 h 27"/>
                  <a:gd name="T28" fmla="*/ 6 w 14"/>
                  <a:gd name="T29" fmla="*/ 0 h 27"/>
                  <a:gd name="T30" fmla="*/ 12 w 14"/>
                  <a:gd name="T31" fmla="*/ 0 h 27"/>
                  <a:gd name="T32" fmla="*/ 12 w 14"/>
                  <a:gd name="T33" fmla="*/ 0 h 27"/>
                  <a:gd name="T34" fmla="*/ 12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2" y="0"/>
                    </a:moveTo>
                    <a:lnTo>
                      <a:pt x="13" y="6"/>
                    </a:lnTo>
                    <a:lnTo>
                      <a:pt x="13" y="12"/>
                    </a:lnTo>
                    <a:lnTo>
                      <a:pt x="12" y="26"/>
                    </a:lnTo>
                    <a:lnTo>
                      <a:pt x="10" y="25"/>
                    </a:lnTo>
                    <a:lnTo>
                      <a:pt x="7" y="25"/>
                    </a:lnTo>
                    <a:lnTo>
                      <a:pt x="0" y="26"/>
                    </a:lnTo>
                    <a:lnTo>
                      <a:pt x="0" y="19"/>
                    </a:lnTo>
                    <a:lnTo>
                      <a:pt x="0" y="13"/>
                    </a:lnTo>
                    <a:lnTo>
                      <a:pt x="0" y="0"/>
                    </a:lnTo>
                    <a:lnTo>
                      <a:pt x="3" y="0"/>
                    </a:lnTo>
                    <a:lnTo>
                      <a:pt x="6" y="0"/>
                    </a:lnTo>
                    <a:lnTo>
                      <a:pt x="12"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7" name="Freeform 277">
                <a:extLst>
                  <a:ext uri="{FF2B5EF4-FFF2-40B4-BE49-F238E27FC236}">
                    <a16:creationId xmlns:a16="http://schemas.microsoft.com/office/drawing/2014/main" id="{7B19AA51-D689-4B68-BCE5-ED2C288C80B6}"/>
                  </a:ext>
                </a:extLst>
              </p:cNvPr>
              <p:cNvSpPr>
                <a:spLocks/>
              </p:cNvSpPr>
              <p:nvPr/>
            </p:nvSpPr>
            <p:spPr bwMode="auto">
              <a:xfrm>
                <a:off x="709" y="3430"/>
                <a:ext cx="13" cy="26"/>
              </a:xfrm>
              <a:custGeom>
                <a:avLst/>
                <a:gdLst>
                  <a:gd name="T0" fmla="*/ 11 w 13"/>
                  <a:gd name="T1" fmla="*/ 1 h 26"/>
                  <a:gd name="T2" fmla="*/ 12 w 13"/>
                  <a:gd name="T3" fmla="*/ 6 h 26"/>
                  <a:gd name="T4" fmla="*/ 12 w 13"/>
                  <a:gd name="T5" fmla="*/ 11 h 26"/>
                  <a:gd name="T6" fmla="*/ 11 w 13"/>
                  <a:gd name="T7" fmla="*/ 25 h 26"/>
                  <a:gd name="T8" fmla="*/ 11 w 13"/>
                  <a:gd name="T9" fmla="*/ 25 h 26"/>
                  <a:gd name="T10" fmla="*/ 9 w 13"/>
                  <a:gd name="T11" fmla="*/ 24 h 26"/>
                  <a:gd name="T12" fmla="*/ 6 w 13"/>
                  <a:gd name="T13" fmla="*/ 24 h 26"/>
                  <a:gd name="T14" fmla="*/ 0 w 13"/>
                  <a:gd name="T15" fmla="*/ 25 h 26"/>
                  <a:gd name="T16" fmla="*/ 0 w 13"/>
                  <a:gd name="T17" fmla="*/ 25 h 26"/>
                  <a:gd name="T18" fmla="*/ 0 w 13"/>
                  <a:gd name="T19" fmla="*/ 19 h 26"/>
                  <a:gd name="T20" fmla="*/ 0 w 13"/>
                  <a:gd name="T21" fmla="*/ 13 h 26"/>
                  <a:gd name="T22" fmla="*/ 0 w 13"/>
                  <a:gd name="T23" fmla="*/ 1 h 26"/>
                  <a:gd name="T24" fmla="*/ 0 w 13"/>
                  <a:gd name="T25" fmla="*/ 1 h 26"/>
                  <a:gd name="T26" fmla="*/ 3 w 13"/>
                  <a:gd name="T27" fmla="*/ 0 h 26"/>
                  <a:gd name="T28" fmla="*/ 6 w 13"/>
                  <a:gd name="T29" fmla="*/ 0 h 26"/>
                  <a:gd name="T30" fmla="*/ 11 w 13"/>
                  <a:gd name="T31" fmla="*/ 1 h 26"/>
                  <a:gd name="T32" fmla="*/ 11 w 13"/>
                  <a:gd name="T33" fmla="*/ 1 h 26"/>
                  <a:gd name="T34" fmla="*/ 11 w 13"/>
                  <a:gd name="T35" fmla="*/ 1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6"/>
                  <a:gd name="T56" fmla="*/ 13 w 13"/>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6">
                    <a:moveTo>
                      <a:pt x="11" y="1"/>
                    </a:moveTo>
                    <a:lnTo>
                      <a:pt x="12" y="6"/>
                    </a:lnTo>
                    <a:lnTo>
                      <a:pt x="12" y="11"/>
                    </a:lnTo>
                    <a:lnTo>
                      <a:pt x="11" y="25"/>
                    </a:lnTo>
                    <a:lnTo>
                      <a:pt x="9" y="24"/>
                    </a:lnTo>
                    <a:lnTo>
                      <a:pt x="6" y="24"/>
                    </a:lnTo>
                    <a:lnTo>
                      <a:pt x="0" y="25"/>
                    </a:lnTo>
                    <a:lnTo>
                      <a:pt x="0" y="19"/>
                    </a:lnTo>
                    <a:lnTo>
                      <a:pt x="0" y="13"/>
                    </a:lnTo>
                    <a:lnTo>
                      <a:pt x="0" y="1"/>
                    </a:lnTo>
                    <a:lnTo>
                      <a:pt x="3" y="0"/>
                    </a:lnTo>
                    <a:lnTo>
                      <a:pt x="6" y="0"/>
                    </a:lnTo>
                    <a:lnTo>
                      <a:pt x="11"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8" name="Freeform 278">
                <a:extLst>
                  <a:ext uri="{FF2B5EF4-FFF2-40B4-BE49-F238E27FC236}">
                    <a16:creationId xmlns:a16="http://schemas.microsoft.com/office/drawing/2014/main" id="{1098BB43-0478-4055-9031-9D8F22635781}"/>
                  </a:ext>
                </a:extLst>
              </p:cNvPr>
              <p:cNvSpPr>
                <a:spLocks/>
              </p:cNvSpPr>
              <p:nvPr/>
            </p:nvSpPr>
            <p:spPr bwMode="auto">
              <a:xfrm>
                <a:off x="710" y="3432"/>
                <a:ext cx="12" cy="24"/>
              </a:xfrm>
              <a:custGeom>
                <a:avLst/>
                <a:gdLst>
                  <a:gd name="T0" fmla="*/ 10 w 12"/>
                  <a:gd name="T1" fmla="*/ 0 h 24"/>
                  <a:gd name="T2" fmla="*/ 11 w 12"/>
                  <a:gd name="T3" fmla="*/ 5 h 24"/>
                  <a:gd name="T4" fmla="*/ 11 w 12"/>
                  <a:gd name="T5" fmla="*/ 11 h 24"/>
                  <a:gd name="T6" fmla="*/ 10 w 12"/>
                  <a:gd name="T7" fmla="*/ 23 h 24"/>
                  <a:gd name="T8" fmla="*/ 10 w 12"/>
                  <a:gd name="T9" fmla="*/ 23 h 24"/>
                  <a:gd name="T10" fmla="*/ 8 w 12"/>
                  <a:gd name="T11" fmla="*/ 22 h 24"/>
                  <a:gd name="T12" fmla="*/ 6 w 12"/>
                  <a:gd name="T13" fmla="*/ 22 h 24"/>
                  <a:gd name="T14" fmla="*/ 0 w 12"/>
                  <a:gd name="T15" fmla="*/ 23 h 24"/>
                  <a:gd name="T16" fmla="*/ 0 w 12"/>
                  <a:gd name="T17" fmla="*/ 23 h 24"/>
                  <a:gd name="T18" fmla="*/ 0 w 12"/>
                  <a:gd name="T19" fmla="*/ 17 h 24"/>
                  <a:gd name="T20" fmla="*/ 0 w 12"/>
                  <a:gd name="T21" fmla="*/ 12 h 24"/>
                  <a:gd name="T22" fmla="*/ 0 w 12"/>
                  <a:gd name="T23" fmla="*/ 0 h 24"/>
                  <a:gd name="T24" fmla="*/ 0 w 12"/>
                  <a:gd name="T25" fmla="*/ 0 h 24"/>
                  <a:gd name="T26" fmla="*/ 3 w 12"/>
                  <a:gd name="T27" fmla="*/ 0 h 24"/>
                  <a:gd name="T28" fmla="*/ 5 w 12"/>
                  <a:gd name="T29" fmla="*/ 0 h 24"/>
                  <a:gd name="T30" fmla="*/ 10 w 12"/>
                  <a:gd name="T31" fmla="*/ 0 h 24"/>
                  <a:gd name="T32" fmla="*/ 10 w 12"/>
                  <a:gd name="T33" fmla="*/ 0 h 24"/>
                  <a:gd name="T34" fmla="*/ 10 w 12"/>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0" y="0"/>
                    </a:moveTo>
                    <a:lnTo>
                      <a:pt x="11" y="5"/>
                    </a:lnTo>
                    <a:lnTo>
                      <a:pt x="11" y="11"/>
                    </a:lnTo>
                    <a:lnTo>
                      <a:pt x="10" y="23"/>
                    </a:lnTo>
                    <a:lnTo>
                      <a:pt x="8" y="22"/>
                    </a:lnTo>
                    <a:lnTo>
                      <a:pt x="6" y="22"/>
                    </a:lnTo>
                    <a:lnTo>
                      <a:pt x="0" y="23"/>
                    </a:lnTo>
                    <a:lnTo>
                      <a:pt x="0" y="17"/>
                    </a:lnTo>
                    <a:lnTo>
                      <a:pt x="0" y="12"/>
                    </a:lnTo>
                    <a:lnTo>
                      <a:pt x="0" y="0"/>
                    </a:lnTo>
                    <a:lnTo>
                      <a:pt x="3" y="0"/>
                    </a:lnTo>
                    <a:lnTo>
                      <a:pt x="5" y="0"/>
                    </a:lnTo>
                    <a:lnTo>
                      <a:pt x="10"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79" name="Freeform 279">
                <a:extLst>
                  <a:ext uri="{FF2B5EF4-FFF2-40B4-BE49-F238E27FC236}">
                    <a16:creationId xmlns:a16="http://schemas.microsoft.com/office/drawing/2014/main" id="{DA94E486-F229-416B-A2CC-14BC44CCAF8B}"/>
                  </a:ext>
                </a:extLst>
              </p:cNvPr>
              <p:cNvSpPr>
                <a:spLocks/>
              </p:cNvSpPr>
              <p:nvPr/>
            </p:nvSpPr>
            <p:spPr bwMode="auto">
              <a:xfrm>
                <a:off x="710" y="3434"/>
                <a:ext cx="12" cy="22"/>
              </a:xfrm>
              <a:custGeom>
                <a:avLst/>
                <a:gdLst>
                  <a:gd name="T0" fmla="*/ 10 w 12"/>
                  <a:gd name="T1" fmla="*/ 0 h 22"/>
                  <a:gd name="T2" fmla="*/ 11 w 12"/>
                  <a:gd name="T3" fmla="*/ 5 h 22"/>
                  <a:gd name="T4" fmla="*/ 11 w 12"/>
                  <a:gd name="T5" fmla="*/ 9 h 22"/>
                  <a:gd name="T6" fmla="*/ 10 w 12"/>
                  <a:gd name="T7" fmla="*/ 21 h 22"/>
                  <a:gd name="T8" fmla="*/ 10 w 12"/>
                  <a:gd name="T9" fmla="*/ 21 h 22"/>
                  <a:gd name="T10" fmla="*/ 8 w 12"/>
                  <a:gd name="T11" fmla="*/ 20 h 22"/>
                  <a:gd name="T12" fmla="*/ 6 w 12"/>
                  <a:gd name="T13" fmla="*/ 20 h 22"/>
                  <a:gd name="T14" fmla="*/ 0 w 12"/>
                  <a:gd name="T15" fmla="*/ 21 h 22"/>
                  <a:gd name="T16" fmla="*/ 0 w 12"/>
                  <a:gd name="T17" fmla="*/ 21 h 22"/>
                  <a:gd name="T18" fmla="*/ 1 w 12"/>
                  <a:gd name="T19" fmla="*/ 16 h 22"/>
                  <a:gd name="T20" fmla="*/ 1 w 12"/>
                  <a:gd name="T21" fmla="*/ 11 h 22"/>
                  <a:gd name="T22" fmla="*/ 0 w 12"/>
                  <a:gd name="T23" fmla="*/ 0 h 22"/>
                  <a:gd name="T24" fmla="*/ 0 w 12"/>
                  <a:gd name="T25" fmla="*/ 0 h 22"/>
                  <a:gd name="T26" fmla="*/ 3 w 12"/>
                  <a:gd name="T27" fmla="*/ 0 h 22"/>
                  <a:gd name="T28" fmla="*/ 5 w 12"/>
                  <a:gd name="T29" fmla="*/ 0 h 22"/>
                  <a:gd name="T30" fmla="*/ 10 w 12"/>
                  <a:gd name="T31" fmla="*/ 0 h 22"/>
                  <a:gd name="T32" fmla="*/ 10 w 12"/>
                  <a:gd name="T33" fmla="*/ 0 h 22"/>
                  <a:gd name="T34" fmla="*/ 10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0" y="0"/>
                    </a:moveTo>
                    <a:lnTo>
                      <a:pt x="11" y="5"/>
                    </a:lnTo>
                    <a:lnTo>
                      <a:pt x="11" y="9"/>
                    </a:lnTo>
                    <a:lnTo>
                      <a:pt x="10" y="21"/>
                    </a:lnTo>
                    <a:lnTo>
                      <a:pt x="8" y="20"/>
                    </a:lnTo>
                    <a:lnTo>
                      <a:pt x="6" y="20"/>
                    </a:lnTo>
                    <a:lnTo>
                      <a:pt x="0" y="21"/>
                    </a:lnTo>
                    <a:lnTo>
                      <a:pt x="1" y="16"/>
                    </a:lnTo>
                    <a:lnTo>
                      <a:pt x="1" y="11"/>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0" name="Freeform 280">
                <a:extLst>
                  <a:ext uri="{FF2B5EF4-FFF2-40B4-BE49-F238E27FC236}">
                    <a16:creationId xmlns:a16="http://schemas.microsoft.com/office/drawing/2014/main" id="{70D02861-965C-441E-B538-A6EDA98B63B7}"/>
                  </a:ext>
                </a:extLst>
              </p:cNvPr>
              <p:cNvSpPr>
                <a:spLocks/>
              </p:cNvSpPr>
              <p:nvPr/>
            </p:nvSpPr>
            <p:spPr bwMode="auto">
              <a:xfrm>
                <a:off x="711" y="3435"/>
                <a:ext cx="11" cy="21"/>
              </a:xfrm>
              <a:custGeom>
                <a:avLst/>
                <a:gdLst>
                  <a:gd name="T0" fmla="*/ 9 w 11"/>
                  <a:gd name="T1" fmla="*/ 0 h 21"/>
                  <a:gd name="T2" fmla="*/ 10 w 11"/>
                  <a:gd name="T3" fmla="*/ 5 h 21"/>
                  <a:gd name="T4" fmla="*/ 10 w 11"/>
                  <a:gd name="T5" fmla="*/ 9 h 21"/>
                  <a:gd name="T6" fmla="*/ 9 w 11"/>
                  <a:gd name="T7" fmla="*/ 20 h 21"/>
                  <a:gd name="T8" fmla="*/ 9 w 11"/>
                  <a:gd name="T9" fmla="*/ 20 h 21"/>
                  <a:gd name="T10" fmla="*/ 8 w 11"/>
                  <a:gd name="T11" fmla="*/ 19 h 21"/>
                  <a:gd name="T12" fmla="*/ 6 w 11"/>
                  <a:gd name="T13" fmla="*/ 19 h 21"/>
                  <a:gd name="T14" fmla="*/ 0 w 11"/>
                  <a:gd name="T15" fmla="*/ 20 h 21"/>
                  <a:gd name="T16" fmla="*/ 0 w 11"/>
                  <a:gd name="T17" fmla="*/ 20 h 21"/>
                  <a:gd name="T18" fmla="*/ 0 w 11"/>
                  <a:gd name="T19" fmla="*/ 15 h 21"/>
                  <a:gd name="T20" fmla="*/ 1 w 11"/>
                  <a:gd name="T21" fmla="*/ 10 h 21"/>
                  <a:gd name="T22" fmla="*/ 0 w 11"/>
                  <a:gd name="T23" fmla="*/ 0 h 21"/>
                  <a:gd name="T24" fmla="*/ 0 w 11"/>
                  <a:gd name="T25" fmla="*/ 0 h 21"/>
                  <a:gd name="T26" fmla="*/ 3 w 11"/>
                  <a:gd name="T27" fmla="*/ 0 h 21"/>
                  <a:gd name="T28" fmla="*/ 5 w 11"/>
                  <a:gd name="T29" fmla="*/ 0 h 21"/>
                  <a:gd name="T30" fmla="*/ 9 w 11"/>
                  <a:gd name="T31" fmla="*/ 0 h 21"/>
                  <a:gd name="T32" fmla="*/ 9 w 11"/>
                  <a:gd name="T33" fmla="*/ 0 h 21"/>
                  <a:gd name="T34" fmla="*/ 9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9" y="0"/>
                    </a:moveTo>
                    <a:lnTo>
                      <a:pt x="10" y="5"/>
                    </a:lnTo>
                    <a:lnTo>
                      <a:pt x="10" y="9"/>
                    </a:lnTo>
                    <a:lnTo>
                      <a:pt x="9" y="20"/>
                    </a:lnTo>
                    <a:lnTo>
                      <a:pt x="8" y="19"/>
                    </a:lnTo>
                    <a:lnTo>
                      <a:pt x="6" y="19"/>
                    </a:lnTo>
                    <a:lnTo>
                      <a:pt x="0" y="20"/>
                    </a:lnTo>
                    <a:lnTo>
                      <a:pt x="0" y="15"/>
                    </a:lnTo>
                    <a:lnTo>
                      <a:pt x="1" y="10"/>
                    </a:lnTo>
                    <a:lnTo>
                      <a:pt x="0" y="0"/>
                    </a:lnTo>
                    <a:lnTo>
                      <a:pt x="3" y="0"/>
                    </a:lnTo>
                    <a:lnTo>
                      <a:pt x="5"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1" name="Freeform 281">
                <a:extLst>
                  <a:ext uri="{FF2B5EF4-FFF2-40B4-BE49-F238E27FC236}">
                    <a16:creationId xmlns:a16="http://schemas.microsoft.com/office/drawing/2014/main" id="{9FE72A69-C2D1-4C07-8C12-5B8F3A621132}"/>
                  </a:ext>
                </a:extLst>
              </p:cNvPr>
              <p:cNvSpPr>
                <a:spLocks/>
              </p:cNvSpPr>
              <p:nvPr/>
            </p:nvSpPr>
            <p:spPr bwMode="auto">
              <a:xfrm>
                <a:off x="712" y="3437"/>
                <a:ext cx="10" cy="19"/>
              </a:xfrm>
              <a:custGeom>
                <a:avLst/>
                <a:gdLst>
                  <a:gd name="T0" fmla="*/ 8 w 10"/>
                  <a:gd name="T1" fmla="*/ 0 h 19"/>
                  <a:gd name="T2" fmla="*/ 9 w 10"/>
                  <a:gd name="T3" fmla="*/ 4 h 19"/>
                  <a:gd name="T4" fmla="*/ 9 w 10"/>
                  <a:gd name="T5" fmla="*/ 8 h 19"/>
                  <a:gd name="T6" fmla="*/ 8 w 10"/>
                  <a:gd name="T7" fmla="*/ 18 h 19"/>
                  <a:gd name="T8" fmla="*/ 8 w 10"/>
                  <a:gd name="T9" fmla="*/ 18 h 19"/>
                  <a:gd name="T10" fmla="*/ 7 w 10"/>
                  <a:gd name="T11" fmla="*/ 17 h 19"/>
                  <a:gd name="T12" fmla="*/ 5 w 10"/>
                  <a:gd name="T13" fmla="*/ 17 h 19"/>
                  <a:gd name="T14" fmla="*/ 0 w 10"/>
                  <a:gd name="T15" fmla="*/ 18 h 19"/>
                  <a:gd name="T16" fmla="*/ 0 w 10"/>
                  <a:gd name="T17" fmla="*/ 18 h 19"/>
                  <a:gd name="T18" fmla="*/ 0 w 10"/>
                  <a:gd name="T19" fmla="*/ 13 h 19"/>
                  <a:gd name="T20" fmla="*/ 0 w 10"/>
                  <a:gd name="T21" fmla="*/ 9 h 19"/>
                  <a:gd name="T22" fmla="*/ 0 w 10"/>
                  <a:gd name="T23" fmla="*/ 0 h 19"/>
                  <a:gd name="T24" fmla="*/ 0 w 10"/>
                  <a:gd name="T25" fmla="*/ 0 h 19"/>
                  <a:gd name="T26" fmla="*/ 2 w 10"/>
                  <a:gd name="T27" fmla="*/ 0 h 19"/>
                  <a:gd name="T28" fmla="*/ 4 w 10"/>
                  <a:gd name="T29" fmla="*/ 0 h 19"/>
                  <a:gd name="T30" fmla="*/ 8 w 10"/>
                  <a:gd name="T31" fmla="*/ 0 h 19"/>
                  <a:gd name="T32" fmla="*/ 8 w 10"/>
                  <a:gd name="T33" fmla="*/ 0 h 19"/>
                  <a:gd name="T34" fmla="*/ 8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8" y="0"/>
                    </a:moveTo>
                    <a:lnTo>
                      <a:pt x="9" y="4"/>
                    </a:lnTo>
                    <a:lnTo>
                      <a:pt x="9" y="8"/>
                    </a:lnTo>
                    <a:lnTo>
                      <a:pt x="8" y="18"/>
                    </a:lnTo>
                    <a:lnTo>
                      <a:pt x="7" y="17"/>
                    </a:lnTo>
                    <a:lnTo>
                      <a:pt x="5" y="17"/>
                    </a:lnTo>
                    <a:lnTo>
                      <a:pt x="0" y="18"/>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2" name="Freeform 282">
                <a:extLst>
                  <a:ext uri="{FF2B5EF4-FFF2-40B4-BE49-F238E27FC236}">
                    <a16:creationId xmlns:a16="http://schemas.microsoft.com/office/drawing/2014/main" id="{C8F7D8A3-5C52-43D6-B681-EE4898B4B83B}"/>
                  </a:ext>
                </a:extLst>
              </p:cNvPr>
              <p:cNvSpPr>
                <a:spLocks/>
              </p:cNvSpPr>
              <p:nvPr/>
            </p:nvSpPr>
            <p:spPr bwMode="auto">
              <a:xfrm>
                <a:off x="713" y="3439"/>
                <a:ext cx="9" cy="17"/>
              </a:xfrm>
              <a:custGeom>
                <a:avLst/>
                <a:gdLst>
                  <a:gd name="T0" fmla="*/ 7 w 9"/>
                  <a:gd name="T1" fmla="*/ 0 h 17"/>
                  <a:gd name="T2" fmla="*/ 8 w 9"/>
                  <a:gd name="T3" fmla="*/ 3 h 17"/>
                  <a:gd name="T4" fmla="*/ 8 w 9"/>
                  <a:gd name="T5" fmla="*/ 7 h 17"/>
                  <a:gd name="T6" fmla="*/ 7 w 9"/>
                  <a:gd name="T7" fmla="*/ 16 h 17"/>
                  <a:gd name="T8" fmla="*/ 7 w 9"/>
                  <a:gd name="T9" fmla="*/ 16 h 17"/>
                  <a:gd name="T10" fmla="*/ 6 w 9"/>
                  <a:gd name="T11" fmla="*/ 15 h 17"/>
                  <a:gd name="T12" fmla="*/ 4 w 9"/>
                  <a:gd name="T13" fmla="*/ 15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7 w 9"/>
                  <a:gd name="T31" fmla="*/ 0 h 17"/>
                  <a:gd name="T32" fmla="*/ 7 w 9"/>
                  <a:gd name="T33" fmla="*/ 0 h 17"/>
                  <a:gd name="T34" fmla="*/ 7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7" y="0"/>
                    </a:moveTo>
                    <a:lnTo>
                      <a:pt x="8" y="3"/>
                    </a:lnTo>
                    <a:lnTo>
                      <a:pt x="8" y="7"/>
                    </a:lnTo>
                    <a:lnTo>
                      <a:pt x="7" y="16"/>
                    </a:lnTo>
                    <a:lnTo>
                      <a:pt x="6" y="15"/>
                    </a:lnTo>
                    <a:lnTo>
                      <a:pt x="4" y="15"/>
                    </a:lnTo>
                    <a:lnTo>
                      <a:pt x="0" y="16"/>
                    </a:lnTo>
                    <a:lnTo>
                      <a:pt x="0" y="12"/>
                    </a:lnTo>
                    <a:lnTo>
                      <a:pt x="0" y="8"/>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3" name="Freeform 283">
                <a:extLst>
                  <a:ext uri="{FF2B5EF4-FFF2-40B4-BE49-F238E27FC236}">
                    <a16:creationId xmlns:a16="http://schemas.microsoft.com/office/drawing/2014/main" id="{7A53AC55-A5E9-4BD4-84DF-808B376919E1}"/>
                  </a:ext>
                </a:extLst>
              </p:cNvPr>
              <p:cNvSpPr>
                <a:spLocks/>
              </p:cNvSpPr>
              <p:nvPr/>
            </p:nvSpPr>
            <p:spPr bwMode="auto">
              <a:xfrm>
                <a:off x="714" y="3440"/>
                <a:ext cx="8" cy="16"/>
              </a:xfrm>
              <a:custGeom>
                <a:avLst/>
                <a:gdLst>
                  <a:gd name="T0" fmla="*/ 6 w 8"/>
                  <a:gd name="T1" fmla="*/ 1 h 16"/>
                  <a:gd name="T2" fmla="*/ 7 w 8"/>
                  <a:gd name="T3" fmla="*/ 4 h 16"/>
                  <a:gd name="T4" fmla="*/ 7 w 8"/>
                  <a:gd name="T5" fmla="*/ 7 h 16"/>
                  <a:gd name="T6" fmla="*/ 6 w 8"/>
                  <a:gd name="T7" fmla="*/ 15 h 16"/>
                  <a:gd name="T8" fmla="*/ 6 w 8"/>
                  <a:gd name="T9" fmla="*/ 15 h 16"/>
                  <a:gd name="T10" fmla="*/ 5 w 8"/>
                  <a:gd name="T11" fmla="*/ 14 h 16"/>
                  <a:gd name="T12" fmla="*/ 4 w 8"/>
                  <a:gd name="T13" fmla="*/ 14 h 16"/>
                  <a:gd name="T14" fmla="*/ 0 w 8"/>
                  <a:gd name="T15" fmla="*/ 15 h 16"/>
                  <a:gd name="T16" fmla="*/ 0 w 8"/>
                  <a:gd name="T17" fmla="*/ 15 h 16"/>
                  <a:gd name="T18" fmla="*/ 0 w 8"/>
                  <a:gd name="T19" fmla="*/ 11 h 16"/>
                  <a:gd name="T20" fmla="*/ 0 w 8"/>
                  <a:gd name="T21" fmla="*/ 8 h 16"/>
                  <a:gd name="T22" fmla="*/ 0 w 8"/>
                  <a:gd name="T23" fmla="*/ 1 h 16"/>
                  <a:gd name="T24" fmla="*/ 0 w 8"/>
                  <a:gd name="T25" fmla="*/ 1 h 16"/>
                  <a:gd name="T26" fmla="*/ 2 w 8"/>
                  <a:gd name="T27" fmla="*/ 1 h 16"/>
                  <a:gd name="T28" fmla="*/ 3 w 8"/>
                  <a:gd name="T29" fmla="*/ 0 h 16"/>
                  <a:gd name="T30" fmla="*/ 6 w 8"/>
                  <a:gd name="T31" fmla="*/ 1 h 16"/>
                  <a:gd name="T32" fmla="*/ 6 w 8"/>
                  <a:gd name="T33" fmla="*/ 1 h 16"/>
                  <a:gd name="T34" fmla="*/ 6 w 8"/>
                  <a:gd name="T35" fmla="*/ 1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6" y="1"/>
                    </a:moveTo>
                    <a:lnTo>
                      <a:pt x="7" y="4"/>
                    </a:lnTo>
                    <a:lnTo>
                      <a:pt x="7" y="7"/>
                    </a:lnTo>
                    <a:lnTo>
                      <a:pt x="6" y="15"/>
                    </a:lnTo>
                    <a:lnTo>
                      <a:pt x="5" y="14"/>
                    </a:lnTo>
                    <a:lnTo>
                      <a:pt x="4" y="14"/>
                    </a:lnTo>
                    <a:lnTo>
                      <a:pt x="0" y="15"/>
                    </a:lnTo>
                    <a:lnTo>
                      <a:pt x="0" y="11"/>
                    </a:lnTo>
                    <a:lnTo>
                      <a:pt x="0" y="8"/>
                    </a:lnTo>
                    <a:lnTo>
                      <a:pt x="0" y="1"/>
                    </a:lnTo>
                    <a:lnTo>
                      <a:pt x="2" y="1"/>
                    </a:lnTo>
                    <a:lnTo>
                      <a:pt x="3" y="0"/>
                    </a:lnTo>
                    <a:lnTo>
                      <a:pt x="6" y="1"/>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4" name="Freeform 284">
                <a:extLst>
                  <a:ext uri="{FF2B5EF4-FFF2-40B4-BE49-F238E27FC236}">
                    <a16:creationId xmlns:a16="http://schemas.microsoft.com/office/drawing/2014/main" id="{D801EB1B-3A9E-4936-8D2D-C5746A014348}"/>
                  </a:ext>
                </a:extLst>
              </p:cNvPr>
              <p:cNvSpPr>
                <a:spLocks/>
              </p:cNvSpPr>
              <p:nvPr/>
            </p:nvSpPr>
            <p:spPr bwMode="auto">
              <a:xfrm>
                <a:off x="715" y="3442"/>
                <a:ext cx="7" cy="14"/>
              </a:xfrm>
              <a:custGeom>
                <a:avLst/>
                <a:gdLst>
                  <a:gd name="T0" fmla="*/ 5 w 7"/>
                  <a:gd name="T1" fmla="*/ 0 h 14"/>
                  <a:gd name="T2" fmla="*/ 6 w 7"/>
                  <a:gd name="T3" fmla="*/ 3 h 14"/>
                  <a:gd name="T4" fmla="*/ 6 w 7"/>
                  <a:gd name="T5" fmla="*/ 6 h 14"/>
                  <a:gd name="T6" fmla="*/ 5 w 7"/>
                  <a:gd name="T7" fmla="*/ 13 h 14"/>
                  <a:gd name="T8" fmla="*/ 5 w 7"/>
                  <a:gd name="T9" fmla="*/ 13 h 14"/>
                  <a:gd name="T10" fmla="*/ 4 w 7"/>
                  <a:gd name="T11" fmla="*/ 12 h 14"/>
                  <a:gd name="T12" fmla="*/ 3 w 7"/>
                  <a:gd name="T13" fmla="*/ 12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1 w 7"/>
                  <a:gd name="T27" fmla="*/ 0 h 14"/>
                  <a:gd name="T28" fmla="*/ 3 w 7"/>
                  <a:gd name="T29" fmla="*/ 0 h 14"/>
                  <a:gd name="T30" fmla="*/ 5 w 7"/>
                  <a:gd name="T31" fmla="*/ 0 h 14"/>
                  <a:gd name="T32" fmla="*/ 5 w 7"/>
                  <a:gd name="T33" fmla="*/ 0 h 14"/>
                  <a:gd name="T34" fmla="*/ 5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5" y="0"/>
                    </a:moveTo>
                    <a:lnTo>
                      <a:pt x="6" y="3"/>
                    </a:lnTo>
                    <a:lnTo>
                      <a:pt x="6" y="6"/>
                    </a:lnTo>
                    <a:lnTo>
                      <a:pt x="5" y="13"/>
                    </a:lnTo>
                    <a:lnTo>
                      <a:pt x="4" y="12"/>
                    </a:lnTo>
                    <a:lnTo>
                      <a:pt x="3" y="12"/>
                    </a:lnTo>
                    <a:lnTo>
                      <a:pt x="0" y="13"/>
                    </a:lnTo>
                    <a:lnTo>
                      <a:pt x="0" y="10"/>
                    </a:lnTo>
                    <a:lnTo>
                      <a:pt x="0" y="7"/>
                    </a:lnTo>
                    <a:lnTo>
                      <a:pt x="0" y="0"/>
                    </a:lnTo>
                    <a:lnTo>
                      <a:pt x="1" y="0"/>
                    </a:lnTo>
                    <a:lnTo>
                      <a:pt x="3"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5" name="Freeform 285">
                <a:extLst>
                  <a:ext uri="{FF2B5EF4-FFF2-40B4-BE49-F238E27FC236}">
                    <a16:creationId xmlns:a16="http://schemas.microsoft.com/office/drawing/2014/main" id="{06A79BC6-E9B6-4561-B0EA-96A1F2EAD086}"/>
                  </a:ext>
                </a:extLst>
              </p:cNvPr>
              <p:cNvSpPr>
                <a:spLocks/>
              </p:cNvSpPr>
              <p:nvPr/>
            </p:nvSpPr>
            <p:spPr bwMode="auto">
              <a:xfrm>
                <a:off x="716" y="3444"/>
                <a:ext cx="5" cy="11"/>
              </a:xfrm>
              <a:custGeom>
                <a:avLst/>
                <a:gdLst>
                  <a:gd name="T0" fmla="*/ 4 w 5"/>
                  <a:gd name="T1" fmla="*/ 0 h 11"/>
                  <a:gd name="T2" fmla="*/ 4 w 5"/>
                  <a:gd name="T3" fmla="*/ 3 h 11"/>
                  <a:gd name="T4" fmla="*/ 4 w 5"/>
                  <a:gd name="T5" fmla="*/ 7 h 11"/>
                  <a:gd name="T6" fmla="*/ 4 w 5"/>
                  <a:gd name="T7" fmla="*/ 10 h 11"/>
                  <a:gd name="T8" fmla="*/ 4 w 5"/>
                  <a:gd name="T9" fmla="*/ 10 h 11"/>
                  <a:gd name="T10" fmla="*/ 3 w 5"/>
                  <a:gd name="T11" fmla="*/ 10 h 11"/>
                  <a:gd name="T12" fmla="*/ 1 w 5"/>
                  <a:gd name="T13" fmla="*/ 10 h 11"/>
                  <a:gd name="T14" fmla="*/ 0 w 5"/>
                  <a:gd name="T15" fmla="*/ 10 h 11"/>
                  <a:gd name="T16" fmla="*/ 0 w 5"/>
                  <a:gd name="T17" fmla="*/ 10 h 11"/>
                  <a:gd name="T18" fmla="*/ 0 w 5"/>
                  <a:gd name="T19" fmla="*/ 7 h 11"/>
                  <a:gd name="T20" fmla="*/ 0 w 5"/>
                  <a:gd name="T21" fmla="*/ 3 h 11"/>
                  <a:gd name="T22" fmla="*/ 0 w 5"/>
                  <a:gd name="T23" fmla="*/ 0 h 11"/>
                  <a:gd name="T24" fmla="*/ 0 w 5"/>
                  <a:gd name="T25" fmla="*/ 0 h 11"/>
                  <a:gd name="T26" fmla="*/ 1 w 5"/>
                  <a:gd name="T27" fmla="*/ 0 h 11"/>
                  <a:gd name="T28" fmla="*/ 3 w 5"/>
                  <a:gd name="T29" fmla="*/ 0 h 11"/>
                  <a:gd name="T30" fmla="*/ 4 w 5"/>
                  <a:gd name="T31" fmla="*/ 0 h 11"/>
                  <a:gd name="T32" fmla="*/ 4 w 5"/>
                  <a:gd name="T33" fmla="*/ 0 h 11"/>
                  <a:gd name="T34" fmla="*/ 4 w 5"/>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1"/>
                  <a:gd name="T56" fmla="*/ 5 w 5"/>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1">
                    <a:moveTo>
                      <a:pt x="4" y="0"/>
                    </a:moveTo>
                    <a:lnTo>
                      <a:pt x="4" y="3"/>
                    </a:lnTo>
                    <a:lnTo>
                      <a:pt x="4" y="7"/>
                    </a:lnTo>
                    <a:lnTo>
                      <a:pt x="4" y="10"/>
                    </a:lnTo>
                    <a:lnTo>
                      <a:pt x="3" y="10"/>
                    </a:lnTo>
                    <a:lnTo>
                      <a:pt x="1" y="10"/>
                    </a:lnTo>
                    <a:lnTo>
                      <a:pt x="0" y="10"/>
                    </a:lnTo>
                    <a:lnTo>
                      <a:pt x="0" y="7"/>
                    </a:lnTo>
                    <a:lnTo>
                      <a:pt x="0" y="3"/>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6" name="Freeform 286">
                <a:extLst>
                  <a:ext uri="{FF2B5EF4-FFF2-40B4-BE49-F238E27FC236}">
                    <a16:creationId xmlns:a16="http://schemas.microsoft.com/office/drawing/2014/main" id="{B66011E8-C251-465E-951D-D9F353C45A41}"/>
                  </a:ext>
                </a:extLst>
              </p:cNvPr>
              <p:cNvSpPr>
                <a:spLocks/>
              </p:cNvSpPr>
              <p:nvPr/>
            </p:nvSpPr>
            <p:spPr bwMode="auto">
              <a:xfrm>
                <a:off x="707" y="3457"/>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0 w 15"/>
                  <a:gd name="T11" fmla="*/ 29 h 30"/>
                  <a:gd name="T12" fmla="*/ 3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3 w 15"/>
                  <a:gd name="T27" fmla="*/ 0 h 30"/>
                  <a:gd name="T28" fmla="*/ 10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0" y="29"/>
                    </a:lnTo>
                    <a:lnTo>
                      <a:pt x="3" y="29"/>
                    </a:lnTo>
                    <a:lnTo>
                      <a:pt x="0" y="29"/>
                    </a:lnTo>
                    <a:lnTo>
                      <a:pt x="0" y="22"/>
                    </a:lnTo>
                    <a:lnTo>
                      <a:pt x="0" y="8"/>
                    </a:lnTo>
                    <a:lnTo>
                      <a:pt x="0" y="0"/>
                    </a:lnTo>
                    <a:lnTo>
                      <a:pt x="3" y="0"/>
                    </a:lnTo>
                    <a:lnTo>
                      <a:pt x="10"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7" name="Freeform 287">
                <a:extLst>
                  <a:ext uri="{FF2B5EF4-FFF2-40B4-BE49-F238E27FC236}">
                    <a16:creationId xmlns:a16="http://schemas.microsoft.com/office/drawing/2014/main" id="{F2DB6BC0-CFBA-4270-B890-A192CB734163}"/>
                  </a:ext>
                </a:extLst>
              </p:cNvPr>
              <p:cNvSpPr>
                <a:spLocks/>
              </p:cNvSpPr>
              <p:nvPr/>
            </p:nvSpPr>
            <p:spPr bwMode="auto">
              <a:xfrm>
                <a:off x="707" y="3459"/>
                <a:ext cx="15" cy="28"/>
              </a:xfrm>
              <a:custGeom>
                <a:avLst/>
                <a:gdLst>
                  <a:gd name="T0" fmla="*/ 13 w 15"/>
                  <a:gd name="T1" fmla="*/ 0 h 28"/>
                  <a:gd name="T2" fmla="*/ 14 w 15"/>
                  <a:gd name="T3" fmla="*/ 6 h 28"/>
                  <a:gd name="T4" fmla="*/ 14 w 15"/>
                  <a:gd name="T5" fmla="*/ 13 h 28"/>
                  <a:gd name="T6" fmla="*/ 13 w 15"/>
                  <a:gd name="T7" fmla="*/ 27 h 28"/>
                  <a:gd name="T8" fmla="*/ 13 w 15"/>
                  <a:gd name="T9" fmla="*/ 27 h 28"/>
                  <a:gd name="T10" fmla="*/ 11 w 15"/>
                  <a:gd name="T11" fmla="*/ 27 h 28"/>
                  <a:gd name="T12" fmla="*/ 7 w 15"/>
                  <a:gd name="T13" fmla="*/ 27 h 28"/>
                  <a:gd name="T14" fmla="*/ 0 w 15"/>
                  <a:gd name="T15" fmla="*/ 27 h 28"/>
                  <a:gd name="T16" fmla="*/ 0 w 15"/>
                  <a:gd name="T17" fmla="*/ 27 h 28"/>
                  <a:gd name="T18" fmla="*/ 0 w 15"/>
                  <a:gd name="T19" fmla="*/ 21 h 28"/>
                  <a:gd name="T20" fmla="*/ 0 w 15"/>
                  <a:gd name="T21" fmla="*/ 14 h 28"/>
                  <a:gd name="T22" fmla="*/ 0 w 15"/>
                  <a:gd name="T23" fmla="*/ 0 h 28"/>
                  <a:gd name="T24" fmla="*/ 0 w 15"/>
                  <a:gd name="T25" fmla="*/ 0 h 28"/>
                  <a:gd name="T26" fmla="*/ 3 w 15"/>
                  <a:gd name="T27" fmla="*/ 0 h 28"/>
                  <a:gd name="T28" fmla="*/ 7 w 15"/>
                  <a:gd name="T29" fmla="*/ 0 h 28"/>
                  <a:gd name="T30" fmla="*/ 13 w 15"/>
                  <a:gd name="T31" fmla="*/ 0 h 28"/>
                  <a:gd name="T32" fmla="*/ 13 w 15"/>
                  <a:gd name="T33" fmla="*/ 0 h 28"/>
                  <a:gd name="T34" fmla="*/ 13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3" y="0"/>
                    </a:moveTo>
                    <a:lnTo>
                      <a:pt x="14" y="6"/>
                    </a:lnTo>
                    <a:lnTo>
                      <a:pt x="14" y="13"/>
                    </a:lnTo>
                    <a:lnTo>
                      <a:pt x="13" y="27"/>
                    </a:lnTo>
                    <a:lnTo>
                      <a:pt x="11" y="27"/>
                    </a:lnTo>
                    <a:lnTo>
                      <a:pt x="7" y="27"/>
                    </a:lnTo>
                    <a:lnTo>
                      <a:pt x="0" y="27"/>
                    </a:lnTo>
                    <a:lnTo>
                      <a:pt x="0" y="21"/>
                    </a:lnTo>
                    <a:lnTo>
                      <a:pt x="0" y="14"/>
                    </a:lnTo>
                    <a:lnTo>
                      <a:pt x="0" y="0"/>
                    </a:lnTo>
                    <a:lnTo>
                      <a:pt x="3" y="0"/>
                    </a:lnTo>
                    <a:lnTo>
                      <a:pt x="7"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8" name="Freeform 288">
                <a:extLst>
                  <a:ext uri="{FF2B5EF4-FFF2-40B4-BE49-F238E27FC236}">
                    <a16:creationId xmlns:a16="http://schemas.microsoft.com/office/drawing/2014/main" id="{6D834DB4-8036-4539-9E29-4F76CF33F0DB}"/>
                  </a:ext>
                </a:extLst>
              </p:cNvPr>
              <p:cNvSpPr>
                <a:spLocks/>
              </p:cNvSpPr>
              <p:nvPr/>
            </p:nvSpPr>
            <p:spPr bwMode="auto">
              <a:xfrm>
                <a:off x="708" y="3460"/>
                <a:ext cx="14" cy="27"/>
              </a:xfrm>
              <a:custGeom>
                <a:avLst/>
                <a:gdLst>
                  <a:gd name="T0" fmla="*/ 12 w 14"/>
                  <a:gd name="T1" fmla="*/ 1 h 27"/>
                  <a:gd name="T2" fmla="*/ 13 w 14"/>
                  <a:gd name="T3" fmla="*/ 7 h 27"/>
                  <a:gd name="T4" fmla="*/ 13 w 14"/>
                  <a:gd name="T5" fmla="*/ 12 h 27"/>
                  <a:gd name="T6" fmla="*/ 12 w 14"/>
                  <a:gd name="T7" fmla="*/ 26 h 27"/>
                  <a:gd name="T8" fmla="*/ 12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1 h 27"/>
                  <a:gd name="T24" fmla="*/ 0 w 14"/>
                  <a:gd name="T25" fmla="*/ 1 h 27"/>
                  <a:gd name="T26" fmla="*/ 3 w 14"/>
                  <a:gd name="T27" fmla="*/ 0 h 27"/>
                  <a:gd name="T28" fmla="*/ 6 w 14"/>
                  <a:gd name="T29" fmla="*/ 0 h 27"/>
                  <a:gd name="T30" fmla="*/ 12 w 14"/>
                  <a:gd name="T31" fmla="*/ 1 h 27"/>
                  <a:gd name="T32" fmla="*/ 12 w 14"/>
                  <a:gd name="T33" fmla="*/ 1 h 27"/>
                  <a:gd name="T34" fmla="*/ 12 w 14"/>
                  <a:gd name="T35" fmla="*/ 1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2" y="1"/>
                    </a:moveTo>
                    <a:lnTo>
                      <a:pt x="13" y="7"/>
                    </a:lnTo>
                    <a:lnTo>
                      <a:pt x="13" y="12"/>
                    </a:lnTo>
                    <a:lnTo>
                      <a:pt x="12" y="26"/>
                    </a:lnTo>
                    <a:lnTo>
                      <a:pt x="10" y="26"/>
                    </a:lnTo>
                    <a:lnTo>
                      <a:pt x="7" y="26"/>
                    </a:lnTo>
                    <a:lnTo>
                      <a:pt x="0" y="26"/>
                    </a:lnTo>
                    <a:lnTo>
                      <a:pt x="0" y="20"/>
                    </a:lnTo>
                    <a:lnTo>
                      <a:pt x="0" y="14"/>
                    </a:lnTo>
                    <a:lnTo>
                      <a:pt x="0" y="1"/>
                    </a:lnTo>
                    <a:lnTo>
                      <a:pt x="3" y="0"/>
                    </a:lnTo>
                    <a:lnTo>
                      <a:pt x="6" y="0"/>
                    </a:lnTo>
                    <a:lnTo>
                      <a:pt x="12" y="1"/>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89" name="Freeform 289">
                <a:extLst>
                  <a:ext uri="{FF2B5EF4-FFF2-40B4-BE49-F238E27FC236}">
                    <a16:creationId xmlns:a16="http://schemas.microsoft.com/office/drawing/2014/main" id="{07190F4B-0C7F-4D25-944A-E8A5F4065548}"/>
                  </a:ext>
                </a:extLst>
              </p:cNvPr>
              <p:cNvSpPr>
                <a:spLocks/>
              </p:cNvSpPr>
              <p:nvPr/>
            </p:nvSpPr>
            <p:spPr bwMode="auto">
              <a:xfrm>
                <a:off x="709" y="3462"/>
                <a:ext cx="13" cy="25"/>
              </a:xfrm>
              <a:custGeom>
                <a:avLst/>
                <a:gdLst>
                  <a:gd name="T0" fmla="*/ 11 w 13"/>
                  <a:gd name="T1" fmla="*/ 0 h 25"/>
                  <a:gd name="T2" fmla="*/ 12 w 13"/>
                  <a:gd name="T3" fmla="*/ 6 h 25"/>
                  <a:gd name="T4" fmla="*/ 12 w 13"/>
                  <a:gd name="T5" fmla="*/ 11 h 25"/>
                  <a:gd name="T6" fmla="*/ 11 w 13"/>
                  <a:gd name="T7" fmla="*/ 24 h 25"/>
                  <a:gd name="T8" fmla="*/ 11 w 13"/>
                  <a:gd name="T9" fmla="*/ 24 h 25"/>
                  <a:gd name="T10" fmla="*/ 9 w 13"/>
                  <a:gd name="T11" fmla="*/ 24 h 25"/>
                  <a:gd name="T12" fmla="*/ 6 w 13"/>
                  <a:gd name="T13" fmla="*/ 24 h 25"/>
                  <a:gd name="T14" fmla="*/ 0 w 13"/>
                  <a:gd name="T15" fmla="*/ 24 h 25"/>
                  <a:gd name="T16" fmla="*/ 0 w 13"/>
                  <a:gd name="T17" fmla="*/ 24 h 25"/>
                  <a:gd name="T18" fmla="*/ 0 w 13"/>
                  <a:gd name="T19" fmla="*/ 18 h 25"/>
                  <a:gd name="T20" fmla="*/ 0 w 13"/>
                  <a:gd name="T21" fmla="*/ 13 h 25"/>
                  <a:gd name="T22" fmla="*/ 0 w 13"/>
                  <a:gd name="T23" fmla="*/ 0 h 25"/>
                  <a:gd name="T24" fmla="*/ 0 w 13"/>
                  <a:gd name="T25" fmla="*/ 0 h 25"/>
                  <a:gd name="T26" fmla="*/ 3 w 13"/>
                  <a:gd name="T27" fmla="*/ 0 h 25"/>
                  <a:gd name="T28" fmla="*/ 6 w 13"/>
                  <a:gd name="T29" fmla="*/ 0 h 25"/>
                  <a:gd name="T30" fmla="*/ 11 w 13"/>
                  <a:gd name="T31" fmla="*/ 0 h 25"/>
                  <a:gd name="T32" fmla="*/ 11 w 13"/>
                  <a:gd name="T33" fmla="*/ 0 h 25"/>
                  <a:gd name="T34" fmla="*/ 11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1" y="0"/>
                    </a:moveTo>
                    <a:lnTo>
                      <a:pt x="12" y="6"/>
                    </a:lnTo>
                    <a:lnTo>
                      <a:pt x="12" y="11"/>
                    </a:lnTo>
                    <a:lnTo>
                      <a:pt x="11" y="24"/>
                    </a:lnTo>
                    <a:lnTo>
                      <a:pt x="9" y="24"/>
                    </a:lnTo>
                    <a:lnTo>
                      <a:pt x="6" y="24"/>
                    </a:lnTo>
                    <a:lnTo>
                      <a:pt x="0" y="24"/>
                    </a:lnTo>
                    <a:lnTo>
                      <a:pt x="0" y="18"/>
                    </a:lnTo>
                    <a:lnTo>
                      <a:pt x="0" y="13"/>
                    </a:lnTo>
                    <a:lnTo>
                      <a:pt x="0" y="0"/>
                    </a:lnTo>
                    <a:lnTo>
                      <a:pt x="3" y="0"/>
                    </a:lnTo>
                    <a:lnTo>
                      <a:pt x="6" y="0"/>
                    </a:lnTo>
                    <a:lnTo>
                      <a:pt x="11"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0" name="Freeform 290">
                <a:extLst>
                  <a:ext uri="{FF2B5EF4-FFF2-40B4-BE49-F238E27FC236}">
                    <a16:creationId xmlns:a16="http://schemas.microsoft.com/office/drawing/2014/main" id="{8C7D31CC-9553-41E2-9AB8-E523EB4AC4AB}"/>
                  </a:ext>
                </a:extLst>
              </p:cNvPr>
              <p:cNvSpPr>
                <a:spLocks/>
              </p:cNvSpPr>
              <p:nvPr/>
            </p:nvSpPr>
            <p:spPr bwMode="auto">
              <a:xfrm>
                <a:off x="710" y="3464"/>
                <a:ext cx="12" cy="23"/>
              </a:xfrm>
              <a:custGeom>
                <a:avLst/>
                <a:gdLst>
                  <a:gd name="T0" fmla="*/ 10 w 12"/>
                  <a:gd name="T1" fmla="*/ 0 h 23"/>
                  <a:gd name="T2" fmla="*/ 11 w 12"/>
                  <a:gd name="T3" fmla="*/ 5 h 23"/>
                  <a:gd name="T4" fmla="*/ 11 w 12"/>
                  <a:gd name="T5" fmla="*/ 10 h 23"/>
                  <a:gd name="T6" fmla="*/ 10 w 12"/>
                  <a:gd name="T7" fmla="*/ 22 h 23"/>
                  <a:gd name="T8" fmla="*/ 10 w 12"/>
                  <a:gd name="T9" fmla="*/ 22 h 23"/>
                  <a:gd name="T10" fmla="*/ 8 w 12"/>
                  <a:gd name="T11" fmla="*/ 22 h 23"/>
                  <a:gd name="T12" fmla="*/ 6 w 12"/>
                  <a:gd name="T13" fmla="*/ 22 h 23"/>
                  <a:gd name="T14" fmla="*/ 0 w 12"/>
                  <a:gd name="T15" fmla="*/ 22 h 23"/>
                  <a:gd name="T16" fmla="*/ 0 w 12"/>
                  <a:gd name="T17" fmla="*/ 22 h 23"/>
                  <a:gd name="T18" fmla="*/ 0 w 12"/>
                  <a:gd name="T19" fmla="*/ 17 h 23"/>
                  <a:gd name="T20" fmla="*/ 0 w 12"/>
                  <a:gd name="T21" fmla="*/ 12 h 23"/>
                  <a:gd name="T22" fmla="*/ 0 w 12"/>
                  <a:gd name="T23" fmla="*/ 0 h 23"/>
                  <a:gd name="T24" fmla="*/ 0 w 12"/>
                  <a:gd name="T25" fmla="*/ 0 h 23"/>
                  <a:gd name="T26" fmla="*/ 3 w 12"/>
                  <a:gd name="T27" fmla="*/ 0 h 23"/>
                  <a:gd name="T28" fmla="*/ 5 w 12"/>
                  <a:gd name="T29" fmla="*/ 0 h 23"/>
                  <a:gd name="T30" fmla="*/ 10 w 12"/>
                  <a:gd name="T31" fmla="*/ 0 h 23"/>
                  <a:gd name="T32" fmla="*/ 10 w 12"/>
                  <a:gd name="T33" fmla="*/ 0 h 23"/>
                  <a:gd name="T34" fmla="*/ 10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0" y="0"/>
                    </a:moveTo>
                    <a:lnTo>
                      <a:pt x="11" y="5"/>
                    </a:lnTo>
                    <a:lnTo>
                      <a:pt x="11" y="10"/>
                    </a:lnTo>
                    <a:lnTo>
                      <a:pt x="10" y="22"/>
                    </a:lnTo>
                    <a:lnTo>
                      <a:pt x="8" y="22"/>
                    </a:lnTo>
                    <a:lnTo>
                      <a:pt x="6" y="22"/>
                    </a:lnTo>
                    <a:lnTo>
                      <a:pt x="0" y="22"/>
                    </a:lnTo>
                    <a:lnTo>
                      <a:pt x="0" y="17"/>
                    </a:lnTo>
                    <a:lnTo>
                      <a:pt x="0" y="12"/>
                    </a:lnTo>
                    <a:lnTo>
                      <a:pt x="0" y="0"/>
                    </a:lnTo>
                    <a:lnTo>
                      <a:pt x="3" y="0"/>
                    </a:lnTo>
                    <a:lnTo>
                      <a:pt x="5" y="0"/>
                    </a:lnTo>
                    <a:lnTo>
                      <a:pt x="10"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1" name="Freeform 291">
                <a:extLst>
                  <a:ext uri="{FF2B5EF4-FFF2-40B4-BE49-F238E27FC236}">
                    <a16:creationId xmlns:a16="http://schemas.microsoft.com/office/drawing/2014/main" id="{0D4CA36C-2BFE-49A8-A55B-B3012687705A}"/>
                  </a:ext>
                </a:extLst>
              </p:cNvPr>
              <p:cNvSpPr>
                <a:spLocks/>
              </p:cNvSpPr>
              <p:nvPr/>
            </p:nvSpPr>
            <p:spPr bwMode="auto">
              <a:xfrm>
                <a:off x="710" y="3465"/>
                <a:ext cx="12" cy="22"/>
              </a:xfrm>
              <a:custGeom>
                <a:avLst/>
                <a:gdLst>
                  <a:gd name="T0" fmla="*/ 10 w 12"/>
                  <a:gd name="T1" fmla="*/ 1 h 22"/>
                  <a:gd name="T2" fmla="*/ 11 w 12"/>
                  <a:gd name="T3" fmla="*/ 5 h 22"/>
                  <a:gd name="T4" fmla="*/ 11 w 12"/>
                  <a:gd name="T5" fmla="*/ 10 h 22"/>
                  <a:gd name="T6" fmla="*/ 10 w 12"/>
                  <a:gd name="T7" fmla="*/ 21 h 22"/>
                  <a:gd name="T8" fmla="*/ 10 w 12"/>
                  <a:gd name="T9" fmla="*/ 21 h 22"/>
                  <a:gd name="T10" fmla="*/ 8 w 12"/>
                  <a:gd name="T11" fmla="*/ 21 h 22"/>
                  <a:gd name="T12" fmla="*/ 6 w 12"/>
                  <a:gd name="T13" fmla="*/ 21 h 22"/>
                  <a:gd name="T14" fmla="*/ 0 w 12"/>
                  <a:gd name="T15" fmla="*/ 21 h 22"/>
                  <a:gd name="T16" fmla="*/ 0 w 12"/>
                  <a:gd name="T17" fmla="*/ 21 h 22"/>
                  <a:gd name="T18" fmla="*/ 1 w 12"/>
                  <a:gd name="T19" fmla="*/ 16 h 22"/>
                  <a:gd name="T20" fmla="*/ 1 w 12"/>
                  <a:gd name="T21" fmla="*/ 11 h 22"/>
                  <a:gd name="T22" fmla="*/ 0 w 12"/>
                  <a:gd name="T23" fmla="*/ 1 h 22"/>
                  <a:gd name="T24" fmla="*/ 0 w 12"/>
                  <a:gd name="T25" fmla="*/ 1 h 22"/>
                  <a:gd name="T26" fmla="*/ 3 w 12"/>
                  <a:gd name="T27" fmla="*/ 0 h 22"/>
                  <a:gd name="T28" fmla="*/ 5 w 12"/>
                  <a:gd name="T29" fmla="*/ 0 h 22"/>
                  <a:gd name="T30" fmla="*/ 10 w 12"/>
                  <a:gd name="T31" fmla="*/ 1 h 22"/>
                  <a:gd name="T32" fmla="*/ 10 w 12"/>
                  <a:gd name="T33" fmla="*/ 1 h 22"/>
                  <a:gd name="T34" fmla="*/ 10 w 12"/>
                  <a:gd name="T35" fmla="*/ 1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0" y="1"/>
                    </a:moveTo>
                    <a:lnTo>
                      <a:pt x="11" y="5"/>
                    </a:lnTo>
                    <a:lnTo>
                      <a:pt x="11" y="10"/>
                    </a:lnTo>
                    <a:lnTo>
                      <a:pt x="10" y="21"/>
                    </a:lnTo>
                    <a:lnTo>
                      <a:pt x="8" y="21"/>
                    </a:lnTo>
                    <a:lnTo>
                      <a:pt x="6" y="21"/>
                    </a:lnTo>
                    <a:lnTo>
                      <a:pt x="0" y="21"/>
                    </a:lnTo>
                    <a:lnTo>
                      <a:pt x="1" y="16"/>
                    </a:lnTo>
                    <a:lnTo>
                      <a:pt x="1" y="11"/>
                    </a:lnTo>
                    <a:lnTo>
                      <a:pt x="0" y="1"/>
                    </a:lnTo>
                    <a:lnTo>
                      <a:pt x="3" y="0"/>
                    </a:lnTo>
                    <a:lnTo>
                      <a:pt x="5" y="0"/>
                    </a:lnTo>
                    <a:lnTo>
                      <a:pt x="10" y="1"/>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2" name="Freeform 292">
                <a:extLst>
                  <a:ext uri="{FF2B5EF4-FFF2-40B4-BE49-F238E27FC236}">
                    <a16:creationId xmlns:a16="http://schemas.microsoft.com/office/drawing/2014/main" id="{5E749F74-C6A4-43BE-BA02-17EC13CA0723}"/>
                  </a:ext>
                </a:extLst>
              </p:cNvPr>
              <p:cNvSpPr>
                <a:spLocks/>
              </p:cNvSpPr>
              <p:nvPr/>
            </p:nvSpPr>
            <p:spPr bwMode="auto">
              <a:xfrm>
                <a:off x="711" y="3467"/>
                <a:ext cx="11" cy="20"/>
              </a:xfrm>
              <a:custGeom>
                <a:avLst/>
                <a:gdLst>
                  <a:gd name="T0" fmla="*/ 9 w 11"/>
                  <a:gd name="T1" fmla="*/ 1 h 20"/>
                  <a:gd name="T2" fmla="*/ 10 w 11"/>
                  <a:gd name="T3" fmla="*/ 5 h 20"/>
                  <a:gd name="T4" fmla="*/ 10 w 11"/>
                  <a:gd name="T5" fmla="*/ 9 h 20"/>
                  <a:gd name="T6" fmla="*/ 9 w 11"/>
                  <a:gd name="T7" fmla="*/ 19 h 20"/>
                  <a:gd name="T8" fmla="*/ 9 w 11"/>
                  <a:gd name="T9" fmla="*/ 19 h 20"/>
                  <a:gd name="T10" fmla="*/ 8 w 11"/>
                  <a:gd name="T11" fmla="*/ 19 h 20"/>
                  <a:gd name="T12" fmla="*/ 6 w 11"/>
                  <a:gd name="T13" fmla="*/ 19 h 20"/>
                  <a:gd name="T14" fmla="*/ 0 w 11"/>
                  <a:gd name="T15" fmla="*/ 19 h 20"/>
                  <a:gd name="T16" fmla="*/ 0 w 11"/>
                  <a:gd name="T17" fmla="*/ 19 h 20"/>
                  <a:gd name="T18" fmla="*/ 0 w 11"/>
                  <a:gd name="T19" fmla="*/ 15 h 20"/>
                  <a:gd name="T20" fmla="*/ 1 w 11"/>
                  <a:gd name="T21" fmla="*/ 10 h 20"/>
                  <a:gd name="T22" fmla="*/ 0 w 11"/>
                  <a:gd name="T23" fmla="*/ 1 h 20"/>
                  <a:gd name="T24" fmla="*/ 0 w 11"/>
                  <a:gd name="T25" fmla="*/ 1 h 20"/>
                  <a:gd name="T26" fmla="*/ 3 w 11"/>
                  <a:gd name="T27" fmla="*/ 0 h 20"/>
                  <a:gd name="T28" fmla="*/ 5 w 11"/>
                  <a:gd name="T29" fmla="*/ 0 h 20"/>
                  <a:gd name="T30" fmla="*/ 9 w 11"/>
                  <a:gd name="T31" fmla="*/ 1 h 20"/>
                  <a:gd name="T32" fmla="*/ 9 w 11"/>
                  <a:gd name="T33" fmla="*/ 1 h 20"/>
                  <a:gd name="T34" fmla="*/ 9 w 11"/>
                  <a:gd name="T35" fmla="*/ 1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9" y="1"/>
                    </a:moveTo>
                    <a:lnTo>
                      <a:pt x="10" y="5"/>
                    </a:lnTo>
                    <a:lnTo>
                      <a:pt x="10" y="9"/>
                    </a:lnTo>
                    <a:lnTo>
                      <a:pt x="9" y="19"/>
                    </a:lnTo>
                    <a:lnTo>
                      <a:pt x="8" y="19"/>
                    </a:lnTo>
                    <a:lnTo>
                      <a:pt x="6" y="19"/>
                    </a:lnTo>
                    <a:lnTo>
                      <a:pt x="0" y="19"/>
                    </a:lnTo>
                    <a:lnTo>
                      <a:pt x="0" y="15"/>
                    </a:lnTo>
                    <a:lnTo>
                      <a:pt x="1" y="10"/>
                    </a:lnTo>
                    <a:lnTo>
                      <a:pt x="0" y="1"/>
                    </a:lnTo>
                    <a:lnTo>
                      <a:pt x="3" y="0"/>
                    </a:lnTo>
                    <a:lnTo>
                      <a:pt x="5" y="0"/>
                    </a:lnTo>
                    <a:lnTo>
                      <a:pt x="9" y="1"/>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3" name="Freeform 293">
                <a:extLst>
                  <a:ext uri="{FF2B5EF4-FFF2-40B4-BE49-F238E27FC236}">
                    <a16:creationId xmlns:a16="http://schemas.microsoft.com/office/drawing/2014/main" id="{BCE3AA84-40D0-4E35-A6AC-2382E94D0B9E}"/>
                  </a:ext>
                </a:extLst>
              </p:cNvPr>
              <p:cNvSpPr>
                <a:spLocks/>
              </p:cNvSpPr>
              <p:nvPr/>
            </p:nvSpPr>
            <p:spPr bwMode="auto">
              <a:xfrm>
                <a:off x="712" y="3469"/>
                <a:ext cx="10" cy="18"/>
              </a:xfrm>
              <a:custGeom>
                <a:avLst/>
                <a:gdLst>
                  <a:gd name="T0" fmla="*/ 8 w 10"/>
                  <a:gd name="T1" fmla="*/ 0 h 18"/>
                  <a:gd name="T2" fmla="*/ 9 w 10"/>
                  <a:gd name="T3" fmla="*/ 4 h 18"/>
                  <a:gd name="T4" fmla="*/ 9 w 10"/>
                  <a:gd name="T5" fmla="*/ 8 h 18"/>
                  <a:gd name="T6" fmla="*/ 8 w 10"/>
                  <a:gd name="T7" fmla="*/ 17 h 18"/>
                  <a:gd name="T8" fmla="*/ 8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8 w 10"/>
                  <a:gd name="T31" fmla="*/ 0 h 18"/>
                  <a:gd name="T32" fmla="*/ 8 w 10"/>
                  <a:gd name="T33" fmla="*/ 0 h 18"/>
                  <a:gd name="T34" fmla="*/ 8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8" y="0"/>
                    </a:moveTo>
                    <a:lnTo>
                      <a:pt x="9" y="4"/>
                    </a:lnTo>
                    <a:lnTo>
                      <a:pt x="9" y="8"/>
                    </a:lnTo>
                    <a:lnTo>
                      <a:pt x="8" y="17"/>
                    </a:lnTo>
                    <a:lnTo>
                      <a:pt x="7" y="17"/>
                    </a:lnTo>
                    <a:lnTo>
                      <a:pt x="5" y="17"/>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4" name="Freeform 294">
                <a:extLst>
                  <a:ext uri="{FF2B5EF4-FFF2-40B4-BE49-F238E27FC236}">
                    <a16:creationId xmlns:a16="http://schemas.microsoft.com/office/drawing/2014/main" id="{F4C4E9D5-16A8-40A3-89C3-F86A895D70D6}"/>
                  </a:ext>
                </a:extLst>
              </p:cNvPr>
              <p:cNvSpPr>
                <a:spLocks/>
              </p:cNvSpPr>
              <p:nvPr/>
            </p:nvSpPr>
            <p:spPr bwMode="auto">
              <a:xfrm>
                <a:off x="713" y="3471"/>
                <a:ext cx="9" cy="16"/>
              </a:xfrm>
              <a:custGeom>
                <a:avLst/>
                <a:gdLst>
                  <a:gd name="T0" fmla="*/ 7 w 9"/>
                  <a:gd name="T1" fmla="*/ 0 h 16"/>
                  <a:gd name="T2" fmla="*/ 8 w 9"/>
                  <a:gd name="T3" fmla="*/ 3 h 16"/>
                  <a:gd name="T4" fmla="*/ 8 w 9"/>
                  <a:gd name="T5" fmla="*/ 7 h 16"/>
                  <a:gd name="T6" fmla="*/ 7 w 9"/>
                  <a:gd name="T7" fmla="*/ 15 h 16"/>
                  <a:gd name="T8" fmla="*/ 7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7 w 9"/>
                  <a:gd name="T31" fmla="*/ 0 h 16"/>
                  <a:gd name="T32" fmla="*/ 7 w 9"/>
                  <a:gd name="T33" fmla="*/ 0 h 16"/>
                  <a:gd name="T34" fmla="*/ 7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7" y="0"/>
                    </a:moveTo>
                    <a:lnTo>
                      <a:pt x="8" y="3"/>
                    </a:lnTo>
                    <a:lnTo>
                      <a:pt x="8" y="7"/>
                    </a:lnTo>
                    <a:lnTo>
                      <a:pt x="7" y="15"/>
                    </a:lnTo>
                    <a:lnTo>
                      <a:pt x="6" y="15"/>
                    </a:lnTo>
                    <a:lnTo>
                      <a:pt x="4" y="15"/>
                    </a:lnTo>
                    <a:lnTo>
                      <a:pt x="0" y="15"/>
                    </a:lnTo>
                    <a:lnTo>
                      <a:pt x="0" y="11"/>
                    </a:lnTo>
                    <a:lnTo>
                      <a:pt x="0" y="8"/>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5" name="Freeform 295">
                <a:extLst>
                  <a:ext uri="{FF2B5EF4-FFF2-40B4-BE49-F238E27FC236}">
                    <a16:creationId xmlns:a16="http://schemas.microsoft.com/office/drawing/2014/main" id="{35908405-789A-4DCA-84F7-2B6D70846884}"/>
                  </a:ext>
                </a:extLst>
              </p:cNvPr>
              <p:cNvSpPr>
                <a:spLocks/>
              </p:cNvSpPr>
              <p:nvPr/>
            </p:nvSpPr>
            <p:spPr bwMode="auto">
              <a:xfrm>
                <a:off x="714" y="3472"/>
                <a:ext cx="8" cy="15"/>
              </a:xfrm>
              <a:custGeom>
                <a:avLst/>
                <a:gdLst>
                  <a:gd name="T0" fmla="*/ 6 w 8"/>
                  <a:gd name="T1" fmla="*/ 0 h 15"/>
                  <a:gd name="T2" fmla="*/ 7 w 8"/>
                  <a:gd name="T3" fmla="*/ 4 h 15"/>
                  <a:gd name="T4" fmla="*/ 7 w 8"/>
                  <a:gd name="T5" fmla="*/ 7 h 15"/>
                  <a:gd name="T6" fmla="*/ 6 w 8"/>
                  <a:gd name="T7" fmla="*/ 14 h 15"/>
                  <a:gd name="T8" fmla="*/ 6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8 h 15"/>
                  <a:gd name="T22" fmla="*/ 0 w 8"/>
                  <a:gd name="T23" fmla="*/ 0 h 15"/>
                  <a:gd name="T24" fmla="*/ 0 w 8"/>
                  <a:gd name="T25" fmla="*/ 0 h 15"/>
                  <a:gd name="T26" fmla="*/ 2 w 8"/>
                  <a:gd name="T27" fmla="*/ 0 h 15"/>
                  <a:gd name="T28" fmla="*/ 3 w 8"/>
                  <a:gd name="T29" fmla="*/ 0 h 15"/>
                  <a:gd name="T30" fmla="*/ 6 w 8"/>
                  <a:gd name="T31" fmla="*/ 0 h 15"/>
                  <a:gd name="T32" fmla="*/ 6 w 8"/>
                  <a:gd name="T33" fmla="*/ 0 h 15"/>
                  <a:gd name="T34" fmla="*/ 6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6" y="0"/>
                    </a:moveTo>
                    <a:lnTo>
                      <a:pt x="7" y="4"/>
                    </a:lnTo>
                    <a:lnTo>
                      <a:pt x="7" y="7"/>
                    </a:lnTo>
                    <a:lnTo>
                      <a:pt x="6" y="14"/>
                    </a:lnTo>
                    <a:lnTo>
                      <a:pt x="5" y="14"/>
                    </a:lnTo>
                    <a:lnTo>
                      <a:pt x="4" y="14"/>
                    </a:lnTo>
                    <a:lnTo>
                      <a:pt x="0" y="14"/>
                    </a:lnTo>
                    <a:lnTo>
                      <a:pt x="0" y="11"/>
                    </a:lnTo>
                    <a:lnTo>
                      <a:pt x="0" y="8"/>
                    </a:lnTo>
                    <a:lnTo>
                      <a:pt x="0" y="0"/>
                    </a:lnTo>
                    <a:lnTo>
                      <a:pt x="2"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6" name="Freeform 296">
                <a:extLst>
                  <a:ext uri="{FF2B5EF4-FFF2-40B4-BE49-F238E27FC236}">
                    <a16:creationId xmlns:a16="http://schemas.microsoft.com/office/drawing/2014/main" id="{9A9659FD-3037-4002-BA13-05CE90EC738C}"/>
                  </a:ext>
                </a:extLst>
              </p:cNvPr>
              <p:cNvSpPr>
                <a:spLocks/>
              </p:cNvSpPr>
              <p:nvPr/>
            </p:nvSpPr>
            <p:spPr bwMode="auto">
              <a:xfrm>
                <a:off x="715" y="3474"/>
                <a:ext cx="7" cy="13"/>
              </a:xfrm>
              <a:custGeom>
                <a:avLst/>
                <a:gdLst>
                  <a:gd name="T0" fmla="*/ 5 w 7"/>
                  <a:gd name="T1" fmla="*/ 0 h 13"/>
                  <a:gd name="T2" fmla="*/ 6 w 7"/>
                  <a:gd name="T3" fmla="*/ 3 h 13"/>
                  <a:gd name="T4" fmla="*/ 6 w 7"/>
                  <a:gd name="T5" fmla="*/ 6 h 13"/>
                  <a:gd name="T6" fmla="*/ 5 w 7"/>
                  <a:gd name="T7" fmla="*/ 12 h 13"/>
                  <a:gd name="T8" fmla="*/ 5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7 h 13"/>
                  <a:gd name="T22" fmla="*/ 0 w 7"/>
                  <a:gd name="T23" fmla="*/ 0 h 13"/>
                  <a:gd name="T24" fmla="*/ 0 w 7"/>
                  <a:gd name="T25" fmla="*/ 0 h 13"/>
                  <a:gd name="T26" fmla="*/ 1 w 7"/>
                  <a:gd name="T27" fmla="*/ 0 h 13"/>
                  <a:gd name="T28" fmla="*/ 3 w 7"/>
                  <a:gd name="T29" fmla="*/ 0 h 13"/>
                  <a:gd name="T30" fmla="*/ 5 w 7"/>
                  <a:gd name="T31" fmla="*/ 0 h 13"/>
                  <a:gd name="T32" fmla="*/ 5 w 7"/>
                  <a:gd name="T33" fmla="*/ 0 h 13"/>
                  <a:gd name="T34" fmla="*/ 5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5" y="0"/>
                    </a:moveTo>
                    <a:lnTo>
                      <a:pt x="6" y="3"/>
                    </a:lnTo>
                    <a:lnTo>
                      <a:pt x="6" y="6"/>
                    </a:lnTo>
                    <a:lnTo>
                      <a:pt x="5" y="12"/>
                    </a:lnTo>
                    <a:lnTo>
                      <a:pt x="4" y="12"/>
                    </a:lnTo>
                    <a:lnTo>
                      <a:pt x="3" y="12"/>
                    </a:lnTo>
                    <a:lnTo>
                      <a:pt x="0" y="12"/>
                    </a:lnTo>
                    <a:lnTo>
                      <a:pt x="0" y="9"/>
                    </a:lnTo>
                    <a:lnTo>
                      <a:pt x="0" y="7"/>
                    </a:lnTo>
                    <a:lnTo>
                      <a:pt x="0" y="0"/>
                    </a:lnTo>
                    <a:lnTo>
                      <a:pt x="1" y="0"/>
                    </a:lnTo>
                    <a:lnTo>
                      <a:pt x="3"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7" name="Freeform 297">
                <a:extLst>
                  <a:ext uri="{FF2B5EF4-FFF2-40B4-BE49-F238E27FC236}">
                    <a16:creationId xmlns:a16="http://schemas.microsoft.com/office/drawing/2014/main" id="{31DA65AC-5FC0-4D80-BE83-9AE05C153DB6}"/>
                  </a:ext>
                </a:extLst>
              </p:cNvPr>
              <p:cNvSpPr>
                <a:spLocks/>
              </p:cNvSpPr>
              <p:nvPr/>
            </p:nvSpPr>
            <p:spPr bwMode="auto">
              <a:xfrm>
                <a:off x="716" y="3476"/>
                <a:ext cx="5" cy="11"/>
              </a:xfrm>
              <a:custGeom>
                <a:avLst/>
                <a:gdLst>
                  <a:gd name="T0" fmla="*/ 4 w 5"/>
                  <a:gd name="T1" fmla="*/ 0 h 11"/>
                  <a:gd name="T2" fmla="*/ 4 w 5"/>
                  <a:gd name="T3" fmla="*/ 2 h 11"/>
                  <a:gd name="T4" fmla="*/ 4 w 5"/>
                  <a:gd name="T5" fmla="*/ 7 h 11"/>
                  <a:gd name="T6" fmla="*/ 4 w 5"/>
                  <a:gd name="T7" fmla="*/ 10 h 11"/>
                  <a:gd name="T8" fmla="*/ 4 w 5"/>
                  <a:gd name="T9" fmla="*/ 10 h 11"/>
                  <a:gd name="T10" fmla="*/ 3 w 5"/>
                  <a:gd name="T11" fmla="*/ 10 h 11"/>
                  <a:gd name="T12" fmla="*/ 1 w 5"/>
                  <a:gd name="T13" fmla="*/ 10 h 11"/>
                  <a:gd name="T14" fmla="*/ 0 w 5"/>
                  <a:gd name="T15" fmla="*/ 10 h 11"/>
                  <a:gd name="T16" fmla="*/ 0 w 5"/>
                  <a:gd name="T17" fmla="*/ 10 h 11"/>
                  <a:gd name="T18" fmla="*/ 0 w 5"/>
                  <a:gd name="T19" fmla="*/ 7 h 11"/>
                  <a:gd name="T20" fmla="*/ 0 w 5"/>
                  <a:gd name="T21" fmla="*/ 2 h 11"/>
                  <a:gd name="T22" fmla="*/ 0 w 5"/>
                  <a:gd name="T23" fmla="*/ 0 h 11"/>
                  <a:gd name="T24" fmla="*/ 0 w 5"/>
                  <a:gd name="T25" fmla="*/ 0 h 11"/>
                  <a:gd name="T26" fmla="*/ 1 w 5"/>
                  <a:gd name="T27" fmla="*/ 0 h 11"/>
                  <a:gd name="T28" fmla="*/ 3 w 5"/>
                  <a:gd name="T29" fmla="*/ 0 h 11"/>
                  <a:gd name="T30" fmla="*/ 4 w 5"/>
                  <a:gd name="T31" fmla="*/ 0 h 11"/>
                  <a:gd name="T32" fmla="*/ 4 w 5"/>
                  <a:gd name="T33" fmla="*/ 0 h 11"/>
                  <a:gd name="T34" fmla="*/ 4 w 5"/>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1"/>
                  <a:gd name="T56" fmla="*/ 5 w 5"/>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1">
                    <a:moveTo>
                      <a:pt x="4" y="0"/>
                    </a:moveTo>
                    <a:lnTo>
                      <a:pt x="4" y="2"/>
                    </a:lnTo>
                    <a:lnTo>
                      <a:pt x="4" y="7"/>
                    </a:lnTo>
                    <a:lnTo>
                      <a:pt x="4" y="10"/>
                    </a:lnTo>
                    <a:lnTo>
                      <a:pt x="3" y="10"/>
                    </a:lnTo>
                    <a:lnTo>
                      <a:pt x="1" y="10"/>
                    </a:lnTo>
                    <a:lnTo>
                      <a:pt x="0" y="10"/>
                    </a:lnTo>
                    <a:lnTo>
                      <a:pt x="0" y="7"/>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8" name="Freeform 298">
                <a:extLst>
                  <a:ext uri="{FF2B5EF4-FFF2-40B4-BE49-F238E27FC236}">
                    <a16:creationId xmlns:a16="http://schemas.microsoft.com/office/drawing/2014/main" id="{576CD1DD-7AE7-4F4F-84F7-E0E2F009D46F}"/>
                  </a:ext>
                </a:extLst>
              </p:cNvPr>
              <p:cNvSpPr>
                <a:spLocks/>
              </p:cNvSpPr>
              <p:nvPr/>
            </p:nvSpPr>
            <p:spPr bwMode="auto">
              <a:xfrm>
                <a:off x="814"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6 w 68"/>
                  <a:gd name="T33" fmla="*/ 104 h 105"/>
                  <a:gd name="T34" fmla="*/ 46 w 68"/>
                  <a:gd name="T35" fmla="*/ 104 h 105"/>
                  <a:gd name="T36" fmla="*/ 33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3 w 68"/>
                  <a:gd name="T83" fmla="*/ 0 h 105"/>
                  <a:gd name="T84" fmla="*/ 46 w 68"/>
                  <a:gd name="T85" fmla="*/ 0 h 105"/>
                  <a:gd name="T86" fmla="*/ 56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6" y="104"/>
                    </a:lnTo>
                    <a:lnTo>
                      <a:pt x="46" y="104"/>
                    </a:lnTo>
                    <a:lnTo>
                      <a:pt x="33"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3" y="0"/>
                    </a:lnTo>
                    <a:lnTo>
                      <a:pt x="46" y="0"/>
                    </a:lnTo>
                    <a:lnTo>
                      <a:pt x="56"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499" name="Freeform 299">
                <a:extLst>
                  <a:ext uri="{FF2B5EF4-FFF2-40B4-BE49-F238E27FC236}">
                    <a16:creationId xmlns:a16="http://schemas.microsoft.com/office/drawing/2014/main" id="{CC12442A-B720-4FF4-9CE7-937E5D9CD909}"/>
                  </a:ext>
                </a:extLst>
              </p:cNvPr>
              <p:cNvSpPr>
                <a:spLocks/>
              </p:cNvSpPr>
              <p:nvPr/>
            </p:nvSpPr>
            <p:spPr bwMode="auto">
              <a:xfrm>
                <a:off x="814"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6 w 68"/>
                  <a:gd name="T33" fmla="*/ 104 h 105"/>
                  <a:gd name="T34" fmla="*/ 46 w 68"/>
                  <a:gd name="T35" fmla="*/ 104 h 105"/>
                  <a:gd name="T36" fmla="*/ 33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3 w 68"/>
                  <a:gd name="T83" fmla="*/ 0 h 105"/>
                  <a:gd name="T84" fmla="*/ 46 w 68"/>
                  <a:gd name="T85" fmla="*/ 0 h 105"/>
                  <a:gd name="T86" fmla="*/ 56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6" y="104"/>
                    </a:lnTo>
                    <a:lnTo>
                      <a:pt x="46" y="104"/>
                    </a:lnTo>
                    <a:lnTo>
                      <a:pt x="33"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3" y="0"/>
                    </a:lnTo>
                    <a:lnTo>
                      <a:pt x="46" y="0"/>
                    </a:lnTo>
                    <a:lnTo>
                      <a:pt x="56"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00" name="Freeform 300">
                <a:extLst>
                  <a:ext uri="{FF2B5EF4-FFF2-40B4-BE49-F238E27FC236}">
                    <a16:creationId xmlns:a16="http://schemas.microsoft.com/office/drawing/2014/main" id="{91A7FDA7-D09E-4879-A2FE-3EB5F0A9F2F5}"/>
                  </a:ext>
                </a:extLst>
              </p:cNvPr>
              <p:cNvSpPr>
                <a:spLocks/>
              </p:cNvSpPr>
              <p:nvPr/>
            </p:nvSpPr>
            <p:spPr bwMode="auto">
              <a:xfrm>
                <a:off x="819" y="3263"/>
                <a:ext cx="59" cy="95"/>
              </a:xfrm>
              <a:custGeom>
                <a:avLst/>
                <a:gdLst>
                  <a:gd name="T0" fmla="*/ 57 w 59"/>
                  <a:gd name="T1" fmla="*/ 0 h 95"/>
                  <a:gd name="T2" fmla="*/ 57 w 59"/>
                  <a:gd name="T3" fmla="*/ 2 h 95"/>
                  <a:gd name="T4" fmla="*/ 58 w 59"/>
                  <a:gd name="T5" fmla="*/ 7 h 95"/>
                  <a:gd name="T6" fmla="*/ 57 w 59"/>
                  <a:gd name="T7" fmla="*/ 15 h 95"/>
                  <a:gd name="T8" fmla="*/ 58 w 59"/>
                  <a:gd name="T9" fmla="*/ 24 h 95"/>
                  <a:gd name="T10" fmla="*/ 57 w 59"/>
                  <a:gd name="T11" fmla="*/ 35 h 95"/>
                  <a:gd name="T12" fmla="*/ 57 w 59"/>
                  <a:gd name="T13" fmla="*/ 47 h 95"/>
                  <a:gd name="T14" fmla="*/ 57 w 59"/>
                  <a:gd name="T15" fmla="*/ 59 h 95"/>
                  <a:gd name="T16" fmla="*/ 58 w 59"/>
                  <a:gd name="T17" fmla="*/ 70 h 95"/>
                  <a:gd name="T18" fmla="*/ 57 w 59"/>
                  <a:gd name="T19" fmla="*/ 79 h 95"/>
                  <a:gd name="T20" fmla="*/ 57 w 59"/>
                  <a:gd name="T21" fmla="*/ 87 h 95"/>
                  <a:gd name="T22" fmla="*/ 57 w 59"/>
                  <a:gd name="T23" fmla="*/ 92 h 95"/>
                  <a:gd name="T24" fmla="*/ 57 w 59"/>
                  <a:gd name="T25" fmla="*/ 94 h 95"/>
                  <a:gd name="T26" fmla="*/ 57 w 59"/>
                  <a:gd name="T27" fmla="*/ 94 h 95"/>
                  <a:gd name="T28" fmla="*/ 53 w 59"/>
                  <a:gd name="T29" fmla="*/ 94 h 95"/>
                  <a:gd name="T30" fmla="*/ 43 w 59"/>
                  <a:gd name="T31" fmla="*/ 94 h 95"/>
                  <a:gd name="T32" fmla="*/ 29 w 59"/>
                  <a:gd name="T33" fmla="*/ 94 h 95"/>
                  <a:gd name="T34" fmla="*/ 15 w 59"/>
                  <a:gd name="T35" fmla="*/ 94 h 95"/>
                  <a:gd name="T36" fmla="*/ 5 w 59"/>
                  <a:gd name="T37" fmla="*/ 94 h 95"/>
                  <a:gd name="T38" fmla="*/ 0 w 59"/>
                  <a:gd name="T39" fmla="*/ 94 h 95"/>
                  <a:gd name="T40" fmla="*/ 0 w 59"/>
                  <a:gd name="T41" fmla="*/ 94 h 95"/>
                  <a:gd name="T42" fmla="*/ 0 w 59"/>
                  <a:gd name="T43" fmla="*/ 92 h 95"/>
                  <a:gd name="T44" fmla="*/ 0 w 59"/>
                  <a:gd name="T45" fmla="*/ 87 h 95"/>
                  <a:gd name="T46" fmla="*/ 0 w 59"/>
                  <a:gd name="T47" fmla="*/ 79 h 95"/>
                  <a:gd name="T48" fmla="*/ 0 w 59"/>
                  <a:gd name="T49" fmla="*/ 70 h 95"/>
                  <a:gd name="T50" fmla="*/ 0 w 59"/>
                  <a:gd name="T51" fmla="*/ 59 h 95"/>
                  <a:gd name="T52" fmla="*/ 0 w 59"/>
                  <a:gd name="T53" fmla="*/ 47 h 95"/>
                  <a:gd name="T54" fmla="*/ 0 w 59"/>
                  <a:gd name="T55" fmla="*/ 35 h 95"/>
                  <a:gd name="T56" fmla="*/ 0 w 59"/>
                  <a:gd name="T57" fmla="*/ 24 h 95"/>
                  <a:gd name="T58" fmla="*/ 0 w 59"/>
                  <a:gd name="T59" fmla="*/ 15 h 95"/>
                  <a:gd name="T60" fmla="*/ 0 w 59"/>
                  <a:gd name="T61" fmla="*/ 7 h 95"/>
                  <a:gd name="T62" fmla="*/ 0 w 59"/>
                  <a:gd name="T63" fmla="*/ 2 h 95"/>
                  <a:gd name="T64" fmla="*/ 0 w 59"/>
                  <a:gd name="T65" fmla="*/ 0 h 95"/>
                  <a:gd name="T66" fmla="*/ 0 w 59"/>
                  <a:gd name="T67" fmla="*/ 0 h 95"/>
                  <a:gd name="T68" fmla="*/ 5 w 59"/>
                  <a:gd name="T69" fmla="*/ 0 h 95"/>
                  <a:gd name="T70" fmla="*/ 15 w 59"/>
                  <a:gd name="T71" fmla="*/ 0 h 95"/>
                  <a:gd name="T72" fmla="*/ 29 w 59"/>
                  <a:gd name="T73" fmla="*/ 0 h 95"/>
                  <a:gd name="T74" fmla="*/ 43 w 59"/>
                  <a:gd name="T75" fmla="*/ 0 h 95"/>
                  <a:gd name="T76" fmla="*/ 53 w 59"/>
                  <a:gd name="T77" fmla="*/ 0 h 95"/>
                  <a:gd name="T78" fmla="*/ 57 w 59"/>
                  <a:gd name="T79" fmla="*/ 0 h 95"/>
                  <a:gd name="T80" fmla="*/ 57 w 59"/>
                  <a:gd name="T81" fmla="*/ 0 h 95"/>
                  <a:gd name="T82" fmla="*/ 57 w 59"/>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95"/>
                  <a:gd name="T128" fmla="*/ 59 w 59"/>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95">
                    <a:moveTo>
                      <a:pt x="57" y="0"/>
                    </a:moveTo>
                    <a:lnTo>
                      <a:pt x="57" y="2"/>
                    </a:lnTo>
                    <a:lnTo>
                      <a:pt x="58" y="7"/>
                    </a:lnTo>
                    <a:lnTo>
                      <a:pt x="57" y="15"/>
                    </a:lnTo>
                    <a:lnTo>
                      <a:pt x="58" y="24"/>
                    </a:lnTo>
                    <a:lnTo>
                      <a:pt x="57" y="35"/>
                    </a:lnTo>
                    <a:lnTo>
                      <a:pt x="57" y="47"/>
                    </a:lnTo>
                    <a:lnTo>
                      <a:pt x="57" y="59"/>
                    </a:lnTo>
                    <a:lnTo>
                      <a:pt x="58" y="70"/>
                    </a:lnTo>
                    <a:lnTo>
                      <a:pt x="57" y="79"/>
                    </a:lnTo>
                    <a:lnTo>
                      <a:pt x="57" y="87"/>
                    </a:lnTo>
                    <a:lnTo>
                      <a:pt x="57" y="92"/>
                    </a:lnTo>
                    <a:lnTo>
                      <a:pt x="57" y="94"/>
                    </a:lnTo>
                    <a:lnTo>
                      <a:pt x="53" y="94"/>
                    </a:lnTo>
                    <a:lnTo>
                      <a:pt x="43" y="94"/>
                    </a:lnTo>
                    <a:lnTo>
                      <a:pt x="29" y="94"/>
                    </a:lnTo>
                    <a:lnTo>
                      <a:pt x="15" y="94"/>
                    </a:lnTo>
                    <a:lnTo>
                      <a:pt x="5"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5" y="0"/>
                    </a:lnTo>
                    <a:lnTo>
                      <a:pt x="15" y="0"/>
                    </a:lnTo>
                    <a:lnTo>
                      <a:pt x="29" y="0"/>
                    </a:lnTo>
                    <a:lnTo>
                      <a:pt x="43" y="0"/>
                    </a:lnTo>
                    <a:lnTo>
                      <a:pt x="53" y="0"/>
                    </a:lnTo>
                    <a:lnTo>
                      <a:pt x="57"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1" name="Freeform 301">
                <a:extLst>
                  <a:ext uri="{FF2B5EF4-FFF2-40B4-BE49-F238E27FC236}">
                    <a16:creationId xmlns:a16="http://schemas.microsoft.com/office/drawing/2014/main" id="{15DBE091-1991-40FB-BE78-68C9AA75C0A2}"/>
                  </a:ext>
                </a:extLst>
              </p:cNvPr>
              <p:cNvSpPr>
                <a:spLocks/>
              </p:cNvSpPr>
              <p:nvPr/>
            </p:nvSpPr>
            <p:spPr bwMode="auto">
              <a:xfrm>
                <a:off x="819" y="3263"/>
                <a:ext cx="59" cy="95"/>
              </a:xfrm>
              <a:custGeom>
                <a:avLst/>
                <a:gdLst>
                  <a:gd name="T0" fmla="*/ 57 w 59"/>
                  <a:gd name="T1" fmla="*/ 0 h 95"/>
                  <a:gd name="T2" fmla="*/ 57 w 59"/>
                  <a:gd name="T3" fmla="*/ 2 h 95"/>
                  <a:gd name="T4" fmla="*/ 58 w 59"/>
                  <a:gd name="T5" fmla="*/ 7 h 95"/>
                  <a:gd name="T6" fmla="*/ 57 w 59"/>
                  <a:gd name="T7" fmla="*/ 15 h 95"/>
                  <a:gd name="T8" fmla="*/ 58 w 59"/>
                  <a:gd name="T9" fmla="*/ 24 h 95"/>
                  <a:gd name="T10" fmla="*/ 57 w 59"/>
                  <a:gd name="T11" fmla="*/ 35 h 95"/>
                  <a:gd name="T12" fmla="*/ 57 w 59"/>
                  <a:gd name="T13" fmla="*/ 47 h 95"/>
                  <a:gd name="T14" fmla="*/ 57 w 59"/>
                  <a:gd name="T15" fmla="*/ 59 h 95"/>
                  <a:gd name="T16" fmla="*/ 58 w 59"/>
                  <a:gd name="T17" fmla="*/ 70 h 95"/>
                  <a:gd name="T18" fmla="*/ 57 w 59"/>
                  <a:gd name="T19" fmla="*/ 79 h 95"/>
                  <a:gd name="T20" fmla="*/ 57 w 59"/>
                  <a:gd name="T21" fmla="*/ 87 h 95"/>
                  <a:gd name="T22" fmla="*/ 57 w 59"/>
                  <a:gd name="T23" fmla="*/ 92 h 95"/>
                  <a:gd name="T24" fmla="*/ 57 w 59"/>
                  <a:gd name="T25" fmla="*/ 94 h 95"/>
                  <a:gd name="T26" fmla="*/ 57 w 59"/>
                  <a:gd name="T27" fmla="*/ 94 h 95"/>
                  <a:gd name="T28" fmla="*/ 53 w 59"/>
                  <a:gd name="T29" fmla="*/ 94 h 95"/>
                  <a:gd name="T30" fmla="*/ 43 w 59"/>
                  <a:gd name="T31" fmla="*/ 94 h 95"/>
                  <a:gd name="T32" fmla="*/ 29 w 59"/>
                  <a:gd name="T33" fmla="*/ 94 h 95"/>
                  <a:gd name="T34" fmla="*/ 15 w 59"/>
                  <a:gd name="T35" fmla="*/ 94 h 95"/>
                  <a:gd name="T36" fmla="*/ 5 w 59"/>
                  <a:gd name="T37" fmla="*/ 94 h 95"/>
                  <a:gd name="T38" fmla="*/ 0 w 59"/>
                  <a:gd name="T39" fmla="*/ 94 h 95"/>
                  <a:gd name="T40" fmla="*/ 0 w 59"/>
                  <a:gd name="T41" fmla="*/ 94 h 95"/>
                  <a:gd name="T42" fmla="*/ 0 w 59"/>
                  <a:gd name="T43" fmla="*/ 92 h 95"/>
                  <a:gd name="T44" fmla="*/ 0 w 59"/>
                  <a:gd name="T45" fmla="*/ 87 h 95"/>
                  <a:gd name="T46" fmla="*/ 0 w 59"/>
                  <a:gd name="T47" fmla="*/ 79 h 95"/>
                  <a:gd name="T48" fmla="*/ 0 w 59"/>
                  <a:gd name="T49" fmla="*/ 70 h 95"/>
                  <a:gd name="T50" fmla="*/ 0 w 59"/>
                  <a:gd name="T51" fmla="*/ 59 h 95"/>
                  <a:gd name="T52" fmla="*/ 0 w 59"/>
                  <a:gd name="T53" fmla="*/ 47 h 95"/>
                  <a:gd name="T54" fmla="*/ 0 w 59"/>
                  <a:gd name="T55" fmla="*/ 35 h 95"/>
                  <a:gd name="T56" fmla="*/ 0 w 59"/>
                  <a:gd name="T57" fmla="*/ 24 h 95"/>
                  <a:gd name="T58" fmla="*/ 0 w 59"/>
                  <a:gd name="T59" fmla="*/ 15 h 95"/>
                  <a:gd name="T60" fmla="*/ 0 w 59"/>
                  <a:gd name="T61" fmla="*/ 7 h 95"/>
                  <a:gd name="T62" fmla="*/ 0 w 59"/>
                  <a:gd name="T63" fmla="*/ 2 h 95"/>
                  <a:gd name="T64" fmla="*/ 0 w 59"/>
                  <a:gd name="T65" fmla="*/ 0 h 95"/>
                  <a:gd name="T66" fmla="*/ 0 w 59"/>
                  <a:gd name="T67" fmla="*/ 0 h 95"/>
                  <a:gd name="T68" fmla="*/ 5 w 59"/>
                  <a:gd name="T69" fmla="*/ 0 h 95"/>
                  <a:gd name="T70" fmla="*/ 15 w 59"/>
                  <a:gd name="T71" fmla="*/ 0 h 95"/>
                  <a:gd name="T72" fmla="*/ 29 w 59"/>
                  <a:gd name="T73" fmla="*/ 0 h 95"/>
                  <a:gd name="T74" fmla="*/ 43 w 59"/>
                  <a:gd name="T75" fmla="*/ 0 h 95"/>
                  <a:gd name="T76" fmla="*/ 53 w 59"/>
                  <a:gd name="T77" fmla="*/ 0 h 95"/>
                  <a:gd name="T78" fmla="*/ 57 w 59"/>
                  <a:gd name="T79" fmla="*/ 0 h 95"/>
                  <a:gd name="T80" fmla="*/ 57 w 59"/>
                  <a:gd name="T81" fmla="*/ 0 h 95"/>
                  <a:gd name="T82" fmla="*/ 57 w 59"/>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95"/>
                  <a:gd name="T128" fmla="*/ 59 w 59"/>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95">
                    <a:moveTo>
                      <a:pt x="57" y="0"/>
                    </a:moveTo>
                    <a:lnTo>
                      <a:pt x="57" y="2"/>
                    </a:lnTo>
                    <a:lnTo>
                      <a:pt x="58" y="7"/>
                    </a:lnTo>
                    <a:lnTo>
                      <a:pt x="57" y="15"/>
                    </a:lnTo>
                    <a:lnTo>
                      <a:pt x="58" y="24"/>
                    </a:lnTo>
                    <a:lnTo>
                      <a:pt x="57" y="35"/>
                    </a:lnTo>
                    <a:lnTo>
                      <a:pt x="57" y="47"/>
                    </a:lnTo>
                    <a:lnTo>
                      <a:pt x="57" y="59"/>
                    </a:lnTo>
                    <a:lnTo>
                      <a:pt x="58" y="70"/>
                    </a:lnTo>
                    <a:lnTo>
                      <a:pt x="57" y="79"/>
                    </a:lnTo>
                    <a:lnTo>
                      <a:pt x="57" y="87"/>
                    </a:lnTo>
                    <a:lnTo>
                      <a:pt x="57" y="92"/>
                    </a:lnTo>
                    <a:lnTo>
                      <a:pt x="57" y="94"/>
                    </a:lnTo>
                    <a:lnTo>
                      <a:pt x="53" y="94"/>
                    </a:lnTo>
                    <a:lnTo>
                      <a:pt x="43" y="94"/>
                    </a:lnTo>
                    <a:lnTo>
                      <a:pt x="29" y="94"/>
                    </a:lnTo>
                    <a:lnTo>
                      <a:pt x="15" y="94"/>
                    </a:lnTo>
                    <a:lnTo>
                      <a:pt x="5"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5" y="0"/>
                    </a:lnTo>
                    <a:lnTo>
                      <a:pt x="15" y="0"/>
                    </a:lnTo>
                    <a:lnTo>
                      <a:pt x="29" y="0"/>
                    </a:lnTo>
                    <a:lnTo>
                      <a:pt x="43" y="0"/>
                    </a:lnTo>
                    <a:lnTo>
                      <a:pt x="53" y="0"/>
                    </a:lnTo>
                    <a:lnTo>
                      <a:pt x="5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02" name="Freeform 302">
                <a:extLst>
                  <a:ext uri="{FF2B5EF4-FFF2-40B4-BE49-F238E27FC236}">
                    <a16:creationId xmlns:a16="http://schemas.microsoft.com/office/drawing/2014/main" id="{2CF7EC32-35B8-4674-B011-55087E3CE5C7}"/>
                  </a:ext>
                </a:extLst>
              </p:cNvPr>
              <p:cNvSpPr>
                <a:spLocks/>
              </p:cNvSpPr>
              <p:nvPr/>
            </p:nvSpPr>
            <p:spPr bwMode="auto">
              <a:xfrm>
                <a:off x="819" y="3263"/>
                <a:ext cx="28" cy="31"/>
              </a:xfrm>
              <a:custGeom>
                <a:avLst/>
                <a:gdLst>
                  <a:gd name="T0" fmla="*/ 27 w 28"/>
                  <a:gd name="T1" fmla="*/ 1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1 h 31"/>
                  <a:gd name="T24" fmla="*/ 0 w 28"/>
                  <a:gd name="T25" fmla="*/ 1 h 31"/>
                  <a:gd name="T26" fmla="*/ 7 w 28"/>
                  <a:gd name="T27" fmla="*/ 0 h 31"/>
                  <a:gd name="T28" fmla="*/ 20 w 28"/>
                  <a:gd name="T29" fmla="*/ 0 h 31"/>
                  <a:gd name="T30" fmla="*/ 27 w 28"/>
                  <a:gd name="T31" fmla="*/ 1 h 31"/>
                  <a:gd name="T32" fmla="*/ 27 w 28"/>
                  <a:gd name="T33" fmla="*/ 1 h 31"/>
                  <a:gd name="T34" fmla="*/ 27 w 28"/>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1"/>
                    </a:moveTo>
                    <a:lnTo>
                      <a:pt x="27" y="8"/>
                    </a:lnTo>
                    <a:lnTo>
                      <a:pt x="27" y="22"/>
                    </a:lnTo>
                    <a:lnTo>
                      <a:pt x="27" y="30"/>
                    </a:lnTo>
                    <a:lnTo>
                      <a:pt x="20" y="30"/>
                    </a:lnTo>
                    <a:lnTo>
                      <a:pt x="7" y="30"/>
                    </a:lnTo>
                    <a:lnTo>
                      <a:pt x="0" y="30"/>
                    </a:lnTo>
                    <a:lnTo>
                      <a:pt x="0" y="22"/>
                    </a:lnTo>
                    <a:lnTo>
                      <a:pt x="0" y="8"/>
                    </a:lnTo>
                    <a:lnTo>
                      <a:pt x="0" y="1"/>
                    </a:lnTo>
                    <a:lnTo>
                      <a:pt x="7" y="0"/>
                    </a:lnTo>
                    <a:lnTo>
                      <a:pt x="20" y="0"/>
                    </a:lnTo>
                    <a:lnTo>
                      <a:pt x="27"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3" name="Freeform 303">
                <a:extLst>
                  <a:ext uri="{FF2B5EF4-FFF2-40B4-BE49-F238E27FC236}">
                    <a16:creationId xmlns:a16="http://schemas.microsoft.com/office/drawing/2014/main" id="{2DF88455-611E-4928-B600-0289EBB455E3}"/>
                  </a:ext>
                </a:extLst>
              </p:cNvPr>
              <p:cNvSpPr>
                <a:spLocks/>
              </p:cNvSpPr>
              <p:nvPr/>
            </p:nvSpPr>
            <p:spPr bwMode="auto">
              <a:xfrm>
                <a:off x="849" y="3263"/>
                <a:ext cx="28" cy="31"/>
              </a:xfrm>
              <a:custGeom>
                <a:avLst/>
                <a:gdLst>
                  <a:gd name="T0" fmla="*/ 27 w 28"/>
                  <a:gd name="T1" fmla="*/ 1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1 h 31"/>
                  <a:gd name="T24" fmla="*/ 0 w 28"/>
                  <a:gd name="T25" fmla="*/ 1 h 31"/>
                  <a:gd name="T26" fmla="*/ 7 w 28"/>
                  <a:gd name="T27" fmla="*/ 0 h 31"/>
                  <a:gd name="T28" fmla="*/ 20 w 28"/>
                  <a:gd name="T29" fmla="*/ 0 h 31"/>
                  <a:gd name="T30" fmla="*/ 27 w 28"/>
                  <a:gd name="T31" fmla="*/ 1 h 31"/>
                  <a:gd name="T32" fmla="*/ 27 w 28"/>
                  <a:gd name="T33" fmla="*/ 1 h 31"/>
                  <a:gd name="T34" fmla="*/ 27 w 28"/>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1"/>
                    </a:moveTo>
                    <a:lnTo>
                      <a:pt x="27" y="8"/>
                    </a:lnTo>
                    <a:lnTo>
                      <a:pt x="27" y="22"/>
                    </a:lnTo>
                    <a:lnTo>
                      <a:pt x="27" y="30"/>
                    </a:lnTo>
                    <a:lnTo>
                      <a:pt x="20" y="30"/>
                    </a:lnTo>
                    <a:lnTo>
                      <a:pt x="7" y="30"/>
                    </a:lnTo>
                    <a:lnTo>
                      <a:pt x="0" y="30"/>
                    </a:lnTo>
                    <a:lnTo>
                      <a:pt x="0" y="22"/>
                    </a:lnTo>
                    <a:lnTo>
                      <a:pt x="0" y="8"/>
                    </a:lnTo>
                    <a:lnTo>
                      <a:pt x="0" y="1"/>
                    </a:lnTo>
                    <a:lnTo>
                      <a:pt x="7" y="0"/>
                    </a:lnTo>
                    <a:lnTo>
                      <a:pt x="20" y="0"/>
                    </a:lnTo>
                    <a:lnTo>
                      <a:pt x="27"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4" name="Freeform 304">
                <a:extLst>
                  <a:ext uri="{FF2B5EF4-FFF2-40B4-BE49-F238E27FC236}">
                    <a16:creationId xmlns:a16="http://schemas.microsoft.com/office/drawing/2014/main" id="{01B4358C-6148-437D-A4C7-D4C26034E65F}"/>
                  </a:ext>
                </a:extLst>
              </p:cNvPr>
              <p:cNvSpPr>
                <a:spLocks/>
              </p:cNvSpPr>
              <p:nvPr/>
            </p:nvSpPr>
            <p:spPr bwMode="auto">
              <a:xfrm>
                <a:off x="819" y="3296"/>
                <a:ext cx="28" cy="30"/>
              </a:xfrm>
              <a:custGeom>
                <a:avLst/>
                <a:gdLst>
                  <a:gd name="T0" fmla="*/ 27 w 28"/>
                  <a:gd name="T1" fmla="*/ 0 h 30"/>
                  <a:gd name="T2" fmla="*/ 27 w 28"/>
                  <a:gd name="T3" fmla="*/ 7 h 30"/>
                  <a:gd name="T4" fmla="*/ 27 w 28"/>
                  <a:gd name="T5" fmla="*/ 21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1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1"/>
                    </a:lnTo>
                    <a:lnTo>
                      <a:pt x="27" y="29"/>
                    </a:lnTo>
                    <a:lnTo>
                      <a:pt x="20" y="29"/>
                    </a:lnTo>
                    <a:lnTo>
                      <a:pt x="7" y="29"/>
                    </a:lnTo>
                    <a:lnTo>
                      <a:pt x="0" y="29"/>
                    </a:lnTo>
                    <a:lnTo>
                      <a:pt x="0" y="21"/>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5" name="Freeform 305">
                <a:extLst>
                  <a:ext uri="{FF2B5EF4-FFF2-40B4-BE49-F238E27FC236}">
                    <a16:creationId xmlns:a16="http://schemas.microsoft.com/office/drawing/2014/main" id="{9C2D6710-C02C-4D15-B1F7-13D64CCCF9FD}"/>
                  </a:ext>
                </a:extLst>
              </p:cNvPr>
              <p:cNvSpPr>
                <a:spLocks/>
              </p:cNvSpPr>
              <p:nvPr/>
            </p:nvSpPr>
            <p:spPr bwMode="auto">
              <a:xfrm>
                <a:off x="849" y="3296"/>
                <a:ext cx="28" cy="30"/>
              </a:xfrm>
              <a:custGeom>
                <a:avLst/>
                <a:gdLst>
                  <a:gd name="T0" fmla="*/ 27 w 28"/>
                  <a:gd name="T1" fmla="*/ 0 h 30"/>
                  <a:gd name="T2" fmla="*/ 27 w 28"/>
                  <a:gd name="T3" fmla="*/ 7 h 30"/>
                  <a:gd name="T4" fmla="*/ 27 w 28"/>
                  <a:gd name="T5" fmla="*/ 21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1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1"/>
                    </a:lnTo>
                    <a:lnTo>
                      <a:pt x="27" y="29"/>
                    </a:lnTo>
                    <a:lnTo>
                      <a:pt x="20" y="29"/>
                    </a:lnTo>
                    <a:lnTo>
                      <a:pt x="7" y="29"/>
                    </a:lnTo>
                    <a:lnTo>
                      <a:pt x="0" y="29"/>
                    </a:lnTo>
                    <a:lnTo>
                      <a:pt x="0" y="21"/>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6" name="Freeform 306">
                <a:extLst>
                  <a:ext uri="{FF2B5EF4-FFF2-40B4-BE49-F238E27FC236}">
                    <a16:creationId xmlns:a16="http://schemas.microsoft.com/office/drawing/2014/main" id="{F71F3746-D3D1-4FC5-A729-DAF630F9D8C0}"/>
                  </a:ext>
                </a:extLst>
              </p:cNvPr>
              <p:cNvSpPr>
                <a:spLocks/>
              </p:cNvSpPr>
              <p:nvPr/>
            </p:nvSpPr>
            <p:spPr bwMode="auto">
              <a:xfrm>
                <a:off x="819" y="33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7" name="Freeform 307">
                <a:extLst>
                  <a:ext uri="{FF2B5EF4-FFF2-40B4-BE49-F238E27FC236}">
                    <a16:creationId xmlns:a16="http://schemas.microsoft.com/office/drawing/2014/main" id="{F8706ADF-8240-4257-8CF6-53BAE9667F0B}"/>
                  </a:ext>
                </a:extLst>
              </p:cNvPr>
              <p:cNvSpPr>
                <a:spLocks/>
              </p:cNvSpPr>
              <p:nvPr/>
            </p:nvSpPr>
            <p:spPr bwMode="auto">
              <a:xfrm>
                <a:off x="849" y="33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8" name="Freeform 308">
                <a:extLst>
                  <a:ext uri="{FF2B5EF4-FFF2-40B4-BE49-F238E27FC236}">
                    <a16:creationId xmlns:a16="http://schemas.microsoft.com/office/drawing/2014/main" id="{2D85834A-89FB-473B-9B30-A90BBD736C9D}"/>
                  </a:ext>
                </a:extLst>
              </p:cNvPr>
              <p:cNvSpPr>
                <a:spLocks/>
              </p:cNvSpPr>
              <p:nvPr/>
            </p:nvSpPr>
            <p:spPr bwMode="auto">
              <a:xfrm>
                <a:off x="819" y="3264"/>
                <a:ext cx="16" cy="28"/>
              </a:xfrm>
              <a:custGeom>
                <a:avLst/>
                <a:gdLst>
                  <a:gd name="T0" fmla="*/ 15 w 16"/>
                  <a:gd name="T1" fmla="*/ 0 h 28"/>
                  <a:gd name="T2" fmla="*/ 15 w 16"/>
                  <a:gd name="T3" fmla="*/ 7 h 28"/>
                  <a:gd name="T4" fmla="*/ 15 w 16"/>
                  <a:gd name="T5" fmla="*/ 20 h 28"/>
                  <a:gd name="T6" fmla="*/ 15 w 16"/>
                  <a:gd name="T7" fmla="*/ 27 h 28"/>
                  <a:gd name="T8" fmla="*/ 15 w 16"/>
                  <a:gd name="T9" fmla="*/ 27 h 28"/>
                  <a:gd name="T10" fmla="*/ 11 w 16"/>
                  <a:gd name="T11" fmla="*/ 27 h 28"/>
                  <a:gd name="T12" fmla="*/ 4 w 16"/>
                  <a:gd name="T13" fmla="*/ 27 h 28"/>
                  <a:gd name="T14" fmla="*/ 0 w 16"/>
                  <a:gd name="T15" fmla="*/ 27 h 28"/>
                  <a:gd name="T16" fmla="*/ 0 w 16"/>
                  <a:gd name="T17" fmla="*/ 27 h 28"/>
                  <a:gd name="T18" fmla="*/ 0 w 16"/>
                  <a:gd name="T19" fmla="*/ 20 h 28"/>
                  <a:gd name="T20" fmla="*/ 0 w 16"/>
                  <a:gd name="T21" fmla="*/ 7 h 28"/>
                  <a:gd name="T22" fmla="*/ 0 w 16"/>
                  <a:gd name="T23" fmla="*/ 0 h 28"/>
                  <a:gd name="T24" fmla="*/ 0 w 16"/>
                  <a:gd name="T25" fmla="*/ 0 h 28"/>
                  <a:gd name="T26" fmla="*/ 4 w 16"/>
                  <a:gd name="T27" fmla="*/ 0 h 28"/>
                  <a:gd name="T28" fmla="*/ 11 w 16"/>
                  <a:gd name="T29" fmla="*/ 0 h 28"/>
                  <a:gd name="T30" fmla="*/ 15 w 16"/>
                  <a:gd name="T31" fmla="*/ 0 h 28"/>
                  <a:gd name="T32" fmla="*/ 15 w 16"/>
                  <a:gd name="T33" fmla="*/ 0 h 28"/>
                  <a:gd name="T34" fmla="*/ 15 w 16"/>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28"/>
                  <a:gd name="T56" fmla="*/ 16 w 16"/>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28">
                    <a:moveTo>
                      <a:pt x="15" y="0"/>
                    </a:moveTo>
                    <a:lnTo>
                      <a:pt x="15" y="7"/>
                    </a:lnTo>
                    <a:lnTo>
                      <a:pt x="15" y="20"/>
                    </a:lnTo>
                    <a:lnTo>
                      <a:pt x="15" y="27"/>
                    </a:lnTo>
                    <a:lnTo>
                      <a:pt x="11" y="27"/>
                    </a:lnTo>
                    <a:lnTo>
                      <a:pt x="4" y="27"/>
                    </a:lnTo>
                    <a:lnTo>
                      <a:pt x="0" y="27"/>
                    </a:lnTo>
                    <a:lnTo>
                      <a:pt x="0" y="20"/>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09" name="Freeform 309">
                <a:extLst>
                  <a:ext uri="{FF2B5EF4-FFF2-40B4-BE49-F238E27FC236}">
                    <a16:creationId xmlns:a16="http://schemas.microsoft.com/office/drawing/2014/main" id="{05D857EB-C3D1-47C5-87B7-464828609E42}"/>
                  </a:ext>
                </a:extLst>
              </p:cNvPr>
              <p:cNvSpPr>
                <a:spLocks/>
              </p:cNvSpPr>
              <p:nvPr/>
            </p:nvSpPr>
            <p:spPr bwMode="auto">
              <a:xfrm>
                <a:off x="820" y="3265"/>
                <a:ext cx="15" cy="27"/>
              </a:xfrm>
              <a:custGeom>
                <a:avLst/>
                <a:gdLst>
                  <a:gd name="T0" fmla="*/ 14 w 15"/>
                  <a:gd name="T1" fmla="*/ 0 h 27"/>
                  <a:gd name="T2" fmla="*/ 14 w 15"/>
                  <a:gd name="T3" fmla="*/ 6 h 27"/>
                  <a:gd name="T4" fmla="*/ 14 w 15"/>
                  <a:gd name="T5" fmla="*/ 13 h 27"/>
                  <a:gd name="T6" fmla="*/ 14 w 15"/>
                  <a:gd name="T7" fmla="*/ 26 h 27"/>
                  <a:gd name="T8" fmla="*/ 14 w 15"/>
                  <a:gd name="T9" fmla="*/ 26 h 27"/>
                  <a:gd name="T10" fmla="*/ 11 w 15"/>
                  <a:gd name="T11" fmla="*/ 26 h 27"/>
                  <a:gd name="T12" fmla="*/ 7 w 15"/>
                  <a:gd name="T13" fmla="*/ 26 h 27"/>
                  <a:gd name="T14" fmla="*/ 0 w 15"/>
                  <a:gd name="T15" fmla="*/ 26 h 27"/>
                  <a:gd name="T16" fmla="*/ 0 w 15"/>
                  <a:gd name="T17" fmla="*/ 26 h 27"/>
                  <a:gd name="T18" fmla="*/ 0 w 15"/>
                  <a:gd name="T19" fmla="*/ 20 h 27"/>
                  <a:gd name="T20" fmla="*/ 0 w 15"/>
                  <a:gd name="T21" fmla="*/ 14 h 27"/>
                  <a:gd name="T22" fmla="*/ 0 w 15"/>
                  <a:gd name="T23" fmla="*/ 0 h 27"/>
                  <a:gd name="T24" fmla="*/ 0 w 15"/>
                  <a:gd name="T25" fmla="*/ 0 h 27"/>
                  <a:gd name="T26" fmla="*/ 3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3"/>
                    </a:lnTo>
                    <a:lnTo>
                      <a:pt x="14" y="26"/>
                    </a:lnTo>
                    <a:lnTo>
                      <a:pt x="11" y="26"/>
                    </a:lnTo>
                    <a:lnTo>
                      <a:pt x="7" y="26"/>
                    </a:lnTo>
                    <a:lnTo>
                      <a:pt x="0" y="26"/>
                    </a:lnTo>
                    <a:lnTo>
                      <a:pt x="0" y="20"/>
                    </a:lnTo>
                    <a:lnTo>
                      <a:pt x="0" y="14"/>
                    </a:lnTo>
                    <a:lnTo>
                      <a:pt x="0" y="0"/>
                    </a:lnTo>
                    <a:lnTo>
                      <a:pt x="3"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0" name="Freeform 310">
                <a:extLst>
                  <a:ext uri="{FF2B5EF4-FFF2-40B4-BE49-F238E27FC236}">
                    <a16:creationId xmlns:a16="http://schemas.microsoft.com/office/drawing/2014/main" id="{E22737A9-A8C4-4BA1-A855-2D57C98E105D}"/>
                  </a:ext>
                </a:extLst>
              </p:cNvPr>
              <p:cNvSpPr>
                <a:spLocks/>
              </p:cNvSpPr>
              <p:nvPr/>
            </p:nvSpPr>
            <p:spPr bwMode="auto">
              <a:xfrm>
                <a:off x="821" y="3267"/>
                <a:ext cx="14" cy="25"/>
              </a:xfrm>
              <a:custGeom>
                <a:avLst/>
                <a:gdLst>
                  <a:gd name="T0" fmla="*/ 13 w 14"/>
                  <a:gd name="T1" fmla="*/ 0 h 25"/>
                  <a:gd name="T2" fmla="*/ 13 w 14"/>
                  <a:gd name="T3" fmla="*/ 6 h 25"/>
                  <a:gd name="T4" fmla="*/ 13 w 14"/>
                  <a:gd name="T5" fmla="*/ 11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0 w 14"/>
                  <a:gd name="T19" fmla="*/ 18 h 25"/>
                  <a:gd name="T20" fmla="*/ 0 w 14"/>
                  <a:gd name="T21" fmla="*/ 13 h 25"/>
                  <a:gd name="T22" fmla="*/ 0 w 14"/>
                  <a:gd name="T23" fmla="*/ 0 h 25"/>
                  <a:gd name="T24" fmla="*/ 0 w 14"/>
                  <a:gd name="T25" fmla="*/ 0 h 25"/>
                  <a:gd name="T26" fmla="*/ 3 w 14"/>
                  <a:gd name="T27" fmla="*/ 0 h 25"/>
                  <a:gd name="T28" fmla="*/ 6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6"/>
                    </a:lnTo>
                    <a:lnTo>
                      <a:pt x="13" y="11"/>
                    </a:lnTo>
                    <a:lnTo>
                      <a:pt x="13" y="24"/>
                    </a:lnTo>
                    <a:lnTo>
                      <a:pt x="10" y="24"/>
                    </a:lnTo>
                    <a:lnTo>
                      <a:pt x="7" y="24"/>
                    </a:lnTo>
                    <a:lnTo>
                      <a:pt x="0" y="24"/>
                    </a:lnTo>
                    <a:lnTo>
                      <a:pt x="0" y="18"/>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1" name="Freeform 311">
                <a:extLst>
                  <a:ext uri="{FF2B5EF4-FFF2-40B4-BE49-F238E27FC236}">
                    <a16:creationId xmlns:a16="http://schemas.microsoft.com/office/drawing/2014/main" id="{F43BE18C-20E7-4941-9149-A7426E613F23}"/>
                  </a:ext>
                </a:extLst>
              </p:cNvPr>
              <p:cNvSpPr>
                <a:spLocks/>
              </p:cNvSpPr>
              <p:nvPr/>
            </p:nvSpPr>
            <p:spPr bwMode="auto">
              <a:xfrm>
                <a:off x="822" y="3268"/>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8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6" y="23"/>
                    </a:lnTo>
                    <a:lnTo>
                      <a:pt x="0" y="23"/>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2" name="Freeform 312">
                <a:extLst>
                  <a:ext uri="{FF2B5EF4-FFF2-40B4-BE49-F238E27FC236}">
                    <a16:creationId xmlns:a16="http://schemas.microsoft.com/office/drawing/2014/main" id="{FFE2465F-6E2E-4994-9811-F0EEBC1C77D1}"/>
                  </a:ext>
                </a:extLst>
              </p:cNvPr>
              <p:cNvSpPr>
                <a:spLocks/>
              </p:cNvSpPr>
              <p:nvPr/>
            </p:nvSpPr>
            <p:spPr bwMode="auto">
              <a:xfrm>
                <a:off x="822" y="3270"/>
                <a:ext cx="13" cy="22"/>
              </a:xfrm>
              <a:custGeom>
                <a:avLst/>
                <a:gdLst>
                  <a:gd name="T0" fmla="*/ 12 w 13"/>
                  <a:gd name="T1" fmla="*/ 0 h 22"/>
                  <a:gd name="T2" fmla="*/ 12 w 13"/>
                  <a:gd name="T3" fmla="*/ 5 h 22"/>
                  <a:gd name="T4" fmla="*/ 12 w 13"/>
                  <a:gd name="T5" fmla="*/ 10 h 22"/>
                  <a:gd name="T6" fmla="*/ 12 w 13"/>
                  <a:gd name="T7" fmla="*/ 21 h 22"/>
                  <a:gd name="T8" fmla="*/ 12 w 13"/>
                  <a:gd name="T9" fmla="*/ 21 h 22"/>
                  <a:gd name="T10" fmla="*/ 9 w 13"/>
                  <a:gd name="T11" fmla="*/ 21 h 22"/>
                  <a:gd name="T12" fmla="*/ 6 w 13"/>
                  <a:gd name="T13" fmla="*/ 21 h 22"/>
                  <a:gd name="T14" fmla="*/ 0 w 13"/>
                  <a:gd name="T15" fmla="*/ 21 h 22"/>
                  <a:gd name="T16" fmla="*/ 0 w 13"/>
                  <a:gd name="T17" fmla="*/ 21 h 22"/>
                  <a:gd name="T18" fmla="*/ 1 w 13"/>
                  <a:gd name="T19" fmla="*/ 16 h 22"/>
                  <a:gd name="T20" fmla="*/ 1 w 13"/>
                  <a:gd name="T21" fmla="*/ 11 h 22"/>
                  <a:gd name="T22" fmla="*/ 0 w 13"/>
                  <a:gd name="T23" fmla="*/ 0 h 22"/>
                  <a:gd name="T24" fmla="*/ 0 w 13"/>
                  <a:gd name="T25" fmla="*/ 0 h 22"/>
                  <a:gd name="T26" fmla="*/ 3 w 13"/>
                  <a:gd name="T27" fmla="*/ 0 h 22"/>
                  <a:gd name="T28" fmla="*/ 6 w 13"/>
                  <a:gd name="T29" fmla="*/ 0 h 22"/>
                  <a:gd name="T30" fmla="*/ 12 w 13"/>
                  <a:gd name="T31" fmla="*/ 0 h 22"/>
                  <a:gd name="T32" fmla="*/ 12 w 13"/>
                  <a:gd name="T33" fmla="*/ 0 h 22"/>
                  <a:gd name="T34" fmla="*/ 12 w 13"/>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2"/>
                  <a:gd name="T56" fmla="*/ 13 w 13"/>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2">
                    <a:moveTo>
                      <a:pt x="12" y="0"/>
                    </a:moveTo>
                    <a:lnTo>
                      <a:pt x="12" y="5"/>
                    </a:lnTo>
                    <a:lnTo>
                      <a:pt x="12" y="10"/>
                    </a:lnTo>
                    <a:lnTo>
                      <a:pt x="12" y="21"/>
                    </a:lnTo>
                    <a:lnTo>
                      <a:pt x="9" y="21"/>
                    </a:lnTo>
                    <a:lnTo>
                      <a:pt x="6" y="21"/>
                    </a:lnTo>
                    <a:lnTo>
                      <a:pt x="0" y="21"/>
                    </a:lnTo>
                    <a:lnTo>
                      <a:pt x="1" y="16"/>
                    </a:lnTo>
                    <a:lnTo>
                      <a:pt x="1" y="11"/>
                    </a:lnTo>
                    <a:lnTo>
                      <a:pt x="0" y="0"/>
                    </a:lnTo>
                    <a:lnTo>
                      <a:pt x="3" y="0"/>
                    </a:lnTo>
                    <a:lnTo>
                      <a:pt x="6" y="0"/>
                    </a:lnTo>
                    <a:lnTo>
                      <a:pt x="12"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3" name="Freeform 313">
                <a:extLst>
                  <a:ext uri="{FF2B5EF4-FFF2-40B4-BE49-F238E27FC236}">
                    <a16:creationId xmlns:a16="http://schemas.microsoft.com/office/drawing/2014/main" id="{D97A39E2-DA2E-48C9-875F-75BE8C393071}"/>
                  </a:ext>
                </a:extLst>
              </p:cNvPr>
              <p:cNvSpPr>
                <a:spLocks/>
              </p:cNvSpPr>
              <p:nvPr/>
            </p:nvSpPr>
            <p:spPr bwMode="auto">
              <a:xfrm>
                <a:off x="823" y="3271"/>
                <a:ext cx="12" cy="21"/>
              </a:xfrm>
              <a:custGeom>
                <a:avLst/>
                <a:gdLst>
                  <a:gd name="T0" fmla="*/ 11 w 12"/>
                  <a:gd name="T1" fmla="*/ 0 h 21"/>
                  <a:gd name="T2" fmla="*/ 11 w 12"/>
                  <a:gd name="T3" fmla="*/ 5 h 21"/>
                  <a:gd name="T4" fmla="*/ 11 w 12"/>
                  <a:gd name="T5" fmla="*/ 10 h 21"/>
                  <a:gd name="T6" fmla="*/ 11 w 12"/>
                  <a:gd name="T7" fmla="*/ 20 h 21"/>
                  <a:gd name="T8" fmla="*/ 11 w 12"/>
                  <a:gd name="T9" fmla="*/ 20 h 21"/>
                  <a:gd name="T10" fmla="*/ 8 w 12"/>
                  <a:gd name="T11" fmla="*/ 20 h 21"/>
                  <a:gd name="T12" fmla="*/ 6 w 12"/>
                  <a:gd name="T13" fmla="*/ 20 h 21"/>
                  <a:gd name="T14" fmla="*/ 0 w 12"/>
                  <a:gd name="T15" fmla="*/ 20 h 21"/>
                  <a:gd name="T16" fmla="*/ 0 w 12"/>
                  <a:gd name="T17" fmla="*/ 20 h 21"/>
                  <a:gd name="T18" fmla="*/ 1 w 12"/>
                  <a:gd name="T19" fmla="*/ 16 h 21"/>
                  <a:gd name="T20" fmla="*/ 1 w 12"/>
                  <a:gd name="T21" fmla="*/ 11 h 21"/>
                  <a:gd name="T22" fmla="*/ 0 w 12"/>
                  <a:gd name="T23" fmla="*/ 0 h 21"/>
                  <a:gd name="T24" fmla="*/ 0 w 12"/>
                  <a:gd name="T25" fmla="*/ 0 h 21"/>
                  <a:gd name="T26" fmla="*/ 3 w 12"/>
                  <a:gd name="T27" fmla="*/ 0 h 21"/>
                  <a:gd name="T28" fmla="*/ 5 w 12"/>
                  <a:gd name="T29" fmla="*/ 0 h 21"/>
                  <a:gd name="T30" fmla="*/ 11 w 12"/>
                  <a:gd name="T31" fmla="*/ 0 h 21"/>
                  <a:gd name="T32" fmla="*/ 11 w 12"/>
                  <a:gd name="T33" fmla="*/ 0 h 21"/>
                  <a:gd name="T34" fmla="*/ 11 w 12"/>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1"/>
                  <a:gd name="T56" fmla="*/ 12 w 12"/>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1">
                    <a:moveTo>
                      <a:pt x="11" y="0"/>
                    </a:moveTo>
                    <a:lnTo>
                      <a:pt x="11" y="5"/>
                    </a:lnTo>
                    <a:lnTo>
                      <a:pt x="11" y="10"/>
                    </a:lnTo>
                    <a:lnTo>
                      <a:pt x="11" y="20"/>
                    </a:lnTo>
                    <a:lnTo>
                      <a:pt x="8" y="20"/>
                    </a:lnTo>
                    <a:lnTo>
                      <a:pt x="6" y="20"/>
                    </a:lnTo>
                    <a:lnTo>
                      <a:pt x="0" y="20"/>
                    </a:lnTo>
                    <a:lnTo>
                      <a:pt x="1" y="16"/>
                    </a:lnTo>
                    <a:lnTo>
                      <a:pt x="1" y="11"/>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4" name="Freeform 314">
                <a:extLst>
                  <a:ext uri="{FF2B5EF4-FFF2-40B4-BE49-F238E27FC236}">
                    <a16:creationId xmlns:a16="http://schemas.microsoft.com/office/drawing/2014/main" id="{D95A752F-9376-4D14-9FF7-D71408ACE9D2}"/>
                  </a:ext>
                </a:extLst>
              </p:cNvPr>
              <p:cNvSpPr>
                <a:spLocks/>
              </p:cNvSpPr>
              <p:nvPr/>
            </p:nvSpPr>
            <p:spPr bwMode="auto">
              <a:xfrm>
                <a:off x="824" y="3273"/>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7 w 11"/>
                  <a:gd name="T11" fmla="*/ 18 h 19"/>
                  <a:gd name="T12" fmla="*/ 5 w 11"/>
                  <a:gd name="T13" fmla="*/ 18 h 19"/>
                  <a:gd name="T14" fmla="*/ 0 w 11"/>
                  <a:gd name="T15" fmla="*/ 18 h 19"/>
                  <a:gd name="T16" fmla="*/ 0 w 11"/>
                  <a:gd name="T17" fmla="*/ 18 h 19"/>
                  <a:gd name="T18" fmla="*/ 0 w 11"/>
                  <a:gd name="T19" fmla="*/ 14 h 19"/>
                  <a:gd name="T20" fmla="*/ 0 w 11"/>
                  <a:gd name="T21" fmla="*/ 10 h 19"/>
                  <a:gd name="T22" fmla="*/ 0 w 11"/>
                  <a:gd name="T23" fmla="*/ 0 h 19"/>
                  <a:gd name="T24" fmla="*/ 0 w 11"/>
                  <a:gd name="T25" fmla="*/ 0 h 19"/>
                  <a:gd name="T26" fmla="*/ 2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7" y="18"/>
                    </a:lnTo>
                    <a:lnTo>
                      <a:pt x="5" y="18"/>
                    </a:lnTo>
                    <a:lnTo>
                      <a:pt x="0" y="18"/>
                    </a:lnTo>
                    <a:lnTo>
                      <a:pt x="0" y="14"/>
                    </a:lnTo>
                    <a:lnTo>
                      <a:pt x="0" y="10"/>
                    </a:lnTo>
                    <a:lnTo>
                      <a:pt x="0" y="0"/>
                    </a:lnTo>
                    <a:lnTo>
                      <a:pt x="2"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5" name="Freeform 315">
                <a:extLst>
                  <a:ext uri="{FF2B5EF4-FFF2-40B4-BE49-F238E27FC236}">
                    <a16:creationId xmlns:a16="http://schemas.microsoft.com/office/drawing/2014/main" id="{4E421DDA-5EAA-4A91-9930-03D17C1645FC}"/>
                  </a:ext>
                </a:extLst>
              </p:cNvPr>
              <p:cNvSpPr>
                <a:spLocks/>
              </p:cNvSpPr>
              <p:nvPr/>
            </p:nvSpPr>
            <p:spPr bwMode="auto">
              <a:xfrm>
                <a:off x="825" y="3275"/>
                <a:ext cx="10" cy="17"/>
              </a:xfrm>
              <a:custGeom>
                <a:avLst/>
                <a:gdLst>
                  <a:gd name="T0" fmla="*/ 9 w 10"/>
                  <a:gd name="T1" fmla="*/ 0 h 17"/>
                  <a:gd name="T2" fmla="*/ 9 w 10"/>
                  <a:gd name="T3" fmla="*/ 4 h 17"/>
                  <a:gd name="T4" fmla="*/ 9 w 10"/>
                  <a:gd name="T5" fmla="*/ 8 h 17"/>
                  <a:gd name="T6" fmla="*/ 9 w 10"/>
                  <a:gd name="T7" fmla="*/ 16 h 17"/>
                  <a:gd name="T8" fmla="*/ 9 w 10"/>
                  <a:gd name="T9" fmla="*/ 16 h 17"/>
                  <a:gd name="T10" fmla="*/ 7 w 10"/>
                  <a:gd name="T11" fmla="*/ 16 h 17"/>
                  <a:gd name="T12" fmla="*/ 5 w 10"/>
                  <a:gd name="T13" fmla="*/ 16 h 17"/>
                  <a:gd name="T14" fmla="*/ 0 w 10"/>
                  <a:gd name="T15" fmla="*/ 16 h 17"/>
                  <a:gd name="T16" fmla="*/ 0 w 10"/>
                  <a:gd name="T17" fmla="*/ 16 h 17"/>
                  <a:gd name="T18" fmla="*/ 0 w 10"/>
                  <a:gd name="T19" fmla="*/ 12 h 17"/>
                  <a:gd name="T20" fmla="*/ 0 w 10"/>
                  <a:gd name="T21" fmla="*/ 8 h 17"/>
                  <a:gd name="T22" fmla="*/ 0 w 10"/>
                  <a:gd name="T23" fmla="*/ 0 h 17"/>
                  <a:gd name="T24" fmla="*/ 0 w 10"/>
                  <a:gd name="T25" fmla="*/ 0 h 17"/>
                  <a:gd name="T26" fmla="*/ 2 w 10"/>
                  <a:gd name="T27" fmla="*/ 0 h 17"/>
                  <a:gd name="T28" fmla="*/ 4 w 10"/>
                  <a:gd name="T29" fmla="*/ 0 h 17"/>
                  <a:gd name="T30" fmla="*/ 9 w 10"/>
                  <a:gd name="T31" fmla="*/ 0 h 17"/>
                  <a:gd name="T32" fmla="*/ 9 w 10"/>
                  <a:gd name="T33" fmla="*/ 0 h 17"/>
                  <a:gd name="T34" fmla="*/ 9 w 10"/>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7"/>
                  <a:gd name="T56" fmla="*/ 10 w 10"/>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7">
                    <a:moveTo>
                      <a:pt x="9" y="0"/>
                    </a:moveTo>
                    <a:lnTo>
                      <a:pt x="9" y="4"/>
                    </a:lnTo>
                    <a:lnTo>
                      <a:pt x="9" y="8"/>
                    </a:lnTo>
                    <a:lnTo>
                      <a:pt x="9" y="16"/>
                    </a:lnTo>
                    <a:lnTo>
                      <a:pt x="7" y="16"/>
                    </a:lnTo>
                    <a:lnTo>
                      <a:pt x="5" y="16"/>
                    </a:lnTo>
                    <a:lnTo>
                      <a:pt x="0" y="16"/>
                    </a:lnTo>
                    <a:lnTo>
                      <a:pt x="0" y="12"/>
                    </a:lnTo>
                    <a:lnTo>
                      <a:pt x="0" y="8"/>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6" name="Freeform 316">
                <a:extLst>
                  <a:ext uri="{FF2B5EF4-FFF2-40B4-BE49-F238E27FC236}">
                    <a16:creationId xmlns:a16="http://schemas.microsoft.com/office/drawing/2014/main" id="{1F2A5220-2B2B-41A1-B72F-6D569C497862}"/>
                  </a:ext>
                </a:extLst>
              </p:cNvPr>
              <p:cNvSpPr>
                <a:spLocks/>
              </p:cNvSpPr>
              <p:nvPr/>
            </p:nvSpPr>
            <p:spPr bwMode="auto">
              <a:xfrm>
                <a:off x="826" y="3276"/>
                <a:ext cx="9" cy="16"/>
              </a:xfrm>
              <a:custGeom>
                <a:avLst/>
                <a:gdLst>
                  <a:gd name="T0" fmla="*/ 8 w 9"/>
                  <a:gd name="T1" fmla="*/ 0 h 16"/>
                  <a:gd name="T2" fmla="*/ 8 w 9"/>
                  <a:gd name="T3" fmla="*/ 4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2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4"/>
                    </a:lnTo>
                    <a:lnTo>
                      <a:pt x="8" y="7"/>
                    </a:lnTo>
                    <a:lnTo>
                      <a:pt x="8" y="15"/>
                    </a:lnTo>
                    <a:lnTo>
                      <a:pt x="6" y="15"/>
                    </a:lnTo>
                    <a:lnTo>
                      <a:pt x="4" y="15"/>
                    </a:lnTo>
                    <a:lnTo>
                      <a:pt x="0" y="15"/>
                    </a:lnTo>
                    <a:lnTo>
                      <a:pt x="0" y="12"/>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7" name="Freeform 317">
                <a:extLst>
                  <a:ext uri="{FF2B5EF4-FFF2-40B4-BE49-F238E27FC236}">
                    <a16:creationId xmlns:a16="http://schemas.microsoft.com/office/drawing/2014/main" id="{FD7B1653-E5E7-4F64-A5FA-8A4574C388E0}"/>
                  </a:ext>
                </a:extLst>
              </p:cNvPr>
              <p:cNvSpPr>
                <a:spLocks/>
              </p:cNvSpPr>
              <p:nvPr/>
            </p:nvSpPr>
            <p:spPr bwMode="auto">
              <a:xfrm>
                <a:off x="827" y="3278"/>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3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1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3" y="13"/>
                    </a:lnTo>
                    <a:lnTo>
                      <a:pt x="0" y="13"/>
                    </a:lnTo>
                    <a:lnTo>
                      <a:pt x="0" y="10"/>
                    </a:lnTo>
                    <a:lnTo>
                      <a:pt x="0" y="7"/>
                    </a:lnTo>
                    <a:lnTo>
                      <a:pt x="0" y="0"/>
                    </a:lnTo>
                    <a:lnTo>
                      <a:pt x="1"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8" name="Freeform 318">
                <a:extLst>
                  <a:ext uri="{FF2B5EF4-FFF2-40B4-BE49-F238E27FC236}">
                    <a16:creationId xmlns:a16="http://schemas.microsoft.com/office/drawing/2014/main" id="{6D6E9BC0-1EBB-4087-815A-0935E53F0A46}"/>
                  </a:ext>
                </a:extLst>
              </p:cNvPr>
              <p:cNvSpPr>
                <a:spLocks/>
              </p:cNvSpPr>
              <p:nvPr/>
            </p:nvSpPr>
            <p:spPr bwMode="auto">
              <a:xfrm>
                <a:off x="827" y="3279"/>
                <a:ext cx="8" cy="13"/>
              </a:xfrm>
              <a:custGeom>
                <a:avLst/>
                <a:gdLst>
                  <a:gd name="T0" fmla="*/ 7 w 8"/>
                  <a:gd name="T1" fmla="*/ 0 h 13"/>
                  <a:gd name="T2" fmla="*/ 7 w 8"/>
                  <a:gd name="T3" fmla="*/ 3 h 13"/>
                  <a:gd name="T4" fmla="*/ 7 w 8"/>
                  <a:gd name="T5" fmla="*/ 6 h 13"/>
                  <a:gd name="T6" fmla="*/ 7 w 8"/>
                  <a:gd name="T7" fmla="*/ 12 h 13"/>
                  <a:gd name="T8" fmla="*/ 7 w 8"/>
                  <a:gd name="T9" fmla="*/ 12 h 13"/>
                  <a:gd name="T10" fmla="*/ 5 w 8"/>
                  <a:gd name="T11" fmla="*/ 12 h 13"/>
                  <a:gd name="T12" fmla="*/ 4 w 8"/>
                  <a:gd name="T13" fmla="*/ 12 h 13"/>
                  <a:gd name="T14" fmla="*/ 0 w 8"/>
                  <a:gd name="T15" fmla="*/ 12 h 13"/>
                  <a:gd name="T16" fmla="*/ 0 w 8"/>
                  <a:gd name="T17" fmla="*/ 12 h 13"/>
                  <a:gd name="T18" fmla="*/ 0 w 8"/>
                  <a:gd name="T19" fmla="*/ 9 h 13"/>
                  <a:gd name="T20" fmla="*/ 0 w 8"/>
                  <a:gd name="T21" fmla="*/ 7 h 13"/>
                  <a:gd name="T22" fmla="*/ 0 w 8"/>
                  <a:gd name="T23" fmla="*/ 0 h 13"/>
                  <a:gd name="T24" fmla="*/ 0 w 8"/>
                  <a:gd name="T25" fmla="*/ 0 h 13"/>
                  <a:gd name="T26" fmla="*/ 2 w 8"/>
                  <a:gd name="T27" fmla="*/ 0 h 13"/>
                  <a:gd name="T28" fmla="*/ 3 w 8"/>
                  <a:gd name="T29" fmla="*/ 0 h 13"/>
                  <a:gd name="T30" fmla="*/ 7 w 8"/>
                  <a:gd name="T31" fmla="*/ 0 h 13"/>
                  <a:gd name="T32" fmla="*/ 7 w 8"/>
                  <a:gd name="T33" fmla="*/ 0 h 13"/>
                  <a:gd name="T34" fmla="*/ 7 w 8"/>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3"/>
                  <a:gd name="T56" fmla="*/ 8 w 8"/>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3">
                    <a:moveTo>
                      <a:pt x="7" y="0"/>
                    </a:moveTo>
                    <a:lnTo>
                      <a:pt x="7" y="3"/>
                    </a:lnTo>
                    <a:lnTo>
                      <a:pt x="7" y="6"/>
                    </a:lnTo>
                    <a:lnTo>
                      <a:pt x="7" y="12"/>
                    </a:lnTo>
                    <a:lnTo>
                      <a:pt x="5" y="12"/>
                    </a:lnTo>
                    <a:lnTo>
                      <a:pt x="4" y="12"/>
                    </a:lnTo>
                    <a:lnTo>
                      <a:pt x="0" y="12"/>
                    </a:lnTo>
                    <a:lnTo>
                      <a:pt x="0" y="9"/>
                    </a:lnTo>
                    <a:lnTo>
                      <a:pt x="0" y="7"/>
                    </a:lnTo>
                    <a:lnTo>
                      <a:pt x="0" y="0"/>
                    </a:lnTo>
                    <a:lnTo>
                      <a:pt x="2" y="0"/>
                    </a:lnTo>
                    <a:lnTo>
                      <a:pt x="3" y="0"/>
                    </a:lnTo>
                    <a:lnTo>
                      <a:pt x="7"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19" name="Freeform 319">
                <a:extLst>
                  <a:ext uri="{FF2B5EF4-FFF2-40B4-BE49-F238E27FC236}">
                    <a16:creationId xmlns:a16="http://schemas.microsoft.com/office/drawing/2014/main" id="{996C4DAD-D125-4AB3-BB7B-C09B43269028}"/>
                  </a:ext>
                </a:extLst>
              </p:cNvPr>
              <p:cNvSpPr>
                <a:spLocks/>
              </p:cNvSpPr>
              <p:nvPr/>
            </p:nvSpPr>
            <p:spPr bwMode="auto">
              <a:xfrm>
                <a:off x="828" y="3281"/>
                <a:ext cx="7" cy="11"/>
              </a:xfrm>
              <a:custGeom>
                <a:avLst/>
                <a:gdLst>
                  <a:gd name="T0" fmla="*/ 6 w 7"/>
                  <a:gd name="T1" fmla="*/ 0 h 11"/>
                  <a:gd name="T2" fmla="*/ 6 w 7"/>
                  <a:gd name="T3" fmla="*/ 3 h 11"/>
                  <a:gd name="T4" fmla="*/ 6 w 7"/>
                  <a:gd name="T5" fmla="*/ 8 h 11"/>
                  <a:gd name="T6" fmla="*/ 6 w 7"/>
                  <a:gd name="T7" fmla="*/ 10 h 11"/>
                  <a:gd name="T8" fmla="*/ 6 w 7"/>
                  <a:gd name="T9" fmla="*/ 10 h 11"/>
                  <a:gd name="T10" fmla="*/ 4 w 7"/>
                  <a:gd name="T11" fmla="*/ 10 h 11"/>
                  <a:gd name="T12" fmla="*/ 2 w 7"/>
                  <a:gd name="T13" fmla="*/ 10 h 11"/>
                  <a:gd name="T14" fmla="*/ 0 w 7"/>
                  <a:gd name="T15" fmla="*/ 10 h 11"/>
                  <a:gd name="T16" fmla="*/ 0 w 7"/>
                  <a:gd name="T17" fmla="*/ 10 h 11"/>
                  <a:gd name="T18" fmla="*/ 0 w 7"/>
                  <a:gd name="T19" fmla="*/ 8 h 11"/>
                  <a:gd name="T20" fmla="*/ 0 w 7"/>
                  <a:gd name="T21" fmla="*/ 3 h 11"/>
                  <a:gd name="T22" fmla="*/ 0 w 7"/>
                  <a:gd name="T23" fmla="*/ 0 h 11"/>
                  <a:gd name="T24" fmla="*/ 0 w 7"/>
                  <a:gd name="T25" fmla="*/ 0 h 11"/>
                  <a:gd name="T26" fmla="*/ 2 w 7"/>
                  <a:gd name="T27" fmla="*/ 0 h 11"/>
                  <a:gd name="T28" fmla="*/ 4 w 7"/>
                  <a:gd name="T29" fmla="*/ 0 h 11"/>
                  <a:gd name="T30" fmla="*/ 6 w 7"/>
                  <a:gd name="T31" fmla="*/ 0 h 11"/>
                  <a:gd name="T32" fmla="*/ 6 w 7"/>
                  <a:gd name="T33" fmla="*/ 0 h 11"/>
                  <a:gd name="T34" fmla="*/ 6 w 7"/>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1"/>
                  <a:gd name="T56" fmla="*/ 7 w 7"/>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1">
                    <a:moveTo>
                      <a:pt x="6" y="0"/>
                    </a:moveTo>
                    <a:lnTo>
                      <a:pt x="6" y="3"/>
                    </a:lnTo>
                    <a:lnTo>
                      <a:pt x="6" y="8"/>
                    </a:lnTo>
                    <a:lnTo>
                      <a:pt x="6" y="10"/>
                    </a:lnTo>
                    <a:lnTo>
                      <a:pt x="4" y="10"/>
                    </a:lnTo>
                    <a:lnTo>
                      <a:pt x="2" y="10"/>
                    </a:lnTo>
                    <a:lnTo>
                      <a:pt x="0" y="10"/>
                    </a:lnTo>
                    <a:lnTo>
                      <a:pt x="0" y="8"/>
                    </a:lnTo>
                    <a:lnTo>
                      <a:pt x="0" y="3"/>
                    </a:lnTo>
                    <a:lnTo>
                      <a:pt x="0" y="0"/>
                    </a:lnTo>
                    <a:lnTo>
                      <a:pt x="2" y="0"/>
                    </a:lnTo>
                    <a:lnTo>
                      <a:pt x="4" y="0"/>
                    </a:lnTo>
                    <a:lnTo>
                      <a:pt x="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0" name="Freeform 320">
                <a:extLst>
                  <a:ext uri="{FF2B5EF4-FFF2-40B4-BE49-F238E27FC236}">
                    <a16:creationId xmlns:a16="http://schemas.microsoft.com/office/drawing/2014/main" id="{398204C2-4BB2-4DE5-B83B-780A86058D1E}"/>
                  </a:ext>
                </a:extLst>
              </p:cNvPr>
              <p:cNvSpPr>
                <a:spLocks/>
              </p:cNvSpPr>
              <p:nvPr/>
            </p:nvSpPr>
            <p:spPr bwMode="auto">
              <a:xfrm>
                <a:off x="819" y="3294"/>
                <a:ext cx="16" cy="30"/>
              </a:xfrm>
              <a:custGeom>
                <a:avLst/>
                <a:gdLst>
                  <a:gd name="T0" fmla="*/ 15 w 16"/>
                  <a:gd name="T1" fmla="*/ 0 h 30"/>
                  <a:gd name="T2" fmla="*/ 15 w 16"/>
                  <a:gd name="T3" fmla="*/ 7 h 30"/>
                  <a:gd name="T4" fmla="*/ 15 w 16"/>
                  <a:gd name="T5" fmla="*/ 21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1 h 30"/>
                  <a:gd name="T20" fmla="*/ 0 w 16"/>
                  <a:gd name="T21" fmla="*/ 7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7"/>
                    </a:lnTo>
                    <a:lnTo>
                      <a:pt x="15" y="21"/>
                    </a:lnTo>
                    <a:lnTo>
                      <a:pt x="15" y="29"/>
                    </a:lnTo>
                    <a:lnTo>
                      <a:pt x="11" y="29"/>
                    </a:lnTo>
                    <a:lnTo>
                      <a:pt x="4" y="29"/>
                    </a:lnTo>
                    <a:lnTo>
                      <a:pt x="0" y="29"/>
                    </a:lnTo>
                    <a:lnTo>
                      <a:pt x="0" y="21"/>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1" name="Freeform 321">
                <a:extLst>
                  <a:ext uri="{FF2B5EF4-FFF2-40B4-BE49-F238E27FC236}">
                    <a16:creationId xmlns:a16="http://schemas.microsoft.com/office/drawing/2014/main" id="{F077C7F6-8D03-4A72-A8EF-C941B25EEE98}"/>
                  </a:ext>
                </a:extLst>
              </p:cNvPr>
              <p:cNvSpPr>
                <a:spLocks/>
              </p:cNvSpPr>
              <p:nvPr/>
            </p:nvSpPr>
            <p:spPr bwMode="auto">
              <a:xfrm>
                <a:off x="820" y="3295"/>
                <a:ext cx="15" cy="29"/>
              </a:xfrm>
              <a:custGeom>
                <a:avLst/>
                <a:gdLst>
                  <a:gd name="T0" fmla="*/ 14 w 15"/>
                  <a:gd name="T1" fmla="*/ 1 h 29"/>
                  <a:gd name="T2" fmla="*/ 14 w 15"/>
                  <a:gd name="T3" fmla="*/ 7 h 29"/>
                  <a:gd name="T4" fmla="*/ 14 w 15"/>
                  <a:gd name="T5" fmla="*/ 13 h 29"/>
                  <a:gd name="T6" fmla="*/ 14 w 15"/>
                  <a:gd name="T7" fmla="*/ 28 h 29"/>
                  <a:gd name="T8" fmla="*/ 14 w 15"/>
                  <a:gd name="T9" fmla="*/ 28 h 29"/>
                  <a:gd name="T10" fmla="*/ 11 w 15"/>
                  <a:gd name="T11" fmla="*/ 28 h 29"/>
                  <a:gd name="T12" fmla="*/ 7 w 15"/>
                  <a:gd name="T13" fmla="*/ 28 h 29"/>
                  <a:gd name="T14" fmla="*/ 0 w 15"/>
                  <a:gd name="T15" fmla="*/ 28 h 29"/>
                  <a:gd name="T16" fmla="*/ 0 w 15"/>
                  <a:gd name="T17" fmla="*/ 28 h 29"/>
                  <a:gd name="T18" fmla="*/ 0 w 15"/>
                  <a:gd name="T19" fmla="*/ 21 h 29"/>
                  <a:gd name="T20" fmla="*/ 0 w 15"/>
                  <a:gd name="T21" fmla="*/ 15 h 29"/>
                  <a:gd name="T22" fmla="*/ 0 w 15"/>
                  <a:gd name="T23" fmla="*/ 1 h 29"/>
                  <a:gd name="T24" fmla="*/ 0 w 15"/>
                  <a:gd name="T25" fmla="*/ 1 h 29"/>
                  <a:gd name="T26" fmla="*/ 3 w 15"/>
                  <a:gd name="T27" fmla="*/ 0 h 29"/>
                  <a:gd name="T28" fmla="*/ 7 w 15"/>
                  <a:gd name="T29" fmla="*/ 0 h 29"/>
                  <a:gd name="T30" fmla="*/ 14 w 15"/>
                  <a:gd name="T31" fmla="*/ 1 h 29"/>
                  <a:gd name="T32" fmla="*/ 14 w 15"/>
                  <a:gd name="T33" fmla="*/ 1 h 29"/>
                  <a:gd name="T34" fmla="*/ 14 w 15"/>
                  <a:gd name="T35" fmla="*/ 1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1"/>
                    </a:moveTo>
                    <a:lnTo>
                      <a:pt x="14" y="7"/>
                    </a:lnTo>
                    <a:lnTo>
                      <a:pt x="14" y="13"/>
                    </a:lnTo>
                    <a:lnTo>
                      <a:pt x="14" y="28"/>
                    </a:lnTo>
                    <a:lnTo>
                      <a:pt x="11" y="28"/>
                    </a:lnTo>
                    <a:lnTo>
                      <a:pt x="7" y="28"/>
                    </a:lnTo>
                    <a:lnTo>
                      <a:pt x="0" y="28"/>
                    </a:lnTo>
                    <a:lnTo>
                      <a:pt x="0" y="21"/>
                    </a:lnTo>
                    <a:lnTo>
                      <a:pt x="0" y="15"/>
                    </a:lnTo>
                    <a:lnTo>
                      <a:pt x="0" y="1"/>
                    </a:lnTo>
                    <a:lnTo>
                      <a:pt x="3" y="0"/>
                    </a:lnTo>
                    <a:lnTo>
                      <a:pt x="7" y="0"/>
                    </a:lnTo>
                    <a:lnTo>
                      <a:pt x="14" y="1"/>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2" name="Freeform 322">
                <a:extLst>
                  <a:ext uri="{FF2B5EF4-FFF2-40B4-BE49-F238E27FC236}">
                    <a16:creationId xmlns:a16="http://schemas.microsoft.com/office/drawing/2014/main" id="{894B107D-471D-4497-9E32-2503FC880301}"/>
                  </a:ext>
                </a:extLst>
              </p:cNvPr>
              <p:cNvSpPr>
                <a:spLocks/>
              </p:cNvSpPr>
              <p:nvPr/>
            </p:nvSpPr>
            <p:spPr bwMode="auto">
              <a:xfrm>
                <a:off x="821" y="3297"/>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3" name="Freeform 323">
                <a:extLst>
                  <a:ext uri="{FF2B5EF4-FFF2-40B4-BE49-F238E27FC236}">
                    <a16:creationId xmlns:a16="http://schemas.microsoft.com/office/drawing/2014/main" id="{8D94D240-AD96-4F53-9365-C8BDCA2356F1}"/>
                  </a:ext>
                </a:extLst>
              </p:cNvPr>
              <p:cNvSpPr>
                <a:spLocks/>
              </p:cNvSpPr>
              <p:nvPr/>
            </p:nvSpPr>
            <p:spPr bwMode="auto">
              <a:xfrm>
                <a:off x="822" y="3299"/>
                <a:ext cx="13" cy="25"/>
              </a:xfrm>
              <a:custGeom>
                <a:avLst/>
                <a:gdLst>
                  <a:gd name="T0" fmla="*/ 12 w 13"/>
                  <a:gd name="T1" fmla="*/ 0 h 25"/>
                  <a:gd name="T2" fmla="*/ 12 w 13"/>
                  <a:gd name="T3" fmla="*/ 5 h 25"/>
                  <a:gd name="T4" fmla="*/ 12 w 13"/>
                  <a:gd name="T5" fmla="*/ 11 h 25"/>
                  <a:gd name="T6" fmla="*/ 12 w 13"/>
                  <a:gd name="T7" fmla="*/ 24 h 25"/>
                  <a:gd name="T8" fmla="*/ 12 w 13"/>
                  <a:gd name="T9" fmla="*/ 24 h 25"/>
                  <a:gd name="T10" fmla="*/ 9 w 13"/>
                  <a:gd name="T11" fmla="*/ 24 h 25"/>
                  <a:gd name="T12" fmla="*/ 6 w 13"/>
                  <a:gd name="T13" fmla="*/ 24 h 25"/>
                  <a:gd name="T14" fmla="*/ 0 w 13"/>
                  <a:gd name="T15" fmla="*/ 24 h 25"/>
                  <a:gd name="T16" fmla="*/ 0 w 13"/>
                  <a:gd name="T17" fmla="*/ 24 h 25"/>
                  <a:gd name="T18" fmla="*/ 0 w 13"/>
                  <a:gd name="T19" fmla="*/ 18 h 25"/>
                  <a:gd name="T20" fmla="*/ 0 w 13"/>
                  <a:gd name="T21" fmla="*/ 13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5"/>
                    </a:lnTo>
                    <a:lnTo>
                      <a:pt x="12" y="11"/>
                    </a:lnTo>
                    <a:lnTo>
                      <a:pt x="12" y="24"/>
                    </a:lnTo>
                    <a:lnTo>
                      <a:pt x="9" y="24"/>
                    </a:lnTo>
                    <a:lnTo>
                      <a:pt x="6" y="24"/>
                    </a:lnTo>
                    <a:lnTo>
                      <a:pt x="0" y="24"/>
                    </a:lnTo>
                    <a:lnTo>
                      <a:pt x="0" y="18"/>
                    </a:lnTo>
                    <a:lnTo>
                      <a:pt x="0" y="13"/>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4" name="Freeform 324">
                <a:extLst>
                  <a:ext uri="{FF2B5EF4-FFF2-40B4-BE49-F238E27FC236}">
                    <a16:creationId xmlns:a16="http://schemas.microsoft.com/office/drawing/2014/main" id="{46CF6C4E-BA8A-4D28-8F9F-3A5F957179E8}"/>
                  </a:ext>
                </a:extLst>
              </p:cNvPr>
              <p:cNvSpPr>
                <a:spLocks/>
              </p:cNvSpPr>
              <p:nvPr/>
            </p:nvSpPr>
            <p:spPr bwMode="auto">
              <a:xfrm>
                <a:off x="823" y="3300"/>
                <a:ext cx="12" cy="24"/>
              </a:xfrm>
              <a:custGeom>
                <a:avLst/>
                <a:gdLst>
                  <a:gd name="T0" fmla="*/ 11 w 12"/>
                  <a:gd name="T1" fmla="*/ 0 h 24"/>
                  <a:gd name="T2" fmla="*/ 11 w 12"/>
                  <a:gd name="T3" fmla="*/ 6 h 24"/>
                  <a:gd name="T4" fmla="*/ 11 w 12"/>
                  <a:gd name="T5" fmla="*/ 11 h 24"/>
                  <a:gd name="T6" fmla="*/ 11 w 12"/>
                  <a:gd name="T7" fmla="*/ 23 h 24"/>
                  <a:gd name="T8" fmla="*/ 11 w 12"/>
                  <a:gd name="T9" fmla="*/ 23 h 24"/>
                  <a:gd name="T10" fmla="*/ 8 w 12"/>
                  <a:gd name="T11" fmla="*/ 23 h 24"/>
                  <a:gd name="T12" fmla="*/ 6 w 12"/>
                  <a:gd name="T13" fmla="*/ 23 h 24"/>
                  <a:gd name="T14" fmla="*/ 0 w 12"/>
                  <a:gd name="T15" fmla="*/ 23 h 24"/>
                  <a:gd name="T16" fmla="*/ 0 w 12"/>
                  <a:gd name="T17" fmla="*/ 23 h 24"/>
                  <a:gd name="T18" fmla="*/ 0 w 12"/>
                  <a:gd name="T19" fmla="*/ 18 h 24"/>
                  <a:gd name="T20" fmla="*/ 0 w 12"/>
                  <a:gd name="T21" fmla="*/ 12 h 24"/>
                  <a:gd name="T22" fmla="*/ 0 w 12"/>
                  <a:gd name="T23" fmla="*/ 0 h 24"/>
                  <a:gd name="T24" fmla="*/ 0 w 12"/>
                  <a:gd name="T25" fmla="*/ 0 h 24"/>
                  <a:gd name="T26" fmla="*/ 2 w 12"/>
                  <a:gd name="T27" fmla="*/ 0 h 24"/>
                  <a:gd name="T28" fmla="*/ 5 w 12"/>
                  <a:gd name="T29" fmla="*/ 0 h 24"/>
                  <a:gd name="T30" fmla="*/ 11 w 12"/>
                  <a:gd name="T31" fmla="*/ 0 h 24"/>
                  <a:gd name="T32" fmla="*/ 11 w 12"/>
                  <a:gd name="T33" fmla="*/ 0 h 24"/>
                  <a:gd name="T34" fmla="*/ 11 w 12"/>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0"/>
                    </a:moveTo>
                    <a:lnTo>
                      <a:pt x="11" y="6"/>
                    </a:lnTo>
                    <a:lnTo>
                      <a:pt x="11" y="11"/>
                    </a:lnTo>
                    <a:lnTo>
                      <a:pt x="11" y="23"/>
                    </a:lnTo>
                    <a:lnTo>
                      <a:pt x="8" y="23"/>
                    </a:lnTo>
                    <a:lnTo>
                      <a:pt x="6" y="23"/>
                    </a:lnTo>
                    <a:lnTo>
                      <a:pt x="0" y="23"/>
                    </a:lnTo>
                    <a:lnTo>
                      <a:pt x="0" y="18"/>
                    </a:lnTo>
                    <a:lnTo>
                      <a:pt x="0" y="12"/>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5" name="Freeform 325">
                <a:extLst>
                  <a:ext uri="{FF2B5EF4-FFF2-40B4-BE49-F238E27FC236}">
                    <a16:creationId xmlns:a16="http://schemas.microsoft.com/office/drawing/2014/main" id="{C3A28728-C45A-4480-AA1C-36F437925B19}"/>
                  </a:ext>
                </a:extLst>
              </p:cNvPr>
              <p:cNvSpPr>
                <a:spLocks/>
              </p:cNvSpPr>
              <p:nvPr/>
            </p:nvSpPr>
            <p:spPr bwMode="auto">
              <a:xfrm>
                <a:off x="824" y="3302"/>
                <a:ext cx="11" cy="22"/>
              </a:xfrm>
              <a:custGeom>
                <a:avLst/>
                <a:gdLst>
                  <a:gd name="T0" fmla="*/ 10 w 11"/>
                  <a:gd name="T1" fmla="*/ 0 h 22"/>
                  <a:gd name="T2" fmla="*/ 10 w 11"/>
                  <a:gd name="T3" fmla="*/ 5 h 22"/>
                  <a:gd name="T4" fmla="*/ 10 w 11"/>
                  <a:gd name="T5" fmla="*/ 10 h 22"/>
                  <a:gd name="T6" fmla="*/ 10 w 11"/>
                  <a:gd name="T7" fmla="*/ 21 h 22"/>
                  <a:gd name="T8" fmla="*/ 10 w 11"/>
                  <a:gd name="T9" fmla="*/ 21 h 22"/>
                  <a:gd name="T10" fmla="*/ 7 w 11"/>
                  <a:gd name="T11" fmla="*/ 21 h 22"/>
                  <a:gd name="T12" fmla="*/ 5 w 11"/>
                  <a:gd name="T13" fmla="*/ 21 h 22"/>
                  <a:gd name="T14" fmla="*/ 0 w 11"/>
                  <a:gd name="T15" fmla="*/ 21 h 22"/>
                  <a:gd name="T16" fmla="*/ 0 w 11"/>
                  <a:gd name="T17" fmla="*/ 21 h 22"/>
                  <a:gd name="T18" fmla="*/ 0 w 11"/>
                  <a:gd name="T19" fmla="*/ 16 h 22"/>
                  <a:gd name="T20" fmla="*/ 0 w 11"/>
                  <a:gd name="T21" fmla="*/ 11 h 22"/>
                  <a:gd name="T22" fmla="*/ 0 w 11"/>
                  <a:gd name="T23" fmla="*/ 0 h 22"/>
                  <a:gd name="T24" fmla="*/ 0 w 11"/>
                  <a:gd name="T25" fmla="*/ 0 h 22"/>
                  <a:gd name="T26" fmla="*/ 2 w 11"/>
                  <a:gd name="T27" fmla="*/ 0 h 22"/>
                  <a:gd name="T28" fmla="*/ 4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10"/>
                    </a:lnTo>
                    <a:lnTo>
                      <a:pt x="10" y="21"/>
                    </a:lnTo>
                    <a:lnTo>
                      <a:pt x="7" y="21"/>
                    </a:lnTo>
                    <a:lnTo>
                      <a:pt x="5" y="21"/>
                    </a:lnTo>
                    <a:lnTo>
                      <a:pt x="0" y="21"/>
                    </a:lnTo>
                    <a:lnTo>
                      <a:pt x="0" y="16"/>
                    </a:lnTo>
                    <a:lnTo>
                      <a:pt x="0" y="11"/>
                    </a:lnTo>
                    <a:lnTo>
                      <a:pt x="0" y="0"/>
                    </a:lnTo>
                    <a:lnTo>
                      <a:pt x="2" y="0"/>
                    </a:lnTo>
                    <a:lnTo>
                      <a:pt x="4"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6" name="Freeform 326">
                <a:extLst>
                  <a:ext uri="{FF2B5EF4-FFF2-40B4-BE49-F238E27FC236}">
                    <a16:creationId xmlns:a16="http://schemas.microsoft.com/office/drawing/2014/main" id="{8E2C28DB-CEF6-43A4-AF4C-580411468178}"/>
                  </a:ext>
                </a:extLst>
              </p:cNvPr>
              <p:cNvSpPr>
                <a:spLocks/>
              </p:cNvSpPr>
              <p:nvPr/>
            </p:nvSpPr>
            <p:spPr bwMode="auto">
              <a:xfrm>
                <a:off x="824" y="3304"/>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5 w 11"/>
                  <a:gd name="T13" fmla="*/ 19 h 20"/>
                  <a:gd name="T14" fmla="*/ 0 w 11"/>
                  <a:gd name="T15" fmla="*/ 19 h 20"/>
                  <a:gd name="T16" fmla="*/ 0 w 11"/>
                  <a:gd name="T17" fmla="*/ 19 h 20"/>
                  <a:gd name="T18" fmla="*/ 1 w 11"/>
                  <a:gd name="T19" fmla="*/ 14 h 20"/>
                  <a:gd name="T20" fmla="*/ 0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5" y="19"/>
                    </a:lnTo>
                    <a:lnTo>
                      <a:pt x="0" y="19"/>
                    </a:lnTo>
                    <a:lnTo>
                      <a:pt x="1" y="14"/>
                    </a:lnTo>
                    <a:lnTo>
                      <a:pt x="0" y="10"/>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7" name="Freeform 327">
                <a:extLst>
                  <a:ext uri="{FF2B5EF4-FFF2-40B4-BE49-F238E27FC236}">
                    <a16:creationId xmlns:a16="http://schemas.microsoft.com/office/drawing/2014/main" id="{C3A1C7BE-0168-47C2-B3A8-2DE598F966B1}"/>
                  </a:ext>
                </a:extLst>
              </p:cNvPr>
              <p:cNvSpPr>
                <a:spLocks/>
              </p:cNvSpPr>
              <p:nvPr/>
            </p:nvSpPr>
            <p:spPr bwMode="auto">
              <a:xfrm>
                <a:off x="825" y="3306"/>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8" name="Freeform 328">
                <a:extLst>
                  <a:ext uri="{FF2B5EF4-FFF2-40B4-BE49-F238E27FC236}">
                    <a16:creationId xmlns:a16="http://schemas.microsoft.com/office/drawing/2014/main" id="{17EF0FD1-0AA1-4C0A-A215-EB5D2E12B389}"/>
                  </a:ext>
                </a:extLst>
              </p:cNvPr>
              <p:cNvSpPr>
                <a:spLocks/>
              </p:cNvSpPr>
              <p:nvPr/>
            </p:nvSpPr>
            <p:spPr bwMode="auto">
              <a:xfrm>
                <a:off x="826" y="3307"/>
                <a:ext cx="9" cy="17"/>
              </a:xfrm>
              <a:custGeom>
                <a:avLst/>
                <a:gdLst>
                  <a:gd name="T0" fmla="*/ 8 w 9"/>
                  <a:gd name="T1" fmla="*/ 1 h 17"/>
                  <a:gd name="T2" fmla="*/ 8 w 9"/>
                  <a:gd name="T3" fmla="*/ 4 h 17"/>
                  <a:gd name="T4" fmla="*/ 8 w 9"/>
                  <a:gd name="T5" fmla="*/ 8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9 h 17"/>
                  <a:gd name="T22" fmla="*/ 0 w 9"/>
                  <a:gd name="T23" fmla="*/ 1 h 17"/>
                  <a:gd name="T24" fmla="*/ 0 w 9"/>
                  <a:gd name="T25" fmla="*/ 1 h 17"/>
                  <a:gd name="T26" fmla="*/ 2 w 9"/>
                  <a:gd name="T27" fmla="*/ 1 h 17"/>
                  <a:gd name="T28" fmla="*/ 4 w 9"/>
                  <a:gd name="T29" fmla="*/ 0 h 17"/>
                  <a:gd name="T30" fmla="*/ 8 w 9"/>
                  <a:gd name="T31" fmla="*/ 1 h 17"/>
                  <a:gd name="T32" fmla="*/ 8 w 9"/>
                  <a:gd name="T33" fmla="*/ 1 h 17"/>
                  <a:gd name="T34" fmla="*/ 8 w 9"/>
                  <a:gd name="T35" fmla="*/ 1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1"/>
                    </a:moveTo>
                    <a:lnTo>
                      <a:pt x="8" y="4"/>
                    </a:lnTo>
                    <a:lnTo>
                      <a:pt x="8" y="8"/>
                    </a:lnTo>
                    <a:lnTo>
                      <a:pt x="8" y="16"/>
                    </a:lnTo>
                    <a:lnTo>
                      <a:pt x="6" y="16"/>
                    </a:lnTo>
                    <a:lnTo>
                      <a:pt x="4" y="16"/>
                    </a:lnTo>
                    <a:lnTo>
                      <a:pt x="0" y="16"/>
                    </a:lnTo>
                    <a:lnTo>
                      <a:pt x="0" y="12"/>
                    </a:lnTo>
                    <a:lnTo>
                      <a:pt x="0" y="9"/>
                    </a:lnTo>
                    <a:lnTo>
                      <a:pt x="0" y="1"/>
                    </a:lnTo>
                    <a:lnTo>
                      <a:pt x="2" y="1"/>
                    </a:lnTo>
                    <a:lnTo>
                      <a:pt x="4" y="0"/>
                    </a:lnTo>
                    <a:lnTo>
                      <a:pt x="8" y="1"/>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29" name="Freeform 329">
                <a:extLst>
                  <a:ext uri="{FF2B5EF4-FFF2-40B4-BE49-F238E27FC236}">
                    <a16:creationId xmlns:a16="http://schemas.microsoft.com/office/drawing/2014/main" id="{BAEFAC09-DB33-457B-872D-748929237A17}"/>
                  </a:ext>
                </a:extLst>
              </p:cNvPr>
              <p:cNvSpPr>
                <a:spLocks/>
              </p:cNvSpPr>
              <p:nvPr/>
            </p:nvSpPr>
            <p:spPr bwMode="auto">
              <a:xfrm>
                <a:off x="827" y="3309"/>
                <a:ext cx="8" cy="15"/>
              </a:xfrm>
              <a:custGeom>
                <a:avLst/>
                <a:gdLst>
                  <a:gd name="T0" fmla="*/ 7 w 8"/>
                  <a:gd name="T1" fmla="*/ 0 h 15"/>
                  <a:gd name="T2" fmla="*/ 7 w 8"/>
                  <a:gd name="T3" fmla="*/ 3 h 15"/>
                  <a:gd name="T4" fmla="*/ 7 w 8"/>
                  <a:gd name="T5" fmla="*/ 7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7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7"/>
                    </a:lnTo>
                    <a:lnTo>
                      <a:pt x="7" y="14"/>
                    </a:lnTo>
                    <a:lnTo>
                      <a:pt x="5" y="14"/>
                    </a:lnTo>
                    <a:lnTo>
                      <a:pt x="4" y="14"/>
                    </a:lnTo>
                    <a:lnTo>
                      <a:pt x="0" y="14"/>
                    </a:lnTo>
                    <a:lnTo>
                      <a:pt x="0" y="11"/>
                    </a:lnTo>
                    <a:lnTo>
                      <a:pt x="0" y="7"/>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0" name="Freeform 330">
                <a:extLst>
                  <a:ext uri="{FF2B5EF4-FFF2-40B4-BE49-F238E27FC236}">
                    <a16:creationId xmlns:a16="http://schemas.microsoft.com/office/drawing/2014/main" id="{791F58BB-9B3D-4345-9618-BD47ACB76BF3}"/>
                  </a:ext>
                </a:extLst>
              </p:cNvPr>
              <p:cNvSpPr>
                <a:spLocks/>
              </p:cNvSpPr>
              <p:nvPr/>
            </p:nvSpPr>
            <p:spPr bwMode="auto">
              <a:xfrm>
                <a:off x="828" y="3311"/>
                <a:ext cx="7" cy="13"/>
              </a:xfrm>
              <a:custGeom>
                <a:avLst/>
                <a:gdLst>
                  <a:gd name="T0" fmla="*/ 6 w 7"/>
                  <a:gd name="T1" fmla="*/ 0 h 13"/>
                  <a:gd name="T2" fmla="*/ 6 w 7"/>
                  <a:gd name="T3" fmla="*/ 3 h 13"/>
                  <a:gd name="T4" fmla="*/ 6 w 7"/>
                  <a:gd name="T5" fmla="*/ 5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5"/>
                    </a:lnTo>
                    <a:lnTo>
                      <a:pt x="6" y="12"/>
                    </a:lnTo>
                    <a:lnTo>
                      <a:pt x="4" y="12"/>
                    </a:lnTo>
                    <a:lnTo>
                      <a:pt x="3" y="12"/>
                    </a:lnTo>
                    <a:lnTo>
                      <a:pt x="0" y="12"/>
                    </a:lnTo>
                    <a:lnTo>
                      <a:pt x="0" y="9"/>
                    </a:lnTo>
                    <a:lnTo>
                      <a:pt x="0" y="6"/>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1" name="Freeform 331">
                <a:extLst>
                  <a:ext uri="{FF2B5EF4-FFF2-40B4-BE49-F238E27FC236}">
                    <a16:creationId xmlns:a16="http://schemas.microsoft.com/office/drawing/2014/main" id="{73402276-A4BE-4B2B-AB04-489953A9D266}"/>
                  </a:ext>
                </a:extLst>
              </p:cNvPr>
              <p:cNvSpPr>
                <a:spLocks/>
              </p:cNvSpPr>
              <p:nvPr/>
            </p:nvSpPr>
            <p:spPr bwMode="auto">
              <a:xfrm>
                <a:off x="828" y="3313"/>
                <a:ext cx="7" cy="11"/>
              </a:xfrm>
              <a:custGeom>
                <a:avLst/>
                <a:gdLst>
                  <a:gd name="T0" fmla="*/ 6 w 7"/>
                  <a:gd name="T1" fmla="*/ 0 h 11"/>
                  <a:gd name="T2" fmla="*/ 6 w 7"/>
                  <a:gd name="T3" fmla="*/ 2 h 11"/>
                  <a:gd name="T4" fmla="*/ 6 w 7"/>
                  <a:gd name="T5" fmla="*/ 7 h 11"/>
                  <a:gd name="T6" fmla="*/ 6 w 7"/>
                  <a:gd name="T7" fmla="*/ 10 h 11"/>
                  <a:gd name="T8" fmla="*/ 6 w 7"/>
                  <a:gd name="T9" fmla="*/ 10 h 11"/>
                  <a:gd name="T10" fmla="*/ 4 w 7"/>
                  <a:gd name="T11" fmla="*/ 10 h 11"/>
                  <a:gd name="T12" fmla="*/ 2 w 7"/>
                  <a:gd name="T13" fmla="*/ 10 h 11"/>
                  <a:gd name="T14" fmla="*/ 0 w 7"/>
                  <a:gd name="T15" fmla="*/ 10 h 11"/>
                  <a:gd name="T16" fmla="*/ 0 w 7"/>
                  <a:gd name="T17" fmla="*/ 10 h 11"/>
                  <a:gd name="T18" fmla="*/ 1 w 7"/>
                  <a:gd name="T19" fmla="*/ 7 h 11"/>
                  <a:gd name="T20" fmla="*/ 0 w 7"/>
                  <a:gd name="T21" fmla="*/ 2 h 11"/>
                  <a:gd name="T22" fmla="*/ 0 w 7"/>
                  <a:gd name="T23" fmla="*/ 0 h 11"/>
                  <a:gd name="T24" fmla="*/ 0 w 7"/>
                  <a:gd name="T25" fmla="*/ 0 h 11"/>
                  <a:gd name="T26" fmla="*/ 2 w 7"/>
                  <a:gd name="T27" fmla="*/ 0 h 11"/>
                  <a:gd name="T28" fmla="*/ 4 w 7"/>
                  <a:gd name="T29" fmla="*/ 0 h 11"/>
                  <a:gd name="T30" fmla="*/ 6 w 7"/>
                  <a:gd name="T31" fmla="*/ 0 h 11"/>
                  <a:gd name="T32" fmla="*/ 6 w 7"/>
                  <a:gd name="T33" fmla="*/ 0 h 11"/>
                  <a:gd name="T34" fmla="*/ 6 w 7"/>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1"/>
                  <a:gd name="T56" fmla="*/ 7 w 7"/>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1">
                    <a:moveTo>
                      <a:pt x="6" y="0"/>
                    </a:moveTo>
                    <a:lnTo>
                      <a:pt x="6" y="2"/>
                    </a:lnTo>
                    <a:lnTo>
                      <a:pt x="6" y="7"/>
                    </a:lnTo>
                    <a:lnTo>
                      <a:pt x="6" y="10"/>
                    </a:lnTo>
                    <a:lnTo>
                      <a:pt x="4" y="10"/>
                    </a:lnTo>
                    <a:lnTo>
                      <a:pt x="2" y="10"/>
                    </a:lnTo>
                    <a:lnTo>
                      <a:pt x="0" y="10"/>
                    </a:lnTo>
                    <a:lnTo>
                      <a:pt x="1" y="7"/>
                    </a:lnTo>
                    <a:lnTo>
                      <a:pt x="0" y="2"/>
                    </a:lnTo>
                    <a:lnTo>
                      <a:pt x="0" y="0"/>
                    </a:lnTo>
                    <a:lnTo>
                      <a:pt x="2" y="0"/>
                    </a:lnTo>
                    <a:lnTo>
                      <a:pt x="4" y="0"/>
                    </a:lnTo>
                    <a:lnTo>
                      <a:pt x="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2" name="Freeform 332">
                <a:extLst>
                  <a:ext uri="{FF2B5EF4-FFF2-40B4-BE49-F238E27FC236}">
                    <a16:creationId xmlns:a16="http://schemas.microsoft.com/office/drawing/2014/main" id="{A3592A1A-3E63-488B-854E-F6D7AD104136}"/>
                  </a:ext>
                </a:extLst>
              </p:cNvPr>
              <p:cNvSpPr>
                <a:spLocks/>
              </p:cNvSpPr>
              <p:nvPr/>
            </p:nvSpPr>
            <p:spPr bwMode="auto">
              <a:xfrm>
                <a:off x="819" y="3325"/>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3" name="Freeform 333">
                <a:extLst>
                  <a:ext uri="{FF2B5EF4-FFF2-40B4-BE49-F238E27FC236}">
                    <a16:creationId xmlns:a16="http://schemas.microsoft.com/office/drawing/2014/main" id="{8B341595-CDF2-43E6-B101-092A736882CD}"/>
                  </a:ext>
                </a:extLst>
              </p:cNvPr>
              <p:cNvSpPr>
                <a:spLocks/>
              </p:cNvSpPr>
              <p:nvPr/>
            </p:nvSpPr>
            <p:spPr bwMode="auto">
              <a:xfrm>
                <a:off x="820" y="3327"/>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7 w 15"/>
                  <a:gd name="T13" fmla="*/ 27 h 29"/>
                  <a:gd name="T14" fmla="*/ 0 w 15"/>
                  <a:gd name="T15" fmla="*/ 28 h 29"/>
                  <a:gd name="T16" fmla="*/ 0 w 15"/>
                  <a:gd name="T17" fmla="*/ 28 h 29"/>
                  <a:gd name="T18" fmla="*/ 0 w 15"/>
                  <a:gd name="T19" fmla="*/ 21 h 29"/>
                  <a:gd name="T20" fmla="*/ 0 w 15"/>
                  <a:gd name="T21" fmla="*/ 15 h 29"/>
                  <a:gd name="T22" fmla="*/ 0 w 15"/>
                  <a:gd name="T23" fmla="*/ 0 h 29"/>
                  <a:gd name="T24" fmla="*/ 0 w 15"/>
                  <a:gd name="T25" fmla="*/ 0 h 29"/>
                  <a:gd name="T26" fmla="*/ 3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7" y="27"/>
                    </a:lnTo>
                    <a:lnTo>
                      <a:pt x="0" y="28"/>
                    </a:lnTo>
                    <a:lnTo>
                      <a:pt x="0" y="21"/>
                    </a:lnTo>
                    <a:lnTo>
                      <a:pt x="0" y="15"/>
                    </a:lnTo>
                    <a:lnTo>
                      <a:pt x="0" y="0"/>
                    </a:lnTo>
                    <a:lnTo>
                      <a:pt x="3"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4" name="Freeform 334">
                <a:extLst>
                  <a:ext uri="{FF2B5EF4-FFF2-40B4-BE49-F238E27FC236}">
                    <a16:creationId xmlns:a16="http://schemas.microsoft.com/office/drawing/2014/main" id="{FC3D172E-EB3F-4FF7-82DF-FCD801E50994}"/>
                  </a:ext>
                </a:extLst>
              </p:cNvPr>
              <p:cNvSpPr>
                <a:spLocks/>
              </p:cNvSpPr>
              <p:nvPr/>
            </p:nvSpPr>
            <p:spPr bwMode="auto">
              <a:xfrm>
                <a:off x="821" y="33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5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5"/>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5" name="Freeform 335">
                <a:extLst>
                  <a:ext uri="{FF2B5EF4-FFF2-40B4-BE49-F238E27FC236}">
                    <a16:creationId xmlns:a16="http://schemas.microsoft.com/office/drawing/2014/main" id="{859EBE24-6786-49D1-A53B-56069D326332}"/>
                  </a:ext>
                </a:extLst>
              </p:cNvPr>
              <p:cNvSpPr>
                <a:spLocks/>
              </p:cNvSpPr>
              <p:nvPr/>
            </p:nvSpPr>
            <p:spPr bwMode="auto">
              <a:xfrm>
                <a:off x="822" y="3331"/>
                <a:ext cx="13" cy="25"/>
              </a:xfrm>
              <a:custGeom>
                <a:avLst/>
                <a:gdLst>
                  <a:gd name="T0" fmla="*/ 12 w 13"/>
                  <a:gd name="T1" fmla="*/ 0 h 25"/>
                  <a:gd name="T2" fmla="*/ 12 w 13"/>
                  <a:gd name="T3" fmla="*/ 6 h 25"/>
                  <a:gd name="T4" fmla="*/ 12 w 13"/>
                  <a:gd name="T5" fmla="*/ 11 h 25"/>
                  <a:gd name="T6" fmla="*/ 12 w 13"/>
                  <a:gd name="T7" fmla="*/ 24 h 25"/>
                  <a:gd name="T8" fmla="*/ 12 w 13"/>
                  <a:gd name="T9" fmla="*/ 24 h 25"/>
                  <a:gd name="T10" fmla="*/ 9 w 13"/>
                  <a:gd name="T11" fmla="*/ 24 h 25"/>
                  <a:gd name="T12" fmla="*/ 6 w 13"/>
                  <a:gd name="T13" fmla="*/ 23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6"/>
                    </a:lnTo>
                    <a:lnTo>
                      <a:pt x="12" y="11"/>
                    </a:lnTo>
                    <a:lnTo>
                      <a:pt x="12" y="24"/>
                    </a:lnTo>
                    <a:lnTo>
                      <a:pt x="9" y="24"/>
                    </a:lnTo>
                    <a:lnTo>
                      <a:pt x="6" y="23"/>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6" name="Freeform 336">
                <a:extLst>
                  <a:ext uri="{FF2B5EF4-FFF2-40B4-BE49-F238E27FC236}">
                    <a16:creationId xmlns:a16="http://schemas.microsoft.com/office/drawing/2014/main" id="{B4204CB9-570B-43DE-87D5-CD389ACE3987}"/>
                  </a:ext>
                </a:extLst>
              </p:cNvPr>
              <p:cNvSpPr>
                <a:spLocks/>
              </p:cNvSpPr>
              <p:nvPr/>
            </p:nvSpPr>
            <p:spPr bwMode="auto">
              <a:xfrm>
                <a:off x="823" y="3333"/>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2 h 23"/>
                  <a:gd name="T12" fmla="*/ 6 w 12"/>
                  <a:gd name="T13" fmla="*/ 21 h 23"/>
                  <a:gd name="T14" fmla="*/ 0 w 12"/>
                  <a:gd name="T15" fmla="*/ 22 h 23"/>
                  <a:gd name="T16" fmla="*/ 0 w 12"/>
                  <a:gd name="T17" fmla="*/ 22 h 23"/>
                  <a:gd name="T18" fmla="*/ 0 w 12"/>
                  <a:gd name="T19" fmla="*/ 17 h 23"/>
                  <a:gd name="T20" fmla="*/ 0 w 12"/>
                  <a:gd name="T21" fmla="*/ 12 h 23"/>
                  <a:gd name="T22" fmla="*/ 0 w 12"/>
                  <a:gd name="T23" fmla="*/ 0 h 23"/>
                  <a:gd name="T24" fmla="*/ 0 w 12"/>
                  <a:gd name="T25" fmla="*/ 0 h 23"/>
                  <a:gd name="T26" fmla="*/ 2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2"/>
                    </a:lnTo>
                    <a:lnTo>
                      <a:pt x="6" y="21"/>
                    </a:lnTo>
                    <a:lnTo>
                      <a:pt x="0" y="22"/>
                    </a:lnTo>
                    <a:lnTo>
                      <a:pt x="0" y="17"/>
                    </a:lnTo>
                    <a:lnTo>
                      <a:pt x="0" y="12"/>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7" name="Freeform 337">
                <a:extLst>
                  <a:ext uri="{FF2B5EF4-FFF2-40B4-BE49-F238E27FC236}">
                    <a16:creationId xmlns:a16="http://schemas.microsoft.com/office/drawing/2014/main" id="{C2F7BEBE-9FCE-4C95-8D39-EC5951138A85}"/>
                  </a:ext>
                </a:extLst>
              </p:cNvPr>
              <p:cNvSpPr>
                <a:spLocks/>
              </p:cNvSpPr>
              <p:nvPr/>
            </p:nvSpPr>
            <p:spPr bwMode="auto">
              <a:xfrm>
                <a:off x="824" y="3335"/>
                <a:ext cx="11" cy="21"/>
              </a:xfrm>
              <a:custGeom>
                <a:avLst/>
                <a:gdLst>
                  <a:gd name="T0" fmla="*/ 10 w 11"/>
                  <a:gd name="T1" fmla="*/ 0 h 21"/>
                  <a:gd name="T2" fmla="*/ 10 w 11"/>
                  <a:gd name="T3" fmla="*/ 4 h 21"/>
                  <a:gd name="T4" fmla="*/ 10 w 11"/>
                  <a:gd name="T5" fmla="*/ 9 h 21"/>
                  <a:gd name="T6" fmla="*/ 10 w 11"/>
                  <a:gd name="T7" fmla="*/ 20 h 21"/>
                  <a:gd name="T8" fmla="*/ 10 w 11"/>
                  <a:gd name="T9" fmla="*/ 20 h 21"/>
                  <a:gd name="T10" fmla="*/ 7 w 11"/>
                  <a:gd name="T11" fmla="*/ 20 h 21"/>
                  <a:gd name="T12" fmla="*/ 5 w 11"/>
                  <a:gd name="T13" fmla="*/ 19 h 21"/>
                  <a:gd name="T14" fmla="*/ 0 w 11"/>
                  <a:gd name="T15" fmla="*/ 20 h 21"/>
                  <a:gd name="T16" fmla="*/ 0 w 11"/>
                  <a:gd name="T17" fmla="*/ 20 h 21"/>
                  <a:gd name="T18" fmla="*/ 0 w 11"/>
                  <a:gd name="T19" fmla="*/ 15 h 21"/>
                  <a:gd name="T20" fmla="*/ 0 w 11"/>
                  <a:gd name="T21" fmla="*/ 10 h 21"/>
                  <a:gd name="T22" fmla="*/ 0 w 11"/>
                  <a:gd name="T23" fmla="*/ 0 h 21"/>
                  <a:gd name="T24" fmla="*/ 0 w 11"/>
                  <a:gd name="T25" fmla="*/ 0 h 21"/>
                  <a:gd name="T26" fmla="*/ 2 w 11"/>
                  <a:gd name="T27" fmla="*/ 0 h 21"/>
                  <a:gd name="T28" fmla="*/ 4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4"/>
                    </a:lnTo>
                    <a:lnTo>
                      <a:pt x="10" y="9"/>
                    </a:lnTo>
                    <a:lnTo>
                      <a:pt x="10" y="20"/>
                    </a:lnTo>
                    <a:lnTo>
                      <a:pt x="7" y="20"/>
                    </a:lnTo>
                    <a:lnTo>
                      <a:pt x="5" y="19"/>
                    </a:lnTo>
                    <a:lnTo>
                      <a:pt x="0" y="20"/>
                    </a:lnTo>
                    <a:lnTo>
                      <a:pt x="0" y="15"/>
                    </a:lnTo>
                    <a:lnTo>
                      <a:pt x="0" y="10"/>
                    </a:lnTo>
                    <a:lnTo>
                      <a:pt x="0" y="0"/>
                    </a:lnTo>
                    <a:lnTo>
                      <a:pt x="2" y="0"/>
                    </a:lnTo>
                    <a:lnTo>
                      <a:pt x="4"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8" name="Freeform 338">
                <a:extLst>
                  <a:ext uri="{FF2B5EF4-FFF2-40B4-BE49-F238E27FC236}">
                    <a16:creationId xmlns:a16="http://schemas.microsoft.com/office/drawing/2014/main" id="{79B3D80A-A13F-40A9-B667-1F68F1C90FB2}"/>
                  </a:ext>
                </a:extLst>
              </p:cNvPr>
              <p:cNvSpPr>
                <a:spLocks/>
              </p:cNvSpPr>
              <p:nvPr/>
            </p:nvSpPr>
            <p:spPr bwMode="auto">
              <a:xfrm>
                <a:off x="825" y="3336"/>
                <a:ext cx="10" cy="20"/>
              </a:xfrm>
              <a:custGeom>
                <a:avLst/>
                <a:gdLst>
                  <a:gd name="T0" fmla="*/ 9 w 10"/>
                  <a:gd name="T1" fmla="*/ 0 h 20"/>
                  <a:gd name="T2" fmla="*/ 9 w 10"/>
                  <a:gd name="T3" fmla="*/ 5 h 20"/>
                  <a:gd name="T4" fmla="*/ 9 w 10"/>
                  <a:gd name="T5" fmla="*/ 9 h 20"/>
                  <a:gd name="T6" fmla="*/ 9 w 10"/>
                  <a:gd name="T7" fmla="*/ 19 h 20"/>
                  <a:gd name="T8" fmla="*/ 9 w 10"/>
                  <a:gd name="T9" fmla="*/ 19 h 20"/>
                  <a:gd name="T10" fmla="*/ 7 w 10"/>
                  <a:gd name="T11" fmla="*/ 19 h 20"/>
                  <a:gd name="T12" fmla="*/ 5 w 10"/>
                  <a:gd name="T13" fmla="*/ 18 h 20"/>
                  <a:gd name="T14" fmla="*/ 0 w 10"/>
                  <a:gd name="T15" fmla="*/ 19 h 20"/>
                  <a:gd name="T16" fmla="*/ 0 w 10"/>
                  <a:gd name="T17" fmla="*/ 19 h 20"/>
                  <a:gd name="T18" fmla="*/ 0 w 10"/>
                  <a:gd name="T19" fmla="*/ 14 h 20"/>
                  <a:gd name="T20" fmla="*/ 0 w 10"/>
                  <a:gd name="T21" fmla="*/ 10 h 20"/>
                  <a:gd name="T22" fmla="*/ 0 w 10"/>
                  <a:gd name="T23" fmla="*/ 0 h 20"/>
                  <a:gd name="T24" fmla="*/ 0 w 10"/>
                  <a:gd name="T25" fmla="*/ 0 h 20"/>
                  <a:gd name="T26" fmla="*/ 2 w 10"/>
                  <a:gd name="T27" fmla="*/ 0 h 20"/>
                  <a:gd name="T28" fmla="*/ 4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5"/>
                    </a:lnTo>
                    <a:lnTo>
                      <a:pt x="9" y="9"/>
                    </a:lnTo>
                    <a:lnTo>
                      <a:pt x="9" y="19"/>
                    </a:lnTo>
                    <a:lnTo>
                      <a:pt x="7" y="19"/>
                    </a:lnTo>
                    <a:lnTo>
                      <a:pt x="5" y="18"/>
                    </a:lnTo>
                    <a:lnTo>
                      <a:pt x="0" y="19"/>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39" name="Freeform 339">
                <a:extLst>
                  <a:ext uri="{FF2B5EF4-FFF2-40B4-BE49-F238E27FC236}">
                    <a16:creationId xmlns:a16="http://schemas.microsoft.com/office/drawing/2014/main" id="{1E539870-B3A7-4B46-BC86-9AE114A6EFDE}"/>
                  </a:ext>
                </a:extLst>
              </p:cNvPr>
              <p:cNvSpPr>
                <a:spLocks/>
              </p:cNvSpPr>
              <p:nvPr/>
            </p:nvSpPr>
            <p:spPr bwMode="auto">
              <a:xfrm>
                <a:off x="826" y="3338"/>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7 h 18"/>
                  <a:gd name="T12" fmla="*/ 4 w 9"/>
                  <a:gd name="T13" fmla="*/ 16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7"/>
                    </a:lnTo>
                    <a:lnTo>
                      <a:pt x="4" y="16"/>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0" name="Freeform 340">
                <a:extLst>
                  <a:ext uri="{FF2B5EF4-FFF2-40B4-BE49-F238E27FC236}">
                    <a16:creationId xmlns:a16="http://schemas.microsoft.com/office/drawing/2014/main" id="{ADADD3B9-1A8F-4B0E-BA60-45F2640721AF}"/>
                  </a:ext>
                </a:extLst>
              </p:cNvPr>
              <p:cNvSpPr>
                <a:spLocks/>
              </p:cNvSpPr>
              <p:nvPr/>
            </p:nvSpPr>
            <p:spPr bwMode="auto">
              <a:xfrm>
                <a:off x="827" y="3340"/>
                <a:ext cx="8" cy="16"/>
              </a:xfrm>
              <a:custGeom>
                <a:avLst/>
                <a:gdLst>
                  <a:gd name="T0" fmla="*/ 7 w 8"/>
                  <a:gd name="T1" fmla="*/ 0 h 16"/>
                  <a:gd name="T2" fmla="*/ 7 w 8"/>
                  <a:gd name="T3" fmla="*/ 4 h 16"/>
                  <a:gd name="T4" fmla="*/ 7 w 8"/>
                  <a:gd name="T5" fmla="*/ 7 h 16"/>
                  <a:gd name="T6" fmla="*/ 7 w 8"/>
                  <a:gd name="T7" fmla="*/ 15 h 16"/>
                  <a:gd name="T8" fmla="*/ 7 w 8"/>
                  <a:gd name="T9" fmla="*/ 15 h 16"/>
                  <a:gd name="T10" fmla="*/ 5 w 8"/>
                  <a:gd name="T11" fmla="*/ 15 h 16"/>
                  <a:gd name="T12" fmla="*/ 3 w 8"/>
                  <a:gd name="T13" fmla="*/ 14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1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4"/>
                    </a:lnTo>
                    <a:lnTo>
                      <a:pt x="7" y="7"/>
                    </a:lnTo>
                    <a:lnTo>
                      <a:pt x="7" y="15"/>
                    </a:lnTo>
                    <a:lnTo>
                      <a:pt x="5" y="15"/>
                    </a:lnTo>
                    <a:lnTo>
                      <a:pt x="3" y="14"/>
                    </a:lnTo>
                    <a:lnTo>
                      <a:pt x="0" y="15"/>
                    </a:lnTo>
                    <a:lnTo>
                      <a:pt x="0" y="11"/>
                    </a:lnTo>
                    <a:lnTo>
                      <a:pt x="0" y="8"/>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1" name="Freeform 341">
                <a:extLst>
                  <a:ext uri="{FF2B5EF4-FFF2-40B4-BE49-F238E27FC236}">
                    <a16:creationId xmlns:a16="http://schemas.microsoft.com/office/drawing/2014/main" id="{D11B4227-177F-4B5C-9610-9DA3961498B6}"/>
                  </a:ext>
                </a:extLst>
              </p:cNvPr>
              <p:cNvSpPr>
                <a:spLocks/>
              </p:cNvSpPr>
              <p:nvPr/>
            </p:nvSpPr>
            <p:spPr bwMode="auto">
              <a:xfrm>
                <a:off x="828" y="3342"/>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4 w 7"/>
                  <a:gd name="T11" fmla="*/ 13 h 14"/>
                  <a:gd name="T12" fmla="*/ 3 w 7"/>
                  <a:gd name="T13" fmla="*/ 12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1 w 7"/>
                  <a:gd name="T27" fmla="*/ 0 h 14"/>
                  <a:gd name="T28" fmla="*/ 2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4" y="13"/>
                    </a:lnTo>
                    <a:lnTo>
                      <a:pt x="3" y="12"/>
                    </a:lnTo>
                    <a:lnTo>
                      <a:pt x="0" y="13"/>
                    </a:lnTo>
                    <a:lnTo>
                      <a:pt x="0" y="10"/>
                    </a:lnTo>
                    <a:lnTo>
                      <a:pt x="0" y="7"/>
                    </a:lnTo>
                    <a:lnTo>
                      <a:pt x="0" y="0"/>
                    </a:lnTo>
                    <a:lnTo>
                      <a:pt x="1" y="0"/>
                    </a:lnTo>
                    <a:lnTo>
                      <a:pt x="2"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2" name="Freeform 342">
                <a:extLst>
                  <a:ext uri="{FF2B5EF4-FFF2-40B4-BE49-F238E27FC236}">
                    <a16:creationId xmlns:a16="http://schemas.microsoft.com/office/drawing/2014/main" id="{E7600C32-0ED2-4F1E-A593-6E3AC69628E9}"/>
                  </a:ext>
                </a:extLst>
              </p:cNvPr>
              <p:cNvSpPr>
                <a:spLocks/>
              </p:cNvSpPr>
              <p:nvPr/>
            </p:nvSpPr>
            <p:spPr bwMode="auto">
              <a:xfrm>
                <a:off x="828" y="3344"/>
                <a:ext cx="7" cy="12"/>
              </a:xfrm>
              <a:custGeom>
                <a:avLst/>
                <a:gdLst>
                  <a:gd name="T0" fmla="*/ 6 w 7"/>
                  <a:gd name="T1" fmla="*/ 0 h 12"/>
                  <a:gd name="T2" fmla="*/ 6 w 7"/>
                  <a:gd name="T3" fmla="*/ 2 h 12"/>
                  <a:gd name="T4" fmla="*/ 6 w 7"/>
                  <a:gd name="T5" fmla="*/ 5 h 12"/>
                  <a:gd name="T6" fmla="*/ 6 w 7"/>
                  <a:gd name="T7" fmla="*/ 11 h 12"/>
                  <a:gd name="T8" fmla="*/ 6 w 7"/>
                  <a:gd name="T9" fmla="*/ 11 h 12"/>
                  <a:gd name="T10" fmla="*/ 5 w 7"/>
                  <a:gd name="T11" fmla="*/ 11 h 12"/>
                  <a:gd name="T12" fmla="*/ 3 w 7"/>
                  <a:gd name="T13" fmla="*/ 10 h 12"/>
                  <a:gd name="T14" fmla="*/ 0 w 7"/>
                  <a:gd name="T15" fmla="*/ 11 h 12"/>
                  <a:gd name="T16" fmla="*/ 0 w 7"/>
                  <a:gd name="T17" fmla="*/ 11 h 12"/>
                  <a:gd name="T18" fmla="*/ 1 w 7"/>
                  <a:gd name="T19" fmla="*/ 8 h 12"/>
                  <a:gd name="T20" fmla="*/ 0 w 7"/>
                  <a:gd name="T21" fmla="*/ 6 h 12"/>
                  <a:gd name="T22" fmla="*/ 0 w 7"/>
                  <a:gd name="T23" fmla="*/ 0 h 12"/>
                  <a:gd name="T24" fmla="*/ 0 w 7"/>
                  <a:gd name="T25" fmla="*/ 0 h 12"/>
                  <a:gd name="T26" fmla="*/ 2 w 7"/>
                  <a:gd name="T27" fmla="*/ 0 h 12"/>
                  <a:gd name="T28" fmla="*/ 3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2"/>
                    </a:lnTo>
                    <a:lnTo>
                      <a:pt x="6" y="5"/>
                    </a:lnTo>
                    <a:lnTo>
                      <a:pt x="6" y="11"/>
                    </a:lnTo>
                    <a:lnTo>
                      <a:pt x="5" y="11"/>
                    </a:lnTo>
                    <a:lnTo>
                      <a:pt x="3" y="10"/>
                    </a:lnTo>
                    <a:lnTo>
                      <a:pt x="0" y="11"/>
                    </a:lnTo>
                    <a:lnTo>
                      <a:pt x="1" y="8"/>
                    </a:lnTo>
                    <a:lnTo>
                      <a:pt x="0" y="6"/>
                    </a:lnTo>
                    <a:lnTo>
                      <a:pt x="0" y="0"/>
                    </a:lnTo>
                    <a:lnTo>
                      <a:pt x="2"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3" name="Freeform 343">
                <a:extLst>
                  <a:ext uri="{FF2B5EF4-FFF2-40B4-BE49-F238E27FC236}">
                    <a16:creationId xmlns:a16="http://schemas.microsoft.com/office/drawing/2014/main" id="{F286EBB8-C0BA-40E1-A37F-2B0324EEEC3E}"/>
                  </a:ext>
                </a:extLst>
              </p:cNvPr>
              <p:cNvSpPr>
                <a:spLocks/>
              </p:cNvSpPr>
              <p:nvPr/>
            </p:nvSpPr>
            <p:spPr bwMode="auto">
              <a:xfrm>
                <a:off x="829" y="3346"/>
                <a:ext cx="6" cy="9"/>
              </a:xfrm>
              <a:custGeom>
                <a:avLst/>
                <a:gdLst>
                  <a:gd name="T0" fmla="*/ 5 w 6"/>
                  <a:gd name="T1" fmla="*/ 0 h 9"/>
                  <a:gd name="T2" fmla="*/ 5 w 6"/>
                  <a:gd name="T3" fmla="*/ 2 h 9"/>
                  <a:gd name="T4" fmla="*/ 5 w 6"/>
                  <a:gd name="T5" fmla="*/ 6 h 9"/>
                  <a:gd name="T6" fmla="*/ 5 w 6"/>
                  <a:gd name="T7" fmla="*/ 8 h 9"/>
                  <a:gd name="T8" fmla="*/ 5 w 6"/>
                  <a:gd name="T9" fmla="*/ 8 h 9"/>
                  <a:gd name="T10" fmla="*/ 4 w 6"/>
                  <a:gd name="T11" fmla="*/ 8 h 9"/>
                  <a:gd name="T12" fmla="*/ 2 w 6"/>
                  <a:gd name="T13" fmla="*/ 8 h 9"/>
                  <a:gd name="T14" fmla="*/ 0 w 6"/>
                  <a:gd name="T15" fmla="*/ 8 h 9"/>
                  <a:gd name="T16" fmla="*/ 0 w 6"/>
                  <a:gd name="T17" fmla="*/ 8 h 9"/>
                  <a:gd name="T18" fmla="*/ 0 w 6"/>
                  <a:gd name="T19" fmla="*/ 6 h 9"/>
                  <a:gd name="T20" fmla="*/ 0 w 6"/>
                  <a:gd name="T21" fmla="*/ 2 h 9"/>
                  <a:gd name="T22" fmla="*/ 0 w 6"/>
                  <a:gd name="T23" fmla="*/ 0 h 9"/>
                  <a:gd name="T24" fmla="*/ 0 w 6"/>
                  <a:gd name="T25" fmla="*/ 0 h 9"/>
                  <a:gd name="T26" fmla="*/ 2 w 6"/>
                  <a:gd name="T27" fmla="*/ 0 h 9"/>
                  <a:gd name="T28" fmla="*/ 4 w 6"/>
                  <a:gd name="T29" fmla="*/ 0 h 9"/>
                  <a:gd name="T30" fmla="*/ 5 w 6"/>
                  <a:gd name="T31" fmla="*/ 0 h 9"/>
                  <a:gd name="T32" fmla="*/ 5 w 6"/>
                  <a:gd name="T33" fmla="*/ 0 h 9"/>
                  <a:gd name="T34" fmla="*/ 5 w 6"/>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9"/>
                  <a:gd name="T56" fmla="*/ 6 w 6"/>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9">
                    <a:moveTo>
                      <a:pt x="5" y="0"/>
                    </a:moveTo>
                    <a:lnTo>
                      <a:pt x="5" y="2"/>
                    </a:lnTo>
                    <a:lnTo>
                      <a:pt x="5" y="6"/>
                    </a:lnTo>
                    <a:lnTo>
                      <a:pt x="5" y="8"/>
                    </a:lnTo>
                    <a:lnTo>
                      <a:pt x="4" y="8"/>
                    </a:lnTo>
                    <a:lnTo>
                      <a:pt x="2" y="8"/>
                    </a:lnTo>
                    <a:lnTo>
                      <a:pt x="0" y="8"/>
                    </a:lnTo>
                    <a:lnTo>
                      <a:pt x="0" y="6"/>
                    </a:lnTo>
                    <a:lnTo>
                      <a:pt x="0" y="2"/>
                    </a:lnTo>
                    <a:lnTo>
                      <a:pt x="0" y="0"/>
                    </a:lnTo>
                    <a:lnTo>
                      <a:pt x="2"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4" name="Freeform 344">
                <a:extLst>
                  <a:ext uri="{FF2B5EF4-FFF2-40B4-BE49-F238E27FC236}">
                    <a16:creationId xmlns:a16="http://schemas.microsoft.com/office/drawing/2014/main" id="{350E35FB-295B-4FA6-8DB3-DECC272BEE63}"/>
                  </a:ext>
                </a:extLst>
              </p:cNvPr>
              <p:cNvSpPr>
                <a:spLocks/>
              </p:cNvSpPr>
              <p:nvPr/>
            </p:nvSpPr>
            <p:spPr bwMode="auto">
              <a:xfrm>
                <a:off x="816" y="3389"/>
                <a:ext cx="68" cy="106"/>
              </a:xfrm>
              <a:custGeom>
                <a:avLst/>
                <a:gdLst>
                  <a:gd name="T0" fmla="*/ 67 w 68"/>
                  <a:gd name="T1" fmla="*/ 0 h 106"/>
                  <a:gd name="T2" fmla="*/ 67 w 68"/>
                  <a:gd name="T3" fmla="*/ 2 h 106"/>
                  <a:gd name="T4" fmla="*/ 67 w 68"/>
                  <a:gd name="T5" fmla="*/ 7 h 106"/>
                  <a:gd name="T6" fmla="*/ 67 w 68"/>
                  <a:gd name="T7" fmla="*/ 14 h 106"/>
                  <a:gd name="T8" fmla="*/ 67 w 68"/>
                  <a:gd name="T9" fmla="*/ 24 h 106"/>
                  <a:gd name="T10" fmla="*/ 67 w 68"/>
                  <a:gd name="T11" fmla="*/ 35 h 106"/>
                  <a:gd name="T12" fmla="*/ 67 w 68"/>
                  <a:gd name="T13" fmla="*/ 47 h 106"/>
                  <a:gd name="T14" fmla="*/ 67 w 68"/>
                  <a:gd name="T15" fmla="*/ 59 h 106"/>
                  <a:gd name="T16" fmla="*/ 67 w 68"/>
                  <a:gd name="T17" fmla="*/ 70 h 106"/>
                  <a:gd name="T18" fmla="*/ 67 w 68"/>
                  <a:gd name="T19" fmla="*/ 81 h 106"/>
                  <a:gd name="T20" fmla="*/ 67 w 68"/>
                  <a:gd name="T21" fmla="*/ 91 h 106"/>
                  <a:gd name="T22" fmla="*/ 67 w 68"/>
                  <a:gd name="T23" fmla="*/ 98 h 106"/>
                  <a:gd name="T24" fmla="*/ 67 w 68"/>
                  <a:gd name="T25" fmla="*/ 103 h 106"/>
                  <a:gd name="T26" fmla="*/ 67 w 68"/>
                  <a:gd name="T27" fmla="*/ 105 h 106"/>
                  <a:gd name="T28" fmla="*/ 67 w 68"/>
                  <a:gd name="T29" fmla="*/ 105 h 106"/>
                  <a:gd name="T30" fmla="*/ 64 w 68"/>
                  <a:gd name="T31" fmla="*/ 105 h 106"/>
                  <a:gd name="T32" fmla="*/ 56 w 68"/>
                  <a:gd name="T33" fmla="*/ 105 h 106"/>
                  <a:gd name="T34" fmla="*/ 46 w 68"/>
                  <a:gd name="T35" fmla="*/ 105 h 106"/>
                  <a:gd name="T36" fmla="*/ 34 w 68"/>
                  <a:gd name="T37" fmla="*/ 105 h 106"/>
                  <a:gd name="T38" fmla="*/ 21 w 68"/>
                  <a:gd name="T39" fmla="*/ 105 h 106"/>
                  <a:gd name="T40" fmla="*/ 11 w 68"/>
                  <a:gd name="T41" fmla="*/ 105 h 106"/>
                  <a:gd name="T42" fmla="*/ 3 w 68"/>
                  <a:gd name="T43" fmla="*/ 105 h 106"/>
                  <a:gd name="T44" fmla="*/ 0 w 68"/>
                  <a:gd name="T45" fmla="*/ 105 h 106"/>
                  <a:gd name="T46" fmla="*/ 0 w 68"/>
                  <a:gd name="T47" fmla="*/ 105 h 106"/>
                  <a:gd name="T48" fmla="*/ 0 w 68"/>
                  <a:gd name="T49" fmla="*/ 103 h 106"/>
                  <a:gd name="T50" fmla="*/ 0 w 68"/>
                  <a:gd name="T51" fmla="*/ 98 h 106"/>
                  <a:gd name="T52" fmla="*/ 0 w 68"/>
                  <a:gd name="T53" fmla="*/ 91 h 106"/>
                  <a:gd name="T54" fmla="*/ 0 w 68"/>
                  <a:gd name="T55" fmla="*/ 81 h 106"/>
                  <a:gd name="T56" fmla="*/ 0 w 68"/>
                  <a:gd name="T57" fmla="*/ 70 h 106"/>
                  <a:gd name="T58" fmla="*/ 0 w 68"/>
                  <a:gd name="T59" fmla="*/ 59 h 106"/>
                  <a:gd name="T60" fmla="*/ 0 w 68"/>
                  <a:gd name="T61" fmla="*/ 47 h 106"/>
                  <a:gd name="T62" fmla="*/ 0 w 68"/>
                  <a:gd name="T63" fmla="*/ 35 h 106"/>
                  <a:gd name="T64" fmla="*/ 0 w 68"/>
                  <a:gd name="T65" fmla="*/ 24 h 106"/>
                  <a:gd name="T66" fmla="*/ 0 w 68"/>
                  <a:gd name="T67" fmla="*/ 14 h 106"/>
                  <a:gd name="T68" fmla="*/ 0 w 68"/>
                  <a:gd name="T69" fmla="*/ 7 h 106"/>
                  <a:gd name="T70" fmla="*/ 0 w 68"/>
                  <a:gd name="T71" fmla="*/ 2 h 106"/>
                  <a:gd name="T72" fmla="*/ 0 w 68"/>
                  <a:gd name="T73" fmla="*/ 0 h 106"/>
                  <a:gd name="T74" fmla="*/ 0 w 68"/>
                  <a:gd name="T75" fmla="*/ 0 h 106"/>
                  <a:gd name="T76" fmla="*/ 3 w 68"/>
                  <a:gd name="T77" fmla="*/ 0 h 106"/>
                  <a:gd name="T78" fmla="*/ 11 w 68"/>
                  <a:gd name="T79" fmla="*/ 0 h 106"/>
                  <a:gd name="T80" fmla="*/ 21 w 68"/>
                  <a:gd name="T81" fmla="*/ 0 h 106"/>
                  <a:gd name="T82" fmla="*/ 34 w 68"/>
                  <a:gd name="T83" fmla="*/ 0 h 106"/>
                  <a:gd name="T84" fmla="*/ 46 w 68"/>
                  <a:gd name="T85" fmla="*/ 0 h 106"/>
                  <a:gd name="T86" fmla="*/ 56 w 68"/>
                  <a:gd name="T87" fmla="*/ 0 h 106"/>
                  <a:gd name="T88" fmla="*/ 64 w 68"/>
                  <a:gd name="T89" fmla="*/ 0 h 106"/>
                  <a:gd name="T90" fmla="*/ 67 w 68"/>
                  <a:gd name="T91" fmla="*/ 0 h 106"/>
                  <a:gd name="T92" fmla="*/ 67 w 68"/>
                  <a:gd name="T93" fmla="*/ 0 h 106"/>
                  <a:gd name="T94" fmla="*/ 67 w 68"/>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6"/>
                  <a:gd name="T146" fmla="*/ 68 w 68"/>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6">
                    <a:moveTo>
                      <a:pt x="67" y="0"/>
                    </a:moveTo>
                    <a:lnTo>
                      <a:pt x="67" y="2"/>
                    </a:lnTo>
                    <a:lnTo>
                      <a:pt x="67" y="7"/>
                    </a:lnTo>
                    <a:lnTo>
                      <a:pt x="67" y="14"/>
                    </a:lnTo>
                    <a:lnTo>
                      <a:pt x="67" y="24"/>
                    </a:lnTo>
                    <a:lnTo>
                      <a:pt x="67" y="35"/>
                    </a:lnTo>
                    <a:lnTo>
                      <a:pt x="67" y="47"/>
                    </a:lnTo>
                    <a:lnTo>
                      <a:pt x="67" y="59"/>
                    </a:lnTo>
                    <a:lnTo>
                      <a:pt x="67" y="70"/>
                    </a:lnTo>
                    <a:lnTo>
                      <a:pt x="67" y="81"/>
                    </a:lnTo>
                    <a:lnTo>
                      <a:pt x="67" y="91"/>
                    </a:lnTo>
                    <a:lnTo>
                      <a:pt x="67" y="98"/>
                    </a:lnTo>
                    <a:lnTo>
                      <a:pt x="67" y="103"/>
                    </a:lnTo>
                    <a:lnTo>
                      <a:pt x="67" y="105"/>
                    </a:lnTo>
                    <a:lnTo>
                      <a:pt x="64" y="105"/>
                    </a:lnTo>
                    <a:lnTo>
                      <a:pt x="56" y="105"/>
                    </a:lnTo>
                    <a:lnTo>
                      <a:pt x="46" y="105"/>
                    </a:lnTo>
                    <a:lnTo>
                      <a:pt x="34" y="105"/>
                    </a:lnTo>
                    <a:lnTo>
                      <a:pt x="21" y="105"/>
                    </a:lnTo>
                    <a:lnTo>
                      <a:pt x="11"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1" y="0"/>
                    </a:lnTo>
                    <a:lnTo>
                      <a:pt x="21" y="0"/>
                    </a:lnTo>
                    <a:lnTo>
                      <a:pt x="34" y="0"/>
                    </a:lnTo>
                    <a:lnTo>
                      <a:pt x="46" y="0"/>
                    </a:lnTo>
                    <a:lnTo>
                      <a:pt x="56"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5" name="Freeform 345">
                <a:extLst>
                  <a:ext uri="{FF2B5EF4-FFF2-40B4-BE49-F238E27FC236}">
                    <a16:creationId xmlns:a16="http://schemas.microsoft.com/office/drawing/2014/main" id="{EE4A25C8-75F8-4E0F-A23C-8BB991FDE68C}"/>
                  </a:ext>
                </a:extLst>
              </p:cNvPr>
              <p:cNvSpPr>
                <a:spLocks/>
              </p:cNvSpPr>
              <p:nvPr/>
            </p:nvSpPr>
            <p:spPr bwMode="auto">
              <a:xfrm>
                <a:off x="816" y="3389"/>
                <a:ext cx="68" cy="106"/>
              </a:xfrm>
              <a:custGeom>
                <a:avLst/>
                <a:gdLst>
                  <a:gd name="T0" fmla="*/ 67 w 68"/>
                  <a:gd name="T1" fmla="*/ 0 h 106"/>
                  <a:gd name="T2" fmla="*/ 67 w 68"/>
                  <a:gd name="T3" fmla="*/ 2 h 106"/>
                  <a:gd name="T4" fmla="*/ 67 w 68"/>
                  <a:gd name="T5" fmla="*/ 7 h 106"/>
                  <a:gd name="T6" fmla="*/ 67 w 68"/>
                  <a:gd name="T7" fmla="*/ 14 h 106"/>
                  <a:gd name="T8" fmla="*/ 67 w 68"/>
                  <a:gd name="T9" fmla="*/ 24 h 106"/>
                  <a:gd name="T10" fmla="*/ 67 w 68"/>
                  <a:gd name="T11" fmla="*/ 35 h 106"/>
                  <a:gd name="T12" fmla="*/ 67 w 68"/>
                  <a:gd name="T13" fmla="*/ 47 h 106"/>
                  <a:gd name="T14" fmla="*/ 67 w 68"/>
                  <a:gd name="T15" fmla="*/ 59 h 106"/>
                  <a:gd name="T16" fmla="*/ 67 w 68"/>
                  <a:gd name="T17" fmla="*/ 70 h 106"/>
                  <a:gd name="T18" fmla="*/ 67 w 68"/>
                  <a:gd name="T19" fmla="*/ 81 h 106"/>
                  <a:gd name="T20" fmla="*/ 67 w 68"/>
                  <a:gd name="T21" fmla="*/ 91 h 106"/>
                  <a:gd name="T22" fmla="*/ 67 w 68"/>
                  <a:gd name="T23" fmla="*/ 98 h 106"/>
                  <a:gd name="T24" fmla="*/ 67 w 68"/>
                  <a:gd name="T25" fmla="*/ 103 h 106"/>
                  <a:gd name="T26" fmla="*/ 67 w 68"/>
                  <a:gd name="T27" fmla="*/ 105 h 106"/>
                  <a:gd name="T28" fmla="*/ 67 w 68"/>
                  <a:gd name="T29" fmla="*/ 105 h 106"/>
                  <a:gd name="T30" fmla="*/ 64 w 68"/>
                  <a:gd name="T31" fmla="*/ 105 h 106"/>
                  <a:gd name="T32" fmla="*/ 56 w 68"/>
                  <a:gd name="T33" fmla="*/ 105 h 106"/>
                  <a:gd name="T34" fmla="*/ 46 w 68"/>
                  <a:gd name="T35" fmla="*/ 105 h 106"/>
                  <a:gd name="T36" fmla="*/ 34 w 68"/>
                  <a:gd name="T37" fmla="*/ 105 h 106"/>
                  <a:gd name="T38" fmla="*/ 21 w 68"/>
                  <a:gd name="T39" fmla="*/ 105 h 106"/>
                  <a:gd name="T40" fmla="*/ 11 w 68"/>
                  <a:gd name="T41" fmla="*/ 105 h 106"/>
                  <a:gd name="T42" fmla="*/ 3 w 68"/>
                  <a:gd name="T43" fmla="*/ 105 h 106"/>
                  <a:gd name="T44" fmla="*/ 0 w 68"/>
                  <a:gd name="T45" fmla="*/ 105 h 106"/>
                  <a:gd name="T46" fmla="*/ 0 w 68"/>
                  <a:gd name="T47" fmla="*/ 105 h 106"/>
                  <a:gd name="T48" fmla="*/ 0 w 68"/>
                  <a:gd name="T49" fmla="*/ 103 h 106"/>
                  <a:gd name="T50" fmla="*/ 0 w 68"/>
                  <a:gd name="T51" fmla="*/ 98 h 106"/>
                  <a:gd name="T52" fmla="*/ 0 w 68"/>
                  <a:gd name="T53" fmla="*/ 91 h 106"/>
                  <a:gd name="T54" fmla="*/ 0 w 68"/>
                  <a:gd name="T55" fmla="*/ 81 h 106"/>
                  <a:gd name="T56" fmla="*/ 0 w 68"/>
                  <a:gd name="T57" fmla="*/ 70 h 106"/>
                  <a:gd name="T58" fmla="*/ 0 w 68"/>
                  <a:gd name="T59" fmla="*/ 59 h 106"/>
                  <a:gd name="T60" fmla="*/ 0 w 68"/>
                  <a:gd name="T61" fmla="*/ 47 h 106"/>
                  <a:gd name="T62" fmla="*/ 0 w 68"/>
                  <a:gd name="T63" fmla="*/ 35 h 106"/>
                  <a:gd name="T64" fmla="*/ 0 w 68"/>
                  <a:gd name="T65" fmla="*/ 24 h 106"/>
                  <a:gd name="T66" fmla="*/ 0 w 68"/>
                  <a:gd name="T67" fmla="*/ 14 h 106"/>
                  <a:gd name="T68" fmla="*/ 0 w 68"/>
                  <a:gd name="T69" fmla="*/ 7 h 106"/>
                  <a:gd name="T70" fmla="*/ 0 w 68"/>
                  <a:gd name="T71" fmla="*/ 2 h 106"/>
                  <a:gd name="T72" fmla="*/ 0 w 68"/>
                  <a:gd name="T73" fmla="*/ 0 h 106"/>
                  <a:gd name="T74" fmla="*/ 0 w 68"/>
                  <a:gd name="T75" fmla="*/ 0 h 106"/>
                  <a:gd name="T76" fmla="*/ 3 w 68"/>
                  <a:gd name="T77" fmla="*/ 0 h 106"/>
                  <a:gd name="T78" fmla="*/ 11 w 68"/>
                  <a:gd name="T79" fmla="*/ 0 h 106"/>
                  <a:gd name="T80" fmla="*/ 21 w 68"/>
                  <a:gd name="T81" fmla="*/ 0 h 106"/>
                  <a:gd name="T82" fmla="*/ 34 w 68"/>
                  <a:gd name="T83" fmla="*/ 0 h 106"/>
                  <a:gd name="T84" fmla="*/ 46 w 68"/>
                  <a:gd name="T85" fmla="*/ 0 h 106"/>
                  <a:gd name="T86" fmla="*/ 56 w 68"/>
                  <a:gd name="T87" fmla="*/ 0 h 106"/>
                  <a:gd name="T88" fmla="*/ 64 w 68"/>
                  <a:gd name="T89" fmla="*/ 0 h 106"/>
                  <a:gd name="T90" fmla="*/ 67 w 68"/>
                  <a:gd name="T91" fmla="*/ 0 h 106"/>
                  <a:gd name="T92" fmla="*/ 67 w 68"/>
                  <a:gd name="T93" fmla="*/ 0 h 106"/>
                  <a:gd name="T94" fmla="*/ 67 w 68"/>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6"/>
                  <a:gd name="T146" fmla="*/ 68 w 68"/>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6">
                    <a:moveTo>
                      <a:pt x="67" y="0"/>
                    </a:moveTo>
                    <a:lnTo>
                      <a:pt x="67" y="2"/>
                    </a:lnTo>
                    <a:lnTo>
                      <a:pt x="67" y="7"/>
                    </a:lnTo>
                    <a:lnTo>
                      <a:pt x="67" y="14"/>
                    </a:lnTo>
                    <a:lnTo>
                      <a:pt x="67" y="24"/>
                    </a:lnTo>
                    <a:lnTo>
                      <a:pt x="67" y="35"/>
                    </a:lnTo>
                    <a:lnTo>
                      <a:pt x="67" y="47"/>
                    </a:lnTo>
                    <a:lnTo>
                      <a:pt x="67" y="59"/>
                    </a:lnTo>
                    <a:lnTo>
                      <a:pt x="67" y="70"/>
                    </a:lnTo>
                    <a:lnTo>
                      <a:pt x="67" y="81"/>
                    </a:lnTo>
                    <a:lnTo>
                      <a:pt x="67" y="91"/>
                    </a:lnTo>
                    <a:lnTo>
                      <a:pt x="67" y="98"/>
                    </a:lnTo>
                    <a:lnTo>
                      <a:pt x="67" y="103"/>
                    </a:lnTo>
                    <a:lnTo>
                      <a:pt x="67" y="105"/>
                    </a:lnTo>
                    <a:lnTo>
                      <a:pt x="64" y="105"/>
                    </a:lnTo>
                    <a:lnTo>
                      <a:pt x="56" y="105"/>
                    </a:lnTo>
                    <a:lnTo>
                      <a:pt x="46" y="105"/>
                    </a:lnTo>
                    <a:lnTo>
                      <a:pt x="34" y="105"/>
                    </a:lnTo>
                    <a:lnTo>
                      <a:pt x="21" y="105"/>
                    </a:lnTo>
                    <a:lnTo>
                      <a:pt x="11"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1" y="0"/>
                    </a:lnTo>
                    <a:lnTo>
                      <a:pt x="21" y="0"/>
                    </a:lnTo>
                    <a:lnTo>
                      <a:pt x="34" y="0"/>
                    </a:lnTo>
                    <a:lnTo>
                      <a:pt x="46" y="0"/>
                    </a:lnTo>
                    <a:lnTo>
                      <a:pt x="56"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46" name="Freeform 346">
                <a:extLst>
                  <a:ext uri="{FF2B5EF4-FFF2-40B4-BE49-F238E27FC236}">
                    <a16:creationId xmlns:a16="http://schemas.microsoft.com/office/drawing/2014/main" id="{4621A74C-4BF3-402D-B059-6F4C5E4995B8}"/>
                  </a:ext>
                </a:extLst>
              </p:cNvPr>
              <p:cNvSpPr>
                <a:spLocks/>
              </p:cNvSpPr>
              <p:nvPr/>
            </p:nvSpPr>
            <p:spPr bwMode="auto">
              <a:xfrm>
                <a:off x="821"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6 w 59"/>
                  <a:gd name="T31" fmla="*/ 94 h 95"/>
                  <a:gd name="T32" fmla="*/ 35 w 59"/>
                  <a:gd name="T33" fmla="*/ 94 h 95"/>
                  <a:gd name="T34" fmla="*/ 23 w 59"/>
                  <a:gd name="T35" fmla="*/ 94 h 95"/>
                  <a:gd name="T36" fmla="*/ 12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1 h 95"/>
                  <a:gd name="T66" fmla="*/ 0 w 59"/>
                  <a:gd name="T67" fmla="*/ 0 h 95"/>
                  <a:gd name="T68" fmla="*/ 0 w 59"/>
                  <a:gd name="T69" fmla="*/ 0 h 95"/>
                  <a:gd name="T70" fmla="*/ 3 w 59"/>
                  <a:gd name="T71" fmla="*/ 0 h 95"/>
                  <a:gd name="T72" fmla="*/ 12 w 59"/>
                  <a:gd name="T73" fmla="*/ 0 h 95"/>
                  <a:gd name="T74" fmla="*/ 23 w 59"/>
                  <a:gd name="T75" fmla="*/ 0 h 95"/>
                  <a:gd name="T76" fmla="*/ 35 w 59"/>
                  <a:gd name="T77" fmla="*/ 0 h 95"/>
                  <a:gd name="T78" fmla="*/ 46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5" y="94"/>
                    </a:lnTo>
                    <a:lnTo>
                      <a:pt x="46" y="94"/>
                    </a:lnTo>
                    <a:lnTo>
                      <a:pt x="35" y="94"/>
                    </a:lnTo>
                    <a:lnTo>
                      <a:pt x="23" y="94"/>
                    </a:lnTo>
                    <a:lnTo>
                      <a:pt x="12" y="94"/>
                    </a:lnTo>
                    <a:lnTo>
                      <a:pt x="3"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3" y="0"/>
                    </a:lnTo>
                    <a:lnTo>
                      <a:pt x="12" y="0"/>
                    </a:lnTo>
                    <a:lnTo>
                      <a:pt x="23" y="0"/>
                    </a:lnTo>
                    <a:lnTo>
                      <a:pt x="35" y="0"/>
                    </a:lnTo>
                    <a:lnTo>
                      <a:pt x="46" y="0"/>
                    </a:lnTo>
                    <a:lnTo>
                      <a:pt x="55"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7" name="Freeform 347">
                <a:extLst>
                  <a:ext uri="{FF2B5EF4-FFF2-40B4-BE49-F238E27FC236}">
                    <a16:creationId xmlns:a16="http://schemas.microsoft.com/office/drawing/2014/main" id="{6BE80440-A9BA-4D2C-8EC1-4CD898DC6BFE}"/>
                  </a:ext>
                </a:extLst>
              </p:cNvPr>
              <p:cNvSpPr>
                <a:spLocks/>
              </p:cNvSpPr>
              <p:nvPr/>
            </p:nvSpPr>
            <p:spPr bwMode="auto">
              <a:xfrm>
                <a:off x="821"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6 w 59"/>
                  <a:gd name="T31" fmla="*/ 94 h 95"/>
                  <a:gd name="T32" fmla="*/ 35 w 59"/>
                  <a:gd name="T33" fmla="*/ 94 h 95"/>
                  <a:gd name="T34" fmla="*/ 23 w 59"/>
                  <a:gd name="T35" fmla="*/ 94 h 95"/>
                  <a:gd name="T36" fmla="*/ 12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1 h 95"/>
                  <a:gd name="T66" fmla="*/ 0 w 59"/>
                  <a:gd name="T67" fmla="*/ 0 h 95"/>
                  <a:gd name="T68" fmla="*/ 0 w 59"/>
                  <a:gd name="T69" fmla="*/ 0 h 95"/>
                  <a:gd name="T70" fmla="*/ 3 w 59"/>
                  <a:gd name="T71" fmla="*/ 0 h 95"/>
                  <a:gd name="T72" fmla="*/ 12 w 59"/>
                  <a:gd name="T73" fmla="*/ 0 h 95"/>
                  <a:gd name="T74" fmla="*/ 23 w 59"/>
                  <a:gd name="T75" fmla="*/ 0 h 95"/>
                  <a:gd name="T76" fmla="*/ 35 w 59"/>
                  <a:gd name="T77" fmla="*/ 0 h 95"/>
                  <a:gd name="T78" fmla="*/ 46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5" y="94"/>
                    </a:lnTo>
                    <a:lnTo>
                      <a:pt x="46" y="94"/>
                    </a:lnTo>
                    <a:lnTo>
                      <a:pt x="35" y="94"/>
                    </a:lnTo>
                    <a:lnTo>
                      <a:pt x="23" y="94"/>
                    </a:lnTo>
                    <a:lnTo>
                      <a:pt x="12" y="94"/>
                    </a:lnTo>
                    <a:lnTo>
                      <a:pt x="3"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3" y="0"/>
                    </a:lnTo>
                    <a:lnTo>
                      <a:pt x="12" y="0"/>
                    </a:lnTo>
                    <a:lnTo>
                      <a:pt x="23" y="0"/>
                    </a:lnTo>
                    <a:lnTo>
                      <a:pt x="35" y="0"/>
                    </a:lnTo>
                    <a:lnTo>
                      <a:pt x="46" y="0"/>
                    </a:lnTo>
                    <a:lnTo>
                      <a:pt x="55"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48" name="Freeform 348">
                <a:extLst>
                  <a:ext uri="{FF2B5EF4-FFF2-40B4-BE49-F238E27FC236}">
                    <a16:creationId xmlns:a16="http://schemas.microsoft.com/office/drawing/2014/main" id="{72CE5945-45E5-47AB-BC8D-767917B2A0B8}"/>
                  </a:ext>
                </a:extLst>
              </p:cNvPr>
              <p:cNvSpPr>
                <a:spLocks/>
              </p:cNvSpPr>
              <p:nvPr/>
            </p:nvSpPr>
            <p:spPr bwMode="auto">
              <a:xfrm>
                <a:off x="821"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49" name="Freeform 349">
                <a:extLst>
                  <a:ext uri="{FF2B5EF4-FFF2-40B4-BE49-F238E27FC236}">
                    <a16:creationId xmlns:a16="http://schemas.microsoft.com/office/drawing/2014/main" id="{91570CC8-AD97-404B-BA08-A735566C5B32}"/>
                  </a:ext>
                </a:extLst>
              </p:cNvPr>
              <p:cNvSpPr>
                <a:spLocks/>
              </p:cNvSpPr>
              <p:nvPr/>
            </p:nvSpPr>
            <p:spPr bwMode="auto">
              <a:xfrm>
                <a:off x="851"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0" name="Freeform 350">
                <a:extLst>
                  <a:ext uri="{FF2B5EF4-FFF2-40B4-BE49-F238E27FC236}">
                    <a16:creationId xmlns:a16="http://schemas.microsoft.com/office/drawing/2014/main" id="{A1B0248D-1FA7-4FE7-B66A-F35212D7181E}"/>
                  </a:ext>
                </a:extLst>
              </p:cNvPr>
              <p:cNvSpPr>
                <a:spLocks/>
              </p:cNvSpPr>
              <p:nvPr/>
            </p:nvSpPr>
            <p:spPr bwMode="auto">
              <a:xfrm>
                <a:off x="821"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1" name="Freeform 351">
                <a:extLst>
                  <a:ext uri="{FF2B5EF4-FFF2-40B4-BE49-F238E27FC236}">
                    <a16:creationId xmlns:a16="http://schemas.microsoft.com/office/drawing/2014/main" id="{7CF433A7-82EF-41E4-998A-432E8BFD74EF}"/>
                  </a:ext>
                </a:extLst>
              </p:cNvPr>
              <p:cNvSpPr>
                <a:spLocks/>
              </p:cNvSpPr>
              <p:nvPr/>
            </p:nvSpPr>
            <p:spPr bwMode="auto">
              <a:xfrm>
                <a:off x="851"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2" name="Freeform 352">
                <a:extLst>
                  <a:ext uri="{FF2B5EF4-FFF2-40B4-BE49-F238E27FC236}">
                    <a16:creationId xmlns:a16="http://schemas.microsoft.com/office/drawing/2014/main" id="{DABA6B77-F47E-4B29-A7FA-83DD91F7CE63}"/>
                  </a:ext>
                </a:extLst>
              </p:cNvPr>
              <p:cNvSpPr>
                <a:spLocks/>
              </p:cNvSpPr>
              <p:nvPr/>
            </p:nvSpPr>
            <p:spPr bwMode="auto">
              <a:xfrm>
                <a:off x="821"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3" name="Freeform 353">
                <a:extLst>
                  <a:ext uri="{FF2B5EF4-FFF2-40B4-BE49-F238E27FC236}">
                    <a16:creationId xmlns:a16="http://schemas.microsoft.com/office/drawing/2014/main" id="{F2B736EF-0840-41CE-A4B2-02A640F550A8}"/>
                  </a:ext>
                </a:extLst>
              </p:cNvPr>
              <p:cNvSpPr>
                <a:spLocks/>
              </p:cNvSpPr>
              <p:nvPr/>
            </p:nvSpPr>
            <p:spPr bwMode="auto">
              <a:xfrm>
                <a:off x="851"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4" name="Freeform 354">
                <a:extLst>
                  <a:ext uri="{FF2B5EF4-FFF2-40B4-BE49-F238E27FC236}">
                    <a16:creationId xmlns:a16="http://schemas.microsoft.com/office/drawing/2014/main" id="{5D68FBB6-2F9A-4B39-A456-55822C27E94D}"/>
                  </a:ext>
                </a:extLst>
              </p:cNvPr>
              <p:cNvSpPr>
                <a:spLocks/>
              </p:cNvSpPr>
              <p:nvPr/>
            </p:nvSpPr>
            <p:spPr bwMode="auto">
              <a:xfrm>
                <a:off x="821" y="3395"/>
                <a:ext cx="16" cy="28"/>
              </a:xfrm>
              <a:custGeom>
                <a:avLst/>
                <a:gdLst>
                  <a:gd name="T0" fmla="*/ 15 w 16"/>
                  <a:gd name="T1" fmla="*/ 0 h 28"/>
                  <a:gd name="T2" fmla="*/ 15 w 16"/>
                  <a:gd name="T3" fmla="*/ 7 h 28"/>
                  <a:gd name="T4" fmla="*/ 15 w 16"/>
                  <a:gd name="T5" fmla="*/ 20 h 28"/>
                  <a:gd name="T6" fmla="*/ 15 w 16"/>
                  <a:gd name="T7" fmla="*/ 27 h 28"/>
                  <a:gd name="T8" fmla="*/ 15 w 16"/>
                  <a:gd name="T9" fmla="*/ 27 h 28"/>
                  <a:gd name="T10" fmla="*/ 11 w 16"/>
                  <a:gd name="T11" fmla="*/ 27 h 28"/>
                  <a:gd name="T12" fmla="*/ 4 w 16"/>
                  <a:gd name="T13" fmla="*/ 27 h 28"/>
                  <a:gd name="T14" fmla="*/ 0 w 16"/>
                  <a:gd name="T15" fmla="*/ 27 h 28"/>
                  <a:gd name="T16" fmla="*/ 0 w 16"/>
                  <a:gd name="T17" fmla="*/ 27 h 28"/>
                  <a:gd name="T18" fmla="*/ 0 w 16"/>
                  <a:gd name="T19" fmla="*/ 20 h 28"/>
                  <a:gd name="T20" fmla="*/ 0 w 16"/>
                  <a:gd name="T21" fmla="*/ 7 h 28"/>
                  <a:gd name="T22" fmla="*/ 0 w 16"/>
                  <a:gd name="T23" fmla="*/ 0 h 28"/>
                  <a:gd name="T24" fmla="*/ 0 w 16"/>
                  <a:gd name="T25" fmla="*/ 0 h 28"/>
                  <a:gd name="T26" fmla="*/ 4 w 16"/>
                  <a:gd name="T27" fmla="*/ 0 h 28"/>
                  <a:gd name="T28" fmla="*/ 11 w 16"/>
                  <a:gd name="T29" fmla="*/ 0 h 28"/>
                  <a:gd name="T30" fmla="*/ 15 w 16"/>
                  <a:gd name="T31" fmla="*/ 0 h 28"/>
                  <a:gd name="T32" fmla="*/ 15 w 16"/>
                  <a:gd name="T33" fmla="*/ 0 h 28"/>
                  <a:gd name="T34" fmla="*/ 15 w 16"/>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28"/>
                  <a:gd name="T56" fmla="*/ 16 w 16"/>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28">
                    <a:moveTo>
                      <a:pt x="15" y="0"/>
                    </a:moveTo>
                    <a:lnTo>
                      <a:pt x="15" y="7"/>
                    </a:lnTo>
                    <a:lnTo>
                      <a:pt x="15" y="20"/>
                    </a:lnTo>
                    <a:lnTo>
                      <a:pt x="15" y="27"/>
                    </a:lnTo>
                    <a:lnTo>
                      <a:pt x="11" y="27"/>
                    </a:lnTo>
                    <a:lnTo>
                      <a:pt x="4" y="27"/>
                    </a:lnTo>
                    <a:lnTo>
                      <a:pt x="0" y="27"/>
                    </a:lnTo>
                    <a:lnTo>
                      <a:pt x="0" y="20"/>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5" name="Freeform 355">
                <a:extLst>
                  <a:ext uri="{FF2B5EF4-FFF2-40B4-BE49-F238E27FC236}">
                    <a16:creationId xmlns:a16="http://schemas.microsoft.com/office/drawing/2014/main" id="{930C8194-0220-44CC-8C8B-48A321113576}"/>
                  </a:ext>
                </a:extLst>
              </p:cNvPr>
              <p:cNvSpPr>
                <a:spLocks/>
              </p:cNvSpPr>
              <p:nvPr/>
            </p:nvSpPr>
            <p:spPr bwMode="auto">
              <a:xfrm>
                <a:off x="822" y="3397"/>
                <a:ext cx="15" cy="27"/>
              </a:xfrm>
              <a:custGeom>
                <a:avLst/>
                <a:gdLst>
                  <a:gd name="T0" fmla="*/ 14 w 15"/>
                  <a:gd name="T1" fmla="*/ 0 h 27"/>
                  <a:gd name="T2" fmla="*/ 14 w 15"/>
                  <a:gd name="T3" fmla="*/ 6 h 27"/>
                  <a:gd name="T4" fmla="*/ 14 w 15"/>
                  <a:gd name="T5" fmla="*/ 12 h 27"/>
                  <a:gd name="T6" fmla="*/ 14 w 15"/>
                  <a:gd name="T7" fmla="*/ 26 h 27"/>
                  <a:gd name="T8" fmla="*/ 14 w 15"/>
                  <a:gd name="T9" fmla="*/ 26 h 27"/>
                  <a:gd name="T10" fmla="*/ 11 w 15"/>
                  <a:gd name="T11" fmla="*/ 26 h 27"/>
                  <a:gd name="T12" fmla="*/ 7 w 15"/>
                  <a:gd name="T13" fmla="*/ 26 h 27"/>
                  <a:gd name="T14" fmla="*/ 0 w 15"/>
                  <a:gd name="T15" fmla="*/ 26 h 27"/>
                  <a:gd name="T16" fmla="*/ 0 w 15"/>
                  <a:gd name="T17" fmla="*/ 26 h 27"/>
                  <a:gd name="T18" fmla="*/ 0 w 15"/>
                  <a:gd name="T19" fmla="*/ 19 h 27"/>
                  <a:gd name="T20" fmla="*/ 0 w 15"/>
                  <a:gd name="T21" fmla="*/ 13 h 27"/>
                  <a:gd name="T22" fmla="*/ 0 w 15"/>
                  <a:gd name="T23" fmla="*/ 0 h 27"/>
                  <a:gd name="T24" fmla="*/ 0 w 15"/>
                  <a:gd name="T25" fmla="*/ 0 h 27"/>
                  <a:gd name="T26" fmla="*/ 3 w 15"/>
                  <a:gd name="T27" fmla="*/ 0 h 27"/>
                  <a:gd name="T28" fmla="*/ 6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2"/>
                    </a:lnTo>
                    <a:lnTo>
                      <a:pt x="14" y="26"/>
                    </a:lnTo>
                    <a:lnTo>
                      <a:pt x="11" y="26"/>
                    </a:lnTo>
                    <a:lnTo>
                      <a:pt x="7" y="26"/>
                    </a:lnTo>
                    <a:lnTo>
                      <a:pt x="0" y="26"/>
                    </a:lnTo>
                    <a:lnTo>
                      <a:pt x="0" y="19"/>
                    </a:lnTo>
                    <a:lnTo>
                      <a:pt x="0" y="13"/>
                    </a:lnTo>
                    <a:lnTo>
                      <a:pt x="0" y="0"/>
                    </a:lnTo>
                    <a:lnTo>
                      <a:pt x="3" y="0"/>
                    </a:lnTo>
                    <a:lnTo>
                      <a:pt x="6"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6" name="Freeform 356">
                <a:extLst>
                  <a:ext uri="{FF2B5EF4-FFF2-40B4-BE49-F238E27FC236}">
                    <a16:creationId xmlns:a16="http://schemas.microsoft.com/office/drawing/2014/main" id="{BED1CE8F-EBD9-4BCF-8E75-CE474F597E5A}"/>
                  </a:ext>
                </a:extLst>
              </p:cNvPr>
              <p:cNvSpPr>
                <a:spLocks/>
              </p:cNvSpPr>
              <p:nvPr/>
            </p:nvSpPr>
            <p:spPr bwMode="auto">
              <a:xfrm>
                <a:off x="823" y="3398"/>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7" name="Freeform 357">
                <a:extLst>
                  <a:ext uri="{FF2B5EF4-FFF2-40B4-BE49-F238E27FC236}">
                    <a16:creationId xmlns:a16="http://schemas.microsoft.com/office/drawing/2014/main" id="{BCD1707E-7964-4E96-86A7-6F8253BBC2DA}"/>
                  </a:ext>
                </a:extLst>
              </p:cNvPr>
              <p:cNvSpPr>
                <a:spLocks/>
              </p:cNvSpPr>
              <p:nvPr/>
            </p:nvSpPr>
            <p:spPr bwMode="auto">
              <a:xfrm>
                <a:off x="824" y="3400"/>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5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6" y="23"/>
                    </a:lnTo>
                    <a:lnTo>
                      <a:pt x="0" y="23"/>
                    </a:lnTo>
                    <a:lnTo>
                      <a:pt x="0" y="17"/>
                    </a:lnTo>
                    <a:lnTo>
                      <a:pt x="0" y="12"/>
                    </a:lnTo>
                    <a:lnTo>
                      <a:pt x="0" y="0"/>
                    </a:lnTo>
                    <a:lnTo>
                      <a:pt x="3" y="0"/>
                    </a:lnTo>
                    <a:lnTo>
                      <a:pt x="5"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8" name="Freeform 358">
                <a:extLst>
                  <a:ext uri="{FF2B5EF4-FFF2-40B4-BE49-F238E27FC236}">
                    <a16:creationId xmlns:a16="http://schemas.microsoft.com/office/drawing/2014/main" id="{BB8C4982-0D91-413E-8DB6-2B5490E42129}"/>
                  </a:ext>
                </a:extLst>
              </p:cNvPr>
              <p:cNvSpPr>
                <a:spLocks/>
              </p:cNvSpPr>
              <p:nvPr/>
            </p:nvSpPr>
            <p:spPr bwMode="auto">
              <a:xfrm>
                <a:off x="825" y="3402"/>
                <a:ext cx="12" cy="22"/>
              </a:xfrm>
              <a:custGeom>
                <a:avLst/>
                <a:gdLst>
                  <a:gd name="T0" fmla="*/ 11 w 12"/>
                  <a:gd name="T1" fmla="*/ 0 h 22"/>
                  <a:gd name="T2" fmla="*/ 11 w 12"/>
                  <a:gd name="T3" fmla="*/ 4 h 22"/>
                  <a:gd name="T4" fmla="*/ 11 w 12"/>
                  <a:gd name="T5" fmla="*/ 9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2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4"/>
                    </a:lnTo>
                    <a:lnTo>
                      <a:pt x="11" y="9"/>
                    </a:lnTo>
                    <a:lnTo>
                      <a:pt x="11" y="21"/>
                    </a:lnTo>
                    <a:lnTo>
                      <a:pt x="8" y="21"/>
                    </a:lnTo>
                    <a:lnTo>
                      <a:pt x="6" y="21"/>
                    </a:lnTo>
                    <a:lnTo>
                      <a:pt x="0" y="21"/>
                    </a:lnTo>
                    <a:lnTo>
                      <a:pt x="0" y="16"/>
                    </a:lnTo>
                    <a:lnTo>
                      <a:pt x="0" y="11"/>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59" name="Freeform 359">
                <a:extLst>
                  <a:ext uri="{FF2B5EF4-FFF2-40B4-BE49-F238E27FC236}">
                    <a16:creationId xmlns:a16="http://schemas.microsoft.com/office/drawing/2014/main" id="{60330F23-03A6-40A8-B737-7C87B761969E}"/>
                  </a:ext>
                </a:extLst>
              </p:cNvPr>
              <p:cNvSpPr>
                <a:spLocks/>
              </p:cNvSpPr>
              <p:nvPr/>
            </p:nvSpPr>
            <p:spPr bwMode="auto">
              <a:xfrm>
                <a:off x="826" y="3403"/>
                <a:ext cx="11" cy="21"/>
              </a:xfrm>
              <a:custGeom>
                <a:avLst/>
                <a:gdLst>
                  <a:gd name="T0" fmla="*/ 10 w 11"/>
                  <a:gd name="T1" fmla="*/ 1 h 21"/>
                  <a:gd name="T2" fmla="*/ 10 w 11"/>
                  <a:gd name="T3" fmla="*/ 5 h 21"/>
                  <a:gd name="T4" fmla="*/ 10 w 11"/>
                  <a:gd name="T5" fmla="*/ 9 h 21"/>
                  <a:gd name="T6" fmla="*/ 10 w 11"/>
                  <a:gd name="T7" fmla="*/ 20 h 21"/>
                  <a:gd name="T8" fmla="*/ 10 w 11"/>
                  <a:gd name="T9" fmla="*/ 20 h 21"/>
                  <a:gd name="T10" fmla="*/ 7 w 11"/>
                  <a:gd name="T11" fmla="*/ 20 h 21"/>
                  <a:gd name="T12" fmla="*/ 5 w 11"/>
                  <a:gd name="T13" fmla="*/ 20 h 21"/>
                  <a:gd name="T14" fmla="*/ 0 w 11"/>
                  <a:gd name="T15" fmla="*/ 20 h 21"/>
                  <a:gd name="T16" fmla="*/ 0 w 11"/>
                  <a:gd name="T17" fmla="*/ 20 h 21"/>
                  <a:gd name="T18" fmla="*/ 0 w 11"/>
                  <a:gd name="T19" fmla="*/ 15 h 21"/>
                  <a:gd name="T20" fmla="*/ 0 w 11"/>
                  <a:gd name="T21" fmla="*/ 11 h 21"/>
                  <a:gd name="T22" fmla="*/ 0 w 11"/>
                  <a:gd name="T23" fmla="*/ 1 h 21"/>
                  <a:gd name="T24" fmla="*/ 0 w 11"/>
                  <a:gd name="T25" fmla="*/ 1 h 21"/>
                  <a:gd name="T26" fmla="*/ 2 w 11"/>
                  <a:gd name="T27" fmla="*/ 0 h 21"/>
                  <a:gd name="T28" fmla="*/ 4 w 11"/>
                  <a:gd name="T29" fmla="*/ 0 h 21"/>
                  <a:gd name="T30" fmla="*/ 10 w 11"/>
                  <a:gd name="T31" fmla="*/ 1 h 21"/>
                  <a:gd name="T32" fmla="*/ 10 w 11"/>
                  <a:gd name="T33" fmla="*/ 1 h 21"/>
                  <a:gd name="T34" fmla="*/ 10 w 11"/>
                  <a:gd name="T35" fmla="*/ 1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1"/>
                    </a:moveTo>
                    <a:lnTo>
                      <a:pt x="10" y="5"/>
                    </a:lnTo>
                    <a:lnTo>
                      <a:pt x="10" y="9"/>
                    </a:lnTo>
                    <a:lnTo>
                      <a:pt x="10" y="20"/>
                    </a:lnTo>
                    <a:lnTo>
                      <a:pt x="7" y="20"/>
                    </a:lnTo>
                    <a:lnTo>
                      <a:pt x="5" y="20"/>
                    </a:lnTo>
                    <a:lnTo>
                      <a:pt x="0" y="20"/>
                    </a:lnTo>
                    <a:lnTo>
                      <a:pt x="0" y="15"/>
                    </a:lnTo>
                    <a:lnTo>
                      <a:pt x="0" y="11"/>
                    </a:lnTo>
                    <a:lnTo>
                      <a:pt x="0" y="1"/>
                    </a:lnTo>
                    <a:lnTo>
                      <a:pt x="2" y="0"/>
                    </a:lnTo>
                    <a:lnTo>
                      <a:pt x="4" y="0"/>
                    </a:lnTo>
                    <a:lnTo>
                      <a:pt x="10" y="1"/>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0" name="Freeform 360">
                <a:extLst>
                  <a:ext uri="{FF2B5EF4-FFF2-40B4-BE49-F238E27FC236}">
                    <a16:creationId xmlns:a16="http://schemas.microsoft.com/office/drawing/2014/main" id="{57C3CB69-8A57-44F0-AB21-DC92B0C74C97}"/>
                  </a:ext>
                </a:extLst>
              </p:cNvPr>
              <p:cNvSpPr>
                <a:spLocks/>
              </p:cNvSpPr>
              <p:nvPr/>
            </p:nvSpPr>
            <p:spPr bwMode="auto">
              <a:xfrm>
                <a:off x="826" y="3405"/>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8 w 11"/>
                  <a:gd name="T11" fmla="*/ 18 h 19"/>
                  <a:gd name="T12" fmla="*/ 5 w 11"/>
                  <a:gd name="T13" fmla="*/ 18 h 19"/>
                  <a:gd name="T14" fmla="*/ 0 w 11"/>
                  <a:gd name="T15" fmla="*/ 18 h 19"/>
                  <a:gd name="T16" fmla="*/ 0 w 11"/>
                  <a:gd name="T17" fmla="*/ 18 h 19"/>
                  <a:gd name="T18" fmla="*/ 0 w 11"/>
                  <a:gd name="T19" fmla="*/ 13 h 19"/>
                  <a:gd name="T20" fmla="*/ 0 w 11"/>
                  <a:gd name="T21" fmla="*/ 9 h 19"/>
                  <a:gd name="T22" fmla="*/ 0 w 11"/>
                  <a:gd name="T23" fmla="*/ 0 h 19"/>
                  <a:gd name="T24" fmla="*/ 0 w 11"/>
                  <a:gd name="T25" fmla="*/ 0 h 19"/>
                  <a:gd name="T26" fmla="*/ 2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8" y="18"/>
                    </a:lnTo>
                    <a:lnTo>
                      <a:pt x="5" y="18"/>
                    </a:lnTo>
                    <a:lnTo>
                      <a:pt x="0" y="18"/>
                    </a:lnTo>
                    <a:lnTo>
                      <a:pt x="0" y="13"/>
                    </a:lnTo>
                    <a:lnTo>
                      <a:pt x="0" y="9"/>
                    </a:lnTo>
                    <a:lnTo>
                      <a:pt x="0" y="0"/>
                    </a:lnTo>
                    <a:lnTo>
                      <a:pt x="2"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1" name="Freeform 361">
                <a:extLst>
                  <a:ext uri="{FF2B5EF4-FFF2-40B4-BE49-F238E27FC236}">
                    <a16:creationId xmlns:a16="http://schemas.microsoft.com/office/drawing/2014/main" id="{479BBFC3-6AF4-470C-9D9C-05B45518ED75}"/>
                  </a:ext>
                </a:extLst>
              </p:cNvPr>
              <p:cNvSpPr>
                <a:spLocks/>
              </p:cNvSpPr>
              <p:nvPr/>
            </p:nvSpPr>
            <p:spPr bwMode="auto">
              <a:xfrm>
                <a:off x="827" y="3407"/>
                <a:ext cx="10" cy="17"/>
              </a:xfrm>
              <a:custGeom>
                <a:avLst/>
                <a:gdLst>
                  <a:gd name="T0" fmla="*/ 9 w 10"/>
                  <a:gd name="T1" fmla="*/ 0 h 17"/>
                  <a:gd name="T2" fmla="*/ 9 w 10"/>
                  <a:gd name="T3" fmla="*/ 3 h 17"/>
                  <a:gd name="T4" fmla="*/ 9 w 10"/>
                  <a:gd name="T5" fmla="*/ 7 h 17"/>
                  <a:gd name="T6" fmla="*/ 9 w 10"/>
                  <a:gd name="T7" fmla="*/ 16 h 17"/>
                  <a:gd name="T8" fmla="*/ 9 w 10"/>
                  <a:gd name="T9" fmla="*/ 16 h 17"/>
                  <a:gd name="T10" fmla="*/ 7 w 10"/>
                  <a:gd name="T11" fmla="*/ 16 h 17"/>
                  <a:gd name="T12" fmla="*/ 5 w 10"/>
                  <a:gd name="T13" fmla="*/ 16 h 17"/>
                  <a:gd name="T14" fmla="*/ 0 w 10"/>
                  <a:gd name="T15" fmla="*/ 16 h 17"/>
                  <a:gd name="T16" fmla="*/ 0 w 10"/>
                  <a:gd name="T17" fmla="*/ 16 h 17"/>
                  <a:gd name="T18" fmla="*/ 0 w 10"/>
                  <a:gd name="T19" fmla="*/ 12 h 17"/>
                  <a:gd name="T20" fmla="*/ 0 w 10"/>
                  <a:gd name="T21" fmla="*/ 8 h 17"/>
                  <a:gd name="T22" fmla="*/ 0 w 10"/>
                  <a:gd name="T23" fmla="*/ 0 h 17"/>
                  <a:gd name="T24" fmla="*/ 0 w 10"/>
                  <a:gd name="T25" fmla="*/ 0 h 17"/>
                  <a:gd name="T26" fmla="*/ 2 w 10"/>
                  <a:gd name="T27" fmla="*/ 0 h 17"/>
                  <a:gd name="T28" fmla="*/ 4 w 10"/>
                  <a:gd name="T29" fmla="*/ 0 h 17"/>
                  <a:gd name="T30" fmla="*/ 9 w 10"/>
                  <a:gd name="T31" fmla="*/ 0 h 17"/>
                  <a:gd name="T32" fmla="*/ 9 w 10"/>
                  <a:gd name="T33" fmla="*/ 0 h 17"/>
                  <a:gd name="T34" fmla="*/ 9 w 10"/>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7"/>
                  <a:gd name="T56" fmla="*/ 10 w 10"/>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7">
                    <a:moveTo>
                      <a:pt x="9" y="0"/>
                    </a:moveTo>
                    <a:lnTo>
                      <a:pt x="9" y="3"/>
                    </a:lnTo>
                    <a:lnTo>
                      <a:pt x="9" y="7"/>
                    </a:lnTo>
                    <a:lnTo>
                      <a:pt x="9" y="16"/>
                    </a:lnTo>
                    <a:lnTo>
                      <a:pt x="7" y="16"/>
                    </a:lnTo>
                    <a:lnTo>
                      <a:pt x="5" y="16"/>
                    </a:lnTo>
                    <a:lnTo>
                      <a:pt x="0" y="16"/>
                    </a:lnTo>
                    <a:lnTo>
                      <a:pt x="0" y="12"/>
                    </a:lnTo>
                    <a:lnTo>
                      <a:pt x="0" y="8"/>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2" name="Freeform 362">
                <a:extLst>
                  <a:ext uri="{FF2B5EF4-FFF2-40B4-BE49-F238E27FC236}">
                    <a16:creationId xmlns:a16="http://schemas.microsoft.com/office/drawing/2014/main" id="{58B2AD19-A070-48A2-9ED3-8BB7BBD4D080}"/>
                  </a:ext>
                </a:extLst>
              </p:cNvPr>
              <p:cNvSpPr>
                <a:spLocks/>
              </p:cNvSpPr>
              <p:nvPr/>
            </p:nvSpPr>
            <p:spPr bwMode="auto">
              <a:xfrm>
                <a:off x="828" y="3408"/>
                <a:ext cx="9" cy="16"/>
              </a:xfrm>
              <a:custGeom>
                <a:avLst/>
                <a:gdLst>
                  <a:gd name="T0" fmla="*/ 8 w 9"/>
                  <a:gd name="T1" fmla="*/ 0 h 16"/>
                  <a:gd name="T2" fmla="*/ 8 w 9"/>
                  <a:gd name="T3" fmla="*/ 4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4"/>
                    </a:lnTo>
                    <a:lnTo>
                      <a:pt x="8" y="7"/>
                    </a:lnTo>
                    <a:lnTo>
                      <a:pt x="8" y="15"/>
                    </a:lnTo>
                    <a:lnTo>
                      <a:pt x="6" y="15"/>
                    </a:lnTo>
                    <a:lnTo>
                      <a:pt x="4" y="15"/>
                    </a:lnTo>
                    <a:lnTo>
                      <a:pt x="0" y="15"/>
                    </a:lnTo>
                    <a:lnTo>
                      <a:pt x="0" y="11"/>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3" name="Freeform 363">
                <a:extLst>
                  <a:ext uri="{FF2B5EF4-FFF2-40B4-BE49-F238E27FC236}">
                    <a16:creationId xmlns:a16="http://schemas.microsoft.com/office/drawing/2014/main" id="{3BCD7F3F-6F6A-4032-A884-D46C05F251B3}"/>
                  </a:ext>
                </a:extLst>
              </p:cNvPr>
              <p:cNvSpPr>
                <a:spLocks/>
              </p:cNvSpPr>
              <p:nvPr/>
            </p:nvSpPr>
            <p:spPr bwMode="auto">
              <a:xfrm>
                <a:off x="829" y="3410"/>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10"/>
                    </a:lnTo>
                    <a:lnTo>
                      <a:pt x="0" y="7"/>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4" name="Freeform 364">
                <a:extLst>
                  <a:ext uri="{FF2B5EF4-FFF2-40B4-BE49-F238E27FC236}">
                    <a16:creationId xmlns:a16="http://schemas.microsoft.com/office/drawing/2014/main" id="{1F6661EA-81AF-4C0F-B4AD-9BDC95768C4C}"/>
                  </a:ext>
                </a:extLst>
              </p:cNvPr>
              <p:cNvSpPr>
                <a:spLocks/>
              </p:cNvSpPr>
              <p:nvPr/>
            </p:nvSpPr>
            <p:spPr bwMode="auto">
              <a:xfrm>
                <a:off x="830" y="3411"/>
                <a:ext cx="7" cy="13"/>
              </a:xfrm>
              <a:custGeom>
                <a:avLst/>
                <a:gdLst>
                  <a:gd name="T0" fmla="*/ 6 w 7"/>
                  <a:gd name="T1" fmla="*/ 1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1 h 13"/>
                  <a:gd name="T24" fmla="*/ 0 w 7"/>
                  <a:gd name="T25" fmla="*/ 1 h 13"/>
                  <a:gd name="T26" fmla="*/ 1 w 7"/>
                  <a:gd name="T27" fmla="*/ 0 h 13"/>
                  <a:gd name="T28" fmla="*/ 3 w 7"/>
                  <a:gd name="T29" fmla="*/ 1 h 13"/>
                  <a:gd name="T30" fmla="*/ 6 w 7"/>
                  <a:gd name="T31" fmla="*/ 1 h 13"/>
                  <a:gd name="T32" fmla="*/ 6 w 7"/>
                  <a:gd name="T33" fmla="*/ 1 h 13"/>
                  <a:gd name="T34" fmla="*/ 6 w 7"/>
                  <a:gd name="T35" fmla="*/ 1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1"/>
                    </a:moveTo>
                    <a:lnTo>
                      <a:pt x="6" y="3"/>
                    </a:lnTo>
                    <a:lnTo>
                      <a:pt x="6" y="6"/>
                    </a:lnTo>
                    <a:lnTo>
                      <a:pt x="6" y="12"/>
                    </a:lnTo>
                    <a:lnTo>
                      <a:pt x="4" y="12"/>
                    </a:lnTo>
                    <a:lnTo>
                      <a:pt x="3" y="12"/>
                    </a:lnTo>
                    <a:lnTo>
                      <a:pt x="0" y="12"/>
                    </a:lnTo>
                    <a:lnTo>
                      <a:pt x="0" y="9"/>
                    </a:lnTo>
                    <a:lnTo>
                      <a:pt x="0" y="6"/>
                    </a:lnTo>
                    <a:lnTo>
                      <a:pt x="0" y="1"/>
                    </a:lnTo>
                    <a:lnTo>
                      <a:pt x="1" y="0"/>
                    </a:lnTo>
                    <a:lnTo>
                      <a:pt x="3" y="1"/>
                    </a:lnTo>
                    <a:lnTo>
                      <a:pt x="6" y="1"/>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5" name="Freeform 365">
                <a:extLst>
                  <a:ext uri="{FF2B5EF4-FFF2-40B4-BE49-F238E27FC236}">
                    <a16:creationId xmlns:a16="http://schemas.microsoft.com/office/drawing/2014/main" id="{AF381EBC-C856-4319-9E9B-4CC2492115C6}"/>
                  </a:ext>
                </a:extLst>
              </p:cNvPr>
              <p:cNvSpPr>
                <a:spLocks/>
              </p:cNvSpPr>
              <p:nvPr/>
            </p:nvSpPr>
            <p:spPr bwMode="auto">
              <a:xfrm>
                <a:off x="831" y="3413"/>
                <a:ext cx="6" cy="10"/>
              </a:xfrm>
              <a:custGeom>
                <a:avLst/>
                <a:gdLst>
                  <a:gd name="T0" fmla="*/ 5 w 6"/>
                  <a:gd name="T1" fmla="*/ 0 h 10"/>
                  <a:gd name="T2" fmla="*/ 5 w 6"/>
                  <a:gd name="T3" fmla="*/ 3 h 10"/>
                  <a:gd name="T4" fmla="*/ 5 w 6"/>
                  <a:gd name="T5" fmla="*/ 7 h 10"/>
                  <a:gd name="T6" fmla="*/ 5 w 6"/>
                  <a:gd name="T7" fmla="*/ 9 h 10"/>
                  <a:gd name="T8" fmla="*/ 5 w 6"/>
                  <a:gd name="T9" fmla="*/ 9 h 10"/>
                  <a:gd name="T10" fmla="*/ 3 w 6"/>
                  <a:gd name="T11" fmla="*/ 9 h 10"/>
                  <a:gd name="T12" fmla="*/ 1 w 6"/>
                  <a:gd name="T13" fmla="*/ 9 h 10"/>
                  <a:gd name="T14" fmla="*/ 0 w 6"/>
                  <a:gd name="T15" fmla="*/ 9 h 10"/>
                  <a:gd name="T16" fmla="*/ 0 w 6"/>
                  <a:gd name="T17" fmla="*/ 9 h 10"/>
                  <a:gd name="T18" fmla="*/ 0 w 6"/>
                  <a:gd name="T19" fmla="*/ 7 h 10"/>
                  <a:gd name="T20" fmla="*/ 0 w 6"/>
                  <a:gd name="T21" fmla="*/ 3 h 10"/>
                  <a:gd name="T22" fmla="*/ 0 w 6"/>
                  <a:gd name="T23" fmla="*/ 0 h 10"/>
                  <a:gd name="T24" fmla="*/ 0 w 6"/>
                  <a:gd name="T25" fmla="*/ 0 h 10"/>
                  <a:gd name="T26" fmla="*/ 1 w 6"/>
                  <a:gd name="T27" fmla="*/ 0 h 10"/>
                  <a:gd name="T28" fmla="*/ 3 w 6"/>
                  <a:gd name="T29" fmla="*/ 0 h 10"/>
                  <a:gd name="T30" fmla="*/ 5 w 6"/>
                  <a:gd name="T31" fmla="*/ 0 h 10"/>
                  <a:gd name="T32" fmla="*/ 5 w 6"/>
                  <a:gd name="T33" fmla="*/ 0 h 10"/>
                  <a:gd name="T34" fmla="*/ 5 w 6"/>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0"/>
                  <a:gd name="T56" fmla="*/ 6 w 6"/>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0">
                    <a:moveTo>
                      <a:pt x="5" y="0"/>
                    </a:moveTo>
                    <a:lnTo>
                      <a:pt x="5" y="3"/>
                    </a:lnTo>
                    <a:lnTo>
                      <a:pt x="5" y="7"/>
                    </a:lnTo>
                    <a:lnTo>
                      <a:pt x="5" y="9"/>
                    </a:lnTo>
                    <a:lnTo>
                      <a:pt x="3" y="9"/>
                    </a:lnTo>
                    <a:lnTo>
                      <a:pt x="1" y="9"/>
                    </a:lnTo>
                    <a:lnTo>
                      <a:pt x="0" y="9"/>
                    </a:lnTo>
                    <a:lnTo>
                      <a:pt x="0" y="7"/>
                    </a:lnTo>
                    <a:lnTo>
                      <a:pt x="0" y="3"/>
                    </a:lnTo>
                    <a:lnTo>
                      <a:pt x="0" y="0"/>
                    </a:lnTo>
                    <a:lnTo>
                      <a:pt x="1" y="0"/>
                    </a:lnTo>
                    <a:lnTo>
                      <a:pt x="3"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6" name="Freeform 366">
                <a:extLst>
                  <a:ext uri="{FF2B5EF4-FFF2-40B4-BE49-F238E27FC236}">
                    <a16:creationId xmlns:a16="http://schemas.microsoft.com/office/drawing/2014/main" id="{06DB9D85-0D43-4B20-9A67-13715F09B28A}"/>
                  </a:ext>
                </a:extLst>
              </p:cNvPr>
              <p:cNvSpPr>
                <a:spLocks/>
              </p:cNvSpPr>
              <p:nvPr/>
            </p:nvSpPr>
            <p:spPr bwMode="auto">
              <a:xfrm>
                <a:off x="821" y="3425"/>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7" name="Freeform 367">
                <a:extLst>
                  <a:ext uri="{FF2B5EF4-FFF2-40B4-BE49-F238E27FC236}">
                    <a16:creationId xmlns:a16="http://schemas.microsoft.com/office/drawing/2014/main" id="{960A573A-0247-472B-ABBF-5066EC897A86}"/>
                  </a:ext>
                </a:extLst>
              </p:cNvPr>
              <p:cNvSpPr>
                <a:spLocks/>
              </p:cNvSpPr>
              <p:nvPr/>
            </p:nvSpPr>
            <p:spPr bwMode="auto">
              <a:xfrm>
                <a:off x="822" y="3427"/>
                <a:ext cx="15" cy="29"/>
              </a:xfrm>
              <a:custGeom>
                <a:avLst/>
                <a:gdLst>
                  <a:gd name="T0" fmla="*/ 14 w 15"/>
                  <a:gd name="T1" fmla="*/ 0 h 29"/>
                  <a:gd name="T2" fmla="*/ 14 w 15"/>
                  <a:gd name="T3" fmla="*/ 6 h 29"/>
                  <a:gd name="T4" fmla="*/ 14 w 15"/>
                  <a:gd name="T5" fmla="*/ 13 h 29"/>
                  <a:gd name="T6" fmla="*/ 14 w 15"/>
                  <a:gd name="T7" fmla="*/ 28 h 29"/>
                  <a:gd name="T8" fmla="*/ 14 w 15"/>
                  <a:gd name="T9" fmla="*/ 28 h 29"/>
                  <a:gd name="T10" fmla="*/ 11 w 15"/>
                  <a:gd name="T11" fmla="*/ 27 h 29"/>
                  <a:gd name="T12" fmla="*/ 7 w 15"/>
                  <a:gd name="T13" fmla="*/ 27 h 29"/>
                  <a:gd name="T14" fmla="*/ 0 w 15"/>
                  <a:gd name="T15" fmla="*/ 28 h 29"/>
                  <a:gd name="T16" fmla="*/ 0 w 15"/>
                  <a:gd name="T17" fmla="*/ 28 h 29"/>
                  <a:gd name="T18" fmla="*/ 0 w 15"/>
                  <a:gd name="T19" fmla="*/ 21 h 29"/>
                  <a:gd name="T20" fmla="*/ 0 w 15"/>
                  <a:gd name="T21" fmla="*/ 14 h 29"/>
                  <a:gd name="T22" fmla="*/ 0 w 15"/>
                  <a:gd name="T23" fmla="*/ 0 h 29"/>
                  <a:gd name="T24" fmla="*/ 0 w 15"/>
                  <a:gd name="T25" fmla="*/ 0 h 29"/>
                  <a:gd name="T26" fmla="*/ 3 w 15"/>
                  <a:gd name="T27" fmla="*/ 0 h 29"/>
                  <a:gd name="T28" fmla="*/ 6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6"/>
                    </a:lnTo>
                    <a:lnTo>
                      <a:pt x="14" y="13"/>
                    </a:lnTo>
                    <a:lnTo>
                      <a:pt x="14" y="28"/>
                    </a:lnTo>
                    <a:lnTo>
                      <a:pt x="11" y="27"/>
                    </a:lnTo>
                    <a:lnTo>
                      <a:pt x="7" y="27"/>
                    </a:lnTo>
                    <a:lnTo>
                      <a:pt x="0" y="28"/>
                    </a:lnTo>
                    <a:lnTo>
                      <a:pt x="0" y="21"/>
                    </a:lnTo>
                    <a:lnTo>
                      <a:pt x="0" y="14"/>
                    </a:lnTo>
                    <a:lnTo>
                      <a:pt x="0" y="0"/>
                    </a:lnTo>
                    <a:lnTo>
                      <a:pt x="3" y="0"/>
                    </a:lnTo>
                    <a:lnTo>
                      <a:pt x="6"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8" name="Freeform 368">
                <a:extLst>
                  <a:ext uri="{FF2B5EF4-FFF2-40B4-BE49-F238E27FC236}">
                    <a16:creationId xmlns:a16="http://schemas.microsoft.com/office/drawing/2014/main" id="{2303ADF4-880B-41B5-A389-E4CF5EFD067F}"/>
                  </a:ext>
                </a:extLst>
              </p:cNvPr>
              <p:cNvSpPr>
                <a:spLocks/>
              </p:cNvSpPr>
              <p:nvPr/>
            </p:nvSpPr>
            <p:spPr bwMode="auto">
              <a:xfrm>
                <a:off x="823" y="3428"/>
                <a:ext cx="14" cy="28"/>
              </a:xfrm>
              <a:custGeom>
                <a:avLst/>
                <a:gdLst>
                  <a:gd name="T0" fmla="*/ 13 w 14"/>
                  <a:gd name="T1" fmla="*/ 1 h 28"/>
                  <a:gd name="T2" fmla="*/ 13 w 14"/>
                  <a:gd name="T3" fmla="*/ 7 h 28"/>
                  <a:gd name="T4" fmla="*/ 13 w 14"/>
                  <a:gd name="T5" fmla="*/ 13 h 28"/>
                  <a:gd name="T6" fmla="*/ 13 w 14"/>
                  <a:gd name="T7" fmla="*/ 27 h 28"/>
                  <a:gd name="T8" fmla="*/ 13 w 14"/>
                  <a:gd name="T9" fmla="*/ 27 h 28"/>
                  <a:gd name="T10" fmla="*/ 10 w 14"/>
                  <a:gd name="T11" fmla="*/ 26 h 28"/>
                  <a:gd name="T12" fmla="*/ 7 w 14"/>
                  <a:gd name="T13" fmla="*/ 26 h 28"/>
                  <a:gd name="T14" fmla="*/ 0 w 14"/>
                  <a:gd name="T15" fmla="*/ 27 h 28"/>
                  <a:gd name="T16" fmla="*/ 0 w 14"/>
                  <a:gd name="T17" fmla="*/ 27 h 28"/>
                  <a:gd name="T18" fmla="*/ 0 w 14"/>
                  <a:gd name="T19" fmla="*/ 20 h 28"/>
                  <a:gd name="T20" fmla="*/ 0 w 14"/>
                  <a:gd name="T21" fmla="*/ 14 h 28"/>
                  <a:gd name="T22" fmla="*/ 0 w 14"/>
                  <a:gd name="T23" fmla="*/ 1 h 28"/>
                  <a:gd name="T24" fmla="*/ 0 w 14"/>
                  <a:gd name="T25" fmla="*/ 1 h 28"/>
                  <a:gd name="T26" fmla="*/ 3 w 14"/>
                  <a:gd name="T27" fmla="*/ 1 h 28"/>
                  <a:gd name="T28" fmla="*/ 6 w 14"/>
                  <a:gd name="T29" fmla="*/ 0 h 28"/>
                  <a:gd name="T30" fmla="*/ 13 w 14"/>
                  <a:gd name="T31" fmla="*/ 1 h 28"/>
                  <a:gd name="T32" fmla="*/ 13 w 14"/>
                  <a:gd name="T33" fmla="*/ 1 h 28"/>
                  <a:gd name="T34" fmla="*/ 13 w 14"/>
                  <a:gd name="T35" fmla="*/ 1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8"/>
                  <a:gd name="T56" fmla="*/ 14 w 1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8">
                    <a:moveTo>
                      <a:pt x="13" y="1"/>
                    </a:moveTo>
                    <a:lnTo>
                      <a:pt x="13" y="7"/>
                    </a:lnTo>
                    <a:lnTo>
                      <a:pt x="13" y="13"/>
                    </a:lnTo>
                    <a:lnTo>
                      <a:pt x="13" y="27"/>
                    </a:lnTo>
                    <a:lnTo>
                      <a:pt x="10" y="26"/>
                    </a:lnTo>
                    <a:lnTo>
                      <a:pt x="7" y="26"/>
                    </a:lnTo>
                    <a:lnTo>
                      <a:pt x="0" y="27"/>
                    </a:lnTo>
                    <a:lnTo>
                      <a:pt x="0" y="20"/>
                    </a:lnTo>
                    <a:lnTo>
                      <a:pt x="0" y="14"/>
                    </a:lnTo>
                    <a:lnTo>
                      <a:pt x="0" y="1"/>
                    </a:lnTo>
                    <a:lnTo>
                      <a:pt x="3" y="1"/>
                    </a:lnTo>
                    <a:lnTo>
                      <a:pt x="6" y="0"/>
                    </a:lnTo>
                    <a:lnTo>
                      <a:pt x="13" y="1"/>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69" name="Freeform 369">
                <a:extLst>
                  <a:ext uri="{FF2B5EF4-FFF2-40B4-BE49-F238E27FC236}">
                    <a16:creationId xmlns:a16="http://schemas.microsoft.com/office/drawing/2014/main" id="{9285EF3A-DD29-4862-8C67-C3D8C6596D76}"/>
                  </a:ext>
                </a:extLst>
              </p:cNvPr>
              <p:cNvSpPr>
                <a:spLocks/>
              </p:cNvSpPr>
              <p:nvPr/>
            </p:nvSpPr>
            <p:spPr bwMode="auto">
              <a:xfrm>
                <a:off x="824" y="3430"/>
                <a:ext cx="13" cy="26"/>
              </a:xfrm>
              <a:custGeom>
                <a:avLst/>
                <a:gdLst>
                  <a:gd name="T0" fmla="*/ 12 w 13"/>
                  <a:gd name="T1" fmla="*/ 1 h 26"/>
                  <a:gd name="T2" fmla="*/ 12 w 13"/>
                  <a:gd name="T3" fmla="*/ 6 h 26"/>
                  <a:gd name="T4" fmla="*/ 12 w 13"/>
                  <a:gd name="T5" fmla="*/ 11 h 26"/>
                  <a:gd name="T6" fmla="*/ 12 w 13"/>
                  <a:gd name="T7" fmla="*/ 25 h 26"/>
                  <a:gd name="T8" fmla="*/ 12 w 13"/>
                  <a:gd name="T9" fmla="*/ 25 h 26"/>
                  <a:gd name="T10" fmla="*/ 9 w 13"/>
                  <a:gd name="T11" fmla="*/ 24 h 26"/>
                  <a:gd name="T12" fmla="*/ 6 w 13"/>
                  <a:gd name="T13" fmla="*/ 24 h 26"/>
                  <a:gd name="T14" fmla="*/ 0 w 13"/>
                  <a:gd name="T15" fmla="*/ 25 h 26"/>
                  <a:gd name="T16" fmla="*/ 0 w 13"/>
                  <a:gd name="T17" fmla="*/ 25 h 26"/>
                  <a:gd name="T18" fmla="*/ 0 w 13"/>
                  <a:gd name="T19" fmla="*/ 19 h 26"/>
                  <a:gd name="T20" fmla="*/ 0 w 13"/>
                  <a:gd name="T21" fmla="*/ 13 h 26"/>
                  <a:gd name="T22" fmla="*/ 0 w 13"/>
                  <a:gd name="T23" fmla="*/ 1 h 26"/>
                  <a:gd name="T24" fmla="*/ 0 w 13"/>
                  <a:gd name="T25" fmla="*/ 1 h 26"/>
                  <a:gd name="T26" fmla="*/ 3 w 13"/>
                  <a:gd name="T27" fmla="*/ 0 h 26"/>
                  <a:gd name="T28" fmla="*/ 5 w 13"/>
                  <a:gd name="T29" fmla="*/ 0 h 26"/>
                  <a:gd name="T30" fmla="*/ 12 w 13"/>
                  <a:gd name="T31" fmla="*/ 1 h 26"/>
                  <a:gd name="T32" fmla="*/ 12 w 13"/>
                  <a:gd name="T33" fmla="*/ 1 h 26"/>
                  <a:gd name="T34" fmla="*/ 12 w 13"/>
                  <a:gd name="T35" fmla="*/ 1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6"/>
                  <a:gd name="T56" fmla="*/ 13 w 13"/>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6">
                    <a:moveTo>
                      <a:pt x="12" y="1"/>
                    </a:moveTo>
                    <a:lnTo>
                      <a:pt x="12" y="6"/>
                    </a:lnTo>
                    <a:lnTo>
                      <a:pt x="12" y="11"/>
                    </a:lnTo>
                    <a:lnTo>
                      <a:pt x="12" y="25"/>
                    </a:lnTo>
                    <a:lnTo>
                      <a:pt x="9" y="24"/>
                    </a:lnTo>
                    <a:lnTo>
                      <a:pt x="6" y="24"/>
                    </a:lnTo>
                    <a:lnTo>
                      <a:pt x="0" y="25"/>
                    </a:lnTo>
                    <a:lnTo>
                      <a:pt x="0" y="19"/>
                    </a:lnTo>
                    <a:lnTo>
                      <a:pt x="0" y="13"/>
                    </a:lnTo>
                    <a:lnTo>
                      <a:pt x="0" y="1"/>
                    </a:lnTo>
                    <a:lnTo>
                      <a:pt x="3" y="0"/>
                    </a:lnTo>
                    <a:lnTo>
                      <a:pt x="5"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0" name="Freeform 370">
                <a:extLst>
                  <a:ext uri="{FF2B5EF4-FFF2-40B4-BE49-F238E27FC236}">
                    <a16:creationId xmlns:a16="http://schemas.microsoft.com/office/drawing/2014/main" id="{4FD82C74-AF73-4671-849D-3C2174C9BA7F}"/>
                  </a:ext>
                </a:extLst>
              </p:cNvPr>
              <p:cNvSpPr>
                <a:spLocks/>
              </p:cNvSpPr>
              <p:nvPr/>
            </p:nvSpPr>
            <p:spPr bwMode="auto">
              <a:xfrm>
                <a:off x="825" y="3432"/>
                <a:ext cx="12" cy="24"/>
              </a:xfrm>
              <a:custGeom>
                <a:avLst/>
                <a:gdLst>
                  <a:gd name="T0" fmla="*/ 11 w 12"/>
                  <a:gd name="T1" fmla="*/ 0 h 24"/>
                  <a:gd name="T2" fmla="*/ 11 w 12"/>
                  <a:gd name="T3" fmla="*/ 5 h 24"/>
                  <a:gd name="T4" fmla="*/ 11 w 12"/>
                  <a:gd name="T5" fmla="*/ 10 h 24"/>
                  <a:gd name="T6" fmla="*/ 11 w 12"/>
                  <a:gd name="T7" fmla="*/ 23 h 24"/>
                  <a:gd name="T8" fmla="*/ 11 w 12"/>
                  <a:gd name="T9" fmla="*/ 23 h 24"/>
                  <a:gd name="T10" fmla="*/ 8 w 12"/>
                  <a:gd name="T11" fmla="*/ 22 h 24"/>
                  <a:gd name="T12" fmla="*/ 6 w 12"/>
                  <a:gd name="T13" fmla="*/ 22 h 24"/>
                  <a:gd name="T14" fmla="*/ 0 w 12"/>
                  <a:gd name="T15" fmla="*/ 23 h 24"/>
                  <a:gd name="T16" fmla="*/ 0 w 12"/>
                  <a:gd name="T17" fmla="*/ 23 h 24"/>
                  <a:gd name="T18" fmla="*/ 0 w 12"/>
                  <a:gd name="T19" fmla="*/ 17 h 24"/>
                  <a:gd name="T20" fmla="*/ 0 w 12"/>
                  <a:gd name="T21" fmla="*/ 12 h 24"/>
                  <a:gd name="T22" fmla="*/ 0 w 12"/>
                  <a:gd name="T23" fmla="*/ 0 h 24"/>
                  <a:gd name="T24" fmla="*/ 0 w 12"/>
                  <a:gd name="T25" fmla="*/ 0 h 24"/>
                  <a:gd name="T26" fmla="*/ 2 w 12"/>
                  <a:gd name="T27" fmla="*/ 0 h 24"/>
                  <a:gd name="T28" fmla="*/ 5 w 12"/>
                  <a:gd name="T29" fmla="*/ 0 h 24"/>
                  <a:gd name="T30" fmla="*/ 11 w 12"/>
                  <a:gd name="T31" fmla="*/ 0 h 24"/>
                  <a:gd name="T32" fmla="*/ 11 w 12"/>
                  <a:gd name="T33" fmla="*/ 0 h 24"/>
                  <a:gd name="T34" fmla="*/ 11 w 12"/>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0"/>
                    </a:moveTo>
                    <a:lnTo>
                      <a:pt x="11" y="5"/>
                    </a:lnTo>
                    <a:lnTo>
                      <a:pt x="11" y="10"/>
                    </a:lnTo>
                    <a:lnTo>
                      <a:pt x="11" y="23"/>
                    </a:lnTo>
                    <a:lnTo>
                      <a:pt x="8" y="22"/>
                    </a:lnTo>
                    <a:lnTo>
                      <a:pt x="6" y="22"/>
                    </a:lnTo>
                    <a:lnTo>
                      <a:pt x="0" y="23"/>
                    </a:lnTo>
                    <a:lnTo>
                      <a:pt x="0" y="17"/>
                    </a:lnTo>
                    <a:lnTo>
                      <a:pt x="0" y="12"/>
                    </a:lnTo>
                    <a:lnTo>
                      <a:pt x="0" y="0"/>
                    </a:lnTo>
                    <a:lnTo>
                      <a:pt x="2"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1" name="Freeform 371">
                <a:extLst>
                  <a:ext uri="{FF2B5EF4-FFF2-40B4-BE49-F238E27FC236}">
                    <a16:creationId xmlns:a16="http://schemas.microsoft.com/office/drawing/2014/main" id="{BC783CDB-F226-4521-9CDE-F7083F31D79A}"/>
                  </a:ext>
                </a:extLst>
              </p:cNvPr>
              <p:cNvSpPr>
                <a:spLocks/>
              </p:cNvSpPr>
              <p:nvPr/>
            </p:nvSpPr>
            <p:spPr bwMode="auto">
              <a:xfrm>
                <a:off x="825" y="3433"/>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1 h 23"/>
                  <a:gd name="T12" fmla="*/ 6 w 12"/>
                  <a:gd name="T13" fmla="*/ 21 h 23"/>
                  <a:gd name="T14" fmla="*/ 0 w 12"/>
                  <a:gd name="T15" fmla="*/ 22 h 23"/>
                  <a:gd name="T16" fmla="*/ 0 w 12"/>
                  <a:gd name="T17" fmla="*/ 22 h 23"/>
                  <a:gd name="T18" fmla="*/ 0 w 12"/>
                  <a:gd name="T19" fmla="*/ 16 h 23"/>
                  <a:gd name="T20" fmla="*/ 0 w 12"/>
                  <a:gd name="T21" fmla="*/ 12 h 23"/>
                  <a:gd name="T22" fmla="*/ 0 w 12"/>
                  <a:gd name="T23" fmla="*/ 0 h 23"/>
                  <a:gd name="T24" fmla="*/ 0 w 12"/>
                  <a:gd name="T25" fmla="*/ 0 h 23"/>
                  <a:gd name="T26" fmla="*/ 3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1"/>
                    </a:lnTo>
                    <a:lnTo>
                      <a:pt x="6" y="21"/>
                    </a:lnTo>
                    <a:lnTo>
                      <a:pt x="0" y="22"/>
                    </a:lnTo>
                    <a:lnTo>
                      <a:pt x="0" y="16"/>
                    </a:lnTo>
                    <a:lnTo>
                      <a:pt x="0" y="12"/>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2" name="Freeform 372">
                <a:extLst>
                  <a:ext uri="{FF2B5EF4-FFF2-40B4-BE49-F238E27FC236}">
                    <a16:creationId xmlns:a16="http://schemas.microsoft.com/office/drawing/2014/main" id="{EEF13E42-FEC6-47F2-9113-01B11782DCEB}"/>
                  </a:ext>
                </a:extLst>
              </p:cNvPr>
              <p:cNvSpPr>
                <a:spLocks/>
              </p:cNvSpPr>
              <p:nvPr/>
            </p:nvSpPr>
            <p:spPr bwMode="auto">
              <a:xfrm>
                <a:off x="826" y="3435"/>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8 w 11"/>
                  <a:gd name="T11" fmla="*/ 19 h 21"/>
                  <a:gd name="T12" fmla="*/ 5 w 11"/>
                  <a:gd name="T13" fmla="*/ 19 h 21"/>
                  <a:gd name="T14" fmla="*/ 0 w 11"/>
                  <a:gd name="T15" fmla="*/ 20 h 21"/>
                  <a:gd name="T16" fmla="*/ 0 w 11"/>
                  <a:gd name="T17" fmla="*/ 20 h 21"/>
                  <a:gd name="T18" fmla="*/ 0 w 11"/>
                  <a:gd name="T19" fmla="*/ 15 h 21"/>
                  <a:gd name="T20" fmla="*/ 0 w 11"/>
                  <a:gd name="T21" fmla="*/ 10 h 21"/>
                  <a:gd name="T22" fmla="*/ 0 w 11"/>
                  <a:gd name="T23" fmla="*/ 0 h 21"/>
                  <a:gd name="T24" fmla="*/ 0 w 11"/>
                  <a:gd name="T25" fmla="*/ 0 h 21"/>
                  <a:gd name="T26" fmla="*/ 2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8" y="19"/>
                    </a:lnTo>
                    <a:lnTo>
                      <a:pt x="5" y="19"/>
                    </a:lnTo>
                    <a:lnTo>
                      <a:pt x="0" y="20"/>
                    </a:lnTo>
                    <a:lnTo>
                      <a:pt x="0" y="15"/>
                    </a:lnTo>
                    <a:lnTo>
                      <a:pt x="0" y="10"/>
                    </a:lnTo>
                    <a:lnTo>
                      <a:pt x="0" y="0"/>
                    </a:lnTo>
                    <a:lnTo>
                      <a:pt x="2"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3" name="Freeform 373">
                <a:extLst>
                  <a:ext uri="{FF2B5EF4-FFF2-40B4-BE49-F238E27FC236}">
                    <a16:creationId xmlns:a16="http://schemas.microsoft.com/office/drawing/2014/main" id="{55537C56-A0B8-4D92-8BE8-D5BE985A4F45}"/>
                  </a:ext>
                </a:extLst>
              </p:cNvPr>
              <p:cNvSpPr>
                <a:spLocks/>
              </p:cNvSpPr>
              <p:nvPr/>
            </p:nvSpPr>
            <p:spPr bwMode="auto">
              <a:xfrm>
                <a:off x="827" y="3437"/>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7 h 19"/>
                  <a:gd name="T12" fmla="*/ 5 w 10"/>
                  <a:gd name="T13" fmla="*/ 17 h 19"/>
                  <a:gd name="T14" fmla="*/ 0 w 10"/>
                  <a:gd name="T15" fmla="*/ 18 h 19"/>
                  <a:gd name="T16" fmla="*/ 0 w 10"/>
                  <a:gd name="T17" fmla="*/ 18 h 19"/>
                  <a:gd name="T18" fmla="*/ 0 w 10"/>
                  <a:gd name="T19" fmla="*/ 13 h 19"/>
                  <a:gd name="T20" fmla="*/ 0 w 10"/>
                  <a:gd name="T21" fmla="*/ 9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7"/>
                    </a:lnTo>
                    <a:lnTo>
                      <a:pt x="5" y="17"/>
                    </a:lnTo>
                    <a:lnTo>
                      <a:pt x="0" y="18"/>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4" name="Freeform 374">
                <a:extLst>
                  <a:ext uri="{FF2B5EF4-FFF2-40B4-BE49-F238E27FC236}">
                    <a16:creationId xmlns:a16="http://schemas.microsoft.com/office/drawing/2014/main" id="{1BBEEC09-E82B-48BF-9564-E3F7B6DA4FA5}"/>
                  </a:ext>
                </a:extLst>
              </p:cNvPr>
              <p:cNvSpPr>
                <a:spLocks/>
              </p:cNvSpPr>
              <p:nvPr/>
            </p:nvSpPr>
            <p:spPr bwMode="auto">
              <a:xfrm>
                <a:off x="828" y="3438"/>
                <a:ext cx="9" cy="18"/>
              </a:xfrm>
              <a:custGeom>
                <a:avLst/>
                <a:gdLst>
                  <a:gd name="T0" fmla="*/ 8 w 9"/>
                  <a:gd name="T1" fmla="*/ 1 h 18"/>
                  <a:gd name="T2" fmla="*/ 8 w 9"/>
                  <a:gd name="T3" fmla="*/ 4 h 18"/>
                  <a:gd name="T4" fmla="*/ 8 w 9"/>
                  <a:gd name="T5" fmla="*/ 8 h 18"/>
                  <a:gd name="T6" fmla="*/ 8 w 9"/>
                  <a:gd name="T7" fmla="*/ 17 h 18"/>
                  <a:gd name="T8" fmla="*/ 8 w 9"/>
                  <a:gd name="T9" fmla="*/ 17 h 18"/>
                  <a:gd name="T10" fmla="*/ 6 w 9"/>
                  <a:gd name="T11" fmla="*/ 16 h 18"/>
                  <a:gd name="T12" fmla="*/ 4 w 9"/>
                  <a:gd name="T13" fmla="*/ 16 h 18"/>
                  <a:gd name="T14" fmla="*/ 0 w 9"/>
                  <a:gd name="T15" fmla="*/ 17 h 18"/>
                  <a:gd name="T16" fmla="*/ 0 w 9"/>
                  <a:gd name="T17" fmla="*/ 17 h 18"/>
                  <a:gd name="T18" fmla="*/ 0 w 9"/>
                  <a:gd name="T19" fmla="*/ 13 h 18"/>
                  <a:gd name="T20" fmla="*/ 0 w 9"/>
                  <a:gd name="T21" fmla="*/ 9 h 18"/>
                  <a:gd name="T22" fmla="*/ 0 w 9"/>
                  <a:gd name="T23" fmla="*/ 1 h 18"/>
                  <a:gd name="T24" fmla="*/ 0 w 9"/>
                  <a:gd name="T25" fmla="*/ 1 h 18"/>
                  <a:gd name="T26" fmla="*/ 2 w 9"/>
                  <a:gd name="T27" fmla="*/ 0 h 18"/>
                  <a:gd name="T28" fmla="*/ 4 w 9"/>
                  <a:gd name="T29" fmla="*/ 0 h 18"/>
                  <a:gd name="T30" fmla="*/ 8 w 9"/>
                  <a:gd name="T31" fmla="*/ 1 h 18"/>
                  <a:gd name="T32" fmla="*/ 8 w 9"/>
                  <a:gd name="T33" fmla="*/ 1 h 18"/>
                  <a:gd name="T34" fmla="*/ 8 w 9"/>
                  <a:gd name="T35" fmla="*/ 1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1"/>
                    </a:moveTo>
                    <a:lnTo>
                      <a:pt x="8" y="4"/>
                    </a:lnTo>
                    <a:lnTo>
                      <a:pt x="8" y="8"/>
                    </a:lnTo>
                    <a:lnTo>
                      <a:pt x="8" y="17"/>
                    </a:lnTo>
                    <a:lnTo>
                      <a:pt x="6" y="16"/>
                    </a:lnTo>
                    <a:lnTo>
                      <a:pt x="4" y="16"/>
                    </a:lnTo>
                    <a:lnTo>
                      <a:pt x="0" y="17"/>
                    </a:lnTo>
                    <a:lnTo>
                      <a:pt x="0" y="13"/>
                    </a:lnTo>
                    <a:lnTo>
                      <a:pt x="0" y="9"/>
                    </a:lnTo>
                    <a:lnTo>
                      <a:pt x="0" y="1"/>
                    </a:lnTo>
                    <a:lnTo>
                      <a:pt x="2" y="0"/>
                    </a:lnTo>
                    <a:lnTo>
                      <a:pt x="4" y="0"/>
                    </a:lnTo>
                    <a:lnTo>
                      <a:pt x="8" y="1"/>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5" name="Freeform 375">
                <a:extLst>
                  <a:ext uri="{FF2B5EF4-FFF2-40B4-BE49-F238E27FC236}">
                    <a16:creationId xmlns:a16="http://schemas.microsoft.com/office/drawing/2014/main" id="{499DC143-F230-4A01-8344-C22284E63049}"/>
                  </a:ext>
                </a:extLst>
              </p:cNvPr>
              <p:cNvSpPr>
                <a:spLocks/>
              </p:cNvSpPr>
              <p:nvPr/>
            </p:nvSpPr>
            <p:spPr bwMode="auto">
              <a:xfrm>
                <a:off x="828" y="3440"/>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4 h 16"/>
                  <a:gd name="T12" fmla="*/ 4 w 9"/>
                  <a:gd name="T13" fmla="*/ 14 h 16"/>
                  <a:gd name="T14" fmla="*/ 0 w 9"/>
                  <a:gd name="T15" fmla="*/ 15 h 16"/>
                  <a:gd name="T16" fmla="*/ 0 w 9"/>
                  <a:gd name="T17" fmla="*/ 15 h 16"/>
                  <a:gd name="T18" fmla="*/ 1 w 9"/>
                  <a:gd name="T19" fmla="*/ 11 h 16"/>
                  <a:gd name="T20" fmla="*/ 1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4"/>
                    </a:lnTo>
                    <a:lnTo>
                      <a:pt x="4" y="14"/>
                    </a:lnTo>
                    <a:lnTo>
                      <a:pt x="0" y="15"/>
                    </a:lnTo>
                    <a:lnTo>
                      <a:pt x="1" y="11"/>
                    </a:lnTo>
                    <a:lnTo>
                      <a:pt x="1" y="8"/>
                    </a:lnTo>
                    <a:lnTo>
                      <a:pt x="0" y="0"/>
                    </a:lnTo>
                    <a:lnTo>
                      <a:pt x="2" y="0"/>
                    </a:lnTo>
                    <a:lnTo>
                      <a:pt x="4" y="0"/>
                    </a:lnTo>
                    <a:lnTo>
                      <a:pt x="8"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6" name="Freeform 376">
                <a:extLst>
                  <a:ext uri="{FF2B5EF4-FFF2-40B4-BE49-F238E27FC236}">
                    <a16:creationId xmlns:a16="http://schemas.microsoft.com/office/drawing/2014/main" id="{358AA643-170D-4A02-BABF-EBFF559196D7}"/>
                  </a:ext>
                </a:extLst>
              </p:cNvPr>
              <p:cNvSpPr>
                <a:spLocks/>
              </p:cNvSpPr>
              <p:nvPr/>
            </p:nvSpPr>
            <p:spPr bwMode="auto">
              <a:xfrm>
                <a:off x="829" y="3442"/>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2 h 14"/>
                  <a:gd name="T12" fmla="*/ 4 w 8"/>
                  <a:gd name="T13" fmla="*/ 12 h 14"/>
                  <a:gd name="T14" fmla="*/ 0 w 8"/>
                  <a:gd name="T15" fmla="*/ 13 h 14"/>
                  <a:gd name="T16" fmla="*/ 0 w 8"/>
                  <a:gd name="T17" fmla="*/ 13 h 14"/>
                  <a:gd name="T18" fmla="*/ 1 w 8"/>
                  <a:gd name="T19" fmla="*/ 9 h 14"/>
                  <a:gd name="T20" fmla="*/ 1 w 8"/>
                  <a:gd name="T21" fmla="*/ 6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2"/>
                    </a:lnTo>
                    <a:lnTo>
                      <a:pt x="4" y="12"/>
                    </a:lnTo>
                    <a:lnTo>
                      <a:pt x="0" y="13"/>
                    </a:lnTo>
                    <a:lnTo>
                      <a:pt x="1" y="9"/>
                    </a:lnTo>
                    <a:lnTo>
                      <a:pt x="1" y="6"/>
                    </a:lnTo>
                    <a:lnTo>
                      <a:pt x="0" y="0"/>
                    </a:lnTo>
                    <a:lnTo>
                      <a:pt x="2" y="0"/>
                    </a:lnTo>
                    <a:lnTo>
                      <a:pt x="3" y="0"/>
                    </a:lnTo>
                    <a:lnTo>
                      <a:pt x="7"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7" name="Freeform 377">
                <a:extLst>
                  <a:ext uri="{FF2B5EF4-FFF2-40B4-BE49-F238E27FC236}">
                    <a16:creationId xmlns:a16="http://schemas.microsoft.com/office/drawing/2014/main" id="{AA2E9D6B-BF61-46E3-B2F6-79B7D54609A6}"/>
                  </a:ext>
                </a:extLst>
              </p:cNvPr>
              <p:cNvSpPr>
                <a:spLocks/>
              </p:cNvSpPr>
              <p:nvPr/>
            </p:nvSpPr>
            <p:spPr bwMode="auto">
              <a:xfrm>
                <a:off x="830" y="3443"/>
                <a:ext cx="7" cy="12"/>
              </a:xfrm>
              <a:custGeom>
                <a:avLst/>
                <a:gdLst>
                  <a:gd name="T0" fmla="*/ 6 w 7"/>
                  <a:gd name="T1" fmla="*/ 1 h 12"/>
                  <a:gd name="T2" fmla="*/ 6 w 7"/>
                  <a:gd name="T3" fmla="*/ 3 h 12"/>
                  <a:gd name="T4" fmla="*/ 6 w 7"/>
                  <a:gd name="T5" fmla="*/ 8 h 12"/>
                  <a:gd name="T6" fmla="*/ 6 w 7"/>
                  <a:gd name="T7" fmla="*/ 11 h 12"/>
                  <a:gd name="T8" fmla="*/ 6 w 7"/>
                  <a:gd name="T9" fmla="*/ 11 h 12"/>
                  <a:gd name="T10" fmla="*/ 4 w 7"/>
                  <a:gd name="T11" fmla="*/ 11 h 12"/>
                  <a:gd name="T12" fmla="*/ 2 w 7"/>
                  <a:gd name="T13" fmla="*/ 11 h 12"/>
                  <a:gd name="T14" fmla="*/ 0 w 7"/>
                  <a:gd name="T15" fmla="*/ 11 h 12"/>
                  <a:gd name="T16" fmla="*/ 0 w 7"/>
                  <a:gd name="T17" fmla="*/ 11 h 12"/>
                  <a:gd name="T18" fmla="*/ 0 w 7"/>
                  <a:gd name="T19" fmla="*/ 8 h 12"/>
                  <a:gd name="T20" fmla="*/ 0 w 7"/>
                  <a:gd name="T21" fmla="*/ 3 h 12"/>
                  <a:gd name="T22" fmla="*/ 0 w 7"/>
                  <a:gd name="T23" fmla="*/ 1 h 12"/>
                  <a:gd name="T24" fmla="*/ 0 w 7"/>
                  <a:gd name="T25" fmla="*/ 1 h 12"/>
                  <a:gd name="T26" fmla="*/ 2 w 7"/>
                  <a:gd name="T27" fmla="*/ 0 h 12"/>
                  <a:gd name="T28" fmla="*/ 4 w 7"/>
                  <a:gd name="T29" fmla="*/ 0 h 12"/>
                  <a:gd name="T30" fmla="*/ 6 w 7"/>
                  <a:gd name="T31" fmla="*/ 1 h 12"/>
                  <a:gd name="T32" fmla="*/ 6 w 7"/>
                  <a:gd name="T33" fmla="*/ 1 h 12"/>
                  <a:gd name="T34" fmla="*/ 6 w 7"/>
                  <a:gd name="T35" fmla="*/ 1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1"/>
                    </a:moveTo>
                    <a:lnTo>
                      <a:pt x="6" y="3"/>
                    </a:lnTo>
                    <a:lnTo>
                      <a:pt x="6" y="8"/>
                    </a:lnTo>
                    <a:lnTo>
                      <a:pt x="6" y="11"/>
                    </a:lnTo>
                    <a:lnTo>
                      <a:pt x="4" y="11"/>
                    </a:lnTo>
                    <a:lnTo>
                      <a:pt x="2" y="11"/>
                    </a:lnTo>
                    <a:lnTo>
                      <a:pt x="0" y="11"/>
                    </a:lnTo>
                    <a:lnTo>
                      <a:pt x="0" y="8"/>
                    </a:lnTo>
                    <a:lnTo>
                      <a:pt x="0" y="3"/>
                    </a:lnTo>
                    <a:lnTo>
                      <a:pt x="0" y="1"/>
                    </a:lnTo>
                    <a:lnTo>
                      <a:pt x="2" y="0"/>
                    </a:lnTo>
                    <a:lnTo>
                      <a:pt x="4" y="0"/>
                    </a:lnTo>
                    <a:lnTo>
                      <a:pt x="6" y="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8" name="Freeform 378">
                <a:extLst>
                  <a:ext uri="{FF2B5EF4-FFF2-40B4-BE49-F238E27FC236}">
                    <a16:creationId xmlns:a16="http://schemas.microsoft.com/office/drawing/2014/main" id="{0640F0E6-68F5-48C2-8DA6-7AF190AD40A1}"/>
                  </a:ext>
                </a:extLst>
              </p:cNvPr>
              <p:cNvSpPr>
                <a:spLocks/>
              </p:cNvSpPr>
              <p:nvPr/>
            </p:nvSpPr>
            <p:spPr bwMode="auto">
              <a:xfrm>
                <a:off x="821" y="3457"/>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79" name="Freeform 379">
                <a:extLst>
                  <a:ext uri="{FF2B5EF4-FFF2-40B4-BE49-F238E27FC236}">
                    <a16:creationId xmlns:a16="http://schemas.microsoft.com/office/drawing/2014/main" id="{58D23000-746E-4560-AD7A-67EEF1BE11B4}"/>
                  </a:ext>
                </a:extLst>
              </p:cNvPr>
              <p:cNvSpPr>
                <a:spLocks/>
              </p:cNvSpPr>
              <p:nvPr/>
            </p:nvSpPr>
            <p:spPr bwMode="auto">
              <a:xfrm>
                <a:off x="822" y="3459"/>
                <a:ext cx="15" cy="28"/>
              </a:xfrm>
              <a:custGeom>
                <a:avLst/>
                <a:gdLst>
                  <a:gd name="T0" fmla="*/ 14 w 15"/>
                  <a:gd name="T1" fmla="*/ 0 h 28"/>
                  <a:gd name="T2" fmla="*/ 14 w 15"/>
                  <a:gd name="T3" fmla="*/ 6 h 28"/>
                  <a:gd name="T4" fmla="*/ 14 w 15"/>
                  <a:gd name="T5" fmla="*/ 13 h 28"/>
                  <a:gd name="T6" fmla="*/ 14 w 15"/>
                  <a:gd name="T7" fmla="*/ 27 h 28"/>
                  <a:gd name="T8" fmla="*/ 14 w 15"/>
                  <a:gd name="T9" fmla="*/ 27 h 28"/>
                  <a:gd name="T10" fmla="*/ 11 w 15"/>
                  <a:gd name="T11" fmla="*/ 27 h 28"/>
                  <a:gd name="T12" fmla="*/ 7 w 15"/>
                  <a:gd name="T13" fmla="*/ 27 h 28"/>
                  <a:gd name="T14" fmla="*/ 0 w 15"/>
                  <a:gd name="T15" fmla="*/ 27 h 28"/>
                  <a:gd name="T16" fmla="*/ 0 w 15"/>
                  <a:gd name="T17" fmla="*/ 27 h 28"/>
                  <a:gd name="T18" fmla="*/ 0 w 15"/>
                  <a:gd name="T19" fmla="*/ 21 h 28"/>
                  <a:gd name="T20" fmla="*/ 0 w 15"/>
                  <a:gd name="T21" fmla="*/ 14 h 28"/>
                  <a:gd name="T22" fmla="*/ 0 w 15"/>
                  <a:gd name="T23" fmla="*/ 0 h 28"/>
                  <a:gd name="T24" fmla="*/ 0 w 15"/>
                  <a:gd name="T25" fmla="*/ 0 h 28"/>
                  <a:gd name="T26" fmla="*/ 4 w 15"/>
                  <a:gd name="T27" fmla="*/ 0 h 28"/>
                  <a:gd name="T28" fmla="*/ 7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6"/>
                    </a:lnTo>
                    <a:lnTo>
                      <a:pt x="14" y="13"/>
                    </a:lnTo>
                    <a:lnTo>
                      <a:pt x="14" y="27"/>
                    </a:lnTo>
                    <a:lnTo>
                      <a:pt x="11" y="27"/>
                    </a:lnTo>
                    <a:lnTo>
                      <a:pt x="7" y="27"/>
                    </a:lnTo>
                    <a:lnTo>
                      <a:pt x="0" y="27"/>
                    </a:lnTo>
                    <a:lnTo>
                      <a:pt x="0" y="21"/>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0" name="Freeform 380">
                <a:extLst>
                  <a:ext uri="{FF2B5EF4-FFF2-40B4-BE49-F238E27FC236}">
                    <a16:creationId xmlns:a16="http://schemas.microsoft.com/office/drawing/2014/main" id="{F07B159D-C7DE-484B-A1EE-FC27FA31C92F}"/>
                  </a:ext>
                </a:extLst>
              </p:cNvPr>
              <p:cNvSpPr>
                <a:spLocks/>
              </p:cNvSpPr>
              <p:nvPr/>
            </p:nvSpPr>
            <p:spPr bwMode="auto">
              <a:xfrm>
                <a:off x="823" y="3461"/>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1" name="Freeform 381">
                <a:extLst>
                  <a:ext uri="{FF2B5EF4-FFF2-40B4-BE49-F238E27FC236}">
                    <a16:creationId xmlns:a16="http://schemas.microsoft.com/office/drawing/2014/main" id="{81660AF4-F114-4D12-A948-A194FD552E35}"/>
                  </a:ext>
                </a:extLst>
              </p:cNvPr>
              <p:cNvSpPr>
                <a:spLocks/>
              </p:cNvSpPr>
              <p:nvPr/>
            </p:nvSpPr>
            <p:spPr bwMode="auto">
              <a:xfrm>
                <a:off x="824" y="3462"/>
                <a:ext cx="13" cy="25"/>
              </a:xfrm>
              <a:custGeom>
                <a:avLst/>
                <a:gdLst>
                  <a:gd name="T0" fmla="*/ 12 w 13"/>
                  <a:gd name="T1" fmla="*/ 1 h 25"/>
                  <a:gd name="T2" fmla="*/ 12 w 13"/>
                  <a:gd name="T3" fmla="*/ 6 h 25"/>
                  <a:gd name="T4" fmla="*/ 12 w 13"/>
                  <a:gd name="T5" fmla="*/ 12 h 25"/>
                  <a:gd name="T6" fmla="*/ 12 w 13"/>
                  <a:gd name="T7" fmla="*/ 24 h 25"/>
                  <a:gd name="T8" fmla="*/ 12 w 13"/>
                  <a:gd name="T9" fmla="*/ 24 h 25"/>
                  <a:gd name="T10" fmla="*/ 9 w 13"/>
                  <a:gd name="T11" fmla="*/ 24 h 25"/>
                  <a:gd name="T12" fmla="*/ 6 w 13"/>
                  <a:gd name="T13" fmla="*/ 24 h 25"/>
                  <a:gd name="T14" fmla="*/ 0 w 13"/>
                  <a:gd name="T15" fmla="*/ 24 h 25"/>
                  <a:gd name="T16" fmla="*/ 0 w 13"/>
                  <a:gd name="T17" fmla="*/ 24 h 25"/>
                  <a:gd name="T18" fmla="*/ 0 w 13"/>
                  <a:gd name="T19" fmla="*/ 19 h 25"/>
                  <a:gd name="T20" fmla="*/ 0 w 13"/>
                  <a:gd name="T21" fmla="*/ 13 h 25"/>
                  <a:gd name="T22" fmla="*/ 0 w 13"/>
                  <a:gd name="T23" fmla="*/ 1 h 25"/>
                  <a:gd name="T24" fmla="*/ 0 w 13"/>
                  <a:gd name="T25" fmla="*/ 1 h 25"/>
                  <a:gd name="T26" fmla="*/ 3 w 13"/>
                  <a:gd name="T27" fmla="*/ 1 h 25"/>
                  <a:gd name="T28" fmla="*/ 6 w 13"/>
                  <a:gd name="T29" fmla="*/ 0 h 25"/>
                  <a:gd name="T30" fmla="*/ 12 w 13"/>
                  <a:gd name="T31" fmla="*/ 1 h 25"/>
                  <a:gd name="T32" fmla="*/ 12 w 13"/>
                  <a:gd name="T33" fmla="*/ 1 h 25"/>
                  <a:gd name="T34" fmla="*/ 12 w 13"/>
                  <a:gd name="T35" fmla="*/ 1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1"/>
                    </a:moveTo>
                    <a:lnTo>
                      <a:pt x="12" y="6"/>
                    </a:lnTo>
                    <a:lnTo>
                      <a:pt x="12" y="12"/>
                    </a:lnTo>
                    <a:lnTo>
                      <a:pt x="12" y="24"/>
                    </a:lnTo>
                    <a:lnTo>
                      <a:pt x="9" y="24"/>
                    </a:lnTo>
                    <a:lnTo>
                      <a:pt x="6" y="24"/>
                    </a:lnTo>
                    <a:lnTo>
                      <a:pt x="0" y="24"/>
                    </a:lnTo>
                    <a:lnTo>
                      <a:pt x="0" y="19"/>
                    </a:lnTo>
                    <a:lnTo>
                      <a:pt x="0" y="13"/>
                    </a:lnTo>
                    <a:lnTo>
                      <a:pt x="0" y="1"/>
                    </a:lnTo>
                    <a:lnTo>
                      <a:pt x="3" y="1"/>
                    </a:lnTo>
                    <a:lnTo>
                      <a:pt x="6"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2" name="Freeform 382">
                <a:extLst>
                  <a:ext uri="{FF2B5EF4-FFF2-40B4-BE49-F238E27FC236}">
                    <a16:creationId xmlns:a16="http://schemas.microsoft.com/office/drawing/2014/main" id="{01B1BFA3-CDA3-4D2D-BA6D-851C2CB5A2F9}"/>
                  </a:ext>
                </a:extLst>
              </p:cNvPr>
              <p:cNvSpPr>
                <a:spLocks/>
              </p:cNvSpPr>
              <p:nvPr/>
            </p:nvSpPr>
            <p:spPr bwMode="auto">
              <a:xfrm>
                <a:off x="825" y="3464"/>
                <a:ext cx="12" cy="23"/>
              </a:xfrm>
              <a:custGeom>
                <a:avLst/>
                <a:gdLst>
                  <a:gd name="T0" fmla="*/ 11 w 12"/>
                  <a:gd name="T1" fmla="*/ 1 h 23"/>
                  <a:gd name="T2" fmla="*/ 11 w 12"/>
                  <a:gd name="T3" fmla="*/ 6 h 23"/>
                  <a:gd name="T4" fmla="*/ 11 w 12"/>
                  <a:gd name="T5" fmla="*/ 11 h 23"/>
                  <a:gd name="T6" fmla="*/ 11 w 12"/>
                  <a:gd name="T7" fmla="*/ 22 h 23"/>
                  <a:gd name="T8" fmla="*/ 11 w 12"/>
                  <a:gd name="T9" fmla="*/ 22 h 23"/>
                  <a:gd name="T10" fmla="*/ 8 w 12"/>
                  <a:gd name="T11" fmla="*/ 22 h 23"/>
                  <a:gd name="T12" fmla="*/ 6 w 12"/>
                  <a:gd name="T13" fmla="*/ 22 h 23"/>
                  <a:gd name="T14" fmla="*/ 0 w 12"/>
                  <a:gd name="T15" fmla="*/ 22 h 23"/>
                  <a:gd name="T16" fmla="*/ 0 w 12"/>
                  <a:gd name="T17" fmla="*/ 22 h 23"/>
                  <a:gd name="T18" fmla="*/ 0 w 12"/>
                  <a:gd name="T19" fmla="*/ 17 h 23"/>
                  <a:gd name="T20" fmla="*/ 0 w 12"/>
                  <a:gd name="T21" fmla="*/ 12 h 23"/>
                  <a:gd name="T22" fmla="*/ 0 w 12"/>
                  <a:gd name="T23" fmla="*/ 1 h 23"/>
                  <a:gd name="T24" fmla="*/ 0 w 12"/>
                  <a:gd name="T25" fmla="*/ 1 h 23"/>
                  <a:gd name="T26" fmla="*/ 2 w 12"/>
                  <a:gd name="T27" fmla="*/ 1 h 23"/>
                  <a:gd name="T28" fmla="*/ 5 w 12"/>
                  <a:gd name="T29" fmla="*/ 0 h 23"/>
                  <a:gd name="T30" fmla="*/ 11 w 12"/>
                  <a:gd name="T31" fmla="*/ 1 h 23"/>
                  <a:gd name="T32" fmla="*/ 11 w 12"/>
                  <a:gd name="T33" fmla="*/ 1 h 23"/>
                  <a:gd name="T34" fmla="*/ 11 w 12"/>
                  <a:gd name="T35" fmla="*/ 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1"/>
                    </a:moveTo>
                    <a:lnTo>
                      <a:pt x="11" y="6"/>
                    </a:lnTo>
                    <a:lnTo>
                      <a:pt x="11" y="11"/>
                    </a:lnTo>
                    <a:lnTo>
                      <a:pt x="11" y="22"/>
                    </a:lnTo>
                    <a:lnTo>
                      <a:pt x="8" y="22"/>
                    </a:lnTo>
                    <a:lnTo>
                      <a:pt x="6" y="22"/>
                    </a:lnTo>
                    <a:lnTo>
                      <a:pt x="0" y="22"/>
                    </a:lnTo>
                    <a:lnTo>
                      <a:pt x="0" y="17"/>
                    </a:lnTo>
                    <a:lnTo>
                      <a:pt x="0" y="12"/>
                    </a:lnTo>
                    <a:lnTo>
                      <a:pt x="0" y="1"/>
                    </a:lnTo>
                    <a:lnTo>
                      <a:pt x="2" y="1"/>
                    </a:lnTo>
                    <a:lnTo>
                      <a:pt x="5" y="0"/>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3" name="Freeform 383">
                <a:extLst>
                  <a:ext uri="{FF2B5EF4-FFF2-40B4-BE49-F238E27FC236}">
                    <a16:creationId xmlns:a16="http://schemas.microsoft.com/office/drawing/2014/main" id="{E670A0D4-30B7-4C18-B024-6BA354081B93}"/>
                  </a:ext>
                </a:extLst>
              </p:cNvPr>
              <p:cNvSpPr>
                <a:spLocks/>
              </p:cNvSpPr>
              <p:nvPr/>
            </p:nvSpPr>
            <p:spPr bwMode="auto">
              <a:xfrm>
                <a:off x="826" y="3466"/>
                <a:ext cx="11" cy="21"/>
              </a:xfrm>
              <a:custGeom>
                <a:avLst/>
                <a:gdLst>
                  <a:gd name="T0" fmla="*/ 10 w 11"/>
                  <a:gd name="T1" fmla="*/ 1 h 21"/>
                  <a:gd name="T2" fmla="*/ 10 w 11"/>
                  <a:gd name="T3" fmla="*/ 5 h 21"/>
                  <a:gd name="T4" fmla="*/ 10 w 11"/>
                  <a:gd name="T5" fmla="*/ 10 h 21"/>
                  <a:gd name="T6" fmla="*/ 10 w 11"/>
                  <a:gd name="T7" fmla="*/ 20 h 21"/>
                  <a:gd name="T8" fmla="*/ 10 w 11"/>
                  <a:gd name="T9" fmla="*/ 20 h 21"/>
                  <a:gd name="T10" fmla="*/ 7 w 11"/>
                  <a:gd name="T11" fmla="*/ 20 h 21"/>
                  <a:gd name="T12" fmla="*/ 5 w 11"/>
                  <a:gd name="T13" fmla="*/ 20 h 21"/>
                  <a:gd name="T14" fmla="*/ 0 w 11"/>
                  <a:gd name="T15" fmla="*/ 20 h 21"/>
                  <a:gd name="T16" fmla="*/ 0 w 11"/>
                  <a:gd name="T17" fmla="*/ 20 h 21"/>
                  <a:gd name="T18" fmla="*/ 0 w 11"/>
                  <a:gd name="T19" fmla="*/ 15 h 21"/>
                  <a:gd name="T20" fmla="*/ 0 w 11"/>
                  <a:gd name="T21" fmla="*/ 11 h 21"/>
                  <a:gd name="T22" fmla="*/ 0 w 11"/>
                  <a:gd name="T23" fmla="*/ 1 h 21"/>
                  <a:gd name="T24" fmla="*/ 0 w 11"/>
                  <a:gd name="T25" fmla="*/ 1 h 21"/>
                  <a:gd name="T26" fmla="*/ 2 w 11"/>
                  <a:gd name="T27" fmla="*/ 0 h 21"/>
                  <a:gd name="T28" fmla="*/ 5 w 11"/>
                  <a:gd name="T29" fmla="*/ 0 h 21"/>
                  <a:gd name="T30" fmla="*/ 10 w 11"/>
                  <a:gd name="T31" fmla="*/ 1 h 21"/>
                  <a:gd name="T32" fmla="*/ 10 w 11"/>
                  <a:gd name="T33" fmla="*/ 1 h 21"/>
                  <a:gd name="T34" fmla="*/ 10 w 11"/>
                  <a:gd name="T35" fmla="*/ 1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1"/>
                    </a:moveTo>
                    <a:lnTo>
                      <a:pt x="10" y="5"/>
                    </a:lnTo>
                    <a:lnTo>
                      <a:pt x="10" y="10"/>
                    </a:lnTo>
                    <a:lnTo>
                      <a:pt x="10" y="20"/>
                    </a:lnTo>
                    <a:lnTo>
                      <a:pt x="7" y="20"/>
                    </a:lnTo>
                    <a:lnTo>
                      <a:pt x="5" y="20"/>
                    </a:lnTo>
                    <a:lnTo>
                      <a:pt x="0" y="20"/>
                    </a:lnTo>
                    <a:lnTo>
                      <a:pt x="0" y="15"/>
                    </a:lnTo>
                    <a:lnTo>
                      <a:pt x="0" y="11"/>
                    </a:lnTo>
                    <a:lnTo>
                      <a:pt x="0" y="1"/>
                    </a:lnTo>
                    <a:lnTo>
                      <a:pt x="2" y="0"/>
                    </a:lnTo>
                    <a:lnTo>
                      <a:pt x="5" y="0"/>
                    </a:lnTo>
                    <a:lnTo>
                      <a:pt x="10" y="1"/>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4" name="Freeform 384">
                <a:extLst>
                  <a:ext uri="{FF2B5EF4-FFF2-40B4-BE49-F238E27FC236}">
                    <a16:creationId xmlns:a16="http://schemas.microsoft.com/office/drawing/2014/main" id="{0C5277DD-2703-44D9-8DC6-16FBBA596651}"/>
                  </a:ext>
                </a:extLst>
              </p:cNvPr>
              <p:cNvSpPr>
                <a:spLocks/>
              </p:cNvSpPr>
              <p:nvPr/>
            </p:nvSpPr>
            <p:spPr bwMode="auto">
              <a:xfrm>
                <a:off x="827" y="3468"/>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10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8"/>
                    </a:lnTo>
                    <a:lnTo>
                      <a:pt x="0" y="18"/>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5" name="Freeform 385">
                <a:extLst>
                  <a:ext uri="{FF2B5EF4-FFF2-40B4-BE49-F238E27FC236}">
                    <a16:creationId xmlns:a16="http://schemas.microsoft.com/office/drawing/2014/main" id="{6D8BB44F-DF58-4B32-831A-F0145F670359}"/>
                  </a:ext>
                </a:extLst>
              </p:cNvPr>
              <p:cNvSpPr>
                <a:spLocks/>
              </p:cNvSpPr>
              <p:nvPr/>
            </p:nvSpPr>
            <p:spPr bwMode="auto">
              <a:xfrm>
                <a:off x="828" y="3470"/>
                <a:ext cx="9" cy="17"/>
              </a:xfrm>
              <a:custGeom>
                <a:avLst/>
                <a:gdLst>
                  <a:gd name="T0" fmla="*/ 8 w 9"/>
                  <a:gd name="T1" fmla="*/ 0 h 17"/>
                  <a:gd name="T2" fmla="*/ 8 w 9"/>
                  <a:gd name="T3" fmla="*/ 4 h 17"/>
                  <a:gd name="T4" fmla="*/ 8 w 9"/>
                  <a:gd name="T5" fmla="*/ 8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3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8"/>
                    </a:lnTo>
                    <a:lnTo>
                      <a:pt x="8" y="16"/>
                    </a:lnTo>
                    <a:lnTo>
                      <a:pt x="6" y="16"/>
                    </a:lnTo>
                    <a:lnTo>
                      <a:pt x="4" y="16"/>
                    </a:lnTo>
                    <a:lnTo>
                      <a:pt x="0" y="16"/>
                    </a:lnTo>
                    <a:lnTo>
                      <a:pt x="0" y="12"/>
                    </a:lnTo>
                    <a:lnTo>
                      <a:pt x="0" y="8"/>
                    </a:lnTo>
                    <a:lnTo>
                      <a:pt x="0" y="0"/>
                    </a:lnTo>
                    <a:lnTo>
                      <a:pt x="2" y="0"/>
                    </a:lnTo>
                    <a:lnTo>
                      <a:pt x="3"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6" name="Freeform 386">
                <a:extLst>
                  <a:ext uri="{FF2B5EF4-FFF2-40B4-BE49-F238E27FC236}">
                    <a16:creationId xmlns:a16="http://schemas.microsoft.com/office/drawing/2014/main" id="{6C5DEA72-5AAD-48EB-A604-81448DF70A89}"/>
                  </a:ext>
                </a:extLst>
              </p:cNvPr>
              <p:cNvSpPr>
                <a:spLocks/>
              </p:cNvSpPr>
              <p:nvPr/>
            </p:nvSpPr>
            <p:spPr bwMode="auto">
              <a:xfrm>
                <a:off x="828" y="3472"/>
                <a:ext cx="9" cy="15"/>
              </a:xfrm>
              <a:custGeom>
                <a:avLst/>
                <a:gdLst>
                  <a:gd name="T0" fmla="*/ 8 w 9"/>
                  <a:gd name="T1" fmla="*/ 0 h 15"/>
                  <a:gd name="T2" fmla="*/ 8 w 9"/>
                  <a:gd name="T3" fmla="*/ 3 h 15"/>
                  <a:gd name="T4" fmla="*/ 8 w 9"/>
                  <a:gd name="T5" fmla="*/ 6 h 15"/>
                  <a:gd name="T6" fmla="*/ 8 w 9"/>
                  <a:gd name="T7" fmla="*/ 14 h 15"/>
                  <a:gd name="T8" fmla="*/ 8 w 9"/>
                  <a:gd name="T9" fmla="*/ 14 h 15"/>
                  <a:gd name="T10" fmla="*/ 6 w 9"/>
                  <a:gd name="T11" fmla="*/ 14 h 15"/>
                  <a:gd name="T12" fmla="*/ 4 w 9"/>
                  <a:gd name="T13" fmla="*/ 14 h 15"/>
                  <a:gd name="T14" fmla="*/ 0 w 9"/>
                  <a:gd name="T15" fmla="*/ 14 h 15"/>
                  <a:gd name="T16" fmla="*/ 0 w 9"/>
                  <a:gd name="T17" fmla="*/ 14 h 15"/>
                  <a:gd name="T18" fmla="*/ 1 w 9"/>
                  <a:gd name="T19" fmla="*/ 11 h 15"/>
                  <a:gd name="T20" fmla="*/ 1 w 9"/>
                  <a:gd name="T21" fmla="*/ 7 h 15"/>
                  <a:gd name="T22" fmla="*/ 0 w 9"/>
                  <a:gd name="T23" fmla="*/ 0 h 15"/>
                  <a:gd name="T24" fmla="*/ 0 w 9"/>
                  <a:gd name="T25" fmla="*/ 0 h 15"/>
                  <a:gd name="T26" fmla="*/ 2 w 9"/>
                  <a:gd name="T27" fmla="*/ 0 h 15"/>
                  <a:gd name="T28" fmla="*/ 4 w 9"/>
                  <a:gd name="T29" fmla="*/ 0 h 15"/>
                  <a:gd name="T30" fmla="*/ 8 w 9"/>
                  <a:gd name="T31" fmla="*/ 0 h 15"/>
                  <a:gd name="T32" fmla="*/ 8 w 9"/>
                  <a:gd name="T33" fmla="*/ 0 h 15"/>
                  <a:gd name="T34" fmla="*/ 8 w 9"/>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5"/>
                  <a:gd name="T56" fmla="*/ 9 w 9"/>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5">
                    <a:moveTo>
                      <a:pt x="8" y="0"/>
                    </a:moveTo>
                    <a:lnTo>
                      <a:pt x="8" y="3"/>
                    </a:lnTo>
                    <a:lnTo>
                      <a:pt x="8" y="6"/>
                    </a:lnTo>
                    <a:lnTo>
                      <a:pt x="8" y="14"/>
                    </a:lnTo>
                    <a:lnTo>
                      <a:pt x="6" y="14"/>
                    </a:lnTo>
                    <a:lnTo>
                      <a:pt x="4" y="14"/>
                    </a:lnTo>
                    <a:lnTo>
                      <a:pt x="0" y="14"/>
                    </a:lnTo>
                    <a:lnTo>
                      <a:pt x="1" y="11"/>
                    </a:lnTo>
                    <a:lnTo>
                      <a:pt x="1" y="7"/>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7" name="Freeform 387">
                <a:extLst>
                  <a:ext uri="{FF2B5EF4-FFF2-40B4-BE49-F238E27FC236}">
                    <a16:creationId xmlns:a16="http://schemas.microsoft.com/office/drawing/2014/main" id="{37943D5B-5411-48F0-A9C3-274AD81EBCBC}"/>
                  </a:ext>
                </a:extLst>
              </p:cNvPr>
              <p:cNvSpPr>
                <a:spLocks/>
              </p:cNvSpPr>
              <p:nvPr/>
            </p:nvSpPr>
            <p:spPr bwMode="auto">
              <a:xfrm>
                <a:off x="829" y="3474"/>
                <a:ext cx="8" cy="13"/>
              </a:xfrm>
              <a:custGeom>
                <a:avLst/>
                <a:gdLst>
                  <a:gd name="T0" fmla="*/ 7 w 8"/>
                  <a:gd name="T1" fmla="*/ 0 h 13"/>
                  <a:gd name="T2" fmla="*/ 7 w 8"/>
                  <a:gd name="T3" fmla="*/ 2 h 13"/>
                  <a:gd name="T4" fmla="*/ 7 w 8"/>
                  <a:gd name="T5" fmla="*/ 5 h 13"/>
                  <a:gd name="T6" fmla="*/ 7 w 8"/>
                  <a:gd name="T7" fmla="*/ 12 h 13"/>
                  <a:gd name="T8" fmla="*/ 7 w 8"/>
                  <a:gd name="T9" fmla="*/ 12 h 13"/>
                  <a:gd name="T10" fmla="*/ 5 w 8"/>
                  <a:gd name="T11" fmla="*/ 12 h 13"/>
                  <a:gd name="T12" fmla="*/ 4 w 8"/>
                  <a:gd name="T13" fmla="*/ 12 h 13"/>
                  <a:gd name="T14" fmla="*/ 0 w 8"/>
                  <a:gd name="T15" fmla="*/ 12 h 13"/>
                  <a:gd name="T16" fmla="*/ 0 w 8"/>
                  <a:gd name="T17" fmla="*/ 12 h 13"/>
                  <a:gd name="T18" fmla="*/ 1 w 8"/>
                  <a:gd name="T19" fmla="*/ 9 h 13"/>
                  <a:gd name="T20" fmla="*/ 1 w 8"/>
                  <a:gd name="T21" fmla="*/ 6 h 13"/>
                  <a:gd name="T22" fmla="*/ 0 w 8"/>
                  <a:gd name="T23" fmla="*/ 0 h 13"/>
                  <a:gd name="T24" fmla="*/ 0 w 8"/>
                  <a:gd name="T25" fmla="*/ 0 h 13"/>
                  <a:gd name="T26" fmla="*/ 2 w 8"/>
                  <a:gd name="T27" fmla="*/ 0 h 13"/>
                  <a:gd name="T28" fmla="*/ 3 w 8"/>
                  <a:gd name="T29" fmla="*/ 0 h 13"/>
                  <a:gd name="T30" fmla="*/ 7 w 8"/>
                  <a:gd name="T31" fmla="*/ 0 h 13"/>
                  <a:gd name="T32" fmla="*/ 7 w 8"/>
                  <a:gd name="T33" fmla="*/ 0 h 13"/>
                  <a:gd name="T34" fmla="*/ 7 w 8"/>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3"/>
                  <a:gd name="T56" fmla="*/ 8 w 8"/>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3">
                    <a:moveTo>
                      <a:pt x="7" y="0"/>
                    </a:moveTo>
                    <a:lnTo>
                      <a:pt x="7" y="2"/>
                    </a:lnTo>
                    <a:lnTo>
                      <a:pt x="7" y="5"/>
                    </a:lnTo>
                    <a:lnTo>
                      <a:pt x="7" y="12"/>
                    </a:lnTo>
                    <a:lnTo>
                      <a:pt x="5" y="12"/>
                    </a:lnTo>
                    <a:lnTo>
                      <a:pt x="4" y="12"/>
                    </a:lnTo>
                    <a:lnTo>
                      <a:pt x="0" y="12"/>
                    </a:lnTo>
                    <a:lnTo>
                      <a:pt x="1" y="9"/>
                    </a:lnTo>
                    <a:lnTo>
                      <a:pt x="1" y="6"/>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8" name="Freeform 388">
                <a:extLst>
                  <a:ext uri="{FF2B5EF4-FFF2-40B4-BE49-F238E27FC236}">
                    <a16:creationId xmlns:a16="http://schemas.microsoft.com/office/drawing/2014/main" id="{70FF6FB8-F05C-41C6-BF61-47B646E00501}"/>
                  </a:ext>
                </a:extLst>
              </p:cNvPr>
              <p:cNvSpPr>
                <a:spLocks/>
              </p:cNvSpPr>
              <p:nvPr/>
            </p:nvSpPr>
            <p:spPr bwMode="auto">
              <a:xfrm>
                <a:off x="830" y="3475"/>
                <a:ext cx="7" cy="12"/>
              </a:xfrm>
              <a:custGeom>
                <a:avLst/>
                <a:gdLst>
                  <a:gd name="T0" fmla="*/ 6 w 7"/>
                  <a:gd name="T1" fmla="*/ 1 h 12"/>
                  <a:gd name="T2" fmla="*/ 6 w 7"/>
                  <a:gd name="T3" fmla="*/ 3 h 12"/>
                  <a:gd name="T4" fmla="*/ 6 w 7"/>
                  <a:gd name="T5" fmla="*/ 5 h 12"/>
                  <a:gd name="T6" fmla="*/ 6 w 7"/>
                  <a:gd name="T7" fmla="*/ 11 h 12"/>
                  <a:gd name="T8" fmla="*/ 6 w 7"/>
                  <a:gd name="T9" fmla="*/ 11 h 12"/>
                  <a:gd name="T10" fmla="*/ 4 w 7"/>
                  <a:gd name="T11" fmla="*/ 11 h 12"/>
                  <a:gd name="T12" fmla="*/ 3 w 7"/>
                  <a:gd name="T13" fmla="*/ 11 h 12"/>
                  <a:gd name="T14" fmla="*/ 0 w 7"/>
                  <a:gd name="T15" fmla="*/ 11 h 12"/>
                  <a:gd name="T16" fmla="*/ 0 w 7"/>
                  <a:gd name="T17" fmla="*/ 11 h 12"/>
                  <a:gd name="T18" fmla="*/ 1 w 7"/>
                  <a:gd name="T19" fmla="*/ 9 h 12"/>
                  <a:gd name="T20" fmla="*/ 1 w 7"/>
                  <a:gd name="T21" fmla="*/ 6 h 12"/>
                  <a:gd name="T22" fmla="*/ 0 w 7"/>
                  <a:gd name="T23" fmla="*/ 1 h 12"/>
                  <a:gd name="T24" fmla="*/ 0 w 7"/>
                  <a:gd name="T25" fmla="*/ 1 h 12"/>
                  <a:gd name="T26" fmla="*/ 2 w 7"/>
                  <a:gd name="T27" fmla="*/ 1 h 12"/>
                  <a:gd name="T28" fmla="*/ 3 w 7"/>
                  <a:gd name="T29" fmla="*/ 0 h 12"/>
                  <a:gd name="T30" fmla="*/ 6 w 7"/>
                  <a:gd name="T31" fmla="*/ 1 h 12"/>
                  <a:gd name="T32" fmla="*/ 6 w 7"/>
                  <a:gd name="T33" fmla="*/ 1 h 12"/>
                  <a:gd name="T34" fmla="*/ 6 w 7"/>
                  <a:gd name="T35" fmla="*/ 1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1"/>
                    </a:moveTo>
                    <a:lnTo>
                      <a:pt x="6" y="3"/>
                    </a:lnTo>
                    <a:lnTo>
                      <a:pt x="6" y="5"/>
                    </a:lnTo>
                    <a:lnTo>
                      <a:pt x="6" y="11"/>
                    </a:lnTo>
                    <a:lnTo>
                      <a:pt x="4" y="11"/>
                    </a:lnTo>
                    <a:lnTo>
                      <a:pt x="3" y="11"/>
                    </a:lnTo>
                    <a:lnTo>
                      <a:pt x="0" y="11"/>
                    </a:lnTo>
                    <a:lnTo>
                      <a:pt x="1" y="9"/>
                    </a:lnTo>
                    <a:lnTo>
                      <a:pt x="1" y="6"/>
                    </a:lnTo>
                    <a:lnTo>
                      <a:pt x="0" y="1"/>
                    </a:lnTo>
                    <a:lnTo>
                      <a:pt x="2" y="1"/>
                    </a:lnTo>
                    <a:lnTo>
                      <a:pt x="3" y="0"/>
                    </a:lnTo>
                    <a:lnTo>
                      <a:pt x="6" y="1"/>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89" name="Freeform 389">
                <a:extLst>
                  <a:ext uri="{FF2B5EF4-FFF2-40B4-BE49-F238E27FC236}">
                    <a16:creationId xmlns:a16="http://schemas.microsoft.com/office/drawing/2014/main" id="{E3AB795D-8335-4F17-9FB0-A35D32A3E41A}"/>
                  </a:ext>
                </a:extLst>
              </p:cNvPr>
              <p:cNvSpPr>
                <a:spLocks/>
              </p:cNvSpPr>
              <p:nvPr/>
            </p:nvSpPr>
            <p:spPr bwMode="auto">
              <a:xfrm>
                <a:off x="831" y="3478"/>
                <a:ext cx="6" cy="9"/>
              </a:xfrm>
              <a:custGeom>
                <a:avLst/>
                <a:gdLst>
                  <a:gd name="T0" fmla="*/ 5 w 6"/>
                  <a:gd name="T1" fmla="*/ 0 h 9"/>
                  <a:gd name="T2" fmla="*/ 5 w 6"/>
                  <a:gd name="T3" fmla="*/ 2 h 9"/>
                  <a:gd name="T4" fmla="*/ 5 w 6"/>
                  <a:gd name="T5" fmla="*/ 6 h 9"/>
                  <a:gd name="T6" fmla="*/ 5 w 6"/>
                  <a:gd name="T7" fmla="*/ 8 h 9"/>
                  <a:gd name="T8" fmla="*/ 5 w 6"/>
                  <a:gd name="T9" fmla="*/ 8 h 9"/>
                  <a:gd name="T10" fmla="*/ 4 w 6"/>
                  <a:gd name="T11" fmla="*/ 8 h 9"/>
                  <a:gd name="T12" fmla="*/ 1 w 6"/>
                  <a:gd name="T13" fmla="*/ 8 h 9"/>
                  <a:gd name="T14" fmla="*/ 0 w 6"/>
                  <a:gd name="T15" fmla="*/ 8 h 9"/>
                  <a:gd name="T16" fmla="*/ 0 w 6"/>
                  <a:gd name="T17" fmla="*/ 8 h 9"/>
                  <a:gd name="T18" fmla="*/ 0 w 6"/>
                  <a:gd name="T19" fmla="*/ 6 h 9"/>
                  <a:gd name="T20" fmla="*/ 0 w 6"/>
                  <a:gd name="T21" fmla="*/ 2 h 9"/>
                  <a:gd name="T22" fmla="*/ 0 w 6"/>
                  <a:gd name="T23" fmla="*/ 0 h 9"/>
                  <a:gd name="T24" fmla="*/ 0 w 6"/>
                  <a:gd name="T25" fmla="*/ 0 h 9"/>
                  <a:gd name="T26" fmla="*/ 1 w 6"/>
                  <a:gd name="T27" fmla="*/ 0 h 9"/>
                  <a:gd name="T28" fmla="*/ 4 w 6"/>
                  <a:gd name="T29" fmla="*/ 0 h 9"/>
                  <a:gd name="T30" fmla="*/ 5 w 6"/>
                  <a:gd name="T31" fmla="*/ 0 h 9"/>
                  <a:gd name="T32" fmla="*/ 5 w 6"/>
                  <a:gd name="T33" fmla="*/ 0 h 9"/>
                  <a:gd name="T34" fmla="*/ 5 w 6"/>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9"/>
                  <a:gd name="T56" fmla="*/ 6 w 6"/>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9">
                    <a:moveTo>
                      <a:pt x="5" y="0"/>
                    </a:moveTo>
                    <a:lnTo>
                      <a:pt x="5" y="2"/>
                    </a:lnTo>
                    <a:lnTo>
                      <a:pt x="5" y="6"/>
                    </a:lnTo>
                    <a:lnTo>
                      <a:pt x="5" y="8"/>
                    </a:lnTo>
                    <a:lnTo>
                      <a:pt x="4" y="8"/>
                    </a:lnTo>
                    <a:lnTo>
                      <a:pt x="1" y="8"/>
                    </a:lnTo>
                    <a:lnTo>
                      <a:pt x="0" y="8"/>
                    </a:lnTo>
                    <a:lnTo>
                      <a:pt x="0" y="6"/>
                    </a:lnTo>
                    <a:lnTo>
                      <a:pt x="0" y="2"/>
                    </a:lnTo>
                    <a:lnTo>
                      <a:pt x="0" y="0"/>
                    </a:lnTo>
                    <a:lnTo>
                      <a:pt x="1"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0" name="Freeform 390">
                <a:extLst>
                  <a:ext uri="{FF2B5EF4-FFF2-40B4-BE49-F238E27FC236}">
                    <a16:creationId xmlns:a16="http://schemas.microsoft.com/office/drawing/2014/main" id="{9A58C9B3-810E-400F-BA08-7B847D639037}"/>
                  </a:ext>
                </a:extLst>
              </p:cNvPr>
              <p:cNvSpPr>
                <a:spLocks/>
              </p:cNvSpPr>
              <p:nvPr/>
            </p:nvSpPr>
            <p:spPr bwMode="auto">
              <a:xfrm>
                <a:off x="931"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1" name="Freeform 391">
                <a:extLst>
                  <a:ext uri="{FF2B5EF4-FFF2-40B4-BE49-F238E27FC236}">
                    <a16:creationId xmlns:a16="http://schemas.microsoft.com/office/drawing/2014/main" id="{B0530F55-F31A-41BB-832F-93ED5DC562A3}"/>
                  </a:ext>
                </a:extLst>
              </p:cNvPr>
              <p:cNvSpPr>
                <a:spLocks/>
              </p:cNvSpPr>
              <p:nvPr/>
            </p:nvSpPr>
            <p:spPr bwMode="auto">
              <a:xfrm>
                <a:off x="931"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92" name="Freeform 392">
                <a:extLst>
                  <a:ext uri="{FF2B5EF4-FFF2-40B4-BE49-F238E27FC236}">
                    <a16:creationId xmlns:a16="http://schemas.microsoft.com/office/drawing/2014/main" id="{C677D186-C58A-409B-9F1B-98D140BD754D}"/>
                  </a:ext>
                </a:extLst>
              </p:cNvPr>
              <p:cNvSpPr>
                <a:spLocks/>
              </p:cNvSpPr>
              <p:nvPr/>
            </p:nvSpPr>
            <p:spPr bwMode="auto">
              <a:xfrm>
                <a:off x="936" y="3263"/>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9"/>
                    </a:lnTo>
                    <a:lnTo>
                      <a:pt x="58" y="70"/>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3" y="0"/>
                    </a:lnTo>
                    <a:lnTo>
                      <a:pt x="11" y="0"/>
                    </a:lnTo>
                    <a:lnTo>
                      <a:pt x="23" y="0"/>
                    </a:lnTo>
                    <a:lnTo>
                      <a:pt x="35" y="0"/>
                    </a:lnTo>
                    <a:lnTo>
                      <a:pt x="46" y="0"/>
                    </a:lnTo>
                    <a:lnTo>
                      <a:pt x="54"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3" name="Freeform 393">
                <a:extLst>
                  <a:ext uri="{FF2B5EF4-FFF2-40B4-BE49-F238E27FC236}">
                    <a16:creationId xmlns:a16="http://schemas.microsoft.com/office/drawing/2014/main" id="{ED39F728-D86B-470E-B347-3BE0CABAC52B}"/>
                  </a:ext>
                </a:extLst>
              </p:cNvPr>
              <p:cNvSpPr>
                <a:spLocks/>
              </p:cNvSpPr>
              <p:nvPr/>
            </p:nvSpPr>
            <p:spPr bwMode="auto">
              <a:xfrm>
                <a:off x="936" y="3263"/>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9"/>
                    </a:lnTo>
                    <a:lnTo>
                      <a:pt x="58" y="70"/>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3" y="0"/>
                    </a:lnTo>
                    <a:lnTo>
                      <a:pt x="11" y="0"/>
                    </a:lnTo>
                    <a:lnTo>
                      <a:pt x="23" y="0"/>
                    </a:lnTo>
                    <a:lnTo>
                      <a:pt x="35" y="0"/>
                    </a:lnTo>
                    <a:lnTo>
                      <a:pt x="46" y="0"/>
                    </a:lnTo>
                    <a:lnTo>
                      <a:pt x="54"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94" name="Freeform 394">
                <a:extLst>
                  <a:ext uri="{FF2B5EF4-FFF2-40B4-BE49-F238E27FC236}">
                    <a16:creationId xmlns:a16="http://schemas.microsoft.com/office/drawing/2014/main" id="{34FC9DCC-26CB-489C-A306-44D5D67CCC5E}"/>
                  </a:ext>
                </a:extLst>
              </p:cNvPr>
              <p:cNvSpPr>
                <a:spLocks/>
              </p:cNvSpPr>
              <p:nvPr/>
            </p:nvSpPr>
            <p:spPr bwMode="auto">
              <a:xfrm>
                <a:off x="936" y="3263"/>
                <a:ext cx="28" cy="31"/>
              </a:xfrm>
              <a:custGeom>
                <a:avLst/>
                <a:gdLst>
                  <a:gd name="T0" fmla="*/ 27 w 28"/>
                  <a:gd name="T1" fmla="*/ 1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1 h 31"/>
                  <a:gd name="T24" fmla="*/ 0 w 28"/>
                  <a:gd name="T25" fmla="*/ 1 h 31"/>
                  <a:gd name="T26" fmla="*/ 7 w 28"/>
                  <a:gd name="T27" fmla="*/ 0 h 31"/>
                  <a:gd name="T28" fmla="*/ 20 w 28"/>
                  <a:gd name="T29" fmla="*/ 0 h 31"/>
                  <a:gd name="T30" fmla="*/ 27 w 28"/>
                  <a:gd name="T31" fmla="*/ 1 h 31"/>
                  <a:gd name="T32" fmla="*/ 27 w 28"/>
                  <a:gd name="T33" fmla="*/ 1 h 31"/>
                  <a:gd name="T34" fmla="*/ 27 w 28"/>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1"/>
                    </a:moveTo>
                    <a:lnTo>
                      <a:pt x="27" y="8"/>
                    </a:lnTo>
                    <a:lnTo>
                      <a:pt x="27" y="22"/>
                    </a:lnTo>
                    <a:lnTo>
                      <a:pt x="27" y="30"/>
                    </a:lnTo>
                    <a:lnTo>
                      <a:pt x="20" y="30"/>
                    </a:lnTo>
                    <a:lnTo>
                      <a:pt x="7" y="30"/>
                    </a:lnTo>
                    <a:lnTo>
                      <a:pt x="0" y="30"/>
                    </a:lnTo>
                    <a:lnTo>
                      <a:pt x="0" y="22"/>
                    </a:lnTo>
                    <a:lnTo>
                      <a:pt x="0" y="8"/>
                    </a:lnTo>
                    <a:lnTo>
                      <a:pt x="0" y="1"/>
                    </a:lnTo>
                    <a:lnTo>
                      <a:pt x="7" y="0"/>
                    </a:lnTo>
                    <a:lnTo>
                      <a:pt x="20" y="0"/>
                    </a:lnTo>
                    <a:lnTo>
                      <a:pt x="27"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5" name="Freeform 395">
                <a:extLst>
                  <a:ext uri="{FF2B5EF4-FFF2-40B4-BE49-F238E27FC236}">
                    <a16:creationId xmlns:a16="http://schemas.microsoft.com/office/drawing/2014/main" id="{A562859E-A80D-4C0C-BC04-4AEB7D69F234}"/>
                  </a:ext>
                </a:extLst>
              </p:cNvPr>
              <p:cNvSpPr>
                <a:spLocks/>
              </p:cNvSpPr>
              <p:nvPr/>
            </p:nvSpPr>
            <p:spPr bwMode="auto">
              <a:xfrm>
                <a:off x="966" y="3263"/>
                <a:ext cx="28" cy="31"/>
              </a:xfrm>
              <a:custGeom>
                <a:avLst/>
                <a:gdLst>
                  <a:gd name="T0" fmla="*/ 27 w 28"/>
                  <a:gd name="T1" fmla="*/ 1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1 h 31"/>
                  <a:gd name="T24" fmla="*/ 0 w 28"/>
                  <a:gd name="T25" fmla="*/ 1 h 31"/>
                  <a:gd name="T26" fmla="*/ 7 w 28"/>
                  <a:gd name="T27" fmla="*/ 0 h 31"/>
                  <a:gd name="T28" fmla="*/ 20 w 28"/>
                  <a:gd name="T29" fmla="*/ 0 h 31"/>
                  <a:gd name="T30" fmla="*/ 27 w 28"/>
                  <a:gd name="T31" fmla="*/ 1 h 31"/>
                  <a:gd name="T32" fmla="*/ 27 w 28"/>
                  <a:gd name="T33" fmla="*/ 1 h 31"/>
                  <a:gd name="T34" fmla="*/ 27 w 28"/>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1"/>
                    </a:moveTo>
                    <a:lnTo>
                      <a:pt x="27" y="8"/>
                    </a:lnTo>
                    <a:lnTo>
                      <a:pt x="27" y="22"/>
                    </a:lnTo>
                    <a:lnTo>
                      <a:pt x="27" y="30"/>
                    </a:lnTo>
                    <a:lnTo>
                      <a:pt x="20" y="30"/>
                    </a:lnTo>
                    <a:lnTo>
                      <a:pt x="7" y="30"/>
                    </a:lnTo>
                    <a:lnTo>
                      <a:pt x="0" y="30"/>
                    </a:lnTo>
                    <a:lnTo>
                      <a:pt x="0" y="22"/>
                    </a:lnTo>
                    <a:lnTo>
                      <a:pt x="0" y="8"/>
                    </a:lnTo>
                    <a:lnTo>
                      <a:pt x="0" y="1"/>
                    </a:lnTo>
                    <a:lnTo>
                      <a:pt x="7" y="0"/>
                    </a:lnTo>
                    <a:lnTo>
                      <a:pt x="20" y="0"/>
                    </a:lnTo>
                    <a:lnTo>
                      <a:pt x="27"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6" name="Freeform 396">
                <a:extLst>
                  <a:ext uri="{FF2B5EF4-FFF2-40B4-BE49-F238E27FC236}">
                    <a16:creationId xmlns:a16="http://schemas.microsoft.com/office/drawing/2014/main" id="{1B035014-D890-4BF2-9E42-1821714014AF}"/>
                  </a:ext>
                </a:extLst>
              </p:cNvPr>
              <p:cNvSpPr>
                <a:spLocks/>
              </p:cNvSpPr>
              <p:nvPr/>
            </p:nvSpPr>
            <p:spPr bwMode="auto">
              <a:xfrm>
                <a:off x="936" y="3296"/>
                <a:ext cx="28" cy="30"/>
              </a:xfrm>
              <a:custGeom>
                <a:avLst/>
                <a:gdLst>
                  <a:gd name="T0" fmla="*/ 27 w 28"/>
                  <a:gd name="T1" fmla="*/ 0 h 30"/>
                  <a:gd name="T2" fmla="*/ 27 w 28"/>
                  <a:gd name="T3" fmla="*/ 7 h 30"/>
                  <a:gd name="T4" fmla="*/ 27 w 28"/>
                  <a:gd name="T5" fmla="*/ 21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1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1"/>
                    </a:lnTo>
                    <a:lnTo>
                      <a:pt x="27" y="29"/>
                    </a:lnTo>
                    <a:lnTo>
                      <a:pt x="20" y="29"/>
                    </a:lnTo>
                    <a:lnTo>
                      <a:pt x="7" y="29"/>
                    </a:lnTo>
                    <a:lnTo>
                      <a:pt x="0" y="29"/>
                    </a:lnTo>
                    <a:lnTo>
                      <a:pt x="0" y="21"/>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7" name="Freeform 397">
                <a:extLst>
                  <a:ext uri="{FF2B5EF4-FFF2-40B4-BE49-F238E27FC236}">
                    <a16:creationId xmlns:a16="http://schemas.microsoft.com/office/drawing/2014/main" id="{745E3727-E047-4F30-8D6D-EEF6CD6B1635}"/>
                  </a:ext>
                </a:extLst>
              </p:cNvPr>
              <p:cNvSpPr>
                <a:spLocks/>
              </p:cNvSpPr>
              <p:nvPr/>
            </p:nvSpPr>
            <p:spPr bwMode="auto">
              <a:xfrm>
                <a:off x="966" y="3296"/>
                <a:ext cx="28" cy="30"/>
              </a:xfrm>
              <a:custGeom>
                <a:avLst/>
                <a:gdLst>
                  <a:gd name="T0" fmla="*/ 27 w 28"/>
                  <a:gd name="T1" fmla="*/ 0 h 30"/>
                  <a:gd name="T2" fmla="*/ 27 w 28"/>
                  <a:gd name="T3" fmla="*/ 7 h 30"/>
                  <a:gd name="T4" fmla="*/ 27 w 28"/>
                  <a:gd name="T5" fmla="*/ 21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1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1"/>
                    </a:lnTo>
                    <a:lnTo>
                      <a:pt x="27" y="29"/>
                    </a:lnTo>
                    <a:lnTo>
                      <a:pt x="20" y="29"/>
                    </a:lnTo>
                    <a:lnTo>
                      <a:pt x="7" y="29"/>
                    </a:lnTo>
                    <a:lnTo>
                      <a:pt x="0" y="29"/>
                    </a:lnTo>
                    <a:lnTo>
                      <a:pt x="0" y="21"/>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8" name="Freeform 398">
                <a:extLst>
                  <a:ext uri="{FF2B5EF4-FFF2-40B4-BE49-F238E27FC236}">
                    <a16:creationId xmlns:a16="http://schemas.microsoft.com/office/drawing/2014/main" id="{809F6D71-1387-405C-BAF5-67EF2E59ECA8}"/>
                  </a:ext>
                </a:extLst>
              </p:cNvPr>
              <p:cNvSpPr>
                <a:spLocks/>
              </p:cNvSpPr>
              <p:nvPr/>
            </p:nvSpPr>
            <p:spPr bwMode="auto">
              <a:xfrm>
                <a:off x="936" y="33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599" name="Freeform 399">
                <a:extLst>
                  <a:ext uri="{FF2B5EF4-FFF2-40B4-BE49-F238E27FC236}">
                    <a16:creationId xmlns:a16="http://schemas.microsoft.com/office/drawing/2014/main" id="{B23FB5D8-6FC2-4969-9D43-3B76098E7A12}"/>
                  </a:ext>
                </a:extLst>
              </p:cNvPr>
              <p:cNvSpPr>
                <a:spLocks/>
              </p:cNvSpPr>
              <p:nvPr/>
            </p:nvSpPr>
            <p:spPr bwMode="auto">
              <a:xfrm>
                <a:off x="966" y="33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0" name="Freeform 400">
                <a:extLst>
                  <a:ext uri="{FF2B5EF4-FFF2-40B4-BE49-F238E27FC236}">
                    <a16:creationId xmlns:a16="http://schemas.microsoft.com/office/drawing/2014/main" id="{C159D367-1D65-492B-B14B-FD6F7FA6744A}"/>
                  </a:ext>
                </a:extLst>
              </p:cNvPr>
              <p:cNvSpPr>
                <a:spLocks/>
              </p:cNvSpPr>
              <p:nvPr/>
            </p:nvSpPr>
            <p:spPr bwMode="auto">
              <a:xfrm>
                <a:off x="936" y="3264"/>
                <a:ext cx="15" cy="28"/>
              </a:xfrm>
              <a:custGeom>
                <a:avLst/>
                <a:gdLst>
                  <a:gd name="T0" fmla="*/ 14 w 15"/>
                  <a:gd name="T1" fmla="*/ 0 h 28"/>
                  <a:gd name="T2" fmla="*/ 14 w 15"/>
                  <a:gd name="T3" fmla="*/ 7 h 28"/>
                  <a:gd name="T4" fmla="*/ 14 w 15"/>
                  <a:gd name="T5" fmla="*/ 20 h 28"/>
                  <a:gd name="T6" fmla="*/ 14 w 15"/>
                  <a:gd name="T7" fmla="*/ 27 h 28"/>
                  <a:gd name="T8" fmla="*/ 14 w 15"/>
                  <a:gd name="T9" fmla="*/ 27 h 28"/>
                  <a:gd name="T10" fmla="*/ 11 w 15"/>
                  <a:gd name="T11" fmla="*/ 27 h 28"/>
                  <a:gd name="T12" fmla="*/ 4 w 15"/>
                  <a:gd name="T13" fmla="*/ 27 h 28"/>
                  <a:gd name="T14" fmla="*/ 0 w 15"/>
                  <a:gd name="T15" fmla="*/ 27 h 28"/>
                  <a:gd name="T16" fmla="*/ 0 w 15"/>
                  <a:gd name="T17" fmla="*/ 27 h 28"/>
                  <a:gd name="T18" fmla="*/ 0 w 15"/>
                  <a:gd name="T19" fmla="*/ 20 h 28"/>
                  <a:gd name="T20" fmla="*/ 0 w 15"/>
                  <a:gd name="T21" fmla="*/ 7 h 28"/>
                  <a:gd name="T22" fmla="*/ 0 w 15"/>
                  <a:gd name="T23" fmla="*/ 0 h 28"/>
                  <a:gd name="T24" fmla="*/ 0 w 15"/>
                  <a:gd name="T25" fmla="*/ 0 h 28"/>
                  <a:gd name="T26" fmla="*/ 4 w 15"/>
                  <a:gd name="T27" fmla="*/ 0 h 28"/>
                  <a:gd name="T28" fmla="*/ 11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7"/>
                    </a:lnTo>
                    <a:lnTo>
                      <a:pt x="14" y="20"/>
                    </a:lnTo>
                    <a:lnTo>
                      <a:pt x="14" y="27"/>
                    </a:lnTo>
                    <a:lnTo>
                      <a:pt x="11" y="27"/>
                    </a:lnTo>
                    <a:lnTo>
                      <a:pt x="4" y="27"/>
                    </a:lnTo>
                    <a:lnTo>
                      <a:pt x="0" y="27"/>
                    </a:lnTo>
                    <a:lnTo>
                      <a:pt x="0" y="20"/>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1" name="Freeform 401">
                <a:extLst>
                  <a:ext uri="{FF2B5EF4-FFF2-40B4-BE49-F238E27FC236}">
                    <a16:creationId xmlns:a16="http://schemas.microsoft.com/office/drawing/2014/main" id="{7747B388-D8DD-487B-B245-BBAA1FEBB473}"/>
                  </a:ext>
                </a:extLst>
              </p:cNvPr>
              <p:cNvSpPr>
                <a:spLocks/>
              </p:cNvSpPr>
              <p:nvPr/>
            </p:nvSpPr>
            <p:spPr bwMode="auto">
              <a:xfrm>
                <a:off x="937" y="3265"/>
                <a:ext cx="15" cy="27"/>
              </a:xfrm>
              <a:custGeom>
                <a:avLst/>
                <a:gdLst>
                  <a:gd name="T0" fmla="*/ 14 w 15"/>
                  <a:gd name="T1" fmla="*/ 0 h 27"/>
                  <a:gd name="T2" fmla="*/ 14 w 15"/>
                  <a:gd name="T3" fmla="*/ 6 h 27"/>
                  <a:gd name="T4" fmla="*/ 14 w 15"/>
                  <a:gd name="T5" fmla="*/ 13 h 27"/>
                  <a:gd name="T6" fmla="*/ 14 w 15"/>
                  <a:gd name="T7" fmla="*/ 26 h 27"/>
                  <a:gd name="T8" fmla="*/ 14 w 15"/>
                  <a:gd name="T9" fmla="*/ 26 h 27"/>
                  <a:gd name="T10" fmla="*/ 11 w 15"/>
                  <a:gd name="T11" fmla="*/ 26 h 27"/>
                  <a:gd name="T12" fmla="*/ 7 w 15"/>
                  <a:gd name="T13" fmla="*/ 26 h 27"/>
                  <a:gd name="T14" fmla="*/ 0 w 15"/>
                  <a:gd name="T15" fmla="*/ 26 h 27"/>
                  <a:gd name="T16" fmla="*/ 0 w 15"/>
                  <a:gd name="T17" fmla="*/ 26 h 27"/>
                  <a:gd name="T18" fmla="*/ 0 w 15"/>
                  <a:gd name="T19" fmla="*/ 20 h 27"/>
                  <a:gd name="T20" fmla="*/ 0 w 15"/>
                  <a:gd name="T21" fmla="*/ 14 h 27"/>
                  <a:gd name="T22" fmla="*/ 0 w 15"/>
                  <a:gd name="T23" fmla="*/ 0 h 27"/>
                  <a:gd name="T24" fmla="*/ 0 w 15"/>
                  <a:gd name="T25" fmla="*/ 0 h 27"/>
                  <a:gd name="T26" fmla="*/ 4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3"/>
                    </a:lnTo>
                    <a:lnTo>
                      <a:pt x="14" y="26"/>
                    </a:lnTo>
                    <a:lnTo>
                      <a:pt x="11" y="26"/>
                    </a:lnTo>
                    <a:lnTo>
                      <a:pt x="7" y="26"/>
                    </a:lnTo>
                    <a:lnTo>
                      <a:pt x="0" y="26"/>
                    </a:lnTo>
                    <a:lnTo>
                      <a:pt x="0" y="20"/>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2" name="Freeform 402">
                <a:extLst>
                  <a:ext uri="{FF2B5EF4-FFF2-40B4-BE49-F238E27FC236}">
                    <a16:creationId xmlns:a16="http://schemas.microsoft.com/office/drawing/2014/main" id="{0A6BF114-4F1D-45B9-8391-EB7C09B58841}"/>
                  </a:ext>
                </a:extLst>
              </p:cNvPr>
              <p:cNvSpPr>
                <a:spLocks/>
              </p:cNvSpPr>
              <p:nvPr/>
            </p:nvSpPr>
            <p:spPr bwMode="auto">
              <a:xfrm>
                <a:off x="938" y="3267"/>
                <a:ext cx="14" cy="25"/>
              </a:xfrm>
              <a:custGeom>
                <a:avLst/>
                <a:gdLst>
                  <a:gd name="T0" fmla="*/ 13 w 14"/>
                  <a:gd name="T1" fmla="*/ 0 h 25"/>
                  <a:gd name="T2" fmla="*/ 13 w 14"/>
                  <a:gd name="T3" fmla="*/ 6 h 25"/>
                  <a:gd name="T4" fmla="*/ 13 w 14"/>
                  <a:gd name="T5" fmla="*/ 11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0 w 14"/>
                  <a:gd name="T19" fmla="*/ 18 h 25"/>
                  <a:gd name="T20" fmla="*/ 0 w 14"/>
                  <a:gd name="T21" fmla="*/ 13 h 25"/>
                  <a:gd name="T22" fmla="*/ 0 w 14"/>
                  <a:gd name="T23" fmla="*/ 0 h 25"/>
                  <a:gd name="T24" fmla="*/ 0 w 14"/>
                  <a:gd name="T25" fmla="*/ 0 h 25"/>
                  <a:gd name="T26" fmla="*/ 3 w 14"/>
                  <a:gd name="T27" fmla="*/ 0 h 25"/>
                  <a:gd name="T28" fmla="*/ 6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6"/>
                    </a:lnTo>
                    <a:lnTo>
                      <a:pt x="13" y="11"/>
                    </a:lnTo>
                    <a:lnTo>
                      <a:pt x="13" y="24"/>
                    </a:lnTo>
                    <a:lnTo>
                      <a:pt x="10" y="24"/>
                    </a:lnTo>
                    <a:lnTo>
                      <a:pt x="7" y="24"/>
                    </a:lnTo>
                    <a:lnTo>
                      <a:pt x="0" y="24"/>
                    </a:lnTo>
                    <a:lnTo>
                      <a:pt x="0" y="18"/>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3" name="Freeform 403">
                <a:extLst>
                  <a:ext uri="{FF2B5EF4-FFF2-40B4-BE49-F238E27FC236}">
                    <a16:creationId xmlns:a16="http://schemas.microsoft.com/office/drawing/2014/main" id="{B75D7EB4-2C56-4E82-8E9C-0A9E9A0DBC93}"/>
                  </a:ext>
                </a:extLst>
              </p:cNvPr>
              <p:cNvSpPr>
                <a:spLocks/>
              </p:cNvSpPr>
              <p:nvPr/>
            </p:nvSpPr>
            <p:spPr bwMode="auto">
              <a:xfrm>
                <a:off x="939" y="3268"/>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8 h 24"/>
                  <a:gd name="T20" fmla="*/ 0 w 13"/>
                  <a:gd name="T21" fmla="*/ 12 h 24"/>
                  <a:gd name="T22" fmla="*/ 0 w 13"/>
                  <a:gd name="T23" fmla="*/ 0 h 24"/>
                  <a:gd name="T24" fmla="*/ 0 w 13"/>
                  <a:gd name="T25" fmla="*/ 0 h 24"/>
                  <a:gd name="T26" fmla="*/ 3 w 13"/>
                  <a:gd name="T27" fmla="*/ 0 h 24"/>
                  <a:gd name="T28" fmla="*/ 5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6" y="23"/>
                    </a:lnTo>
                    <a:lnTo>
                      <a:pt x="0" y="23"/>
                    </a:lnTo>
                    <a:lnTo>
                      <a:pt x="0" y="18"/>
                    </a:lnTo>
                    <a:lnTo>
                      <a:pt x="0" y="12"/>
                    </a:lnTo>
                    <a:lnTo>
                      <a:pt x="0" y="0"/>
                    </a:lnTo>
                    <a:lnTo>
                      <a:pt x="3" y="0"/>
                    </a:lnTo>
                    <a:lnTo>
                      <a:pt x="5"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4" name="Freeform 404">
                <a:extLst>
                  <a:ext uri="{FF2B5EF4-FFF2-40B4-BE49-F238E27FC236}">
                    <a16:creationId xmlns:a16="http://schemas.microsoft.com/office/drawing/2014/main" id="{ED6CF274-32B5-4A5F-BC49-5D4347C05E6D}"/>
                  </a:ext>
                </a:extLst>
              </p:cNvPr>
              <p:cNvSpPr>
                <a:spLocks/>
              </p:cNvSpPr>
              <p:nvPr/>
            </p:nvSpPr>
            <p:spPr bwMode="auto">
              <a:xfrm>
                <a:off x="940" y="3270"/>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5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5" y="21"/>
                    </a:lnTo>
                    <a:lnTo>
                      <a:pt x="0" y="21"/>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5" name="Freeform 405">
                <a:extLst>
                  <a:ext uri="{FF2B5EF4-FFF2-40B4-BE49-F238E27FC236}">
                    <a16:creationId xmlns:a16="http://schemas.microsoft.com/office/drawing/2014/main" id="{7185662E-70B0-4F9D-8E98-DD3915581114}"/>
                  </a:ext>
                </a:extLst>
              </p:cNvPr>
              <p:cNvSpPr>
                <a:spLocks/>
              </p:cNvSpPr>
              <p:nvPr/>
            </p:nvSpPr>
            <p:spPr bwMode="auto">
              <a:xfrm>
                <a:off x="940" y="3271"/>
                <a:ext cx="12" cy="21"/>
              </a:xfrm>
              <a:custGeom>
                <a:avLst/>
                <a:gdLst>
                  <a:gd name="T0" fmla="*/ 11 w 12"/>
                  <a:gd name="T1" fmla="*/ 0 h 21"/>
                  <a:gd name="T2" fmla="*/ 11 w 12"/>
                  <a:gd name="T3" fmla="*/ 5 h 21"/>
                  <a:gd name="T4" fmla="*/ 11 w 12"/>
                  <a:gd name="T5" fmla="*/ 10 h 21"/>
                  <a:gd name="T6" fmla="*/ 11 w 12"/>
                  <a:gd name="T7" fmla="*/ 20 h 21"/>
                  <a:gd name="T8" fmla="*/ 11 w 12"/>
                  <a:gd name="T9" fmla="*/ 20 h 21"/>
                  <a:gd name="T10" fmla="*/ 8 w 12"/>
                  <a:gd name="T11" fmla="*/ 20 h 21"/>
                  <a:gd name="T12" fmla="*/ 6 w 12"/>
                  <a:gd name="T13" fmla="*/ 20 h 21"/>
                  <a:gd name="T14" fmla="*/ 0 w 12"/>
                  <a:gd name="T15" fmla="*/ 20 h 21"/>
                  <a:gd name="T16" fmla="*/ 0 w 12"/>
                  <a:gd name="T17" fmla="*/ 20 h 21"/>
                  <a:gd name="T18" fmla="*/ 0 w 12"/>
                  <a:gd name="T19" fmla="*/ 16 h 21"/>
                  <a:gd name="T20" fmla="*/ 0 w 12"/>
                  <a:gd name="T21" fmla="*/ 11 h 21"/>
                  <a:gd name="T22" fmla="*/ 0 w 12"/>
                  <a:gd name="T23" fmla="*/ 0 h 21"/>
                  <a:gd name="T24" fmla="*/ 0 w 12"/>
                  <a:gd name="T25" fmla="*/ 0 h 21"/>
                  <a:gd name="T26" fmla="*/ 3 w 12"/>
                  <a:gd name="T27" fmla="*/ 0 h 21"/>
                  <a:gd name="T28" fmla="*/ 5 w 12"/>
                  <a:gd name="T29" fmla="*/ 0 h 21"/>
                  <a:gd name="T30" fmla="*/ 11 w 12"/>
                  <a:gd name="T31" fmla="*/ 0 h 21"/>
                  <a:gd name="T32" fmla="*/ 11 w 12"/>
                  <a:gd name="T33" fmla="*/ 0 h 21"/>
                  <a:gd name="T34" fmla="*/ 11 w 12"/>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1"/>
                  <a:gd name="T56" fmla="*/ 12 w 12"/>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1">
                    <a:moveTo>
                      <a:pt x="11" y="0"/>
                    </a:moveTo>
                    <a:lnTo>
                      <a:pt x="11" y="5"/>
                    </a:lnTo>
                    <a:lnTo>
                      <a:pt x="11" y="10"/>
                    </a:lnTo>
                    <a:lnTo>
                      <a:pt x="11" y="20"/>
                    </a:lnTo>
                    <a:lnTo>
                      <a:pt x="8" y="20"/>
                    </a:lnTo>
                    <a:lnTo>
                      <a:pt x="6" y="20"/>
                    </a:lnTo>
                    <a:lnTo>
                      <a:pt x="0" y="20"/>
                    </a:lnTo>
                    <a:lnTo>
                      <a:pt x="0" y="16"/>
                    </a:lnTo>
                    <a:lnTo>
                      <a:pt x="0" y="11"/>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6" name="Freeform 406">
                <a:extLst>
                  <a:ext uri="{FF2B5EF4-FFF2-40B4-BE49-F238E27FC236}">
                    <a16:creationId xmlns:a16="http://schemas.microsoft.com/office/drawing/2014/main" id="{F5D84A10-F1C3-4E47-B091-58B387AB0CB2}"/>
                  </a:ext>
                </a:extLst>
              </p:cNvPr>
              <p:cNvSpPr>
                <a:spLocks/>
              </p:cNvSpPr>
              <p:nvPr/>
            </p:nvSpPr>
            <p:spPr bwMode="auto">
              <a:xfrm>
                <a:off x="941" y="3273"/>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8 w 11"/>
                  <a:gd name="T11" fmla="*/ 18 h 19"/>
                  <a:gd name="T12" fmla="*/ 5 w 11"/>
                  <a:gd name="T13" fmla="*/ 18 h 19"/>
                  <a:gd name="T14" fmla="*/ 0 w 11"/>
                  <a:gd name="T15" fmla="*/ 18 h 19"/>
                  <a:gd name="T16" fmla="*/ 0 w 11"/>
                  <a:gd name="T17" fmla="*/ 18 h 19"/>
                  <a:gd name="T18" fmla="*/ 0 w 11"/>
                  <a:gd name="T19" fmla="*/ 14 h 19"/>
                  <a:gd name="T20" fmla="*/ 0 w 11"/>
                  <a:gd name="T21" fmla="*/ 10 h 19"/>
                  <a:gd name="T22" fmla="*/ 0 w 11"/>
                  <a:gd name="T23" fmla="*/ 0 h 19"/>
                  <a:gd name="T24" fmla="*/ 0 w 11"/>
                  <a:gd name="T25" fmla="*/ 0 h 19"/>
                  <a:gd name="T26" fmla="*/ 3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8" y="18"/>
                    </a:lnTo>
                    <a:lnTo>
                      <a:pt x="5" y="18"/>
                    </a:lnTo>
                    <a:lnTo>
                      <a:pt x="0" y="18"/>
                    </a:lnTo>
                    <a:lnTo>
                      <a:pt x="0" y="14"/>
                    </a:lnTo>
                    <a:lnTo>
                      <a:pt x="0" y="10"/>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7" name="Freeform 407">
                <a:extLst>
                  <a:ext uri="{FF2B5EF4-FFF2-40B4-BE49-F238E27FC236}">
                    <a16:creationId xmlns:a16="http://schemas.microsoft.com/office/drawing/2014/main" id="{BE6AF152-439E-4D5A-A10B-3D7CF9923F58}"/>
                  </a:ext>
                </a:extLst>
              </p:cNvPr>
              <p:cNvSpPr>
                <a:spLocks/>
              </p:cNvSpPr>
              <p:nvPr/>
            </p:nvSpPr>
            <p:spPr bwMode="auto">
              <a:xfrm>
                <a:off x="942" y="3275"/>
                <a:ext cx="10" cy="17"/>
              </a:xfrm>
              <a:custGeom>
                <a:avLst/>
                <a:gdLst>
                  <a:gd name="T0" fmla="*/ 9 w 10"/>
                  <a:gd name="T1" fmla="*/ 0 h 17"/>
                  <a:gd name="T2" fmla="*/ 9 w 10"/>
                  <a:gd name="T3" fmla="*/ 4 h 17"/>
                  <a:gd name="T4" fmla="*/ 9 w 10"/>
                  <a:gd name="T5" fmla="*/ 8 h 17"/>
                  <a:gd name="T6" fmla="*/ 9 w 10"/>
                  <a:gd name="T7" fmla="*/ 16 h 17"/>
                  <a:gd name="T8" fmla="*/ 9 w 10"/>
                  <a:gd name="T9" fmla="*/ 16 h 17"/>
                  <a:gd name="T10" fmla="*/ 7 w 10"/>
                  <a:gd name="T11" fmla="*/ 16 h 17"/>
                  <a:gd name="T12" fmla="*/ 5 w 10"/>
                  <a:gd name="T13" fmla="*/ 16 h 17"/>
                  <a:gd name="T14" fmla="*/ 0 w 10"/>
                  <a:gd name="T15" fmla="*/ 16 h 17"/>
                  <a:gd name="T16" fmla="*/ 0 w 10"/>
                  <a:gd name="T17" fmla="*/ 16 h 17"/>
                  <a:gd name="T18" fmla="*/ 0 w 10"/>
                  <a:gd name="T19" fmla="*/ 12 h 17"/>
                  <a:gd name="T20" fmla="*/ 0 w 10"/>
                  <a:gd name="T21" fmla="*/ 8 h 17"/>
                  <a:gd name="T22" fmla="*/ 0 w 10"/>
                  <a:gd name="T23" fmla="*/ 0 h 17"/>
                  <a:gd name="T24" fmla="*/ 0 w 10"/>
                  <a:gd name="T25" fmla="*/ 0 h 17"/>
                  <a:gd name="T26" fmla="*/ 2 w 10"/>
                  <a:gd name="T27" fmla="*/ 0 h 17"/>
                  <a:gd name="T28" fmla="*/ 4 w 10"/>
                  <a:gd name="T29" fmla="*/ 0 h 17"/>
                  <a:gd name="T30" fmla="*/ 9 w 10"/>
                  <a:gd name="T31" fmla="*/ 0 h 17"/>
                  <a:gd name="T32" fmla="*/ 9 w 10"/>
                  <a:gd name="T33" fmla="*/ 0 h 17"/>
                  <a:gd name="T34" fmla="*/ 9 w 10"/>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7"/>
                  <a:gd name="T56" fmla="*/ 10 w 10"/>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7">
                    <a:moveTo>
                      <a:pt x="9" y="0"/>
                    </a:moveTo>
                    <a:lnTo>
                      <a:pt x="9" y="4"/>
                    </a:lnTo>
                    <a:lnTo>
                      <a:pt x="9" y="8"/>
                    </a:lnTo>
                    <a:lnTo>
                      <a:pt x="9" y="16"/>
                    </a:lnTo>
                    <a:lnTo>
                      <a:pt x="7" y="16"/>
                    </a:lnTo>
                    <a:lnTo>
                      <a:pt x="5" y="16"/>
                    </a:lnTo>
                    <a:lnTo>
                      <a:pt x="0" y="16"/>
                    </a:lnTo>
                    <a:lnTo>
                      <a:pt x="0" y="12"/>
                    </a:lnTo>
                    <a:lnTo>
                      <a:pt x="0" y="8"/>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8" name="Freeform 408">
                <a:extLst>
                  <a:ext uri="{FF2B5EF4-FFF2-40B4-BE49-F238E27FC236}">
                    <a16:creationId xmlns:a16="http://schemas.microsoft.com/office/drawing/2014/main" id="{97EE7101-95B8-467E-936B-00F05349801A}"/>
                  </a:ext>
                </a:extLst>
              </p:cNvPr>
              <p:cNvSpPr>
                <a:spLocks/>
              </p:cNvSpPr>
              <p:nvPr/>
            </p:nvSpPr>
            <p:spPr bwMode="auto">
              <a:xfrm>
                <a:off x="943" y="3276"/>
                <a:ext cx="9" cy="16"/>
              </a:xfrm>
              <a:custGeom>
                <a:avLst/>
                <a:gdLst>
                  <a:gd name="T0" fmla="*/ 8 w 9"/>
                  <a:gd name="T1" fmla="*/ 0 h 16"/>
                  <a:gd name="T2" fmla="*/ 8 w 9"/>
                  <a:gd name="T3" fmla="*/ 4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2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4"/>
                    </a:lnTo>
                    <a:lnTo>
                      <a:pt x="8" y="7"/>
                    </a:lnTo>
                    <a:lnTo>
                      <a:pt x="8" y="15"/>
                    </a:lnTo>
                    <a:lnTo>
                      <a:pt x="6" y="15"/>
                    </a:lnTo>
                    <a:lnTo>
                      <a:pt x="4" y="15"/>
                    </a:lnTo>
                    <a:lnTo>
                      <a:pt x="0" y="15"/>
                    </a:lnTo>
                    <a:lnTo>
                      <a:pt x="0" y="12"/>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09" name="Freeform 409">
                <a:extLst>
                  <a:ext uri="{FF2B5EF4-FFF2-40B4-BE49-F238E27FC236}">
                    <a16:creationId xmlns:a16="http://schemas.microsoft.com/office/drawing/2014/main" id="{030468E5-B36F-4459-9C26-223988B39C5C}"/>
                  </a:ext>
                </a:extLst>
              </p:cNvPr>
              <p:cNvSpPr>
                <a:spLocks/>
              </p:cNvSpPr>
              <p:nvPr/>
            </p:nvSpPr>
            <p:spPr bwMode="auto">
              <a:xfrm>
                <a:off x="944" y="3278"/>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3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1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3" y="13"/>
                    </a:lnTo>
                    <a:lnTo>
                      <a:pt x="0" y="13"/>
                    </a:lnTo>
                    <a:lnTo>
                      <a:pt x="0" y="10"/>
                    </a:lnTo>
                    <a:lnTo>
                      <a:pt x="0" y="7"/>
                    </a:lnTo>
                    <a:lnTo>
                      <a:pt x="0" y="0"/>
                    </a:lnTo>
                    <a:lnTo>
                      <a:pt x="1"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0" name="Freeform 410">
                <a:extLst>
                  <a:ext uri="{FF2B5EF4-FFF2-40B4-BE49-F238E27FC236}">
                    <a16:creationId xmlns:a16="http://schemas.microsoft.com/office/drawing/2014/main" id="{2E9A4D98-CB81-4B4C-BED5-86E5F4028043}"/>
                  </a:ext>
                </a:extLst>
              </p:cNvPr>
              <p:cNvSpPr>
                <a:spLocks/>
              </p:cNvSpPr>
              <p:nvPr/>
            </p:nvSpPr>
            <p:spPr bwMode="auto">
              <a:xfrm>
                <a:off x="945" y="3279"/>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7 h 13"/>
                  <a:gd name="T22" fmla="*/ 0 w 7"/>
                  <a:gd name="T23" fmla="*/ 0 h 13"/>
                  <a:gd name="T24" fmla="*/ 0 w 7"/>
                  <a:gd name="T25" fmla="*/ 0 h 13"/>
                  <a:gd name="T26" fmla="*/ 1 w 7"/>
                  <a:gd name="T27" fmla="*/ 0 h 13"/>
                  <a:gd name="T28" fmla="*/ 2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4" y="12"/>
                    </a:lnTo>
                    <a:lnTo>
                      <a:pt x="3" y="12"/>
                    </a:lnTo>
                    <a:lnTo>
                      <a:pt x="0" y="12"/>
                    </a:lnTo>
                    <a:lnTo>
                      <a:pt x="0" y="9"/>
                    </a:lnTo>
                    <a:lnTo>
                      <a:pt x="0" y="7"/>
                    </a:lnTo>
                    <a:lnTo>
                      <a:pt x="0" y="0"/>
                    </a:lnTo>
                    <a:lnTo>
                      <a:pt x="1" y="0"/>
                    </a:lnTo>
                    <a:lnTo>
                      <a:pt x="2"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1" name="Freeform 411">
                <a:extLst>
                  <a:ext uri="{FF2B5EF4-FFF2-40B4-BE49-F238E27FC236}">
                    <a16:creationId xmlns:a16="http://schemas.microsoft.com/office/drawing/2014/main" id="{A32E8F1D-47F2-46B8-90BB-BDC559DCC56F}"/>
                  </a:ext>
                </a:extLst>
              </p:cNvPr>
              <p:cNvSpPr>
                <a:spLocks/>
              </p:cNvSpPr>
              <p:nvPr/>
            </p:nvSpPr>
            <p:spPr bwMode="auto">
              <a:xfrm>
                <a:off x="945" y="3281"/>
                <a:ext cx="6" cy="11"/>
              </a:xfrm>
              <a:custGeom>
                <a:avLst/>
                <a:gdLst>
                  <a:gd name="T0" fmla="*/ 5 w 6"/>
                  <a:gd name="T1" fmla="*/ 0 h 11"/>
                  <a:gd name="T2" fmla="*/ 5 w 6"/>
                  <a:gd name="T3" fmla="*/ 3 h 11"/>
                  <a:gd name="T4" fmla="*/ 5 w 6"/>
                  <a:gd name="T5" fmla="*/ 8 h 11"/>
                  <a:gd name="T6" fmla="*/ 5 w 6"/>
                  <a:gd name="T7" fmla="*/ 10 h 11"/>
                  <a:gd name="T8" fmla="*/ 5 w 6"/>
                  <a:gd name="T9" fmla="*/ 10 h 11"/>
                  <a:gd name="T10" fmla="*/ 4 w 6"/>
                  <a:gd name="T11" fmla="*/ 10 h 11"/>
                  <a:gd name="T12" fmla="*/ 2 w 6"/>
                  <a:gd name="T13" fmla="*/ 10 h 11"/>
                  <a:gd name="T14" fmla="*/ 0 w 6"/>
                  <a:gd name="T15" fmla="*/ 10 h 11"/>
                  <a:gd name="T16" fmla="*/ 0 w 6"/>
                  <a:gd name="T17" fmla="*/ 10 h 11"/>
                  <a:gd name="T18" fmla="*/ 0 w 6"/>
                  <a:gd name="T19" fmla="*/ 8 h 11"/>
                  <a:gd name="T20" fmla="*/ 0 w 6"/>
                  <a:gd name="T21" fmla="*/ 3 h 11"/>
                  <a:gd name="T22" fmla="*/ 0 w 6"/>
                  <a:gd name="T23" fmla="*/ 0 h 11"/>
                  <a:gd name="T24" fmla="*/ 0 w 6"/>
                  <a:gd name="T25" fmla="*/ 0 h 11"/>
                  <a:gd name="T26" fmla="*/ 2 w 6"/>
                  <a:gd name="T27" fmla="*/ 0 h 11"/>
                  <a:gd name="T28" fmla="*/ 4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3"/>
                    </a:lnTo>
                    <a:lnTo>
                      <a:pt x="5" y="8"/>
                    </a:lnTo>
                    <a:lnTo>
                      <a:pt x="5" y="10"/>
                    </a:lnTo>
                    <a:lnTo>
                      <a:pt x="4" y="10"/>
                    </a:lnTo>
                    <a:lnTo>
                      <a:pt x="2" y="10"/>
                    </a:lnTo>
                    <a:lnTo>
                      <a:pt x="0" y="10"/>
                    </a:lnTo>
                    <a:lnTo>
                      <a:pt x="0" y="8"/>
                    </a:lnTo>
                    <a:lnTo>
                      <a:pt x="0" y="3"/>
                    </a:lnTo>
                    <a:lnTo>
                      <a:pt x="0" y="0"/>
                    </a:lnTo>
                    <a:lnTo>
                      <a:pt x="2"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2" name="Freeform 412">
                <a:extLst>
                  <a:ext uri="{FF2B5EF4-FFF2-40B4-BE49-F238E27FC236}">
                    <a16:creationId xmlns:a16="http://schemas.microsoft.com/office/drawing/2014/main" id="{1E95EDE1-E9C5-4588-A1DA-9D0612A59BF9}"/>
                  </a:ext>
                </a:extLst>
              </p:cNvPr>
              <p:cNvSpPr>
                <a:spLocks/>
              </p:cNvSpPr>
              <p:nvPr/>
            </p:nvSpPr>
            <p:spPr bwMode="auto">
              <a:xfrm>
                <a:off x="936" y="3294"/>
                <a:ext cx="15" cy="30"/>
              </a:xfrm>
              <a:custGeom>
                <a:avLst/>
                <a:gdLst>
                  <a:gd name="T0" fmla="*/ 14 w 15"/>
                  <a:gd name="T1" fmla="*/ 0 h 30"/>
                  <a:gd name="T2" fmla="*/ 14 w 15"/>
                  <a:gd name="T3" fmla="*/ 7 h 30"/>
                  <a:gd name="T4" fmla="*/ 14 w 15"/>
                  <a:gd name="T5" fmla="*/ 21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1 h 30"/>
                  <a:gd name="T20" fmla="*/ 0 w 15"/>
                  <a:gd name="T21" fmla="*/ 7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7"/>
                    </a:lnTo>
                    <a:lnTo>
                      <a:pt x="14" y="21"/>
                    </a:lnTo>
                    <a:lnTo>
                      <a:pt x="14" y="29"/>
                    </a:lnTo>
                    <a:lnTo>
                      <a:pt x="11" y="29"/>
                    </a:lnTo>
                    <a:lnTo>
                      <a:pt x="4" y="29"/>
                    </a:lnTo>
                    <a:lnTo>
                      <a:pt x="0" y="29"/>
                    </a:lnTo>
                    <a:lnTo>
                      <a:pt x="0" y="21"/>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3" name="Freeform 413">
                <a:extLst>
                  <a:ext uri="{FF2B5EF4-FFF2-40B4-BE49-F238E27FC236}">
                    <a16:creationId xmlns:a16="http://schemas.microsoft.com/office/drawing/2014/main" id="{6E101BAB-26E7-4897-B9BF-E2AEBF97B08B}"/>
                  </a:ext>
                </a:extLst>
              </p:cNvPr>
              <p:cNvSpPr>
                <a:spLocks/>
              </p:cNvSpPr>
              <p:nvPr/>
            </p:nvSpPr>
            <p:spPr bwMode="auto">
              <a:xfrm>
                <a:off x="937" y="3295"/>
                <a:ext cx="15" cy="29"/>
              </a:xfrm>
              <a:custGeom>
                <a:avLst/>
                <a:gdLst>
                  <a:gd name="T0" fmla="*/ 14 w 15"/>
                  <a:gd name="T1" fmla="*/ 1 h 29"/>
                  <a:gd name="T2" fmla="*/ 14 w 15"/>
                  <a:gd name="T3" fmla="*/ 7 h 29"/>
                  <a:gd name="T4" fmla="*/ 14 w 15"/>
                  <a:gd name="T5" fmla="*/ 13 h 29"/>
                  <a:gd name="T6" fmla="*/ 14 w 15"/>
                  <a:gd name="T7" fmla="*/ 28 h 29"/>
                  <a:gd name="T8" fmla="*/ 14 w 15"/>
                  <a:gd name="T9" fmla="*/ 28 h 29"/>
                  <a:gd name="T10" fmla="*/ 11 w 15"/>
                  <a:gd name="T11" fmla="*/ 28 h 29"/>
                  <a:gd name="T12" fmla="*/ 7 w 15"/>
                  <a:gd name="T13" fmla="*/ 28 h 29"/>
                  <a:gd name="T14" fmla="*/ 0 w 15"/>
                  <a:gd name="T15" fmla="*/ 28 h 29"/>
                  <a:gd name="T16" fmla="*/ 0 w 15"/>
                  <a:gd name="T17" fmla="*/ 28 h 29"/>
                  <a:gd name="T18" fmla="*/ 0 w 15"/>
                  <a:gd name="T19" fmla="*/ 21 h 29"/>
                  <a:gd name="T20" fmla="*/ 0 w 15"/>
                  <a:gd name="T21" fmla="*/ 15 h 29"/>
                  <a:gd name="T22" fmla="*/ 0 w 15"/>
                  <a:gd name="T23" fmla="*/ 1 h 29"/>
                  <a:gd name="T24" fmla="*/ 0 w 15"/>
                  <a:gd name="T25" fmla="*/ 1 h 29"/>
                  <a:gd name="T26" fmla="*/ 4 w 15"/>
                  <a:gd name="T27" fmla="*/ 1 h 29"/>
                  <a:gd name="T28" fmla="*/ 7 w 15"/>
                  <a:gd name="T29" fmla="*/ 0 h 29"/>
                  <a:gd name="T30" fmla="*/ 14 w 15"/>
                  <a:gd name="T31" fmla="*/ 1 h 29"/>
                  <a:gd name="T32" fmla="*/ 14 w 15"/>
                  <a:gd name="T33" fmla="*/ 1 h 29"/>
                  <a:gd name="T34" fmla="*/ 14 w 15"/>
                  <a:gd name="T35" fmla="*/ 1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1"/>
                    </a:moveTo>
                    <a:lnTo>
                      <a:pt x="14" y="7"/>
                    </a:lnTo>
                    <a:lnTo>
                      <a:pt x="14" y="13"/>
                    </a:lnTo>
                    <a:lnTo>
                      <a:pt x="14" y="28"/>
                    </a:lnTo>
                    <a:lnTo>
                      <a:pt x="11" y="28"/>
                    </a:lnTo>
                    <a:lnTo>
                      <a:pt x="7" y="28"/>
                    </a:lnTo>
                    <a:lnTo>
                      <a:pt x="0" y="28"/>
                    </a:lnTo>
                    <a:lnTo>
                      <a:pt x="0" y="21"/>
                    </a:lnTo>
                    <a:lnTo>
                      <a:pt x="0" y="15"/>
                    </a:lnTo>
                    <a:lnTo>
                      <a:pt x="0" y="1"/>
                    </a:lnTo>
                    <a:lnTo>
                      <a:pt x="4" y="1"/>
                    </a:lnTo>
                    <a:lnTo>
                      <a:pt x="7" y="0"/>
                    </a:lnTo>
                    <a:lnTo>
                      <a:pt x="14" y="1"/>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4" name="Freeform 414">
                <a:extLst>
                  <a:ext uri="{FF2B5EF4-FFF2-40B4-BE49-F238E27FC236}">
                    <a16:creationId xmlns:a16="http://schemas.microsoft.com/office/drawing/2014/main" id="{2B852FF1-8704-4928-9D53-5644DE2F0593}"/>
                  </a:ext>
                </a:extLst>
              </p:cNvPr>
              <p:cNvSpPr>
                <a:spLocks/>
              </p:cNvSpPr>
              <p:nvPr/>
            </p:nvSpPr>
            <p:spPr bwMode="auto">
              <a:xfrm>
                <a:off x="938" y="3297"/>
                <a:ext cx="14" cy="27"/>
              </a:xfrm>
              <a:custGeom>
                <a:avLst/>
                <a:gdLst>
                  <a:gd name="T0" fmla="*/ 13 w 14"/>
                  <a:gd name="T1" fmla="*/ 1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1 h 27"/>
                  <a:gd name="T24" fmla="*/ 0 w 14"/>
                  <a:gd name="T25" fmla="*/ 1 h 27"/>
                  <a:gd name="T26" fmla="*/ 3 w 14"/>
                  <a:gd name="T27" fmla="*/ 0 h 27"/>
                  <a:gd name="T28" fmla="*/ 6 w 14"/>
                  <a:gd name="T29" fmla="*/ 0 h 27"/>
                  <a:gd name="T30" fmla="*/ 13 w 14"/>
                  <a:gd name="T31" fmla="*/ 1 h 27"/>
                  <a:gd name="T32" fmla="*/ 13 w 14"/>
                  <a:gd name="T33" fmla="*/ 1 h 27"/>
                  <a:gd name="T34" fmla="*/ 13 w 14"/>
                  <a:gd name="T35" fmla="*/ 1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1"/>
                    </a:moveTo>
                    <a:lnTo>
                      <a:pt x="13" y="6"/>
                    </a:lnTo>
                    <a:lnTo>
                      <a:pt x="13" y="12"/>
                    </a:lnTo>
                    <a:lnTo>
                      <a:pt x="13" y="26"/>
                    </a:lnTo>
                    <a:lnTo>
                      <a:pt x="10" y="26"/>
                    </a:lnTo>
                    <a:lnTo>
                      <a:pt x="7" y="26"/>
                    </a:lnTo>
                    <a:lnTo>
                      <a:pt x="0" y="26"/>
                    </a:lnTo>
                    <a:lnTo>
                      <a:pt x="0" y="20"/>
                    </a:lnTo>
                    <a:lnTo>
                      <a:pt x="0" y="14"/>
                    </a:lnTo>
                    <a:lnTo>
                      <a:pt x="0" y="1"/>
                    </a:lnTo>
                    <a:lnTo>
                      <a:pt x="3" y="0"/>
                    </a:lnTo>
                    <a:lnTo>
                      <a:pt x="6" y="0"/>
                    </a:lnTo>
                    <a:lnTo>
                      <a:pt x="13" y="1"/>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5" name="Freeform 415">
                <a:extLst>
                  <a:ext uri="{FF2B5EF4-FFF2-40B4-BE49-F238E27FC236}">
                    <a16:creationId xmlns:a16="http://schemas.microsoft.com/office/drawing/2014/main" id="{D89C9FC6-093B-428C-A9F6-448FA7EB98B3}"/>
                  </a:ext>
                </a:extLst>
              </p:cNvPr>
              <p:cNvSpPr>
                <a:spLocks/>
              </p:cNvSpPr>
              <p:nvPr/>
            </p:nvSpPr>
            <p:spPr bwMode="auto">
              <a:xfrm>
                <a:off x="939" y="3299"/>
                <a:ext cx="13" cy="25"/>
              </a:xfrm>
              <a:custGeom>
                <a:avLst/>
                <a:gdLst>
                  <a:gd name="T0" fmla="*/ 12 w 13"/>
                  <a:gd name="T1" fmla="*/ 1 h 25"/>
                  <a:gd name="T2" fmla="*/ 12 w 13"/>
                  <a:gd name="T3" fmla="*/ 6 h 25"/>
                  <a:gd name="T4" fmla="*/ 12 w 13"/>
                  <a:gd name="T5" fmla="*/ 11 h 25"/>
                  <a:gd name="T6" fmla="*/ 12 w 13"/>
                  <a:gd name="T7" fmla="*/ 24 h 25"/>
                  <a:gd name="T8" fmla="*/ 12 w 13"/>
                  <a:gd name="T9" fmla="*/ 24 h 25"/>
                  <a:gd name="T10" fmla="*/ 9 w 13"/>
                  <a:gd name="T11" fmla="*/ 24 h 25"/>
                  <a:gd name="T12" fmla="*/ 6 w 13"/>
                  <a:gd name="T13" fmla="*/ 24 h 25"/>
                  <a:gd name="T14" fmla="*/ 0 w 13"/>
                  <a:gd name="T15" fmla="*/ 24 h 25"/>
                  <a:gd name="T16" fmla="*/ 0 w 13"/>
                  <a:gd name="T17" fmla="*/ 24 h 25"/>
                  <a:gd name="T18" fmla="*/ 0 w 13"/>
                  <a:gd name="T19" fmla="*/ 18 h 25"/>
                  <a:gd name="T20" fmla="*/ 0 w 13"/>
                  <a:gd name="T21" fmla="*/ 13 h 25"/>
                  <a:gd name="T22" fmla="*/ 0 w 13"/>
                  <a:gd name="T23" fmla="*/ 1 h 25"/>
                  <a:gd name="T24" fmla="*/ 0 w 13"/>
                  <a:gd name="T25" fmla="*/ 1 h 25"/>
                  <a:gd name="T26" fmla="*/ 3 w 13"/>
                  <a:gd name="T27" fmla="*/ 0 h 25"/>
                  <a:gd name="T28" fmla="*/ 6 w 13"/>
                  <a:gd name="T29" fmla="*/ 0 h 25"/>
                  <a:gd name="T30" fmla="*/ 12 w 13"/>
                  <a:gd name="T31" fmla="*/ 1 h 25"/>
                  <a:gd name="T32" fmla="*/ 12 w 13"/>
                  <a:gd name="T33" fmla="*/ 1 h 25"/>
                  <a:gd name="T34" fmla="*/ 12 w 13"/>
                  <a:gd name="T35" fmla="*/ 1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1"/>
                    </a:moveTo>
                    <a:lnTo>
                      <a:pt x="12" y="6"/>
                    </a:lnTo>
                    <a:lnTo>
                      <a:pt x="12" y="11"/>
                    </a:lnTo>
                    <a:lnTo>
                      <a:pt x="12" y="24"/>
                    </a:lnTo>
                    <a:lnTo>
                      <a:pt x="9" y="24"/>
                    </a:lnTo>
                    <a:lnTo>
                      <a:pt x="6" y="24"/>
                    </a:lnTo>
                    <a:lnTo>
                      <a:pt x="0" y="24"/>
                    </a:lnTo>
                    <a:lnTo>
                      <a:pt x="0" y="18"/>
                    </a:lnTo>
                    <a:lnTo>
                      <a:pt x="0" y="13"/>
                    </a:lnTo>
                    <a:lnTo>
                      <a:pt x="0" y="1"/>
                    </a:lnTo>
                    <a:lnTo>
                      <a:pt x="3" y="0"/>
                    </a:lnTo>
                    <a:lnTo>
                      <a:pt x="6"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6" name="Freeform 416">
                <a:extLst>
                  <a:ext uri="{FF2B5EF4-FFF2-40B4-BE49-F238E27FC236}">
                    <a16:creationId xmlns:a16="http://schemas.microsoft.com/office/drawing/2014/main" id="{D7D00518-E56D-4B43-9D85-152518CA802A}"/>
                  </a:ext>
                </a:extLst>
              </p:cNvPr>
              <p:cNvSpPr>
                <a:spLocks/>
              </p:cNvSpPr>
              <p:nvPr/>
            </p:nvSpPr>
            <p:spPr bwMode="auto">
              <a:xfrm>
                <a:off x="940" y="3301"/>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2 h 23"/>
                  <a:gd name="T12" fmla="*/ 6 w 12"/>
                  <a:gd name="T13" fmla="*/ 22 h 23"/>
                  <a:gd name="T14" fmla="*/ 0 w 12"/>
                  <a:gd name="T15" fmla="*/ 22 h 23"/>
                  <a:gd name="T16" fmla="*/ 0 w 12"/>
                  <a:gd name="T17" fmla="*/ 22 h 23"/>
                  <a:gd name="T18" fmla="*/ 0 w 12"/>
                  <a:gd name="T19" fmla="*/ 17 h 23"/>
                  <a:gd name="T20" fmla="*/ 0 w 12"/>
                  <a:gd name="T21" fmla="*/ 12 h 23"/>
                  <a:gd name="T22" fmla="*/ 0 w 12"/>
                  <a:gd name="T23" fmla="*/ 0 h 23"/>
                  <a:gd name="T24" fmla="*/ 0 w 12"/>
                  <a:gd name="T25" fmla="*/ 0 h 23"/>
                  <a:gd name="T26" fmla="*/ 3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2"/>
                    </a:lnTo>
                    <a:lnTo>
                      <a:pt x="6" y="22"/>
                    </a:lnTo>
                    <a:lnTo>
                      <a:pt x="0" y="22"/>
                    </a:lnTo>
                    <a:lnTo>
                      <a:pt x="0" y="17"/>
                    </a:lnTo>
                    <a:lnTo>
                      <a:pt x="0" y="12"/>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7" name="Freeform 417">
                <a:extLst>
                  <a:ext uri="{FF2B5EF4-FFF2-40B4-BE49-F238E27FC236}">
                    <a16:creationId xmlns:a16="http://schemas.microsoft.com/office/drawing/2014/main" id="{C7944643-96DA-4ED0-8C3A-2C396CA5A1BC}"/>
                  </a:ext>
                </a:extLst>
              </p:cNvPr>
              <p:cNvSpPr>
                <a:spLocks/>
              </p:cNvSpPr>
              <p:nvPr/>
            </p:nvSpPr>
            <p:spPr bwMode="auto">
              <a:xfrm>
                <a:off x="941" y="3303"/>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8 w 11"/>
                  <a:gd name="T11" fmla="*/ 20 h 21"/>
                  <a:gd name="T12" fmla="*/ 5 w 11"/>
                  <a:gd name="T13" fmla="*/ 20 h 21"/>
                  <a:gd name="T14" fmla="*/ 0 w 11"/>
                  <a:gd name="T15" fmla="*/ 20 h 21"/>
                  <a:gd name="T16" fmla="*/ 0 w 11"/>
                  <a:gd name="T17" fmla="*/ 20 h 21"/>
                  <a:gd name="T18" fmla="*/ 0 w 11"/>
                  <a:gd name="T19" fmla="*/ 15 h 21"/>
                  <a:gd name="T20" fmla="*/ 0 w 11"/>
                  <a:gd name="T21" fmla="*/ 11 h 21"/>
                  <a:gd name="T22" fmla="*/ 0 w 11"/>
                  <a:gd name="T23" fmla="*/ 0 h 21"/>
                  <a:gd name="T24" fmla="*/ 0 w 11"/>
                  <a:gd name="T25" fmla="*/ 0 h 21"/>
                  <a:gd name="T26" fmla="*/ 2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8" y="20"/>
                    </a:lnTo>
                    <a:lnTo>
                      <a:pt x="5" y="20"/>
                    </a:lnTo>
                    <a:lnTo>
                      <a:pt x="0" y="20"/>
                    </a:lnTo>
                    <a:lnTo>
                      <a:pt x="0" y="15"/>
                    </a:lnTo>
                    <a:lnTo>
                      <a:pt x="0" y="11"/>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8" name="Freeform 418">
                <a:extLst>
                  <a:ext uri="{FF2B5EF4-FFF2-40B4-BE49-F238E27FC236}">
                    <a16:creationId xmlns:a16="http://schemas.microsoft.com/office/drawing/2014/main" id="{F8CF3980-86B4-494C-9D4F-C367EB368309}"/>
                  </a:ext>
                </a:extLst>
              </p:cNvPr>
              <p:cNvSpPr>
                <a:spLocks/>
              </p:cNvSpPr>
              <p:nvPr/>
            </p:nvSpPr>
            <p:spPr bwMode="auto">
              <a:xfrm>
                <a:off x="942" y="3305"/>
                <a:ext cx="10" cy="19"/>
              </a:xfrm>
              <a:custGeom>
                <a:avLst/>
                <a:gdLst>
                  <a:gd name="T0" fmla="*/ 9 w 10"/>
                  <a:gd name="T1" fmla="*/ 0 h 19"/>
                  <a:gd name="T2" fmla="*/ 9 w 10"/>
                  <a:gd name="T3" fmla="*/ 4 h 19"/>
                  <a:gd name="T4" fmla="*/ 9 w 10"/>
                  <a:gd name="T5" fmla="*/ 9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9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9"/>
                    </a:lnTo>
                    <a:lnTo>
                      <a:pt x="9" y="18"/>
                    </a:lnTo>
                    <a:lnTo>
                      <a:pt x="7" y="18"/>
                    </a:lnTo>
                    <a:lnTo>
                      <a:pt x="5" y="18"/>
                    </a:lnTo>
                    <a:lnTo>
                      <a:pt x="0" y="18"/>
                    </a:lnTo>
                    <a:lnTo>
                      <a:pt x="0" y="14"/>
                    </a:lnTo>
                    <a:lnTo>
                      <a:pt x="0" y="9"/>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19" name="Freeform 419">
                <a:extLst>
                  <a:ext uri="{FF2B5EF4-FFF2-40B4-BE49-F238E27FC236}">
                    <a16:creationId xmlns:a16="http://schemas.microsoft.com/office/drawing/2014/main" id="{2B0B8989-CDAD-4CB9-9260-B6306880C08E}"/>
                  </a:ext>
                </a:extLst>
              </p:cNvPr>
              <p:cNvSpPr>
                <a:spLocks/>
              </p:cNvSpPr>
              <p:nvPr/>
            </p:nvSpPr>
            <p:spPr bwMode="auto">
              <a:xfrm>
                <a:off x="943" y="3307"/>
                <a:ext cx="9" cy="17"/>
              </a:xfrm>
              <a:custGeom>
                <a:avLst/>
                <a:gdLst>
                  <a:gd name="T0" fmla="*/ 8 w 9"/>
                  <a:gd name="T1" fmla="*/ 0 h 17"/>
                  <a:gd name="T2" fmla="*/ 8 w 9"/>
                  <a:gd name="T3" fmla="*/ 4 h 17"/>
                  <a:gd name="T4" fmla="*/ 8 w 9"/>
                  <a:gd name="T5" fmla="*/ 7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7"/>
                    </a:lnTo>
                    <a:lnTo>
                      <a:pt x="8" y="16"/>
                    </a:lnTo>
                    <a:lnTo>
                      <a:pt x="6" y="16"/>
                    </a:lnTo>
                    <a:lnTo>
                      <a:pt x="4" y="16"/>
                    </a:lnTo>
                    <a:lnTo>
                      <a:pt x="0" y="16"/>
                    </a:lnTo>
                    <a:lnTo>
                      <a:pt x="0" y="12"/>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0" name="Freeform 420">
                <a:extLst>
                  <a:ext uri="{FF2B5EF4-FFF2-40B4-BE49-F238E27FC236}">
                    <a16:creationId xmlns:a16="http://schemas.microsoft.com/office/drawing/2014/main" id="{D9A61D5D-D924-4B87-827E-82A39AABF8A8}"/>
                  </a:ext>
                </a:extLst>
              </p:cNvPr>
              <p:cNvSpPr>
                <a:spLocks/>
              </p:cNvSpPr>
              <p:nvPr/>
            </p:nvSpPr>
            <p:spPr bwMode="auto">
              <a:xfrm>
                <a:off x="944" y="3309"/>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5 w 8"/>
                  <a:gd name="T11" fmla="*/ 14 h 15"/>
                  <a:gd name="T12" fmla="*/ 3 w 8"/>
                  <a:gd name="T13" fmla="*/ 14 h 15"/>
                  <a:gd name="T14" fmla="*/ 0 w 8"/>
                  <a:gd name="T15" fmla="*/ 14 h 15"/>
                  <a:gd name="T16" fmla="*/ 0 w 8"/>
                  <a:gd name="T17" fmla="*/ 14 h 15"/>
                  <a:gd name="T18" fmla="*/ 0 w 8"/>
                  <a:gd name="T19" fmla="*/ 11 h 15"/>
                  <a:gd name="T20" fmla="*/ 0 w 8"/>
                  <a:gd name="T21" fmla="*/ 7 h 15"/>
                  <a:gd name="T22" fmla="*/ 0 w 8"/>
                  <a:gd name="T23" fmla="*/ 0 h 15"/>
                  <a:gd name="T24" fmla="*/ 0 w 8"/>
                  <a:gd name="T25" fmla="*/ 0 h 15"/>
                  <a:gd name="T26" fmla="*/ 1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5" y="14"/>
                    </a:lnTo>
                    <a:lnTo>
                      <a:pt x="3" y="14"/>
                    </a:lnTo>
                    <a:lnTo>
                      <a:pt x="0" y="14"/>
                    </a:lnTo>
                    <a:lnTo>
                      <a:pt x="0" y="11"/>
                    </a:lnTo>
                    <a:lnTo>
                      <a:pt x="0" y="7"/>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1" name="Freeform 421">
                <a:extLst>
                  <a:ext uri="{FF2B5EF4-FFF2-40B4-BE49-F238E27FC236}">
                    <a16:creationId xmlns:a16="http://schemas.microsoft.com/office/drawing/2014/main" id="{A9DCB617-1FC1-4ACF-9BBE-514527DD45CD}"/>
                  </a:ext>
                </a:extLst>
              </p:cNvPr>
              <p:cNvSpPr>
                <a:spLocks/>
              </p:cNvSpPr>
              <p:nvPr/>
            </p:nvSpPr>
            <p:spPr bwMode="auto">
              <a:xfrm>
                <a:off x="945" y="3311"/>
                <a:ext cx="7" cy="13"/>
              </a:xfrm>
              <a:custGeom>
                <a:avLst/>
                <a:gdLst>
                  <a:gd name="T0" fmla="*/ 6 w 7"/>
                  <a:gd name="T1" fmla="*/ 0 h 13"/>
                  <a:gd name="T2" fmla="*/ 6 w 7"/>
                  <a:gd name="T3" fmla="*/ 3 h 13"/>
                  <a:gd name="T4" fmla="*/ 6 w 7"/>
                  <a:gd name="T5" fmla="*/ 5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5"/>
                    </a:lnTo>
                    <a:lnTo>
                      <a:pt x="6" y="12"/>
                    </a:lnTo>
                    <a:lnTo>
                      <a:pt x="4" y="12"/>
                    </a:lnTo>
                    <a:lnTo>
                      <a:pt x="3" y="12"/>
                    </a:lnTo>
                    <a:lnTo>
                      <a:pt x="0" y="12"/>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2" name="Freeform 422">
                <a:extLst>
                  <a:ext uri="{FF2B5EF4-FFF2-40B4-BE49-F238E27FC236}">
                    <a16:creationId xmlns:a16="http://schemas.microsoft.com/office/drawing/2014/main" id="{181FEF32-0229-417A-A752-528F251D9C5B}"/>
                  </a:ext>
                </a:extLst>
              </p:cNvPr>
              <p:cNvSpPr>
                <a:spLocks/>
              </p:cNvSpPr>
              <p:nvPr/>
            </p:nvSpPr>
            <p:spPr bwMode="auto">
              <a:xfrm>
                <a:off x="946" y="3313"/>
                <a:ext cx="6" cy="11"/>
              </a:xfrm>
              <a:custGeom>
                <a:avLst/>
                <a:gdLst>
                  <a:gd name="T0" fmla="*/ 5 w 6"/>
                  <a:gd name="T1" fmla="*/ 0 h 11"/>
                  <a:gd name="T2" fmla="*/ 5 w 6"/>
                  <a:gd name="T3" fmla="*/ 2 h 11"/>
                  <a:gd name="T4" fmla="*/ 5 w 6"/>
                  <a:gd name="T5" fmla="*/ 4 h 11"/>
                  <a:gd name="T6" fmla="*/ 5 w 6"/>
                  <a:gd name="T7" fmla="*/ 10 h 11"/>
                  <a:gd name="T8" fmla="*/ 5 w 6"/>
                  <a:gd name="T9" fmla="*/ 10 h 11"/>
                  <a:gd name="T10" fmla="*/ 4 w 6"/>
                  <a:gd name="T11" fmla="*/ 10 h 11"/>
                  <a:gd name="T12" fmla="*/ 2 w 6"/>
                  <a:gd name="T13" fmla="*/ 10 h 11"/>
                  <a:gd name="T14" fmla="*/ 0 w 6"/>
                  <a:gd name="T15" fmla="*/ 10 h 11"/>
                  <a:gd name="T16" fmla="*/ 0 w 6"/>
                  <a:gd name="T17" fmla="*/ 10 h 11"/>
                  <a:gd name="T18" fmla="*/ 0 w 6"/>
                  <a:gd name="T19" fmla="*/ 7 h 11"/>
                  <a:gd name="T20" fmla="*/ 0 w 6"/>
                  <a:gd name="T21" fmla="*/ 5 h 11"/>
                  <a:gd name="T22" fmla="*/ 0 w 6"/>
                  <a:gd name="T23" fmla="*/ 0 h 11"/>
                  <a:gd name="T24" fmla="*/ 0 w 6"/>
                  <a:gd name="T25" fmla="*/ 0 h 11"/>
                  <a:gd name="T26" fmla="*/ 1 w 6"/>
                  <a:gd name="T27" fmla="*/ 0 h 11"/>
                  <a:gd name="T28" fmla="*/ 2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2"/>
                    </a:lnTo>
                    <a:lnTo>
                      <a:pt x="5" y="4"/>
                    </a:lnTo>
                    <a:lnTo>
                      <a:pt x="5" y="10"/>
                    </a:lnTo>
                    <a:lnTo>
                      <a:pt x="4" y="10"/>
                    </a:lnTo>
                    <a:lnTo>
                      <a:pt x="2" y="10"/>
                    </a:lnTo>
                    <a:lnTo>
                      <a:pt x="0" y="10"/>
                    </a:lnTo>
                    <a:lnTo>
                      <a:pt x="0" y="7"/>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3" name="Freeform 423">
                <a:extLst>
                  <a:ext uri="{FF2B5EF4-FFF2-40B4-BE49-F238E27FC236}">
                    <a16:creationId xmlns:a16="http://schemas.microsoft.com/office/drawing/2014/main" id="{978705E0-D583-4249-9D63-43FEB4D6AD32}"/>
                  </a:ext>
                </a:extLst>
              </p:cNvPr>
              <p:cNvSpPr>
                <a:spLocks/>
              </p:cNvSpPr>
              <p:nvPr/>
            </p:nvSpPr>
            <p:spPr bwMode="auto">
              <a:xfrm>
                <a:off x="947" y="3315"/>
                <a:ext cx="5" cy="9"/>
              </a:xfrm>
              <a:custGeom>
                <a:avLst/>
                <a:gdLst>
                  <a:gd name="T0" fmla="*/ 4 w 5"/>
                  <a:gd name="T1" fmla="*/ 0 h 9"/>
                  <a:gd name="T2" fmla="*/ 4 w 5"/>
                  <a:gd name="T3" fmla="*/ 2 h 9"/>
                  <a:gd name="T4" fmla="*/ 4 w 5"/>
                  <a:gd name="T5" fmla="*/ 6 h 9"/>
                  <a:gd name="T6" fmla="*/ 4 w 5"/>
                  <a:gd name="T7" fmla="*/ 8 h 9"/>
                  <a:gd name="T8" fmla="*/ 4 w 5"/>
                  <a:gd name="T9" fmla="*/ 8 h 9"/>
                  <a:gd name="T10" fmla="*/ 3 w 5"/>
                  <a:gd name="T11" fmla="*/ 8 h 9"/>
                  <a:gd name="T12" fmla="*/ 1 w 5"/>
                  <a:gd name="T13" fmla="*/ 8 h 9"/>
                  <a:gd name="T14" fmla="*/ 0 w 5"/>
                  <a:gd name="T15" fmla="*/ 8 h 9"/>
                  <a:gd name="T16" fmla="*/ 0 w 5"/>
                  <a:gd name="T17" fmla="*/ 8 h 9"/>
                  <a:gd name="T18" fmla="*/ 0 w 5"/>
                  <a:gd name="T19" fmla="*/ 6 h 9"/>
                  <a:gd name="T20" fmla="*/ 0 w 5"/>
                  <a:gd name="T21" fmla="*/ 2 h 9"/>
                  <a:gd name="T22" fmla="*/ 0 w 5"/>
                  <a:gd name="T23" fmla="*/ 0 h 9"/>
                  <a:gd name="T24" fmla="*/ 0 w 5"/>
                  <a:gd name="T25" fmla="*/ 0 h 9"/>
                  <a:gd name="T26" fmla="*/ 1 w 5"/>
                  <a:gd name="T27" fmla="*/ 0 h 9"/>
                  <a:gd name="T28" fmla="*/ 3 w 5"/>
                  <a:gd name="T29" fmla="*/ 0 h 9"/>
                  <a:gd name="T30" fmla="*/ 4 w 5"/>
                  <a:gd name="T31" fmla="*/ 0 h 9"/>
                  <a:gd name="T32" fmla="*/ 4 w 5"/>
                  <a:gd name="T33" fmla="*/ 0 h 9"/>
                  <a:gd name="T34" fmla="*/ 4 w 5"/>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9"/>
                  <a:gd name="T56" fmla="*/ 5 w 5"/>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9">
                    <a:moveTo>
                      <a:pt x="4" y="0"/>
                    </a:moveTo>
                    <a:lnTo>
                      <a:pt x="4" y="2"/>
                    </a:lnTo>
                    <a:lnTo>
                      <a:pt x="4" y="6"/>
                    </a:lnTo>
                    <a:lnTo>
                      <a:pt x="4" y="8"/>
                    </a:lnTo>
                    <a:lnTo>
                      <a:pt x="3" y="8"/>
                    </a:lnTo>
                    <a:lnTo>
                      <a:pt x="1" y="8"/>
                    </a:lnTo>
                    <a:lnTo>
                      <a:pt x="0" y="8"/>
                    </a:lnTo>
                    <a:lnTo>
                      <a:pt x="0" y="6"/>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4" name="Freeform 424">
                <a:extLst>
                  <a:ext uri="{FF2B5EF4-FFF2-40B4-BE49-F238E27FC236}">
                    <a16:creationId xmlns:a16="http://schemas.microsoft.com/office/drawing/2014/main" id="{CED888D1-5100-4D1E-8617-49ED48240DE2}"/>
                  </a:ext>
                </a:extLst>
              </p:cNvPr>
              <p:cNvSpPr>
                <a:spLocks/>
              </p:cNvSpPr>
              <p:nvPr/>
            </p:nvSpPr>
            <p:spPr bwMode="auto">
              <a:xfrm>
                <a:off x="936" y="3325"/>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1" y="29"/>
                    </a:lnTo>
                    <a:lnTo>
                      <a:pt x="4" y="29"/>
                    </a:lnTo>
                    <a:lnTo>
                      <a:pt x="0" y="29"/>
                    </a:lnTo>
                    <a:lnTo>
                      <a:pt x="0" y="22"/>
                    </a:lnTo>
                    <a:lnTo>
                      <a:pt x="0" y="8"/>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5" name="Freeform 425">
                <a:extLst>
                  <a:ext uri="{FF2B5EF4-FFF2-40B4-BE49-F238E27FC236}">
                    <a16:creationId xmlns:a16="http://schemas.microsoft.com/office/drawing/2014/main" id="{3B7960C5-1EAA-410E-BE91-59E77BF477A0}"/>
                  </a:ext>
                </a:extLst>
              </p:cNvPr>
              <p:cNvSpPr>
                <a:spLocks/>
              </p:cNvSpPr>
              <p:nvPr/>
            </p:nvSpPr>
            <p:spPr bwMode="auto">
              <a:xfrm>
                <a:off x="937" y="3327"/>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7 w 15"/>
                  <a:gd name="T13" fmla="*/ 27 h 29"/>
                  <a:gd name="T14" fmla="*/ 0 w 15"/>
                  <a:gd name="T15" fmla="*/ 28 h 29"/>
                  <a:gd name="T16" fmla="*/ 0 w 15"/>
                  <a:gd name="T17" fmla="*/ 28 h 29"/>
                  <a:gd name="T18" fmla="*/ 0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7" y="27"/>
                    </a:lnTo>
                    <a:lnTo>
                      <a:pt x="0" y="28"/>
                    </a:lnTo>
                    <a:lnTo>
                      <a:pt x="0"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6" name="Freeform 426">
                <a:extLst>
                  <a:ext uri="{FF2B5EF4-FFF2-40B4-BE49-F238E27FC236}">
                    <a16:creationId xmlns:a16="http://schemas.microsoft.com/office/drawing/2014/main" id="{DA07DA1C-93DF-4BBE-BF44-50B4709D55CB}"/>
                  </a:ext>
                </a:extLst>
              </p:cNvPr>
              <p:cNvSpPr>
                <a:spLocks/>
              </p:cNvSpPr>
              <p:nvPr/>
            </p:nvSpPr>
            <p:spPr bwMode="auto">
              <a:xfrm>
                <a:off x="938" y="33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5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5"/>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7" name="Freeform 427">
                <a:extLst>
                  <a:ext uri="{FF2B5EF4-FFF2-40B4-BE49-F238E27FC236}">
                    <a16:creationId xmlns:a16="http://schemas.microsoft.com/office/drawing/2014/main" id="{09477D36-4EEF-4390-BA17-9F463171E95E}"/>
                  </a:ext>
                </a:extLst>
              </p:cNvPr>
              <p:cNvSpPr>
                <a:spLocks/>
              </p:cNvSpPr>
              <p:nvPr/>
            </p:nvSpPr>
            <p:spPr bwMode="auto">
              <a:xfrm>
                <a:off x="939" y="3331"/>
                <a:ext cx="13" cy="25"/>
              </a:xfrm>
              <a:custGeom>
                <a:avLst/>
                <a:gdLst>
                  <a:gd name="T0" fmla="*/ 12 w 13"/>
                  <a:gd name="T1" fmla="*/ 0 h 25"/>
                  <a:gd name="T2" fmla="*/ 12 w 13"/>
                  <a:gd name="T3" fmla="*/ 6 h 25"/>
                  <a:gd name="T4" fmla="*/ 12 w 13"/>
                  <a:gd name="T5" fmla="*/ 11 h 25"/>
                  <a:gd name="T6" fmla="*/ 12 w 13"/>
                  <a:gd name="T7" fmla="*/ 24 h 25"/>
                  <a:gd name="T8" fmla="*/ 12 w 13"/>
                  <a:gd name="T9" fmla="*/ 24 h 25"/>
                  <a:gd name="T10" fmla="*/ 9 w 13"/>
                  <a:gd name="T11" fmla="*/ 24 h 25"/>
                  <a:gd name="T12" fmla="*/ 6 w 13"/>
                  <a:gd name="T13" fmla="*/ 23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6"/>
                    </a:lnTo>
                    <a:lnTo>
                      <a:pt x="12" y="11"/>
                    </a:lnTo>
                    <a:lnTo>
                      <a:pt x="12" y="24"/>
                    </a:lnTo>
                    <a:lnTo>
                      <a:pt x="9" y="24"/>
                    </a:lnTo>
                    <a:lnTo>
                      <a:pt x="6" y="23"/>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8" name="Freeform 428">
                <a:extLst>
                  <a:ext uri="{FF2B5EF4-FFF2-40B4-BE49-F238E27FC236}">
                    <a16:creationId xmlns:a16="http://schemas.microsoft.com/office/drawing/2014/main" id="{EB2A3E43-8ACE-457F-98CA-1A76B22494EB}"/>
                  </a:ext>
                </a:extLst>
              </p:cNvPr>
              <p:cNvSpPr>
                <a:spLocks/>
              </p:cNvSpPr>
              <p:nvPr/>
            </p:nvSpPr>
            <p:spPr bwMode="auto">
              <a:xfrm>
                <a:off x="940" y="3333"/>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2 h 23"/>
                  <a:gd name="T12" fmla="*/ 6 w 12"/>
                  <a:gd name="T13" fmla="*/ 21 h 23"/>
                  <a:gd name="T14" fmla="*/ 0 w 12"/>
                  <a:gd name="T15" fmla="*/ 22 h 23"/>
                  <a:gd name="T16" fmla="*/ 0 w 12"/>
                  <a:gd name="T17" fmla="*/ 22 h 23"/>
                  <a:gd name="T18" fmla="*/ 0 w 12"/>
                  <a:gd name="T19" fmla="*/ 16 h 23"/>
                  <a:gd name="T20" fmla="*/ 0 w 12"/>
                  <a:gd name="T21" fmla="*/ 11 h 23"/>
                  <a:gd name="T22" fmla="*/ 0 w 12"/>
                  <a:gd name="T23" fmla="*/ 0 h 23"/>
                  <a:gd name="T24" fmla="*/ 0 w 12"/>
                  <a:gd name="T25" fmla="*/ 0 h 23"/>
                  <a:gd name="T26" fmla="*/ 3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2"/>
                    </a:lnTo>
                    <a:lnTo>
                      <a:pt x="6" y="21"/>
                    </a:lnTo>
                    <a:lnTo>
                      <a:pt x="0" y="22"/>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29" name="Freeform 429">
                <a:extLst>
                  <a:ext uri="{FF2B5EF4-FFF2-40B4-BE49-F238E27FC236}">
                    <a16:creationId xmlns:a16="http://schemas.microsoft.com/office/drawing/2014/main" id="{9F3C204D-9FDC-4737-A4C3-E736D48E03CF}"/>
                  </a:ext>
                </a:extLst>
              </p:cNvPr>
              <p:cNvSpPr>
                <a:spLocks/>
              </p:cNvSpPr>
              <p:nvPr/>
            </p:nvSpPr>
            <p:spPr bwMode="auto">
              <a:xfrm>
                <a:off x="941" y="3335"/>
                <a:ext cx="11" cy="21"/>
              </a:xfrm>
              <a:custGeom>
                <a:avLst/>
                <a:gdLst>
                  <a:gd name="T0" fmla="*/ 10 w 11"/>
                  <a:gd name="T1" fmla="*/ 0 h 21"/>
                  <a:gd name="T2" fmla="*/ 10 w 11"/>
                  <a:gd name="T3" fmla="*/ 4 h 21"/>
                  <a:gd name="T4" fmla="*/ 10 w 11"/>
                  <a:gd name="T5" fmla="*/ 9 h 21"/>
                  <a:gd name="T6" fmla="*/ 10 w 11"/>
                  <a:gd name="T7" fmla="*/ 20 h 21"/>
                  <a:gd name="T8" fmla="*/ 10 w 11"/>
                  <a:gd name="T9" fmla="*/ 20 h 21"/>
                  <a:gd name="T10" fmla="*/ 8 w 11"/>
                  <a:gd name="T11" fmla="*/ 20 h 21"/>
                  <a:gd name="T12" fmla="*/ 5 w 11"/>
                  <a:gd name="T13" fmla="*/ 19 h 21"/>
                  <a:gd name="T14" fmla="*/ 0 w 11"/>
                  <a:gd name="T15" fmla="*/ 20 h 21"/>
                  <a:gd name="T16" fmla="*/ 0 w 11"/>
                  <a:gd name="T17" fmla="*/ 20 h 21"/>
                  <a:gd name="T18" fmla="*/ 0 w 11"/>
                  <a:gd name="T19" fmla="*/ 15 h 21"/>
                  <a:gd name="T20" fmla="*/ 0 w 11"/>
                  <a:gd name="T21" fmla="*/ 10 h 21"/>
                  <a:gd name="T22" fmla="*/ 0 w 11"/>
                  <a:gd name="T23" fmla="*/ 0 h 21"/>
                  <a:gd name="T24" fmla="*/ 0 w 11"/>
                  <a:gd name="T25" fmla="*/ 0 h 21"/>
                  <a:gd name="T26" fmla="*/ 2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4"/>
                    </a:lnTo>
                    <a:lnTo>
                      <a:pt x="10" y="9"/>
                    </a:lnTo>
                    <a:lnTo>
                      <a:pt x="10" y="20"/>
                    </a:lnTo>
                    <a:lnTo>
                      <a:pt x="8" y="20"/>
                    </a:lnTo>
                    <a:lnTo>
                      <a:pt x="5" y="19"/>
                    </a:lnTo>
                    <a:lnTo>
                      <a:pt x="0" y="20"/>
                    </a:lnTo>
                    <a:lnTo>
                      <a:pt x="0" y="15"/>
                    </a:lnTo>
                    <a:lnTo>
                      <a:pt x="0" y="10"/>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0" name="Freeform 430">
                <a:extLst>
                  <a:ext uri="{FF2B5EF4-FFF2-40B4-BE49-F238E27FC236}">
                    <a16:creationId xmlns:a16="http://schemas.microsoft.com/office/drawing/2014/main" id="{3C6196DF-9F8B-47EC-91C4-B8B0E53BD4A4}"/>
                  </a:ext>
                </a:extLst>
              </p:cNvPr>
              <p:cNvSpPr>
                <a:spLocks/>
              </p:cNvSpPr>
              <p:nvPr/>
            </p:nvSpPr>
            <p:spPr bwMode="auto">
              <a:xfrm>
                <a:off x="942" y="3336"/>
                <a:ext cx="10" cy="20"/>
              </a:xfrm>
              <a:custGeom>
                <a:avLst/>
                <a:gdLst>
                  <a:gd name="T0" fmla="*/ 9 w 10"/>
                  <a:gd name="T1" fmla="*/ 0 h 20"/>
                  <a:gd name="T2" fmla="*/ 9 w 10"/>
                  <a:gd name="T3" fmla="*/ 5 h 20"/>
                  <a:gd name="T4" fmla="*/ 9 w 10"/>
                  <a:gd name="T5" fmla="*/ 9 h 20"/>
                  <a:gd name="T6" fmla="*/ 9 w 10"/>
                  <a:gd name="T7" fmla="*/ 19 h 20"/>
                  <a:gd name="T8" fmla="*/ 9 w 10"/>
                  <a:gd name="T9" fmla="*/ 19 h 20"/>
                  <a:gd name="T10" fmla="*/ 7 w 10"/>
                  <a:gd name="T11" fmla="*/ 19 h 20"/>
                  <a:gd name="T12" fmla="*/ 4 w 10"/>
                  <a:gd name="T13" fmla="*/ 18 h 20"/>
                  <a:gd name="T14" fmla="*/ 0 w 10"/>
                  <a:gd name="T15" fmla="*/ 19 h 20"/>
                  <a:gd name="T16" fmla="*/ 0 w 10"/>
                  <a:gd name="T17" fmla="*/ 19 h 20"/>
                  <a:gd name="T18" fmla="*/ 0 w 10"/>
                  <a:gd name="T19" fmla="*/ 14 h 20"/>
                  <a:gd name="T20" fmla="*/ 0 w 10"/>
                  <a:gd name="T21" fmla="*/ 10 h 20"/>
                  <a:gd name="T22" fmla="*/ 0 w 10"/>
                  <a:gd name="T23" fmla="*/ 0 h 20"/>
                  <a:gd name="T24" fmla="*/ 0 w 10"/>
                  <a:gd name="T25" fmla="*/ 0 h 20"/>
                  <a:gd name="T26" fmla="*/ 2 w 10"/>
                  <a:gd name="T27" fmla="*/ 0 h 20"/>
                  <a:gd name="T28" fmla="*/ 4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5"/>
                    </a:lnTo>
                    <a:lnTo>
                      <a:pt x="9" y="9"/>
                    </a:lnTo>
                    <a:lnTo>
                      <a:pt x="9" y="19"/>
                    </a:lnTo>
                    <a:lnTo>
                      <a:pt x="7" y="19"/>
                    </a:lnTo>
                    <a:lnTo>
                      <a:pt x="4" y="18"/>
                    </a:lnTo>
                    <a:lnTo>
                      <a:pt x="0" y="19"/>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1" name="Freeform 431">
                <a:extLst>
                  <a:ext uri="{FF2B5EF4-FFF2-40B4-BE49-F238E27FC236}">
                    <a16:creationId xmlns:a16="http://schemas.microsoft.com/office/drawing/2014/main" id="{4271ED6A-BBFE-4D81-8DE8-0477841FD5AA}"/>
                  </a:ext>
                </a:extLst>
              </p:cNvPr>
              <p:cNvSpPr>
                <a:spLocks/>
              </p:cNvSpPr>
              <p:nvPr/>
            </p:nvSpPr>
            <p:spPr bwMode="auto">
              <a:xfrm>
                <a:off x="943" y="3338"/>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7 h 18"/>
                  <a:gd name="T12" fmla="*/ 4 w 9"/>
                  <a:gd name="T13" fmla="*/ 16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7"/>
                    </a:lnTo>
                    <a:lnTo>
                      <a:pt x="4" y="16"/>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2" name="Freeform 432">
                <a:extLst>
                  <a:ext uri="{FF2B5EF4-FFF2-40B4-BE49-F238E27FC236}">
                    <a16:creationId xmlns:a16="http://schemas.microsoft.com/office/drawing/2014/main" id="{335F2128-2CD4-4134-BD0D-1E307876F98D}"/>
                  </a:ext>
                </a:extLst>
              </p:cNvPr>
              <p:cNvSpPr>
                <a:spLocks/>
              </p:cNvSpPr>
              <p:nvPr/>
            </p:nvSpPr>
            <p:spPr bwMode="auto">
              <a:xfrm>
                <a:off x="944" y="3340"/>
                <a:ext cx="8" cy="16"/>
              </a:xfrm>
              <a:custGeom>
                <a:avLst/>
                <a:gdLst>
                  <a:gd name="T0" fmla="*/ 7 w 8"/>
                  <a:gd name="T1" fmla="*/ 0 h 16"/>
                  <a:gd name="T2" fmla="*/ 7 w 8"/>
                  <a:gd name="T3" fmla="*/ 3 h 16"/>
                  <a:gd name="T4" fmla="*/ 7 w 8"/>
                  <a:gd name="T5" fmla="*/ 7 h 16"/>
                  <a:gd name="T6" fmla="*/ 7 w 8"/>
                  <a:gd name="T7" fmla="*/ 15 h 16"/>
                  <a:gd name="T8" fmla="*/ 7 w 8"/>
                  <a:gd name="T9" fmla="*/ 15 h 16"/>
                  <a:gd name="T10" fmla="*/ 5 w 8"/>
                  <a:gd name="T11" fmla="*/ 15 h 16"/>
                  <a:gd name="T12" fmla="*/ 3 w 8"/>
                  <a:gd name="T13" fmla="*/ 14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1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3"/>
                    </a:lnTo>
                    <a:lnTo>
                      <a:pt x="7" y="7"/>
                    </a:lnTo>
                    <a:lnTo>
                      <a:pt x="7" y="15"/>
                    </a:lnTo>
                    <a:lnTo>
                      <a:pt x="5" y="15"/>
                    </a:lnTo>
                    <a:lnTo>
                      <a:pt x="3" y="14"/>
                    </a:lnTo>
                    <a:lnTo>
                      <a:pt x="0" y="15"/>
                    </a:lnTo>
                    <a:lnTo>
                      <a:pt x="0" y="11"/>
                    </a:lnTo>
                    <a:lnTo>
                      <a:pt x="0" y="8"/>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3" name="Freeform 433">
                <a:extLst>
                  <a:ext uri="{FF2B5EF4-FFF2-40B4-BE49-F238E27FC236}">
                    <a16:creationId xmlns:a16="http://schemas.microsoft.com/office/drawing/2014/main" id="{63889415-8978-4BD6-9447-CF5A18E93B7A}"/>
                  </a:ext>
                </a:extLst>
              </p:cNvPr>
              <p:cNvSpPr>
                <a:spLocks/>
              </p:cNvSpPr>
              <p:nvPr/>
            </p:nvSpPr>
            <p:spPr bwMode="auto">
              <a:xfrm>
                <a:off x="945" y="3342"/>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4 w 7"/>
                  <a:gd name="T11" fmla="*/ 13 h 14"/>
                  <a:gd name="T12" fmla="*/ 3 w 7"/>
                  <a:gd name="T13" fmla="*/ 12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1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4" y="13"/>
                    </a:lnTo>
                    <a:lnTo>
                      <a:pt x="3" y="12"/>
                    </a:lnTo>
                    <a:lnTo>
                      <a:pt x="0" y="13"/>
                    </a:lnTo>
                    <a:lnTo>
                      <a:pt x="0" y="10"/>
                    </a:lnTo>
                    <a:lnTo>
                      <a:pt x="0" y="7"/>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4" name="Freeform 434">
                <a:extLst>
                  <a:ext uri="{FF2B5EF4-FFF2-40B4-BE49-F238E27FC236}">
                    <a16:creationId xmlns:a16="http://schemas.microsoft.com/office/drawing/2014/main" id="{231EB6DD-DBDA-484A-A3E7-4119062B28E6}"/>
                  </a:ext>
                </a:extLst>
              </p:cNvPr>
              <p:cNvSpPr>
                <a:spLocks/>
              </p:cNvSpPr>
              <p:nvPr/>
            </p:nvSpPr>
            <p:spPr bwMode="auto">
              <a:xfrm>
                <a:off x="946" y="3343"/>
                <a:ext cx="6" cy="13"/>
              </a:xfrm>
              <a:custGeom>
                <a:avLst/>
                <a:gdLst>
                  <a:gd name="T0" fmla="*/ 5 w 6"/>
                  <a:gd name="T1" fmla="*/ 1 h 13"/>
                  <a:gd name="T2" fmla="*/ 5 w 6"/>
                  <a:gd name="T3" fmla="*/ 3 h 13"/>
                  <a:gd name="T4" fmla="*/ 5 w 6"/>
                  <a:gd name="T5" fmla="*/ 6 h 13"/>
                  <a:gd name="T6" fmla="*/ 5 w 6"/>
                  <a:gd name="T7" fmla="*/ 12 h 13"/>
                  <a:gd name="T8" fmla="*/ 5 w 6"/>
                  <a:gd name="T9" fmla="*/ 12 h 13"/>
                  <a:gd name="T10" fmla="*/ 4 w 6"/>
                  <a:gd name="T11" fmla="*/ 12 h 13"/>
                  <a:gd name="T12" fmla="*/ 2 w 6"/>
                  <a:gd name="T13" fmla="*/ 11 h 13"/>
                  <a:gd name="T14" fmla="*/ 0 w 6"/>
                  <a:gd name="T15" fmla="*/ 12 h 13"/>
                  <a:gd name="T16" fmla="*/ 0 w 6"/>
                  <a:gd name="T17" fmla="*/ 12 h 13"/>
                  <a:gd name="T18" fmla="*/ 0 w 6"/>
                  <a:gd name="T19" fmla="*/ 9 h 13"/>
                  <a:gd name="T20" fmla="*/ 0 w 6"/>
                  <a:gd name="T21" fmla="*/ 6 h 13"/>
                  <a:gd name="T22" fmla="*/ 0 w 6"/>
                  <a:gd name="T23" fmla="*/ 1 h 13"/>
                  <a:gd name="T24" fmla="*/ 0 w 6"/>
                  <a:gd name="T25" fmla="*/ 1 h 13"/>
                  <a:gd name="T26" fmla="*/ 1 w 6"/>
                  <a:gd name="T27" fmla="*/ 1 h 13"/>
                  <a:gd name="T28" fmla="*/ 2 w 6"/>
                  <a:gd name="T29" fmla="*/ 0 h 13"/>
                  <a:gd name="T30" fmla="*/ 5 w 6"/>
                  <a:gd name="T31" fmla="*/ 1 h 13"/>
                  <a:gd name="T32" fmla="*/ 5 w 6"/>
                  <a:gd name="T33" fmla="*/ 1 h 13"/>
                  <a:gd name="T34" fmla="*/ 5 w 6"/>
                  <a:gd name="T35" fmla="*/ 1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3"/>
                  <a:gd name="T56" fmla="*/ 6 w 6"/>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3">
                    <a:moveTo>
                      <a:pt x="5" y="1"/>
                    </a:moveTo>
                    <a:lnTo>
                      <a:pt x="5" y="3"/>
                    </a:lnTo>
                    <a:lnTo>
                      <a:pt x="5" y="6"/>
                    </a:lnTo>
                    <a:lnTo>
                      <a:pt x="5" y="12"/>
                    </a:lnTo>
                    <a:lnTo>
                      <a:pt x="4" y="12"/>
                    </a:lnTo>
                    <a:lnTo>
                      <a:pt x="2" y="11"/>
                    </a:lnTo>
                    <a:lnTo>
                      <a:pt x="0" y="12"/>
                    </a:lnTo>
                    <a:lnTo>
                      <a:pt x="0" y="9"/>
                    </a:lnTo>
                    <a:lnTo>
                      <a:pt x="0" y="6"/>
                    </a:lnTo>
                    <a:lnTo>
                      <a:pt x="0" y="1"/>
                    </a:lnTo>
                    <a:lnTo>
                      <a:pt x="1" y="1"/>
                    </a:lnTo>
                    <a:lnTo>
                      <a:pt x="2" y="0"/>
                    </a:lnTo>
                    <a:lnTo>
                      <a:pt x="5" y="1"/>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5" name="Freeform 435">
                <a:extLst>
                  <a:ext uri="{FF2B5EF4-FFF2-40B4-BE49-F238E27FC236}">
                    <a16:creationId xmlns:a16="http://schemas.microsoft.com/office/drawing/2014/main" id="{E0FA3482-E50B-45FD-8D56-47AF4F7EAC51}"/>
                  </a:ext>
                </a:extLst>
              </p:cNvPr>
              <p:cNvSpPr>
                <a:spLocks/>
              </p:cNvSpPr>
              <p:nvPr/>
            </p:nvSpPr>
            <p:spPr bwMode="auto">
              <a:xfrm>
                <a:off x="946" y="3346"/>
                <a:ext cx="6" cy="9"/>
              </a:xfrm>
              <a:custGeom>
                <a:avLst/>
                <a:gdLst>
                  <a:gd name="T0" fmla="*/ 5 w 6"/>
                  <a:gd name="T1" fmla="*/ 0 h 9"/>
                  <a:gd name="T2" fmla="*/ 5 w 6"/>
                  <a:gd name="T3" fmla="*/ 2 h 9"/>
                  <a:gd name="T4" fmla="*/ 5 w 6"/>
                  <a:gd name="T5" fmla="*/ 6 h 9"/>
                  <a:gd name="T6" fmla="*/ 5 w 6"/>
                  <a:gd name="T7" fmla="*/ 8 h 9"/>
                  <a:gd name="T8" fmla="*/ 5 w 6"/>
                  <a:gd name="T9" fmla="*/ 8 h 9"/>
                  <a:gd name="T10" fmla="*/ 4 w 6"/>
                  <a:gd name="T11" fmla="*/ 8 h 9"/>
                  <a:gd name="T12" fmla="*/ 1 w 6"/>
                  <a:gd name="T13" fmla="*/ 8 h 9"/>
                  <a:gd name="T14" fmla="*/ 0 w 6"/>
                  <a:gd name="T15" fmla="*/ 8 h 9"/>
                  <a:gd name="T16" fmla="*/ 0 w 6"/>
                  <a:gd name="T17" fmla="*/ 8 h 9"/>
                  <a:gd name="T18" fmla="*/ 0 w 6"/>
                  <a:gd name="T19" fmla="*/ 6 h 9"/>
                  <a:gd name="T20" fmla="*/ 0 w 6"/>
                  <a:gd name="T21" fmla="*/ 2 h 9"/>
                  <a:gd name="T22" fmla="*/ 0 w 6"/>
                  <a:gd name="T23" fmla="*/ 0 h 9"/>
                  <a:gd name="T24" fmla="*/ 0 w 6"/>
                  <a:gd name="T25" fmla="*/ 0 h 9"/>
                  <a:gd name="T26" fmla="*/ 1 w 6"/>
                  <a:gd name="T27" fmla="*/ 0 h 9"/>
                  <a:gd name="T28" fmla="*/ 4 w 6"/>
                  <a:gd name="T29" fmla="*/ 0 h 9"/>
                  <a:gd name="T30" fmla="*/ 5 w 6"/>
                  <a:gd name="T31" fmla="*/ 0 h 9"/>
                  <a:gd name="T32" fmla="*/ 5 w 6"/>
                  <a:gd name="T33" fmla="*/ 0 h 9"/>
                  <a:gd name="T34" fmla="*/ 5 w 6"/>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9"/>
                  <a:gd name="T56" fmla="*/ 6 w 6"/>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9">
                    <a:moveTo>
                      <a:pt x="5" y="0"/>
                    </a:moveTo>
                    <a:lnTo>
                      <a:pt x="5" y="2"/>
                    </a:lnTo>
                    <a:lnTo>
                      <a:pt x="5" y="6"/>
                    </a:lnTo>
                    <a:lnTo>
                      <a:pt x="5" y="8"/>
                    </a:lnTo>
                    <a:lnTo>
                      <a:pt x="4" y="8"/>
                    </a:lnTo>
                    <a:lnTo>
                      <a:pt x="1" y="8"/>
                    </a:lnTo>
                    <a:lnTo>
                      <a:pt x="0" y="8"/>
                    </a:lnTo>
                    <a:lnTo>
                      <a:pt x="0" y="6"/>
                    </a:lnTo>
                    <a:lnTo>
                      <a:pt x="0" y="2"/>
                    </a:lnTo>
                    <a:lnTo>
                      <a:pt x="0" y="0"/>
                    </a:lnTo>
                    <a:lnTo>
                      <a:pt x="1"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6" name="Freeform 436">
                <a:extLst>
                  <a:ext uri="{FF2B5EF4-FFF2-40B4-BE49-F238E27FC236}">
                    <a16:creationId xmlns:a16="http://schemas.microsoft.com/office/drawing/2014/main" id="{1206068F-F9B5-494A-868F-1A29F3CD6AD5}"/>
                  </a:ext>
                </a:extLst>
              </p:cNvPr>
              <p:cNvSpPr>
                <a:spLocks/>
              </p:cNvSpPr>
              <p:nvPr/>
            </p:nvSpPr>
            <p:spPr bwMode="auto">
              <a:xfrm>
                <a:off x="934" y="3389"/>
                <a:ext cx="67" cy="106"/>
              </a:xfrm>
              <a:custGeom>
                <a:avLst/>
                <a:gdLst>
                  <a:gd name="T0" fmla="*/ 66 w 67"/>
                  <a:gd name="T1" fmla="*/ 0 h 106"/>
                  <a:gd name="T2" fmla="*/ 66 w 67"/>
                  <a:gd name="T3" fmla="*/ 2 h 106"/>
                  <a:gd name="T4" fmla="*/ 66 w 67"/>
                  <a:gd name="T5" fmla="*/ 7 h 106"/>
                  <a:gd name="T6" fmla="*/ 66 w 67"/>
                  <a:gd name="T7" fmla="*/ 14 h 106"/>
                  <a:gd name="T8" fmla="*/ 66 w 67"/>
                  <a:gd name="T9" fmla="*/ 24 h 106"/>
                  <a:gd name="T10" fmla="*/ 66 w 67"/>
                  <a:gd name="T11" fmla="*/ 35 h 106"/>
                  <a:gd name="T12" fmla="*/ 66 w 67"/>
                  <a:gd name="T13" fmla="*/ 47 h 106"/>
                  <a:gd name="T14" fmla="*/ 66 w 67"/>
                  <a:gd name="T15" fmla="*/ 59 h 106"/>
                  <a:gd name="T16" fmla="*/ 66 w 67"/>
                  <a:gd name="T17" fmla="*/ 70 h 106"/>
                  <a:gd name="T18" fmla="*/ 66 w 67"/>
                  <a:gd name="T19" fmla="*/ 81 h 106"/>
                  <a:gd name="T20" fmla="*/ 66 w 67"/>
                  <a:gd name="T21" fmla="*/ 91 h 106"/>
                  <a:gd name="T22" fmla="*/ 66 w 67"/>
                  <a:gd name="T23" fmla="*/ 98 h 106"/>
                  <a:gd name="T24" fmla="*/ 66 w 67"/>
                  <a:gd name="T25" fmla="*/ 103 h 106"/>
                  <a:gd name="T26" fmla="*/ 66 w 67"/>
                  <a:gd name="T27" fmla="*/ 105 h 106"/>
                  <a:gd name="T28" fmla="*/ 66 w 67"/>
                  <a:gd name="T29" fmla="*/ 105 h 106"/>
                  <a:gd name="T30" fmla="*/ 63 w 67"/>
                  <a:gd name="T31" fmla="*/ 105 h 106"/>
                  <a:gd name="T32" fmla="*/ 56 w 67"/>
                  <a:gd name="T33" fmla="*/ 105 h 106"/>
                  <a:gd name="T34" fmla="*/ 45 w 67"/>
                  <a:gd name="T35" fmla="*/ 105 h 106"/>
                  <a:gd name="T36" fmla="*/ 33 w 67"/>
                  <a:gd name="T37" fmla="*/ 105 h 106"/>
                  <a:gd name="T38" fmla="*/ 21 w 67"/>
                  <a:gd name="T39" fmla="*/ 105 h 106"/>
                  <a:gd name="T40" fmla="*/ 10 w 67"/>
                  <a:gd name="T41" fmla="*/ 105 h 106"/>
                  <a:gd name="T42" fmla="*/ 2 w 67"/>
                  <a:gd name="T43" fmla="*/ 105 h 106"/>
                  <a:gd name="T44" fmla="*/ 0 w 67"/>
                  <a:gd name="T45" fmla="*/ 105 h 106"/>
                  <a:gd name="T46" fmla="*/ 0 w 67"/>
                  <a:gd name="T47" fmla="*/ 105 h 106"/>
                  <a:gd name="T48" fmla="*/ 0 w 67"/>
                  <a:gd name="T49" fmla="*/ 103 h 106"/>
                  <a:gd name="T50" fmla="*/ 0 w 67"/>
                  <a:gd name="T51" fmla="*/ 98 h 106"/>
                  <a:gd name="T52" fmla="*/ 0 w 67"/>
                  <a:gd name="T53" fmla="*/ 91 h 106"/>
                  <a:gd name="T54" fmla="*/ 0 w 67"/>
                  <a:gd name="T55" fmla="*/ 81 h 106"/>
                  <a:gd name="T56" fmla="*/ 0 w 67"/>
                  <a:gd name="T57" fmla="*/ 70 h 106"/>
                  <a:gd name="T58" fmla="*/ 0 w 67"/>
                  <a:gd name="T59" fmla="*/ 59 h 106"/>
                  <a:gd name="T60" fmla="*/ 0 w 67"/>
                  <a:gd name="T61" fmla="*/ 47 h 106"/>
                  <a:gd name="T62" fmla="*/ 0 w 67"/>
                  <a:gd name="T63" fmla="*/ 35 h 106"/>
                  <a:gd name="T64" fmla="*/ 0 w 67"/>
                  <a:gd name="T65" fmla="*/ 24 h 106"/>
                  <a:gd name="T66" fmla="*/ 0 w 67"/>
                  <a:gd name="T67" fmla="*/ 14 h 106"/>
                  <a:gd name="T68" fmla="*/ 0 w 67"/>
                  <a:gd name="T69" fmla="*/ 7 h 106"/>
                  <a:gd name="T70" fmla="*/ 0 w 67"/>
                  <a:gd name="T71" fmla="*/ 2 h 106"/>
                  <a:gd name="T72" fmla="*/ 0 w 67"/>
                  <a:gd name="T73" fmla="*/ 0 h 106"/>
                  <a:gd name="T74" fmla="*/ 0 w 67"/>
                  <a:gd name="T75" fmla="*/ 0 h 106"/>
                  <a:gd name="T76" fmla="*/ 2 w 67"/>
                  <a:gd name="T77" fmla="*/ 0 h 106"/>
                  <a:gd name="T78" fmla="*/ 10 w 67"/>
                  <a:gd name="T79" fmla="*/ 0 h 106"/>
                  <a:gd name="T80" fmla="*/ 21 w 67"/>
                  <a:gd name="T81" fmla="*/ 0 h 106"/>
                  <a:gd name="T82" fmla="*/ 33 w 67"/>
                  <a:gd name="T83" fmla="*/ 0 h 106"/>
                  <a:gd name="T84" fmla="*/ 45 w 67"/>
                  <a:gd name="T85" fmla="*/ 0 h 106"/>
                  <a:gd name="T86" fmla="*/ 56 w 67"/>
                  <a:gd name="T87" fmla="*/ 0 h 106"/>
                  <a:gd name="T88" fmla="*/ 63 w 67"/>
                  <a:gd name="T89" fmla="*/ 0 h 106"/>
                  <a:gd name="T90" fmla="*/ 66 w 67"/>
                  <a:gd name="T91" fmla="*/ 0 h 106"/>
                  <a:gd name="T92" fmla="*/ 66 w 67"/>
                  <a:gd name="T93" fmla="*/ 0 h 106"/>
                  <a:gd name="T94" fmla="*/ 66 w 67"/>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6"/>
                  <a:gd name="T146" fmla="*/ 67 w 67"/>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6">
                    <a:moveTo>
                      <a:pt x="66" y="0"/>
                    </a:moveTo>
                    <a:lnTo>
                      <a:pt x="66" y="2"/>
                    </a:lnTo>
                    <a:lnTo>
                      <a:pt x="66" y="7"/>
                    </a:lnTo>
                    <a:lnTo>
                      <a:pt x="66" y="14"/>
                    </a:lnTo>
                    <a:lnTo>
                      <a:pt x="66" y="24"/>
                    </a:lnTo>
                    <a:lnTo>
                      <a:pt x="66" y="35"/>
                    </a:lnTo>
                    <a:lnTo>
                      <a:pt x="66" y="47"/>
                    </a:lnTo>
                    <a:lnTo>
                      <a:pt x="66" y="59"/>
                    </a:lnTo>
                    <a:lnTo>
                      <a:pt x="66" y="70"/>
                    </a:lnTo>
                    <a:lnTo>
                      <a:pt x="66" y="81"/>
                    </a:lnTo>
                    <a:lnTo>
                      <a:pt x="66" y="91"/>
                    </a:lnTo>
                    <a:lnTo>
                      <a:pt x="66" y="98"/>
                    </a:lnTo>
                    <a:lnTo>
                      <a:pt x="66" y="103"/>
                    </a:lnTo>
                    <a:lnTo>
                      <a:pt x="66" y="105"/>
                    </a:lnTo>
                    <a:lnTo>
                      <a:pt x="63" y="105"/>
                    </a:lnTo>
                    <a:lnTo>
                      <a:pt x="56" y="105"/>
                    </a:lnTo>
                    <a:lnTo>
                      <a:pt x="45" y="105"/>
                    </a:lnTo>
                    <a:lnTo>
                      <a:pt x="33" y="105"/>
                    </a:lnTo>
                    <a:lnTo>
                      <a:pt x="21" y="105"/>
                    </a:lnTo>
                    <a:lnTo>
                      <a:pt x="10" y="105"/>
                    </a:lnTo>
                    <a:lnTo>
                      <a:pt x="2"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2" y="0"/>
                    </a:lnTo>
                    <a:lnTo>
                      <a:pt x="10" y="0"/>
                    </a:lnTo>
                    <a:lnTo>
                      <a:pt x="21" y="0"/>
                    </a:lnTo>
                    <a:lnTo>
                      <a:pt x="33" y="0"/>
                    </a:lnTo>
                    <a:lnTo>
                      <a:pt x="45" y="0"/>
                    </a:lnTo>
                    <a:lnTo>
                      <a:pt x="56" y="0"/>
                    </a:lnTo>
                    <a:lnTo>
                      <a:pt x="63" y="0"/>
                    </a:lnTo>
                    <a:lnTo>
                      <a:pt x="66"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7" name="Freeform 437">
                <a:extLst>
                  <a:ext uri="{FF2B5EF4-FFF2-40B4-BE49-F238E27FC236}">
                    <a16:creationId xmlns:a16="http://schemas.microsoft.com/office/drawing/2014/main" id="{60D33EDC-452E-442B-BE8B-802E38722468}"/>
                  </a:ext>
                </a:extLst>
              </p:cNvPr>
              <p:cNvSpPr>
                <a:spLocks/>
              </p:cNvSpPr>
              <p:nvPr/>
            </p:nvSpPr>
            <p:spPr bwMode="auto">
              <a:xfrm>
                <a:off x="934" y="3389"/>
                <a:ext cx="67" cy="106"/>
              </a:xfrm>
              <a:custGeom>
                <a:avLst/>
                <a:gdLst>
                  <a:gd name="T0" fmla="*/ 66 w 67"/>
                  <a:gd name="T1" fmla="*/ 0 h 106"/>
                  <a:gd name="T2" fmla="*/ 66 w 67"/>
                  <a:gd name="T3" fmla="*/ 2 h 106"/>
                  <a:gd name="T4" fmla="*/ 66 w 67"/>
                  <a:gd name="T5" fmla="*/ 7 h 106"/>
                  <a:gd name="T6" fmla="*/ 66 w 67"/>
                  <a:gd name="T7" fmla="*/ 14 h 106"/>
                  <a:gd name="T8" fmla="*/ 66 w 67"/>
                  <a:gd name="T9" fmla="*/ 24 h 106"/>
                  <a:gd name="T10" fmla="*/ 66 w 67"/>
                  <a:gd name="T11" fmla="*/ 35 h 106"/>
                  <a:gd name="T12" fmla="*/ 66 w 67"/>
                  <a:gd name="T13" fmla="*/ 47 h 106"/>
                  <a:gd name="T14" fmla="*/ 66 w 67"/>
                  <a:gd name="T15" fmla="*/ 59 h 106"/>
                  <a:gd name="T16" fmla="*/ 66 w 67"/>
                  <a:gd name="T17" fmla="*/ 70 h 106"/>
                  <a:gd name="T18" fmla="*/ 66 w 67"/>
                  <a:gd name="T19" fmla="*/ 81 h 106"/>
                  <a:gd name="T20" fmla="*/ 66 w 67"/>
                  <a:gd name="T21" fmla="*/ 91 h 106"/>
                  <a:gd name="T22" fmla="*/ 66 w 67"/>
                  <a:gd name="T23" fmla="*/ 98 h 106"/>
                  <a:gd name="T24" fmla="*/ 66 w 67"/>
                  <a:gd name="T25" fmla="*/ 103 h 106"/>
                  <a:gd name="T26" fmla="*/ 66 w 67"/>
                  <a:gd name="T27" fmla="*/ 105 h 106"/>
                  <a:gd name="T28" fmla="*/ 66 w 67"/>
                  <a:gd name="T29" fmla="*/ 105 h 106"/>
                  <a:gd name="T30" fmla="*/ 63 w 67"/>
                  <a:gd name="T31" fmla="*/ 105 h 106"/>
                  <a:gd name="T32" fmla="*/ 56 w 67"/>
                  <a:gd name="T33" fmla="*/ 105 h 106"/>
                  <a:gd name="T34" fmla="*/ 45 w 67"/>
                  <a:gd name="T35" fmla="*/ 105 h 106"/>
                  <a:gd name="T36" fmla="*/ 33 w 67"/>
                  <a:gd name="T37" fmla="*/ 105 h 106"/>
                  <a:gd name="T38" fmla="*/ 21 w 67"/>
                  <a:gd name="T39" fmla="*/ 105 h 106"/>
                  <a:gd name="T40" fmla="*/ 10 w 67"/>
                  <a:gd name="T41" fmla="*/ 105 h 106"/>
                  <a:gd name="T42" fmla="*/ 2 w 67"/>
                  <a:gd name="T43" fmla="*/ 105 h 106"/>
                  <a:gd name="T44" fmla="*/ 0 w 67"/>
                  <a:gd name="T45" fmla="*/ 105 h 106"/>
                  <a:gd name="T46" fmla="*/ 0 w 67"/>
                  <a:gd name="T47" fmla="*/ 105 h 106"/>
                  <a:gd name="T48" fmla="*/ 0 w 67"/>
                  <a:gd name="T49" fmla="*/ 103 h 106"/>
                  <a:gd name="T50" fmla="*/ 0 w 67"/>
                  <a:gd name="T51" fmla="*/ 98 h 106"/>
                  <a:gd name="T52" fmla="*/ 0 w 67"/>
                  <a:gd name="T53" fmla="*/ 91 h 106"/>
                  <a:gd name="T54" fmla="*/ 0 w 67"/>
                  <a:gd name="T55" fmla="*/ 81 h 106"/>
                  <a:gd name="T56" fmla="*/ 0 w 67"/>
                  <a:gd name="T57" fmla="*/ 70 h 106"/>
                  <a:gd name="T58" fmla="*/ 0 w 67"/>
                  <a:gd name="T59" fmla="*/ 59 h 106"/>
                  <a:gd name="T60" fmla="*/ 0 w 67"/>
                  <a:gd name="T61" fmla="*/ 47 h 106"/>
                  <a:gd name="T62" fmla="*/ 0 w 67"/>
                  <a:gd name="T63" fmla="*/ 35 h 106"/>
                  <a:gd name="T64" fmla="*/ 0 w 67"/>
                  <a:gd name="T65" fmla="*/ 24 h 106"/>
                  <a:gd name="T66" fmla="*/ 0 w 67"/>
                  <a:gd name="T67" fmla="*/ 14 h 106"/>
                  <a:gd name="T68" fmla="*/ 0 w 67"/>
                  <a:gd name="T69" fmla="*/ 7 h 106"/>
                  <a:gd name="T70" fmla="*/ 0 w 67"/>
                  <a:gd name="T71" fmla="*/ 2 h 106"/>
                  <a:gd name="T72" fmla="*/ 0 w 67"/>
                  <a:gd name="T73" fmla="*/ 0 h 106"/>
                  <a:gd name="T74" fmla="*/ 0 w 67"/>
                  <a:gd name="T75" fmla="*/ 0 h 106"/>
                  <a:gd name="T76" fmla="*/ 2 w 67"/>
                  <a:gd name="T77" fmla="*/ 0 h 106"/>
                  <a:gd name="T78" fmla="*/ 10 w 67"/>
                  <a:gd name="T79" fmla="*/ 0 h 106"/>
                  <a:gd name="T80" fmla="*/ 21 w 67"/>
                  <a:gd name="T81" fmla="*/ 0 h 106"/>
                  <a:gd name="T82" fmla="*/ 33 w 67"/>
                  <a:gd name="T83" fmla="*/ 0 h 106"/>
                  <a:gd name="T84" fmla="*/ 45 w 67"/>
                  <a:gd name="T85" fmla="*/ 0 h 106"/>
                  <a:gd name="T86" fmla="*/ 56 w 67"/>
                  <a:gd name="T87" fmla="*/ 0 h 106"/>
                  <a:gd name="T88" fmla="*/ 63 w 67"/>
                  <a:gd name="T89" fmla="*/ 0 h 106"/>
                  <a:gd name="T90" fmla="*/ 66 w 67"/>
                  <a:gd name="T91" fmla="*/ 0 h 106"/>
                  <a:gd name="T92" fmla="*/ 66 w 67"/>
                  <a:gd name="T93" fmla="*/ 0 h 106"/>
                  <a:gd name="T94" fmla="*/ 66 w 67"/>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6"/>
                  <a:gd name="T146" fmla="*/ 67 w 67"/>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6">
                    <a:moveTo>
                      <a:pt x="66" y="0"/>
                    </a:moveTo>
                    <a:lnTo>
                      <a:pt x="66" y="2"/>
                    </a:lnTo>
                    <a:lnTo>
                      <a:pt x="66" y="7"/>
                    </a:lnTo>
                    <a:lnTo>
                      <a:pt x="66" y="14"/>
                    </a:lnTo>
                    <a:lnTo>
                      <a:pt x="66" y="24"/>
                    </a:lnTo>
                    <a:lnTo>
                      <a:pt x="66" y="35"/>
                    </a:lnTo>
                    <a:lnTo>
                      <a:pt x="66" y="47"/>
                    </a:lnTo>
                    <a:lnTo>
                      <a:pt x="66" y="59"/>
                    </a:lnTo>
                    <a:lnTo>
                      <a:pt x="66" y="70"/>
                    </a:lnTo>
                    <a:lnTo>
                      <a:pt x="66" y="81"/>
                    </a:lnTo>
                    <a:lnTo>
                      <a:pt x="66" y="91"/>
                    </a:lnTo>
                    <a:lnTo>
                      <a:pt x="66" y="98"/>
                    </a:lnTo>
                    <a:lnTo>
                      <a:pt x="66" y="103"/>
                    </a:lnTo>
                    <a:lnTo>
                      <a:pt x="66" y="105"/>
                    </a:lnTo>
                    <a:lnTo>
                      <a:pt x="63" y="105"/>
                    </a:lnTo>
                    <a:lnTo>
                      <a:pt x="56" y="105"/>
                    </a:lnTo>
                    <a:lnTo>
                      <a:pt x="45" y="105"/>
                    </a:lnTo>
                    <a:lnTo>
                      <a:pt x="33" y="105"/>
                    </a:lnTo>
                    <a:lnTo>
                      <a:pt x="21" y="105"/>
                    </a:lnTo>
                    <a:lnTo>
                      <a:pt x="10" y="105"/>
                    </a:lnTo>
                    <a:lnTo>
                      <a:pt x="2"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2" y="0"/>
                    </a:lnTo>
                    <a:lnTo>
                      <a:pt x="10" y="0"/>
                    </a:lnTo>
                    <a:lnTo>
                      <a:pt x="21" y="0"/>
                    </a:lnTo>
                    <a:lnTo>
                      <a:pt x="33" y="0"/>
                    </a:lnTo>
                    <a:lnTo>
                      <a:pt x="45" y="0"/>
                    </a:lnTo>
                    <a:lnTo>
                      <a:pt x="56" y="0"/>
                    </a:lnTo>
                    <a:lnTo>
                      <a:pt x="63" y="0"/>
                    </a:lnTo>
                    <a:lnTo>
                      <a:pt x="6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38" name="Freeform 438">
                <a:extLst>
                  <a:ext uri="{FF2B5EF4-FFF2-40B4-BE49-F238E27FC236}">
                    <a16:creationId xmlns:a16="http://schemas.microsoft.com/office/drawing/2014/main" id="{F108CE24-6FAA-44EA-9264-F184F7F39935}"/>
                  </a:ext>
                </a:extLst>
              </p:cNvPr>
              <p:cNvSpPr>
                <a:spLocks/>
              </p:cNvSpPr>
              <p:nvPr/>
            </p:nvSpPr>
            <p:spPr bwMode="auto">
              <a:xfrm>
                <a:off x="938"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3 w 59"/>
                  <a:gd name="T29" fmla="*/ 94 h 95"/>
                  <a:gd name="T30" fmla="*/ 43 w 59"/>
                  <a:gd name="T31" fmla="*/ 94 h 95"/>
                  <a:gd name="T32" fmla="*/ 29 w 59"/>
                  <a:gd name="T33" fmla="*/ 94 h 95"/>
                  <a:gd name="T34" fmla="*/ 15 w 59"/>
                  <a:gd name="T35" fmla="*/ 94 h 95"/>
                  <a:gd name="T36" fmla="*/ 5 w 59"/>
                  <a:gd name="T37" fmla="*/ 94 h 95"/>
                  <a:gd name="T38" fmla="*/ 0 w 59"/>
                  <a:gd name="T39" fmla="*/ 94 h 95"/>
                  <a:gd name="T40" fmla="*/ 0 w 59"/>
                  <a:gd name="T41" fmla="*/ 94 h 95"/>
                  <a:gd name="T42" fmla="*/ 0 w 59"/>
                  <a:gd name="T43" fmla="*/ 92 h 95"/>
                  <a:gd name="T44" fmla="*/ 0 w 59"/>
                  <a:gd name="T45" fmla="*/ 87 h 95"/>
                  <a:gd name="T46" fmla="*/ 0 w 59"/>
                  <a:gd name="T47" fmla="*/ 79 h 95"/>
                  <a:gd name="T48" fmla="*/ 0 w 59"/>
                  <a:gd name="T49" fmla="*/ 69 h 95"/>
                  <a:gd name="T50" fmla="*/ 0 w 59"/>
                  <a:gd name="T51" fmla="*/ 58 h 95"/>
                  <a:gd name="T52" fmla="*/ 0 w 59"/>
                  <a:gd name="T53" fmla="*/ 47 h 95"/>
                  <a:gd name="T54" fmla="*/ 0 w 59"/>
                  <a:gd name="T55" fmla="*/ 35 h 95"/>
                  <a:gd name="T56" fmla="*/ 0 w 59"/>
                  <a:gd name="T57" fmla="*/ 24 h 95"/>
                  <a:gd name="T58" fmla="*/ 0 w 59"/>
                  <a:gd name="T59" fmla="*/ 14 h 95"/>
                  <a:gd name="T60" fmla="*/ 0 w 59"/>
                  <a:gd name="T61" fmla="*/ 7 h 95"/>
                  <a:gd name="T62" fmla="*/ 0 w 59"/>
                  <a:gd name="T63" fmla="*/ 1 h 95"/>
                  <a:gd name="T64" fmla="*/ 0 w 59"/>
                  <a:gd name="T65" fmla="*/ 0 h 95"/>
                  <a:gd name="T66" fmla="*/ 0 w 59"/>
                  <a:gd name="T67" fmla="*/ 0 h 95"/>
                  <a:gd name="T68" fmla="*/ 5 w 59"/>
                  <a:gd name="T69" fmla="*/ 0 h 95"/>
                  <a:gd name="T70" fmla="*/ 15 w 59"/>
                  <a:gd name="T71" fmla="*/ 0 h 95"/>
                  <a:gd name="T72" fmla="*/ 29 w 59"/>
                  <a:gd name="T73" fmla="*/ 0 h 95"/>
                  <a:gd name="T74" fmla="*/ 43 w 59"/>
                  <a:gd name="T75" fmla="*/ 0 h 95"/>
                  <a:gd name="T76" fmla="*/ 53 w 59"/>
                  <a:gd name="T77" fmla="*/ 0 h 95"/>
                  <a:gd name="T78" fmla="*/ 58 w 59"/>
                  <a:gd name="T79" fmla="*/ 0 h 95"/>
                  <a:gd name="T80" fmla="*/ 58 w 59"/>
                  <a:gd name="T81" fmla="*/ 0 h 95"/>
                  <a:gd name="T82" fmla="*/ 58 w 59"/>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95"/>
                  <a:gd name="T128" fmla="*/ 59 w 59"/>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3" y="94"/>
                    </a:lnTo>
                    <a:lnTo>
                      <a:pt x="43" y="94"/>
                    </a:lnTo>
                    <a:lnTo>
                      <a:pt x="29" y="94"/>
                    </a:lnTo>
                    <a:lnTo>
                      <a:pt x="15" y="94"/>
                    </a:lnTo>
                    <a:lnTo>
                      <a:pt x="5"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5" y="0"/>
                    </a:lnTo>
                    <a:lnTo>
                      <a:pt x="15" y="0"/>
                    </a:lnTo>
                    <a:lnTo>
                      <a:pt x="29" y="0"/>
                    </a:lnTo>
                    <a:lnTo>
                      <a:pt x="43" y="0"/>
                    </a:lnTo>
                    <a:lnTo>
                      <a:pt x="53"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39" name="Freeform 439">
                <a:extLst>
                  <a:ext uri="{FF2B5EF4-FFF2-40B4-BE49-F238E27FC236}">
                    <a16:creationId xmlns:a16="http://schemas.microsoft.com/office/drawing/2014/main" id="{E51491A8-85BC-4711-B855-DA57110FD01A}"/>
                  </a:ext>
                </a:extLst>
              </p:cNvPr>
              <p:cNvSpPr>
                <a:spLocks/>
              </p:cNvSpPr>
              <p:nvPr/>
            </p:nvSpPr>
            <p:spPr bwMode="auto">
              <a:xfrm>
                <a:off x="938"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3 w 59"/>
                  <a:gd name="T29" fmla="*/ 94 h 95"/>
                  <a:gd name="T30" fmla="*/ 43 w 59"/>
                  <a:gd name="T31" fmla="*/ 94 h 95"/>
                  <a:gd name="T32" fmla="*/ 29 w 59"/>
                  <a:gd name="T33" fmla="*/ 94 h 95"/>
                  <a:gd name="T34" fmla="*/ 15 w 59"/>
                  <a:gd name="T35" fmla="*/ 94 h 95"/>
                  <a:gd name="T36" fmla="*/ 5 w 59"/>
                  <a:gd name="T37" fmla="*/ 94 h 95"/>
                  <a:gd name="T38" fmla="*/ 0 w 59"/>
                  <a:gd name="T39" fmla="*/ 94 h 95"/>
                  <a:gd name="T40" fmla="*/ 0 w 59"/>
                  <a:gd name="T41" fmla="*/ 94 h 95"/>
                  <a:gd name="T42" fmla="*/ 0 w 59"/>
                  <a:gd name="T43" fmla="*/ 92 h 95"/>
                  <a:gd name="T44" fmla="*/ 0 w 59"/>
                  <a:gd name="T45" fmla="*/ 87 h 95"/>
                  <a:gd name="T46" fmla="*/ 0 w 59"/>
                  <a:gd name="T47" fmla="*/ 79 h 95"/>
                  <a:gd name="T48" fmla="*/ 0 w 59"/>
                  <a:gd name="T49" fmla="*/ 69 h 95"/>
                  <a:gd name="T50" fmla="*/ 0 w 59"/>
                  <a:gd name="T51" fmla="*/ 58 h 95"/>
                  <a:gd name="T52" fmla="*/ 0 w 59"/>
                  <a:gd name="T53" fmla="*/ 47 h 95"/>
                  <a:gd name="T54" fmla="*/ 0 w 59"/>
                  <a:gd name="T55" fmla="*/ 35 h 95"/>
                  <a:gd name="T56" fmla="*/ 0 w 59"/>
                  <a:gd name="T57" fmla="*/ 24 h 95"/>
                  <a:gd name="T58" fmla="*/ 0 w 59"/>
                  <a:gd name="T59" fmla="*/ 14 h 95"/>
                  <a:gd name="T60" fmla="*/ 0 w 59"/>
                  <a:gd name="T61" fmla="*/ 7 h 95"/>
                  <a:gd name="T62" fmla="*/ 0 w 59"/>
                  <a:gd name="T63" fmla="*/ 1 h 95"/>
                  <a:gd name="T64" fmla="*/ 0 w 59"/>
                  <a:gd name="T65" fmla="*/ 0 h 95"/>
                  <a:gd name="T66" fmla="*/ 0 w 59"/>
                  <a:gd name="T67" fmla="*/ 0 h 95"/>
                  <a:gd name="T68" fmla="*/ 5 w 59"/>
                  <a:gd name="T69" fmla="*/ 0 h 95"/>
                  <a:gd name="T70" fmla="*/ 15 w 59"/>
                  <a:gd name="T71" fmla="*/ 0 h 95"/>
                  <a:gd name="T72" fmla="*/ 29 w 59"/>
                  <a:gd name="T73" fmla="*/ 0 h 95"/>
                  <a:gd name="T74" fmla="*/ 43 w 59"/>
                  <a:gd name="T75" fmla="*/ 0 h 95"/>
                  <a:gd name="T76" fmla="*/ 53 w 59"/>
                  <a:gd name="T77" fmla="*/ 0 h 95"/>
                  <a:gd name="T78" fmla="*/ 58 w 59"/>
                  <a:gd name="T79" fmla="*/ 0 h 95"/>
                  <a:gd name="T80" fmla="*/ 58 w 59"/>
                  <a:gd name="T81" fmla="*/ 0 h 95"/>
                  <a:gd name="T82" fmla="*/ 58 w 59"/>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95"/>
                  <a:gd name="T128" fmla="*/ 59 w 59"/>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3" y="94"/>
                    </a:lnTo>
                    <a:lnTo>
                      <a:pt x="43" y="94"/>
                    </a:lnTo>
                    <a:lnTo>
                      <a:pt x="29" y="94"/>
                    </a:lnTo>
                    <a:lnTo>
                      <a:pt x="15" y="94"/>
                    </a:lnTo>
                    <a:lnTo>
                      <a:pt x="5"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5" y="0"/>
                    </a:lnTo>
                    <a:lnTo>
                      <a:pt x="15" y="0"/>
                    </a:lnTo>
                    <a:lnTo>
                      <a:pt x="29" y="0"/>
                    </a:lnTo>
                    <a:lnTo>
                      <a:pt x="43" y="0"/>
                    </a:lnTo>
                    <a:lnTo>
                      <a:pt x="53"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40" name="Freeform 440">
                <a:extLst>
                  <a:ext uri="{FF2B5EF4-FFF2-40B4-BE49-F238E27FC236}">
                    <a16:creationId xmlns:a16="http://schemas.microsoft.com/office/drawing/2014/main" id="{3742866C-220B-4466-B209-94E03470E732}"/>
                  </a:ext>
                </a:extLst>
              </p:cNvPr>
              <p:cNvSpPr>
                <a:spLocks/>
              </p:cNvSpPr>
              <p:nvPr/>
            </p:nvSpPr>
            <p:spPr bwMode="auto">
              <a:xfrm>
                <a:off x="938"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1" name="Freeform 441">
                <a:extLst>
                  <a:ext uri="{FF2B5EF4-FFF2-40B4-BE49-F238E27FC236}">
                    <a16:creationId xmlns:a16="http://schemas.microsoft.com/office/drawing/2014/main" id="{6E984D42-C3B8-4E3C-8F0F-1D3AD08238B6}"/>
                  </a:ext>
                </a:extLst>
              </p:cNvPr>
              <p:cNvSpPr>
                <a:spLocks/>
              </p:cNvSpPr>
              <p:nvPr/>
            </p:nvSpPr>
            <p:spPr bwMode="auto">
              <a:xfrm>
                <a:off x="969" y="3395"/>
                <a:ext cx="27" cy="30"/>
              </a:xfrm>
              <a:custGeom>
                <a:avLst/>
                <a:gdLst>
                  <a:gd name="T0" fmla="*/ 26 w 27"/>
                  <a:gd name="T1" fmla="*/ 0 h 30"/>
                  <a:gd name="T2" fmla="*/ 26 w 27"/>
                  <a:gd name="T3" fmla="*/ 8 h 30"/>
                  <a:gd name="T4" fmla="*/ 26 w 27"/>
                  <a:gd name="T5" fmla="*/ 22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2 h 30"/>
                  <a:gd name="T20" fmla="*/ 0 w 27"/>
                  <a:gd name="T21" fmla="*/ 8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8"/>
                    </a:lnTo>
                    <a:lnTo>
                      <a:pt x="26" y="22"/>
                    </a:lnTo>
                    <a:lnTo>
                      <a:pt x="26" y="29"/>
                    </a:lnTo>
                    <a:lnTo>
                      <a:pt x="19" y="29"/>
                    </a:lnTo>
                    <a:lnTo>
                      <a:pt x="7" y="29"/>
                    </a:lnTo>
                    <a:lnTo>
                      <a:pt x="0" y="29"/>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2" name="Freeform 442">
                <a:extLst>
                  <a:ext uri="{FF2B5EF4-FFF2-40B4-BE49-F238E27FC236}">
                    <a16:creationId xmlns:a16="http://schemas.microsoft.com/office/drawing/2014/main" id="{137DE82D-AF64-4BB9-8255-7129A3178F97}"/>
                  </a:ext>
                </a:extLst>
              </p:cNvPr>
              <p:cNvSpPr>
                <a:spLocks/>
              </p:cNvSpPr>
              <p:nvPr/>
            </p:nvSpPr>
            <p:spPr bwMode="auto">
              <a:xfrm>
                <a:off x="938"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3" name="Freeform 443">
                <a:extLst>
                  <a:ext uri="{FF2B5EF4-FFF2-40B4-BE49-F238E27FC236}">
                    <a16:creationId xmlns:a16="http://schemas.microsoft.com/office/drawing/2014/main" id="{A8043626-E3F8-42BF-A4B1-5561A9FA8A82}"/>
                  </a:ext>
                </a:extLst>
              </p:cNvPr>
              <p:cNvSpPr>
                <a:spLocks/>
              </p:cNvSpPr>
              <p:nvPr/>
            </p:nvSpPr>
            <p:spPr bwMode="auto">
              <a:xfrm>
                <a:off x="969" y="3427"/>
                <a:ext cx="27" cy="30"/>
              </a:xfrm>
              <a:custGeom>
                <a:avLst/>
                <a:gdLst>
                  <a:gd name="T0" fmla="*/ 26 w 27"/>
                  <a:gd name="T1" fmla="*/ 0 h 30"/>
                  <a:gd name="T2" fmla="*/ 26 w 27"/>
                  <a:gd name="T3" fmla="*/ 8 h 30"/>
                  <a:gd name="T4" fmla="*/ 26 w 27"/>
                  <a:gd name="T5" fmla="*/ 22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2 h 30"/>
                  <a:gd name="T20" fmla="*/ 0 w 27"/>
                  <a:gd name="T21" fmla="*/ 8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8"/>
                    </a:lnTo>
                    <a:lnTo>
                      <a:pt x="26" y="22"/>
                    </a:lnTo>
                    <a:lnTo>
                      <a:pt x="26" y="29"/>
                    </a:lnTo>
                    <a:lnTo>
                      <a:pt x="19" y="29"/>
                    </a:lnTo>
                    <a:lnTo>
                      <a:pt x="7" y="29"/>
                    </a:lnTo>
                    <a:lnTo>
                      <a:pt x="0" y="29"/>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4" name="Freeform 444">
                <a:extLst>
                  <a:ext uri="{FF2B5EF4-FFF2-40B4-BE49-F238E27FC236}">
                    <a16:creationId xmlns:a16="http://schemas.microsoft.com/office/drawing/2014/main" id="{E00483F2-3F30-4F09-90B5-C729ECE2AFCB}"/>
                  </a:ext>
                </a:extLst>
              </p:cNvPr>
              <p:cNvSpPr>
                <a:spLocks/>
              </p:cNvSpPr>
              <p:nvPr/>
            </p:nvSpPr>
            <p:spPr bwMode="auto">
              <a:xfrm>
                <a:off x="938"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5" name="Freeform 445">
                <a:extLst>
                  <a:ext uri="{FF2B5EF4-FFF2-40B4-BE49-F238E27FC236}">
                    <a16:creationId xmlns:a16="http://schemas.microsoft.com/office/drawing/2014/main" id="{E82F1F3C-8820-4A8D-8F48-8767F434FA02}"/>
                  </a:ext>
                </a:extLst>
              </p:cNvPr>
              <p:cNvSpPr>
                <a:spLocks/>
              </p:cNvSpPr>
              <p:nvPr/>
            </p:nvSpPr>
            <p:spPr bwMode="auto">
              <a:xfrm>
                <a:off x="969" y="3460"/>
                <a:ext cx="27" cy="30"/>
              </a:xfrm>
              <a:custGeom>
                <a:avLst/>
                <a:gdLst>
                  <a:gd name="T0" fmla="*/ 26 w 27"/>
                  <a:gd name="T1" fmla="*/ 0 h 30"/>
                  <a:gd name="T2" fmla="*/ 26 w 27"/>
                  <a:gd name="T3" fmla="*/ 7 h 30"/>
                  <a:gd name="T4" fmla="*/ 26 w 27"/>
                  <a:gd name="T5" fmla="*/ 22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2 h 30"/>
                  <a:gd name="T20" fmla="*/ 0 w 27"/>
                  <a:gd name="T21" fmla="*/ 7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7"/>
                    </a:lnTo>
                    <a:lnTo>
                      <a:pt x="26" y="22"/>
                    </a:lnTo>
                    <a:lnTo>
                      <a:pt x="26" y="29"/>
                    </a:lnTo>
                    <a:lnTo>
                      <a:pt x="19" y="29"/>
                    </a:lnTo>
                    <a:lnTo>
                      <a:pt x="7" y="29"/>
                    </a:lnTo>
                    <a:lnTo>
                      <a:pt x="0" y="29"/>
                    </a:lnTo>
                    <a:lnTo>
                      <a:pt x="0" y="22"/>
                    </a:lnTo>
                    <a:lnTo>
                      <a:pt x="0" y="7"/>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6" name="Freeform 446">
                <a:extLst>
                  <a:ext uri="{FF2B5EF4-FFF2-40B4-BE49-F238E27FC236}">
                    <a16:creationId xmlns:a16="http://schemas.microsoft.com/office/drawing/2014/main" id="{8480AC41-6DCC-42B9-A0CB-DCD5849592E1}"/>
                  </a:ext>
                </a:extLst>
              </p:cNvPr>
              <p:cNvSpPr>
                <a:spLocks/>
              </p:cNvSpPr>
              <p:nvPr/>
            </p:nvSpPr>
            <p:spPr bwMode="auto">
              <a:xfrm>
                <a:off x="938" y="3395"/>
                <a:ext cx="15" cy="28"/>
              </a:xfrm>
              <a:custGeom>
                <a:avLst/>
                <a:gdLst>
                  <a:gd name="T0" fmla="*/ 14 w 15"/>
                  <a:gd name="T1" fmla="*/ 0 h 28"/>
                  <a:gd name="T2" fmla="*/ 14 w 15"/>
                  <a:gd name="T3" fmla="*/ 7 h 28"/>
                  <a:gd name="T4" fmla="*/ 14 w 15"/>
                  <a:gd name="T5" fmla="*/ 20 h 28"/>
                  <a:gd name="T6" fmla="*/ 14 w 15"/>
                  <a:gd name="T7" fmla="*/ 27 h 28"/>
                  <a:gd name="T8" fmla="*/ 14 w 15"/>
                  <a:gd name="T9" fmla="*/ 27 h 28"/>
                  <a:gd name="T10" fmla="*/ 11 w 15"/>
                  <a:gd name="T11" fmla="*/ 27 h 28"/>
                  <a:gd name="T12" fmla="*/ 4 w 15"/>
                  <a:gd name="T13" fmla="*/ 27 h 28"/>
                  <a:gd name="T14" fmla="*/ 0 w 15"/>
                  <a:gd name="T15" fmla="*/ 27 h 28"/>
                  <a:gd name="T16" fmla="*/ 0 w 15"/>
                  <a:gd name="T17" fmla="*/ 27 h 28"/>
                  <a:gd name="T18" fmla="*/ 0 w 15"/>
                  <a:gd name="T19" fmla="*/ 20 h 28"/>
                  <a:gd name="T20" fmla="*/ 0 w 15"/>
                  <a:gd name="T21" fmla="*/ 7 h 28"/>
                  <a:gd name="T22" fmla="*/ 0 w 15"/>
                  <a:gd name="T23" fmla="*/ 0 h 28"/>
                  <a:gd name="T24" fmla="*/ 0 w 15"/>
                  <a:gd name="T25" fmla="*/ 0 h 28"/>
                  <a:gd name="T26" fmla="*/ 4 w 15"/>
                  <a:gd name="T27" fmla="*/ 0 h 28"/>
                  <a:gd name="T28" fmla="*/ 11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7"/>
                    </a:lnTo>
                    <a:lnTo>
                      <a:pt x="14" y="20"/>
                    </a:lnTo>
                    <a:lnTo>
                      <a:pt x="14" y="27"/>
                    </a:lnTo>
                    <a:lnTo>
                      <a:pt x="11" y="27"/>
                    </a:lnTo>
                    <a:lnTo>
                      <a:pt x="4" y="27"/>
                    </a:lnTo>
                    <a:lnTo>
                      <a:pt x="0" y="27"/>
                    </a:lnTo>
                    <a:lnTo>
                      <a:pt x="0" y="20"/>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7" name="Freeform 447">
                <a:extLst>
                  <a:ext uri="{FF2B5EF4-FFF2-40B4-BE49-F238E27FC236}">
                    <a16:creationId xmlns:a16="http://schemas.microsoft.com/office/drawing/2014/main" id="{7C3DA97E-BA8E-4656-AE4A-58C31826E03A}"/>
                  </a:ext>
                </a:extLst>
              </p:cNvPr>
              <p:cNvSpPr>
                <a:spLocks/>
              </p:cNvSpPr>
              <p:nvPr/>
            </p:nvSpPr>
            <p:spPr bwMode="auto">
              <a:xfrm>
                <a:off x="939" y="3397"/>
                <a:ext cx="15" cy="27"/>
              </a:xfrm>
              <a:custGeom>
                <a:avLst/>
                <a:gdLst>
                  <a:gd name="T0" fmla="*/ 14 w 15"/>
                  <a:gd name="T1" fmla="*/ 0 h 27"/>
                  <a:gd name="T2" fmla="*/ 14 w 15"/>
                  <a:gd name="T3" fmla="*/ 6 h 27"/>
                  <a:gd name="T4" fmla="*/ 14 w 15"/>
                  <a:gd name="T5" fmla="*/ 12 h 27"/>
                  <a:gd name="T6" fmla="*/ 14 w 15"/>
                  <a:gd name="T7" fmla="*/ 26 h 27"/>
                  <a:gd name="T8" fmla="*/ 14 w 15"/>
                  <a:gd name="T9" fmla="*/ 26 h 27"/>
                  <a:gd name="T10" fmla="*/ 11 w 15"/>
                  <a:gd name="T11" fmla="*/ 26 h 27"/>
                  <a:gd name="T12" fmla="*/ 8 w 15"/>
                  <a:gd name="T13" fmla="*/ 26 h 27"/>
                  <a:gd name="T14" fmla="*/ 0 w 15"/>
                  <a:gd name="T15" fmla="*/ 26 h 27"/>
                  <a:gd name="T16" fmla="*/ 0 w 15"/>
                  <a:gd name="T17" fmla="*/ 26 h 27"/>
                  <a:gd name="T18" fmla="*/ 0 w 15"/>
                  <a:gd name="T19" fmla="*/ 20 h 27"/>
                  <a:gd name="T20" fmla="*/ 0 w 15"/>
                  <a:gd name="T21" fmla="*/ 13 h 27"/>
                  <a:gd name="T22" fmla="*/ 0 w 15"/>
                  <a:gd name="T23" fmla="*/ 0 h 27"/>
                  <a:gd name="T24" fmla="*/ 0 w 15"/>
                  <a:gd name="T25" fmla="*/ 0 h 27"/>
                  <a:gd name="T26" fmla="*/ 3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2"/>
                    </a:lnTo>
                    <a:lnTo>
                      <a:pt x="14" y="26"/>
                    </a:lnTo>
                    <a:lnTo>
                      <a:pt x="11" y="26"/>
                    </a:lnTo>
                    <a:lnTo>
                      <a:pt x="8" y="26"/>
                    </a:lnTo>
                    <a:lnTo>
                      <a:pt x="0" y="26"/>
                    </a:lnTo>
                    <a:lnTo>
                      <a:pt x="0" y="20"/>
                    </a:lnTo>
                    <a:lnTo>
                      <a:pt x="0" y="13"/>
                    </a:lnTo>
                    <a:lnTo>
                      <a:pt x="0" y="0"/>
                    </a:lnTo>
                    <a:lnTo>
                      <a:pt x="3"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8" name="Freeform 448">
                <a:extLst>
                  <a:ext uri="{FF2B5EF4-FFF2-40B4-BE49-F238E27FC236}">
                    <a16:creationId xmlns:a16="http://schemas.microsoft.com/office/drawing/2014/main" id="{CD2BA4B8-42B9-4B9B-A007-6407981F5D31}"/>
                  </a:ext>
                </a:extLst>
              </p:cNvPr>
              <p:cNvSpPr>
                <a:spLocks/>
              </p:cNvSpPr>
              <p:nvPr/>
            </p:nvSpPr>
            <p:spPr bwMode="auto">
              <a:xfrm>
                <a:off x="940" y="3399"/>
                <a:ext cx="14" cy="25"/>
              </a:xfrm>
              <a:custGeom>
                <a:avLst/>
                <a:gdLst>
                  <a:gd name="T0" fmla="*/ 13 w 14"/>
                  <a:gd name="T1" fmla="*/ 0 h 25"/>
                  <a:gd name="T2" fmla="*/ 13 w 14"/>
                  <a:gd name="T3" fmla="*/ 5 h 25"/>
                  <a:gd name="T4" fmla="*/ 13 w 14"/>
                  <a:gd name="T5" fmla="*/ 11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0 w 14"/>
                  <a:gd name="T19" fmla="*/ 18 h 25"/>
                  <a:gd name="T20" fmla="*/ 0 w 14"/>
                  <a:gd name="T21" fmla="*/ 12 h 25"/>
                  <a:gd name="T22" fmla="*/ 0 w 14"/>
                  <a:gd name="T23" fmla="*/ 0 h 25"/>
                  <a:gd name="T24" fmla="*/ 0 w 14"/>
                  <a:gd name="T25" fmla="*/ 0 h 25"/>
                  <a:gd name="T26" fmla="*/ 3 w 14"/>
                  <a:gd name="T27" fmla="*/ 0 h 25"/>
                  <a:gd name="T28" fmla="*/ 6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5"/>
                    </a:lnTo>
                    <a:lnTo>
                      <a:pt x="13" y="11"/>
                    </a:lnTo>
                    <a:lnTo>
                      <a:pt x="13" y="24"/>
                    </a:lnTo>
                    <a:lnTo>
                      <a:pt x="10" y="24"/>
                    </a:lnTo>
                    <a:lnTo>
                      <a:pt x="7" y="24"/>
                    </a:lnTo>
                    <a:lnTo>
                      <a:pt x="0" y="24"/>
                    </a:lnTo>
                    <a:lnTo>
                      <a:pt x="0" y="18"/>
                    </a:lnTo>
                    <a:lnTo>
                      <a:pt x="0" y="12"/>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49" name="Freeform 449">
                <a:extLst>
                  <a:ext uri="{FF2B5EF4-FFF2-40B4-BE49-F238E27FC236}">
                    <a16:creationId xmlns:a16="http://schemas.microsoft.com/office/drawing/2014/main" id="{C5B15938-D4BD-4A20-82C2-CEC0BF4B89E6}"/>
                  </a:ext>
                </a:extLst>
              </p:cNvPr>
              <p:cNvSpPr>
                <a:spLocks/>
              </p:cNvSpPr>
              <p:nvPr/>
            </p:nvSpPr>
            <p:spPr bwMode="auto">
              <a:xfrm>
                <a:off x="941" y="3400"/>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6" y="23"/>
                    </a:lnTo>
                    <a:lnTo>
                      <a:pt x="0" y="23"/>
                    </a:lnTo>
                    <a:lnTo>
                      <a:pt x="0" y="17"/>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0" name="Freeform 450">
                <a:extLst>
                  <a:ext uri="{FF2B5EF4-FFF2-40B4-BE49-F238E27FC236}">
                    <a16:creationId xmlns:a16="http://schemas.microsoft.com/office/drawing/2014/main" id="{9FCB9E27-30CC-45D6-ACDE-28F34683921D}"/>
                  </a:ext>
                </a:extLst>
              </p:cNvPr>
              <p:cNvSpPr>
                <a:spLocks/>
              </p:cNvSpPr>
              <p:nvPr/>
            </p:nvSpPr>
            <p:spPr bwMode="auto">
              <a:xfrm>
                <a:off x="942" y="3402"/>
                <a:ext cx="12" cy="22"/>
              </a:xfrm>
              <a:custGeom>
                <a:avLst/>
                <a:gdLst>
                  <a:gd name="T0" fmla="*/ 11 w 12"/>
                  <a:gd name="T1" fmla="*/ 1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1 h 22"/>
                  <a:gd name="T24" fmla="*/ 0 w 12"/>
                  <a:gd name="T25" fmla="*/ 1 h 22"/>
                  <a:gd name="T26" fmla="*/ 3 w 12"/>
                  <a:gd name="T27" fmla="*/ 0 h 22"/>
                  <a:gd name="T28" fmla="*/ 5 w 12"/>
                  <a:gd name="T29" fmla="*/ 0 h 22"/>
                  <a:gd name="T30" fmla="*/ 11 w 12"/>
                  <a:gd name="T31" fmla="*/ 1 h 22"/>
                  <a:gd name="T32" fmla="*/ 11 w 12"/>
                  <a:gd name="T33" fmla="*/ 1 h 22"/>
                  <a:gd name="T34" fmla="*/ 11 w 12"/>
                  <a:gd name="T35" fmla="*/ 1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1"/>
                    </a:moveTo>
                    <a:lnTo>
                      <a:pt x="11" y="5"/>
                    </a:lnTo>
                    <a:lnTo>
                      <a:pt x="11" y="10"/>
                    </a:lnTo>
                    <a:lnTo>
                      <a:pt x="11" y="21"/>
                    </a:lnTo>
                    <a:lnTo>
                      <a:pt x="8" y="21"/>
                    </a:lnTo>
                    <a:lnTo>
                      <a:pt x="6" y="21"/>
                    </a:lnTo>
                    <a:lnTo>
                      <a:pt x="0" y="21"/>
                    </a:lnTo>
                    <a:lnTo>
                      <a:pt x="0" y="16"/>
                    </a:lnTo>
                    <a:lnTo>
                      <a:pt x="0" y="11"/>
                    </a:lnTo>
                    <a:lnTo>
                      <a:pt x="0" y="1"/>
                    </a:lnTo>
                    <a:lnTo>
                      <a:pt x="3" y="0"/>
                    </a:lnTo>
                    <a:lnTo>
                      <a:pt x="5" y="0"/>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1" name="Freeform 451">
                <a:extLst>
                  <a:ext uri="{FF2B5EF4-FFF2-40B4-BE49-F238E27FC236}">
                    <a16:creationId xmlns:a16="http://schemas.microsoft.com/office/drawing/2014/main" id="{735F870A-9A81-46CA-9B47-351F53F73620}"/>
                  </a:ext>
                </a:extLst>
              </p:cNvPr>
              <p:cNvSpPr>
                <a:spLocks/>
              </p:cNvSpPr>
              <p:nvPr/>
            </p:nvSpPr>
            <p:spPr bwMode="auto">
              <a:xfrm>
                <a:off x="943" y="3404"/>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7 w 11"/>
                  <a:gd name="T11" fmla="*/ 19 h 20"/>
                  <a:gd name="T12" fmla="*/ 5 w 11"/>
                  <a:gd name="T13" fmla="*/ 19 h 20"/>
                  <a:gd name="T14" fmla="*/ 0 w 11"/>
                  <a:gd name="T15" fmla="*/ 19 h 20"/>
                  <a:gd name="T16" fmla="*/ 0 w 11"/>
                  <a:gd name="T17" fmla="*/ 19 h 20"/>
                  <a:gd name="T18" fmla="*/ 0 w 11"/>
                  <a:gd name="T19" fmla="*/ 14 h 20"/>
                  <a:gd name="T20" fmla="*/ 0 w 11"/>
                  <a:gd name="T21" fmla="*/ 10 h 20"/>
                  <a:gd name="T22" fmla="*/ 0 w 11"/>
                  <a:gd name="T23" fmla="*/ 0 h 20"/>
                  <a:gd name="T24" fmla="*/ 0 w 11"/>
                  <a:gd name="T25" fmla="*/ 0 h 20"/>
                  <a:gd name="T26" fmla="*/ 2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7" y="19"/>
                    </a:lnTo>
                    <a:lnTo>
                      <a:pt x="5" y="19"/>
                    </a:lnTo>
                    <a:lnTo>
                      <a:pt x="0" y="19"/>
                    </a:lnTo>
                    <a:lnTo>
                      <a:pt x="0" y="14"/>
                    </a:lnTo>
                    <a:lnTo>
                      <a:pt x="0" y="10"/>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2" name="Freeform 452">
                <a:extLst>
                  <a:ext uri="{FF2B5EF4-FFF2-40B4-BE49-F238E27FC236}">
                    <a16:creationId xmlns:a16="http://schemas.microsoft.com/office/drawing/2014/main" id="{B947FEC6-37EC-4336-BD32-1096CE34F6C4}"/>
                  </a:ext>
                </a:extLst>
              </p:cNvPr>
              <p:cNvSpPr>
                <a:spLocks/>
              </p:cNvSpPr>
              <p:nvPr/>
            </p:nvSpPr>
            <p:spPr bwMode="auto">
              <a:xfrm>
                <a:off x="944" y="3406"/>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3" name="Freeform 453">
                <a:extLst>
                  <a:ext uri="{FF2B5EF4-FFF2-40B4-BE49-F238E27FC236}">
                    <a16:creationId xmlns:a16="http://schemas.microsoft.com/office/drawing/2014/main" id="{4C9FC6A5-09E4-452D-8EAB-49E1FDB47D64}"/>
                  </a:ext>
                </a:extLst>
              </p:cNvPr>
              <p:cNvSpPr>
                <a:spLocks/>
              </p:cNvSpPr>
              <p:nvPr/>
            </p:nvSpPr>
            <p:spPr bwMode="auto">
              <a:xfrm>
                <a:off x="945" y="3408"/>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0" y="11"/>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4" name="Freeform 454">
                <a:extLst>
                  <a:ext uri="{FF2B5EF4-FFF2-40B4-BE49-F238E27FC236}">
                    <a16:creationId xmlns:a16="http://schemas.microsoft.com/office/drawing/2014/main" id="{3CA3D628-EE0C-4209-91B6-65FC4CD6D452}"/>
                  </a:ext>
                </a:extLst>
              </p:cNvPr>
              <p:cNvSpPr>
                <a:spLocks/>
              </p:cNvSpPr>
              <p:nvPr/>
            </p:nvSpPr>
            <p:spPr bwMode="auto">
              <a:xfrm>
                <a:off x="946" y="3409"/>
                <a:ext cx="8" cy="15"/>
              </a:xfrm>
              <a:custGeom>
                <a:avLst/>
                <a:gdLst>
                  <a:gd name="T0" fmla="*/ 7 w 8"/>
                  <a:gd name="T1" fmla="*/ 0 h 15"/>
                  <a:gd name="T2" fmla="*/ 7 w 8"/>
                  <a:gd name="T3" fmla="*/ 3 h 15"/>
                  <a:gd name="T4" fmla="*/ 7 w 8"/>
                  <a:gd name="T5" fmla="*/ 7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0 h 15"/>
                  <a:gd name="T20" fmla="*/ 0 w 8"/>
                  <a:gd name="T21" fmla="*/ 7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7"/>
                    </a:lnTo>
                    <a:lnTo>
                      <a:pt x="7" y="14"/>
                    </a:lnTo>
                    <a:lnTo>
                      <a:pt x="5" y="14"/>
                    </a:lnTo>
                    <a:lnTo>
                      <a:pt x="4" y="14"/>
                    </a:lnTo>
                    <a:lnTo>
                      <a:pt x="0" y="14"/>
                    </a:lnTo>
                    <a:lnTo>
                      <a:pt x="0" y="10"/>
                    </a:lnTo>
                    <a:lnTo>
                      <a:pt x="0" y="7"/>
                    </a:lnTo>
                    <a:lnTo>
                      <a:pt x="0" y="0"/>
                    </a:lnTo>
                    <a:lnTo>
                      <a:pt x="2"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5" name="Freeform 455">
                <a:extLst>
                  <a:ext uri="{FF2B5EF4-FFF2-40B4-BE49-F238E27FC236}">
                    <a16:creationId xmlns:a16="http://schemas.microsoft.com/office/drawing/2014/main" id="{FBBFE603-BF2C-4752-AB1C-40421C1E1048}"/>
                  </a:ext>
                </a:extLst>
              </p:cNvPr>
              <p:cNvSpPr>
                <a:spLocks/>
              </p:cNvSpPr>
              <p:nvPr/>
            </p:nvSpPr>
            <p:spPr bwMode="auto">
              <a:xfrm>
                <a:off x="947" y="3411"/>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4" y="12"/>
                    </a:lnTo>
                    <a:lnTo>
                      <a:pt x="3" y="12"/>
                    </a:lnTo>
                    <a:lnTo>
                      <a:pt x="0" y="12"/>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6" name="Freeform 456">
                <a:extLst>
                  <a:ext uri="{FF2B5EF4-FFF2-40B4-BE49-F238E27FC236}">
                    <a16:creationId xmlns:a16="http://schemas.microsoft.com/office/drawing/2014/main" id="{0940DDCE-88A5-4936-9226-B6D088DF6812}"/>
                  </a:ext>
                </a:extLst>
              </p:cNvPr>
              <p:cNvSpPr>
                <a:spLocks/>
              </p:cNvSpPr>
              <p:nvPr/>
            </p:nvSpPr>
            <p:spPr bwMode="auto">
              <a:xfrm>
                <a:off x="948" y="3413"/>
                <a:ext cx="6" cy="11"/>
              </a:xfrm>
              <a:custGeom>
                <a:avLst/>
                <a:gdLst>
                  <a:gd name="T0" fmla="*/ 5 w 6"/>
                  <a:gd name="T1" fmla="*/ 0 h 11"/>
                  <a:gd name="T2" fmla="*/ 5 w 6"/>
                  <a:gd name="T3" fmla="*/ 2 h 11"/>
                  <a:gd name="T4" fmla="*/ 5 w 6"/>
                  <a:gd name="T5" fmla="*/ 4 h 11"/>
                  <a:gd name="T6" fmla="*/ 5 w 6"/>
                  <a:gd name="T7" fmla="*/ 10 h 11"/>
                  <a:gd name="T8" fmla="*/ 5 w 6"/>
                  <a:gd name="T9" fmla="*/ 10 h 11"/>
                  <a:gd name="T10" fmla="*/ 4 w 6"/>
                  <a:gd name="T11" fmla="*/ 10 h 11"/>
                  <a:gd name="T12" fmla="*/ 3 w 6"/>
                  <a:gd name="T13" fmla="*/ 10 h 11"/>
                  <a:gd name="T14" fmla="*/ 0 w 6"/>
                  <a:gd name="T15" fmla="*/ 10 h 11"/>
                  <a:gd name="T16" fmla="*/ 0 w 6"/>
                  <a:gd name="T17" fmla="*/ 10 h 11"/>
                  <a:gd name="T18" fmla="*/ 0 w 6"/>
                  <a:gd name="T19" fmla="*/ 7 h 11"/>
                  <a:gd name="T20" fmla="*/ 0 w 6"/>
                  <a:gd name="T21" fmla="*/ 5 h 11"/>
                  <a:gd name="T22" fmla="*/ 0 w 6"/>
                  <a:gd name="T23" fmla="*/ 0 h 11"/>
                  <a:gd name="T24" fmla="*/ 0 w 6"/>
                  <a:gd name="T25" fmla="*/ 0 h 11"/>
                  <a:gd name="T26" fmla="*/ 1 w 6"/>
                  <a:gd name="T27" fmla="*/ 0 h 11"/>
                  <a:gd name="T28" fmla="*/ 2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2"/>
                    </a:lnTo>
                    <a:lnTo>
                      <a:pt x="5" y="4"/>
                    </a:lnTo>
                    <a:lnTo>
                      <a:pt x="5" y="10"/>
                    </a:lnTo>
                    <a:lnTo>
                      <a:pt x="4" y="10"/>
                    </a:lnTo>
                    <a:lnTo>
                      <a:pt x="3" y="10"/>
                    </a:lnTo>
                    <a:lnTo>
                      <a:pt x="0" y="10"/>
                    </a:lnTo>
                    <a:lnTo>
                      <a:pt x="0" y="7"/>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7" name="Freeform 457">
                <a:extLst>
                  <a:ext uri="{FF2B5EF4-FFF2-40B4-BE49-F238E27FC236}">
                    <a16:creationId xmlns:a16="http://schemas.microsoft.com/office/drawing/2014/main" id="{FD8BC082-C64E-4967-9A58-351790BAC144}"/>
                  </a:ext>
                </a:extLst>
              </p:cNvPr>
              <p:cNvSpPr>
                <a:spLocks/>
              </p:cNvSpPr>
              <p:nvPr/>
            </p:nvSpPr>
            <p:spPr bwMode="auto">
              <a:xfrm>
                <a:off x="948" y="3415"/>
                <a:ext cx="6" cy="9"/>
              </a:xfrm>
              <a:custGeom>
                <a:avLst/>
                <a:gdLst>
                  <a:gd name="T0" fmla="*/ 5 w 6"/>
                  <a:gd name="T1" fmla="*/ 0 h 9"/>
                  <a:gd name="T2" fmla="*/ 5 w 6"/>
                  <a:gd name="T3" fmla="*/ 2 h 9"/>
                  <a:gd name="T4" fmla="*/ 5 w 6"/>
                  <a:gd name="T5" fmla="*/ 6 h 9"/>
                  <a:gd name="T6" fmla="*/ 5 w 6"/>
                  <a:gd name="T7" fmla="*/ 8 h 9"/>
                  <a:gd name="T8" fmla="*/ 5 w 6"/>
                  <a:gd name="T9" fmla="*/ 8 h 9"/>
                  <a:gd name="T10" fmla="*/ 4 w 6"/>
                  <a:gd name="T11" fmla="*/ 8 h 9"/>
                  <a:gd name="T12" fmla="*/ 2 w 6"/>
                  <a:gd name="T13" fmla="*/ 8 h 9"/>
                  <a:gd name="T14" fmla="*/ 0 w 6"/>
                  <a:gd name="T15" fmla="*/ 8 h 9"/>
                  <a:gd name="T16" fmla="*/ 0 w 6"/>
                  <a:gd name="T17" fmla="*/ 8 h 9"/>
                  <a:gd name="T18" fmla="*/ 1 w 6"/>
                  <a:gd name="T19" fmla="*/ 6 h 9"/>
                  <a:gd name="T20" fmla="*/ 1 w 6"/>
                  <a:gd name="T21" fmla="*/ 2 h 9"/>
                  <a:gd name="T22" fmla="*/ 0 w 6"/>
                  <a:gd name="T23" fmla="*/ 0 h 9"/>
                  <a:gd name="T24" fmla="*/ 0 w 6"/>
                  <a:gd name="T25" fmla="*/ 0 h 9"/>
                  <a:gd name="T26" fmla="*/ 2 w 6"/>
                  <a:gd name="T27" fmla="*/ 0 h 9"/>
                  <a:gd name="T28" fmla="*/ 4 w 6"/>
                  <a:gd name="T29" fmla="*/ 0 h 9"/>
                  <a:gd name="T30" fmla="*/ 5 w 6"/>
                  <a:gd name="T31" fmla="*/ 0 h 9"/>
                  <a:gd name="T32" fmla="*/ 5 w 6"/>
                  <a:gd name="T33" fmla="*/ 0 h 9"/>
                  <a:gd name="T34" fmla="*/ 5 w 6"/>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9"/>
                  <a:gd name="T56" fmla="*/ 6 w 6"/>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9">
                    <a:moveTo>
                      <a:pt x="5" y="0"/>
                    </a:moveTo>
                    <a:lnTo>
                      <a:pt x="5" y="2"/>
                    </a:lnTo>
                    <a:lnTo>
                      <a:pt x="5" y="6"/>
                    </a:lnTo>
                    <a:lnTo>
                      <a:pt x="5" y="8"/>
                    </a:lnTo>
                    <a:lnTo>
                      <a:pt x="4" y="8"/>
                    </a:lnTo>
                    <a:lnTo>
                      <a:pt x="2" y="8"/>
                    </a:lnTo>
                    <a:lnTo>
                      <a:pt x="0" y="8"/>
                    </a:lnTo>
                    <a:lnTo>
                      <a:pt x="1" y="6"/>
                    </a:lnTo>
                    <a:lnTo>
                      <a:pt x="1" y="2"/>
                    </a:lnTo>
                    <a:lnTo>
                      <a:pt x="0" y="0"/>
                    </a:lnTo>
                    <a:lnTo>
                      <a:pt x="2"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8" name="Freeform 458">
                <a:extLst>
                  <a:ext uri="{FF2B5EF4-FFF2-40B4-BE49-F238E27FC236}">
                    <a16:creationId xmlns:a16="http://schemas.microsoft.com/office/drawing/2014/main" id="{A262DB4B-120A-40AC-AFF1-1E24E9C6D54C}"/>
                  </a:ext>
                </a:extLst>
              </p:cNvPr>
              <p:cNvSpPr>
                <a:spLocks/>
              </p:cNvSpPr>
              <p:nvPr/>
            </p:nvSpPr>
            <p:spPr bwMode="auto">
              <a:xfrm>
                <a:off x="938" y="3425"/>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1" y="29"/>
                    </a:lnTo>
                    <a:lnTo>
                      <a:pt x="4" y="29"/>
                    </a:lnTo>
                    <a:lnTo>
                      <a:pt x="0" y="29"/>
                    </a:lnTo>
                    <a:lnTo>
                      <a:pt x="0" y="22"/>
                    </a:lnTo>
                    <a:lnTo>
                      <a:pt x="0" y="8"/>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59" name="Freeform 459">
                <a:extLst>
                  <a:ext uri="{FF2B5EF4-FFF2-40B4-BE49-F238E27FC236}">
                    <a16:creationId xmlns:a16="http://schemas.microsoft.com/office/drawing/2014/main" id="{F4587BA6-BFF2-4DD1-88B9-5B54BB2A540A}"/>
                  </a:ext>
                </a:extLst>
              </p:cNvPr>
              <p:cNvSpPr>
                <a:spLocks/>
              </p:cNvSpPr>
              <p:nvPr/>
            </p:nvSpPr>
            <p:spPr bwMode="auto">
              <a:xfrm>
                <a:off x="939" y="3427"/>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7 h 29"/>
                  <a:gd name="T12" fmla="*/ 8 w 15"/>
                  <a:gd name="T13" fmla="*/ 27 h 29"/>
                  <a:gd name="T14" fmla="*/ 0 w 15"/>
                  <a:gd name="T15" fmla="*/ 28 h 29"/>
                  <a:gd name="T16" fmla="*/ 0 w 15"/>
                  <a:gd name="T17" fmla="*/ 28 h 29"/>
                  <a:gd name="T18" fmla="*/ 0 w 15"/>
                  <a:gd name="T19" fmla="*/ 21 h 29"/>
                  <a:gd name="T20" fmla="*/ 0 w 15"/>
                  <a:gd name="T21" fmla="*/ 14 h 29"/>
                  <a:gd name="T22" fmla="*/ 0 w 15"/>
                  <a:gd name="T23" fmla="*/ 0 h 29"/>
                  <a:gd name="T24" fmla="*/ 0 w 15"/>
                  <a:gd name="T25" fmla="*/ 0 h 29"/>
                  <a:gd name="T26" fmla="*/ 3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7"/>
                    </a:lnTo>
                    <a:lnTo>
                      <a:pt x="8" y="27"/>
                    </a:lnTo>
                    <a:lnTo>
                      <a:pt x="0" y="28"/>
                    </a:lnTo>
                    <a:lnTo>
                      <a:pt x="0" y="21"/>
                    </a:lnTo>
                    <a:lnTo>
                      <a:pt x="0" y="14"/>
                    </a:lnTo>
                    <a:lnTo>
                      <a:pt x="0" y="0"/>
                    </a:lnTo>
                    <a:lnTo>
                      <a:pt x="3"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0" name="Freeform 460">
                <a:extLst>
                  <a:ext uri="{FF2B5EF4-FFF2-40B4-BE49-F238E27FC236}">
                    <a16:creationId xmlns:a16="http://schemas.microsoft.com/office/drawing/2014/main" id="{746F4276-0931-402D-9E4A-2FCDF1B31FCE}"/>
                  </a:ext>
                </a:extLst>
              </p:cNvPr>
              <p:cNvSpPr>
                <a:spLocks/>
              </p:cNvSpPr>
              <p:nvPr/>
            </p:nvSpPr>
            <p:spPr bwMode="auto">
              <a:xfrm>
                <a:off x="940" y="34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5 h 27"/>
                  <a:gd name="T12" fmla="*/ 7 w 14"/>
                  <a:gd name="T13" fmla="*/ 25 h 27"/>
                  <a:gd name="T14" fmla="*/ 0 w 14"/>
                  <a:gd name="T15" fmla="*/ 26 h 27"/>
                  <a:gd name="T16" fmla="*/ 0 w 14"/>
                  <a:gd name="T17" fmla="*/ 26 h 27"/>
                  <a:gd name="T18" fmla="*/ 0 w 14"/>
                  <a:gd name="T19" fmla="*/ 19 h 27"/>
                  <a:gd name="T20" fmla="*/ 0 w 14"/>
                  <a:gd name="T21" fmla="*/ 13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5"/>
                    </a:lnTo>
                    <a:lnTo>
                      <a:pt x="7" y="25"/>
                    </a:lnTo>
                    <a:lnTo>
                      <a:pt x="0" y="26"/>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1" name="Freeform 461">
                <a:extLst>
                  <a:ext uri="{FF2B5EF4-FFF2-40B4-BE49-F238E27FC236}">
                    <a16:creationId xmlns:a16="http://schemas.microsoft.com/office/drawing/2014/main" id="{B61D5802-2402-4E7C-89CE-AA8E4DED6CB2}"/>
                  </a:ext>
                </a:extLst>
              </p:cNvPr>
              <p:cNvSpPr>
                <a:spLocks/>
              </p:cNvSpPr>
              <p:nvPr/>
            </p:nvSpPr>
            <p:spPr bwMode="auto">
              <a:xfrm>
                <a:off x="941" y="3431"/>
                <a:ext cx="13" cy="25"/>
              </a:xfrm>
              <a:custGeom>
                <a:avLst/>
                <a:gdLst>
                  <a:gd name="T0" fmla="*/ 12 w 13"/>
                  <a:gd name="T1" fmla="*/ 0 h 25"/>
                  <a:gd name="T2" fmla="*/ 12 w 13"/>
                  <a:gd name="T3" fmla="*/ 5 h 25"/>
                  <a:gd name="T4" fmla="*/ 12 w 13"/>
                  <a:gd name="T5" fmla="*/ 11 h 25"/>
                  <a:gd name="T6" fmla="*/ 12 w 13"/>
                  <a:gd name="T7" fmla="*/ 24 h 25"/>
                  <a:gd name="T8" fmla="*/ 12 w 13"/>
                  <a:gd name="T9" fmla="*/ 24 h 25"/>
                  <a:gd name="T10" fmla="*/ 9 w 13"/>
                  <a:gd name="T11" fmla="*/ 23 h 25"/>
                  <a:gd name="T12" fmla="*/ 6 w 13"/>
                  <a:gd name="T13" fmla="*/ 23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5"/>
                    </a:lnTo>
                    <a:lnTo>
                      <a:pt x="12" y="11"/>
                    </a:lnTo>
                    <a:lnTo>
                      <a:pt x="12" y="24"/>
                    </a:lnTo>
                    <a:lnTo>
                      <a:pt x="9" y="23"/>
                    </a:lnTo>
                    <a:lnTo>
                      <a:pt x="6" y="23"/>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2" name="Freeform 462">
                <a:extLst>
                  <a:ext uri="{FF2B5EF4-FFF2-40B4-BE49-F238E27FC236}">
                    <a16:creationId xmlns:a16="http://schemas.microsoft.com/office/drawing/2014/main" id="{A51776D6-EC1D-45F5-8DFA-AA601A06706A}"/>
                  </a:ext>
                </a:extLst>
              </p:cNvPr>
              <p:cNvSpPr>
                <a:spLocks/>
              </p:cNvSpPr>
              <p:nvPr/>
            </p:nvSpPr>
            <p:spPr bwMode="auto">
              <a:xfrm>
                <a:off x="942" y="3433"/>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1 h 23"/>
                  <a:gd name="T12" fmla="*/ 6 w 12"/>
                  <a:gd name="T13" fmla="*/ 21 h 23"/>
                  <a:gd name="T14" fmla="*/ 0 w 12"/>
                  <a:gd name="T15" fmla="*/ 22 h 23"/>
                  <a:gd name="T16" fmla="*/ 0 w 12"/>
                  <a:gd name="T17" fmla="*/ 22 h 23"/>
                  <a:gd name="T18" fmla="*/ 0 w 12"/>
                  <a:gd name="T19" fmla="*/ 16 h 23"/>
                  <a:gd name="T20" fmla="*/ 0 w 12"/>
                  <a:gd name="T21" fmla="*/ 11 h 23"/>
                  <a:gd name="T22" fmla="*/ 0 w 12"/>
                  <a:gd name="T23" fmla="*/ 0 h 23"/>
                  <a:gd name="T24" fmla="*/ 0 w 12"/>
                  <a:gd name="T25" fmla="*/ 0 h 23"/>
                  <a:gd name="T26" fmla="*/ 3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1"/>
                    </a:lnTo>
                    <a:lnTo>
                      <a:pt x="6" y="21"/>
                    </a:lnTo>
                    <a:lnTo>
                      <a:pt x="0" y="22"/>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3" name="Freeform 463">
                <a:extLst>
                  <a:ext uri="{FF2B5EF4-FFF2-40B4-BE49-F238E27FC236}">
                    <a16:creationId xmlns:a16="http://schemas.microsoft.com/office/drawing/2014/main" id="{53AE0435-7763-432D-AA34-ED70F8BFB48D}"/>
                  </a:ext>
                </a:extLst>
              </p:cNvPr>
              <p:cNvSpPr>
                <a:spLocks/>
              </p:cNvSpPr>
              <p:nvPr/>
            </p:nvSpPr>
            <p:spPr bwMode="auto">
              <a:xfrm>
                <a:off x="943" y="3435"/>
                <a:ext cx="11" cy="21"/>
              </a:xfrm>
              <a:custGeom>
                <a:avLst/>
                <a:gdLst>
                  <a:gd name="T0" fmla="*/ 10 w 11"/>
                  <a:gd name="T1" fmla="*/ 0 h 21"/>
                  <a:gd name="T2" fmla="*/ 10 w 11"/>
                  <a:gd name="T3" fmla="*/ 4 h 21"/>
                  <a:gd name="T4" fmla="*/ 10 w 11"/>
                  <a:gd name="T5" fmla="*/ 9 h 21"/>
                  <a:gd name="T6" fmla="*/ 10 w 11"/>
                  <a:gd name="T7" fmla="*/ 20 h 21"/>
                  <a:gd name="T8" fmla="*/ 10 w 11"/>
                  <a:gd name="T9" fmla="*/ 20 h 21"/>
                  <a:gd name="T10" fmla="*/ 8 w 11"/>
                  <a:gd name="T11" fmla="*/ 19 h 21"/>
                  <a:gd name="T12" fmla="*/ 5 w 11"/>
                  <a:gd name="T13" fmla="*/ 19 h 21"/>
                  <a:gd name="T14" fmla="*/ 0 w 11"/>
                  <a:gd name="T15" fmla="*/ 20 h 21"/>
                  <a:gd name="T16" fmla="*/ 0 w 11"/>
                  <a:gd name="T17" fmla="*/ 20 h 21"/>
                  <a:gd name="T18" fmla="*/ 0 w 11"/>
                  <a:gd name="T19" fmla="*/ 15 h 21"/>
                  <a:gd name="T20" fmla="*/ 0 w 11"/>
                  <a:gd name="T21" fmla="*/ 10 h 21"/>
                  <a:gd name="T22" fmla="*/ 0 w 11"/>
                  <a:gd name="T23" fmla="*/ 0 h 21"/>
                  <a:gd name="T24" fmla="*/ 0 w 11"/>
                  <a:gd name="T25" fmla="*/ 0 h 21"/>
                  <a:gd name="T26" fmla="*/ 2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4"/>
                    </a:lnTo>
                    <a:lnTo>
                      <a:pt x="10" y="9"/>
                    </a:lnTo>
                    <a:lnTo>
                      <a:pt x="10" y="20"/>
                    </a:lnTo>
                    <a:lnTo>
                      <a:pt x="8" y="19"/>
                    </a:lnTo>
                    <a:lnTo>
                      <a:pt x="5" y="19"/>
                    </a:lnTo>
                    <a:lnTo>
                      <a:pt x="0" y="20"/>
                    </a:lnTo>
                    <a:lnTo>
                      <a:pt x="0" y="15"/>
                    </a:lnTo>
                    <a:lnTo>
                      <a:pt x="0" y="10"/>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4" name="Freeform 464">
                <a:extLst>
                  <a:ext uri="{FF2B5EF4-FFF2-40B4-BE49-F238E27FC236}">
                    <a16:creationId xmlns:a16="http://schemas.microsoft.com/office/drawing/2014/main" id="{6B5FF1DE-6A6C-4A03-9D49-13DAD0886846}"/>
                  </a:ext>
                </a:extLst>
              </p:cNvPr>
              <p:cNvSpPr>
                <a:spLocks/>
              </p:cNvSpPr>
              <p:nvPr/>
            </p:nvSpPr>
            <p:spPr bwMode="auto">
              <a:xfrm>
                <a:off x="944" y="3436"/>
                <a:ext cx="10" cy="20"/>
              </a:xfrm>
              <a:custGeom>
                <a:avLst/>
                <a:gdLst>
                  <a:gd name="T0" fmla="*/ 9 w 10"/>
                  <a:gd name="T1" fmla="*/ 1 h 20"/>
                  <a:gd name="T2" fmla="*/ 9 w 10"/>
                  <a:gd name="T3" fmla="*/ 5 h 20"/>
                  <a:gd name="T4" fmla="*/ 9 w 10"/>
                  <a:gd name="T5" fmla="*/ 9 h 20"/>
                  <a:gd name="T6" fmla="*/ 9 w 10"/>
                  <a:gd name="T7" fmla="*/ 19 h 20"/>
                  <a:gd name="T8" fmla="*/ 9 w 10"/>
                  <a:gd name="T9" fmla="*/ 19 h 20"/>
                  <a:gd name="T10" fmla="*/ 7 w 10"/>
                  <a:gd name="T11" fmla="*/ 18 h 20"/>
                  <a:gd name="T12" fmla="*/ 5 w 10"/>
                  <a:gd name="T13" fmla="*/ 18 h 20"/>
                  <a:gd name="T14" fmla="*/ 0 w 10"/>
                  <a:gd name="T15" fmla="*/ 19 h 20"/>
                  <a:gd name="T16" fmla="*/ 0 w 10"/>
                  <a:gd name="T17" fmla="*/ 19 h 20"/>
                  <a:gd name="T18" fmla="*/ 0 w 10"/>
                  <a:gd name="T19" fmla="*/ 14 h 20"/>
                  <a:gd name="T20" fmla="*/ 0 w 10"/>
                  <a:gd name="T21" fmla="*/ 10 h 20"/>
                  <a:gd name="T22" fmla="*/ 0 w 10"/>
                  <a:gd name="T23" fmla="*/ 1 h 20"/>
                  <a:gd name="T24" fmla="*/ 0 w 10"/>
                  <a:gd name="T25" fmla="*/ 1 h 20"/>
                  <a:gd name="T26" fmla="*/ 2 w 10"/>
                  <a:gd name="T27" fmla="*/ 0 h 20"/>
                  <a:gd name="T28" fmla="*/ 4 w 10"/>
                  <a:gd name="T29" fmla="*/ 0 h 20"/>
                  <a:gd name="T30" fmla="*/ 9 w 10"/>
                  <a:gd name="T31" fmla="*/ 1 h 20"/>
                  <a:gd name="T32" fmla="*/ 9 w 10"/>
                  <a:gd name="T33" fmla="*/ 1 h 20"/>
                  <a:gd name="T34" fmla="*/ 9 w 10"/>
                  <a:gd name="T35" fmla="*/ 1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1"/>
                    </a:moveTo>
                    <a:lnTo>
                      <a:pt x="9" y="5"/>
                    </a:lnTo>
                    <a:lnTo>
                      <a:pt x="9" y="9"/>
                    </a:lnTo>
                    <a:lnTo>
                      <a:pt x="9" y="19"/>
                    </a:lnTo>
                    <a:lnTo>
                      <a:pt x="7" y="18"/>
                    </a:lnTo>
                    <a:lnTo>
                      <a:pt x="5" y="18"/>
                    </a:lnTo>
                    <a:lnTo>
                      <a:pt x="0" y="19"/>
                    </a:lnTo>
                    <a:lnTo>
                      <a:pt x="0" y="14"/>
                    </a:lnTo>
                    <a:lnTo>
                      <a:pt x="0" y="10"/>
                    </a:lnTo>
                    <a:lnTo>
                      <a:pt x="0" y="1"/>
                    </a:lnTo>
                    <a:lnTo>
                      <a:pt x="2" y="0"/>
                    </a:lnTo>
                    <a:lnTo>
                      <a:pt x="4" y="0"/>
                    </a:lnTo>
                    <a:lnTo>
                      <a:pt x="9" y="1"/>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5" name="Freeform 465">
                <a:extLst>
                  <a:ext uri="{FF2B5EF4-FFF2-40B4-BE49-F238E27FC236}">
                    <a16:creationId xmlns:a16="http://schemas.microsoft.com/office/drawing/2014/main" id="{7A71A69D-2215-49BC-AF34-9993D04AB7D4}"/>
                  </a:ext>
                </a:extLst>
              </p:cNvPr>
              <p:cNvSpPr>
                <a:spLocks/>
              </p:cNvSpPr>
              <p:nvPr/>
            </p:nvSpPr>
            <p:spPr bwMode="auto">
              <a:xfrm>
                <a:off x="945" y="3438"/>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6 h 18"/>
                  <a:gd name="T12" fmla="*/ 4 w 9"/>
                  <a:gd name="T13" fmla="*/ 16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6"/>
                    </a:lnTo>
                    <a:lnTo>
                      <a:pt x="4" y="16"/>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6" name="Freeform 466">
                <a:extLst>
                  <a:ext uri="{FF2B5EF4-FFF2-40B4-BE49-F238E27FC236}">
                    <a16:creationId xmlns:a16="http://schemas.microsoft.com/office/drawing/2014/main" id="{1D53F7C0-D1E7-4BB1-AC54-54D4BD5EC9E8}"/>
                  </a:ext>
                </a:extLst>
              </p:cNvPr>
              <p:cNvSpPr>
                <a:spLocks/>
              </p:cNvSpPr>
              <p:nvPr/>
            </p:nvSpPr>
            <p:spPr bwMode="auto">
              <a:xfrm>
                <a:off x="946" y="3440"/>
                <a:ext cx="8" cy="16"/>
              </a:xfrm>
              <a:custGeom>
                <a:avLst/>
                <a:gdLst>
                  <a:gd name="T0" fmla="*/ 7 w 8"/>
                  <a:gd name="T1" fmla="*/ 0 h 16"/>
                  <a:gd name="T2" fmla="*/ 7 w 8"/>
                  <a:gd name="T3" fmla="*/ 3 h 16"/>
                  <a:gd name="T4" fmla="*/ 7 w 8"/>
                  <a:gd name="T5" fmla="*/ 7 h 16"/>
                  <a:gd name="T6" fmla="*/ 7 w 8"/>
                  <a:gd name="T7" fmla="*/ 15 h 16"/>
                  <a:gd name="T8" fmla="*/ 7 w 8"/>
                  <a:gd name="T9" fmla="*/ 15 h 16"/>
                  <a:gd name="T10" fmla="*/ 5 w 8"/>
                  <a:gd name="T11" fmla="*/ 14 h 16"/>
                  <a:gd name="T12" fmla="*/ 4 w 8"/>
                  <a:gd name="T13" fmla="*/ 14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2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3"/>
                    </a:lnTo>
                    <a:lnTo>
                      <a:pt x="7" y="7"/>
                    </a:lnTo>
                    <a:lnTo>
                      <a:pt x="7" y="15"/>
                    </a:lnTo>
                    <a:lnTo>
                      <a:pt x="5" y="14"/>
                    </a:lnTo>
                    <a:lnTo>
                      <a:pt x="4" y="14"/>
                    </a:lnTo>
                    <a:lnTo>
                      <a:pt x="0" y="15"/>
                    </a:lnTo>
                    <a:lnTo>
                      <a:pt x="0" y="11"/>
                    </a:lnTo>
                    <a:lnTo>
                      <a:pt x="0" y="8"/>
                    </a:lnTo>
                    <a:lnTo>
                      <a:pt x="0" y="0"/>
                    </a:lnTo>
                    <a:lnTo>
                      <a:pt x="2"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7" name="Freeform 467">
                <a:extLst>
                  <a:ext uri="{FF2B5EF4-FFF2-40B4-BE49-F238E27FC236}">
                    <a16:creationId xmlns:a16="http://schemas.microsoft.com/office/drawing/2014/main" id="{ECBFA9F6-D31A-486F-BB2E-22DCBDEF3F66}"/>
                  </a:ext>
                </a:extLst>
              </p:cNvPr>
              <p:cNvSpPr>
                <a:spLocks/>
              </p:cNvSpPr>
              <p:nvPr/>
            </p:nvSpPr>
            <p:spPr bwMode="auto">
              <a:xfrm>
                <a:off x="947" y="3442"/>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4 w 7"/>
                  <a:gd name="T11" fmla="*/ 12 h 14"/>
                  <a:gd name="T12" fmla="*/ 3 w 7"/>
                  <a:gd name="T13" fmla="*/ 12 h 14"/>
                  <a:gd name="T14" fmla="*/ 0 w 7"/>
                  <a:gd name="T15" fmla="*/ 13 h 14"/>
                  <a:gd name="T16" fmla="*/ 0 w 7"/>
                  <a:gd name="T17" fmla="*/ 13 h 14"/>
                  <a:gd name="T18" fmla="*/ 0 w 7"/>
                  <a:gd name="T19" fmla="*/ 9 h 14"/>
                  <a:gd name="T20" fmla="*/ 0 w 7"/>
                  <a:gd name="T21" fmla="*/ 6 h 14"/>
                  <a:gd name="T22" fmla="*/ 0 w 7"/>
                  <a:gd name="T23" fmla="*/ 0 h 14"/>
                  <a:gd name="T24" fmla="*/ 0 w 7"/>
                  <a:gd name="T25" fmla="*/ 0 h 14"/>
                  <a:gd name="T26" fmla="*/ 1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4" y="12"/>
                    </a:lnTo>
                    <a:lnTo>
                      <a:pt x="3" y="12"/>
                    </a:lnTo>
                    <a:lnTo>
                      <a:pt x="0" y="13"/>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8" name="Freeform 468">
                <a:extLst>
                  <a:ext uri="{FF2B5EF4-FFF2-40B4-BE49-F238E27FC236}">
                    <a16:creationId xmlns:a16="http://schemas.microsoft.com/office/drawing/2014/main" id="{CF39BF7B-6A99-4DFE-8141-B329DE64F294}"/>
                  </a:ext>
                </a:extLst>
              </p:cNvPr>
              <p:cNvSpPr>
                <a:spLocks/>
              </p:cNvSpPr>
              <p:nvPr/>
            </p:nvSpPr>
            <p:spPr bwMode="auto">
              <a:xfrm>
                <a:off x="948" y="3444"/>
                <a:ext cx="6" cy="12"/>
              </a:xfrm>
              <a:custGeom>
                <a:avLst/>
                <a:gdLst>
                  <a:gd name="T0" fmla="*/ 5 w 6"/>
                  <a:gd name="T1" fmla="*/ 0 h 12"/>
                  <a:gd name="T2" fmla="*/ 5 w 6"/>
                  <a:gd name="T3" fmla="*/ 2 h 12"/>
                  <a:gd name="T4" fmla="*/ 5 w 6"/>
                  <a:gd name="T5" fmla="*/ 5 h 12"/>
                  <a:gd name="T6" fmla="*/ 5 w 6"/>
                  <a:gd name="T7" fmla="*/ 11 h 12"/>
                  <a:gd name="T8" fmla="*/ 5 w 6"/>
                  <a:gd name="T9" fmla="*/ 11 h 12"/>
                  <a:gd name="T10" fmla="*/ 4 w 6"/>
                  <a:gd name="T11" fmla="*/ 10 h 12"/>
                  <a:gd name="T12" fmla="*/ 3 w 6"/>
                  <a:gd name="T13" fmla="*/ 10 h 12"/>
                  <a:gd name="T14" fmla="*/ 0 w 6"/>
                  <a:gd name="T15" fmla="*/ 11 h 12"/>
                  <a:gd name="T16" fmla="*/ 0 w 6"/>
                  <a:gd name="T17" fmla="*/ 11 h 12"/>
                  <a:gd name="T18" fmla="*/ 0 w 6"/>
                  <a:gd name="T19" fmla="*/ 8 h 12"/>
                  <a:gd name="T20" fmla="*/ 0 w 6"/>
                  <a:gd name="T21" fmla="*/ 5 h 12"/>
                  <a:gd name="T22" fmla="*/ 0 w 6"/>
                  <a:gd name="T23" fmla="*/ 0 h 12"/>
                  <a:gd name="T24" fmla="*/ 0 w 6"/>
                  <a:gd name="T25" fmla="*/ 0 h 12"/>
                  <a:gd name="T26" fmla="*/ 1 w 6"/>
                  <a:gd name="T27" fmla="*/ 0 h 12"/>
                  <a:gd name="T28" fmla="*/ 2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2"/>
                    </a:lnTo>
                    <a:lnTo>
                      <a:pt x="5" y="5"/>
                    </a:lnTo>
                    <a:lnTo>
                      <a:pt x="5" y="11"/>
                    </a:lnTo>
                    <a:lnTo>
                      <a:pt x="4" y="10"/>
                    </a:lnTo>
                    <a:lnTo>
                      <a:pt x="3" y="10"/>
                    </a:lnTo>
                    <a:lnTo>
                      <a:pt x="0" y="11"/>
                    </a:lnTo>
                    <a:lnTo>
                      <a:pt x="0" y="8"/>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69" name="Freeform 469">
                <a:extLst>
                  <a:ext uri="{FF2B5EF4-FFF2-40B4-BE49-F238E27FC236}">
                    <a16:creationId xmlns:a16="http://schemas.microsoft.com/office/drawing/2014/main" id="{EB94B755-CCF3-48F5-A303-FCA61D8907F7}"/>
                  </a:ext>
                </a:extLst>
              </p:cNvPr>
              <p:cNvSpPr>
                <a:spLocks/>
              </p:cNvSpPr>
              <p:nvPr/>
            </p:nvSpPr>
            <p:spPr bwMode="auto">
              <a:xfrm>
                <a:off x="948" y="3446"/>
                <a:ext cx="6" cy="10"/>
              </a:xfrm>
              <a:custGeom>
                <a:avLst/>
                <a:gdLst>
                  <a:gd name="T0" fmla="*/ 5 w 6"/>
                  <a:gd name="T1" fmla="*/ 0 h 10"/>
                  <a:gd name="T2" fmla="*/ 5 w 6"/>
                  <a:gd name="T3" fmla="*/ 2 h 10"/>
                  <a:gd name="T4" fmla="*/ 5 w 6"/>
                  <a:gd name="T5" fmla="*/ 6 h 10"/>
                  <a:gd name="T6" fmla="*/ 5 w 6"/>
                  <a:gd name="T7" fmla="*/ 9 h 10"/>
                  <a:gd name="T8" fmla="*/ 5 w 6"/>
                  <a:gd name="T9" fmla="*/ 9 h 10"/>
                  <a:gd name="T10" fmla="*/ 4 w 6"/>
                  <a:gd name="T11" fmla="*/ 9 h 10"/>
                  <a:gd name="T12" fmla="*/ 2 w 6"/>
                  <a:gd name="T13" fmla="*/ 9 h 10"/>
                  <a:gd name="T14" fmla="*/ 0 w 6"/>
                  <a:gd name="T15" fmla="*/ 9 h 10"/>
                  <a:gd name="T16" fmla="*/ 0 w 6"/>
                  <a:gd name="T17" fmla="*/ 9 h 10"/>
                  <a:gd name="T18" fmla="*/ 1 w 6"/>
                  <a:gd name="T19" fmla="*/ 6 h 10"/>
                  <a:gd name="T20" fmla="*/ 1 w 6"/>
                  <a:gd name="T21" fmla="*/ 2 h 10"/>
                  <a:gd name="T22" fmla="*/ 0 w 6"/>
                  <a:gd name="T23" fmla="*/ 0 h 10"/>
                  <a:gd name="T24" fmla="*/ 0 w 6"/>
                  <a:gd name="T25" fmla="*/ 0 h 10"/>
                  <a:gd name="T26" fmla="*/ 2 w 6"/>
                  <a:gd name="T27" fmla="*/ 0 h 10"/>
                  <a:gd name="T28" fmla="*/ 4 w 6"/>
                  <a:gd name="T29" fmla="*/ 0 h 10"/>
                  <a:gd name="T30" fmla="*/ 5 w 6"/>
                  <a:gd name="T31" fmla="*/ 0 h 10"/>
                  <a:gd name="T32" fmla="*/ 5 w 6"/>
                  <a:gd name="T33" fmla="*/ 0 h 10"/>
                  <a:gd name="T34" fmla="*/ 5 w 6"/>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0"/>
                  <a:gd name="T56" fmla="*/ 6 w 6"/>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0">
                    <a:moveTo>
                      <a:pt x="5" y="0"/>
                    </a:moveTo>
                    <a:lnTo>
                      <a:pt x="5" y="2"/>
                    </a:lnTo>
                    <a:lnTo>
                      <a:pt x="5" y="6"/>
                    </a:lnTo>
                    <a:lnTo>
                      <a:pt x="5" y="9"/>
                    </a:lnTo>
                    <a:lnTo>
                      <a:pt x="4" y="9"/>
                    </a:lnTo>
                    <a:lnTo>
                      <a:pt x="2" y="9"/>
                    </a:lnTo>
                    <a:lnTo>
                      <a:pt x="0" y="9"/>
                    </a:lnTo>
                    <a:lnTo>
                      <a:pt x="1" y="6"/>
                    </a:lnTo>
                    <a:lnTo>
                      <a:pt x="1" y="2"/>
                    </a:lnTo>
                    <a:lnTo>
                      <a:pt x="0" y="0"/>
                    </a:lnTo>
                    <a:lnTo>
                      <a:pt x="2"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0" name="Freeform 470">
                <a:extLst>
                  <a:ext uri="{FF2B5EF4-FFF2-40B4-BE49-F238E27FC236}">
                    <a16:creationId xmlns:a16="http://schemas.microsoft.com/office/drawing/2014/main" id="{C64CF11B-0558-4AD4-AA10-D50FB3C84483}"/>
                  </a:ext>
                </a:extLst>
              </p:cNvPr>
              <p:cNvSpPr>
                <a:spLocks/>
              </p:cNvSpPr>
              <p:nvPr/>
            </p:nvSpPr>
            <p:spPr bwMode="auto">
              <a:xfrm>
                <a:off x="938" y="3457"/>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1" y="29"/>
                    </a:lnTo>
                    <a:lnTo>
                      <a:pt x="4" y="29"/>
                    </a:lnTo>
                    <a:lnTo>
                      <a:pt x="0" y="29"/>
                    </a:lnTo>
                    <a:lnTo>
                      <a:pt x="0" y="22"/>
                    </a:lnTo>
                    <a:lnTo>
                      <a:pt x="0" y="8"/>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1" name="Freeform 471">
                <a:extLst>
                  <a:ext uri="{FF2B5EF4-FFF2-40B4-BE49-F238E27FC236}">
                    <a16:creationId xmlns:a16="http://schemas.microsoft.com/office/drawing/2014/main" id="{8D813832-C1C7-463A-9390-A2DDBCB3E79B}"/>
                  </a:ext>
                </a:extLst>
              </p:cNvPr>
              <p:cNvSpPr>
                <a:spLocks/>
              </p:cNvSpPr>
              <p:nvPr/>
            </p:nvSpPr>
            <p:spPr bwMode="auto">
              <a:xfrm>
                <a:off x="939" y="3459"/>
                <a:ext cx="15" cy="28"/>
              </a:xfrm>
              <a:custGeom>
                <a:avLst/>
                <a:gdLst>
                  <a:gd name="T0" fmla="*/ 14 w 15"/>
                  <a:gd name="T1" fmla="*/ 0 h 28"/>
                  <a:gd name="T2" fmla="*/ 14 w 15"/>
                  <a:gd name="T3" fmla="*/ 6 h 28"/>
                  <a:gd name="T4" fmla="*/ 14 w 15"/>
                  <a:gd name="T5" fmla="*/ 13 h 28"/>
                  <a:gd name="T6" fmla="*/ 14 w 15"/>
                  <a:gd name="T7" fmla="*/ 27 h 28"/>
                  <a:gd name="T8" fmla="*/ 14 w 15"/>
                  <a:gd name="T9" fmla="*/ 27 h 28"/>
                  <a:gd name="T10" fmla="*/ 11 w 15"/>
                  <a:gd name="T11" fmla="*/ 27 h 28"/>
                  <a:gd name="T12" fmla="*/ 8 w 15"/>
                  <a:gd name="T13" fmla="*/ 27 h 28"/>
                  <a:gd name="T14" fmla="*/ 0 w 15"/>
                  <a:gd name="T15" fmla="*/ 27 h 28"/>
                  <a:gd name="T16" fmla="*/ 0 w 15"/>
                  <a:gd name="T17" fmla="*/ 27 h 28"/>
                  <a:gd name="T18" fmla="*/ 0 w 15"/>
                  <a:gd name="T19" fmla="*/ 21 h 28"/>
                  <a:gd name="T20" fmla="*/ 0 w 15"/>
                  <a:gd name="T21" fmla="*/ 14 h 28"/>
                  <a:gd name="T22" fmla="*/ 0 w 15"/>
                  <a:gd name="T23" fmla="*/ 0 h 28"/>
                  <a:gd name="T24" fmla="*/ 0 w 15"/>
                  <a:gd name="T25" fmla="*/ 0 h 28"/>
                  <a:gd name="T26" fmla="*/ 3 w 15"/>
                  <a:gd name="T27" fmla="*/ 0 h 28"/>
                  <a:gd name="T28" fmla="*/ 7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6"/>
                    </a:lnTo>
                    <a:lnTo>
                      <a:pt x="14" y="13"/>
                    </a:lnTo>
                    <a:lnTo>
                      <a:pt x="14" y="27"/>
                    </a:lnTo>
                    <a:lnTo>
                      <a:pt x="11" y="27"/>
                    </a:lnTo>
                    <a:lnTo>
                      <a:pt x="8" y="27"/>
                    </a:lnTo>
                    <a:lnTo>
                      <a:pt x="0" y="27"/>
                    </a:lnTo>
                    <a:lnTo>
                      <a:pt x="0" y="21"/>
                    </a:lnTo>
                    <a:lnTo>
                      <a:pt x="0" y="14"/>
                    </a:lnTo>
                    <a:lnTo>
                      <a:pt x="0" y="0"/>
                    </a:lnTo>
                    <a:lnTo>
                      <a:pt x="3"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2" name="Freeform 472">
                <a:extLst>
                  <a:ext uri="{FF2B5EF4-FFF2-40B4-BE49-F238E27FC236}">
                    <a16:creationId xmlns:a16="http://schemas.microsoft.com/office/drawing/2014/main" id="{FB6329D5-2D9D-472F-8F5E-BEAC3E22CA10}"/>
                  </a:ext>
                </a:extLst>
              </p:cNvPr>
              <p:cNvSpPr>
                <a:spLocks/>
              </p:cNvSpPr>
              <p:nvPr/>
            </p:nvSpPr>
            <p:spPr bwMode="auto">
              <a:xfrm>
                <a:off x="940" y="3461"/>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3" name="Freeform 473">
                <a:extLst>
                  <a:ext uri="{FF2B5EF4-FFF2-40B4-BE49-F238E27FC236}">
                    <a16:creationId xmlns:a16="http://schemas.microsoft.com/office/drawing/2014/main" id="{3D9DE7DD-9630-4E56-BDBC-581B833E955E}"/>
                  </a:ext>
                </a:extLst>
              </p:cNvPr>
              <p:cNvSpPr>
                <a:spLocks/>
              </p:cNvSpPr>
              <p:nvPr/>
            </p:nvSpPr>
            <p:spPr bwMode="auto">
              <a:xfrm>
                <a:off x="941" y="3462"/>
                <a:ext cx="13" cy="25"/>
              </a:xfrm>
              <a:custGeom>
                <a:avLst/>
                <a:gdLst>
                  <a:gd name="T0" fmla="*/ 12 w 13"/>
                  <a:gd name="T1" fmla="*/ 1 h 25"/>
                  <a:gd name="T2" fmla="*/ 12 w 13"/>
                  <a:gd name="T3" fmla="*/ 6 h 25"/>
                  <a:gd name="T4" fmla="*/ 12 w 13"/>
                  <a:gd name="T5" fmla="*/ 12 h 25"/>
                  <a:gd name="T6" fmla="*/ 12 w 13"/>
                  <a:gd name="T7" fmla="*/ 24 h 25"/>
                  <a:gd name="T8" fmla="*/ 12 w 13"/>
                  <a:gd name="T9" fmla="*/ 24 h 25"/>
                  <a:gd name="T10" fmla="*/ 9 w 13"/>
                  <a:gd name="T11" fmla="*/ 24 h 25"/>
                  <a:gd name="T12" fmla="*/ 6 w 13"/>
                  <a:gd name="T13" fmla="*/ 24 h 25"/>
                  <a:gd name="T14" fmla="*/ 0 w 13"/>
                  <a:gd name="T15" fmla="*/ 24 h 25"/>
                  <a:gd name="T16" fmla="*/ 0 w 13"/>
                  <a:gd name="T17" fmla="*/ 24 h 25"/>
                  <a:gd name="T18" fmla="*/ 0 w 13"/>
                  <a:gd name="T19" fmla="*/ 19 h 25"/>
                  <a:gd name="T20" fmla="*/ 0 w 13"/>
                  <a:gd name="T21" fmla="*/ 13 h 25"/>
                  <a:gd name="T22" fmla="*/ 0 w 13"/>
                  <a:gd name="T23" fmla="*/ 1 h 25"/>
                  <a:gd name="T24" fmla="*/ 0 w 13"/>
                  <a:gd name="T25" fmla="*/ 1 h 25"/>
                  <a:gd name="T26" fmla="*/ 3 w 13"/>
                  <a:gd name="T27" fmla="*/ 1 h 25"/>
                  <a:gd name="T28" fmla="*/ 6 w 13"/>
                  <a:gd name="T29" fmla="*/ 0 h 25"/>
                  <a:gd name="T30" fmla="*/ 12 w 13"/>
                  <a:gd name="T31" fmla="*/ 1 h 25"/>
                  <a:gd name="T32" fmla="*/ 12 w 13"/>
                  <a:gd name="T33" fmla="*/ 1 h 25"/>
                  <a:gd name="T34" fmla="*/ 12 w 13"/>
                  <a:gd name="T35" fmla="*/ 1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1"/>
                    </a:moveTo>
                    <a:lnTo>
                      <a:pt x="12" y="6"/>
                    </a:lnTo>
                    <a:lnTo>
                      <a:pt x="12" y="12"/>
                    </a:lnTo>
                    <a:lnTo>
                      <a:pt x="12" y="24"/>
                    </a:lnTo>
                    <a:lnTo>
                      <a:pt x="9" y="24"/>
                    </a:lnTo>
                    <a:lnTo>
                      <a:pt x="6" y="24"/>
                    </a:lnTo>
                    <a:lnTo>
                      <a:pt x="0" y="24"/>
                    </a:lnTo>
                    <a:lnTo>
                      <a:pt x="0" y="19"/>
                    </a:lnTo>
                    <a:lnTo>
                      <a:pt x="0" y="13"/>
                    </a:lnTo>
                    <a:lnTo>
                      <a:pt x="0" y="1"/>
                    </a:lnTo>
                    <a:lnTo>
                      <a:pt x="3" y="1"/>
                    </a:lnTo>
                    <a:lnTo>
                      <a:pt x="6"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4" name="Freeform 474">
                <a:extLst>
                  <a:ext uri="{FF2B5EF4-FFF2-40B4-BE49-F238E27FC236}">
                    <a16:creationId xmlns:a16="http://schemas.microsoft.com/office/drawing/2014/main" id="{E71C1D33-0217-41BE-BA5B-617F8E38DEDB}"/>
                  </a:ext>
                </a:extLst>
              </p:cNvPr>
              <p:cNvSpPr>
                <a:spLocks/>
              </p:cNvSpPr>
              <p:nvPr/>
            </p:nvSpPr>
            <p:spPr bwMode="auto">
              <a:xfrm>
                <a:off x="942" y="3464"/>
                <a:ext cx="12" cy="23"/>
              </a:xfrm>
              <a:custGeom>
                <a:avLst/>
                <a:gdLst>
                  <a:gd name="T0" fmla="*/ 11 w 12"/>
                  <a:gd name="T1" fmla="*/ 1 h 23"/>
                  <a:gd name="T2" fmla="*/ 11 w 12"/>
                  <a:gd name="T3" fmla="*/ 6 h 23"/>
                  <a:gd name="T4" fmla="*/ 11 w 12"/>
                  <a:gd name="T5" fmla="*/ 11 h 23"/>
                  <a:gd name="T6" fmla="*/ 11 w 12"/>
                  <a:gd name="T7" fmla="*/ 22 h 23"/>
                  <a:gd name="T8" fmla="*/ 11 w 12"/>
                  <a:gd name="T9" fmla="*/ 22 h 23"/>
                  <a:gd name="T10" fmla="*/ 8 w 12"/>
                  <a:gd name="T11" fmla="*/ 22 h 23"/>
                  <a:gd name="T12" fmla="*/ 6 w 12"/>
                  <a:gd name="T13" fmla="*/ 22 h 23"/>
                  <a:gd name="T14" fmla="*/ 0 w 12"/>
                  <a:gd name="T15" fmla="*/ 22 h 23"/>
                  <a:gd name="T16" fmla="*/ 0 w 12"/>
                  <a:gd name="T17" fmla="*/ 22 h 23"/>
                  <a:gd name="T18" fmla="*/ 0 w 12"/>
                  <a:gd name="T19" fmla="*/ 17 h 23"/>
                  <a:gd name="T20" fmla="*/ 0 w 12"/>
                  <a:gd name="T21" fmla="*/ 12 h 23"/>
                  <a:gd name="T22" fmla="*/ 0 w 12"/>
                  <a:gd name="T23" fmla="*/ 1 h 23"/>
                  <a:gd name="T24" fmla="*/ 0 w 12"/>
                  <a:gd name="T25" fmla="*/ 1 h 23"/>
                  <a:gd name="T26" fmla="*/ 3 w 12"/>
                  <a:gd name="T27" fmla="*/ 1 h 23"/>
                  <a:gd name="T28" fmla="*/ 5 w 12"/>
                  <a:gd name="T29" fmla="*/ 0 h 23"/>
                  <a:gd name="T30" fmla="*/ 11 w 12"/>
                  <a:gd name="T31" fmla="*/ 1 h 23"/>
                  <a:gd name="T32" fmla="*/ 11 w 12"/>
                  <a:gd name="T33" fmla="*/ 1 h 23"/>
                  <a:gd name="T34" fmla="*/ 11 w 12"/>
                  <a:gd name="T35" fmla="*/ 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1"/>
                    </a:moveTo>
                    <a:lnTo>
                      <a:pt x="11" y="6"/>
                    </a:lnTo>
                    <a:lnTo>
                      <a:pt x="11" y="11"/>
                    </a:lnTo>
                    <a:lnTo>
                      <a:pt x="11" y="22"/>
                    </a:lnTo>
                    <a:lnTo>
                      <a:pt x="8" y="22"/>
                    </a:lnTo>
                    <a:lnTo>
                      <a:pt x="6" y="22"/>
                    </a:lnTo>
                    <a:lnTo>
                      <a:pt x="0" y="22"/>
                    </a:lnTo>
                    <a:lnTo>
                      <a:pt x="0" y="17"/>
                    </a:lnTo>
                    <a:lnTo>
                      <a:pt x="0" y="12"/>
                    </a:lnTo>
                    <a:lnTo>
                      <a:pt x="0" y="1"/>
                    </a:lnTo>
                    <a:lnTo>
                      <a:pt x="3" y="1"/>
                    </a:lnTo>
                    <a:lnTo>
                      <a:pt x="5" y="0"/>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5" name="Freeform 475">
                <a:extLst>
                  <a:ext uri="{FF2B5EF4-FFF2-40B4-BE49-F238E27FC236}">
                    <a16:creationId xmlns:a16="http://schemas.microsoft.com/office/drawing/2014/main" id="{2F54FB44-9858-46B9-A15C-9382131130A4}"/>
                  </a:ext>
                </a:extLst>
              </p:cNvPr>
              <p:cNvSpPr>
                <a:spLocks/>
              </p:cNvSpPr>
              <p:nvPr/>
            </p:nvSpPr>
            <p:spPr bwMode="auto">
              <a:xfrm>
                <a:off x="943" y="3466"/>
                <a:ext cx="11" cy="21"/>
              </a:xfrm>
              <a:custGeom>
                <a:avLst/>
                <a:gdLst>
                  <a:gd name="T0" fmla="*/ 10 w 11"/>
                  <a:gd name="T1" fmla="*/ 1 h 21"/>
                  <a:gd name="T2" fmla="*/ 10 w 11"/>
                  <a:gd name="T3" fmla="*/ 5 h 21"/>
                  <a:gd name="T4" fmla="*/ 10 w 11"/>
                  <a:gd name="T5" fmla="*/ 10 h 21"/>
                  <a:gd name="T6" fmla="*/ 10 w 11"/>
                  <a:gd name="T7" fmla="*/ 20 h 21"/>
                  <a:gd name="T8" fmla="*/ 10 w 11"/>
                  <a:gd name="T9" fmla="*/ 20 h 21"/>
                  <a:gd name="T10" fmla="*/ 7 w 11"/>
                  <a:gd name="T11" fmla="*/ 20 h 21"/>
                  <a:gd name="T12" fmla="*/ 5 w 11"/>
                  <a:gd name="T13" fmla="*/ 20 h 21"/>
                  <a:gd name="T14" fmla="*/ 0 w 11"/>
                  <a:gd name="T15" fmla="*/ 20 h 21"/>
                  <a:gd name="T16" fmla="*/ 0 w 11"/>
                  <a:gd name="T17" fmla="*/ 20 h 21"/>
                  <a:gd name="T18" fmla="*/ 0 w 11"/>
                  <a:gd name="T19" fmla="*/ 16 h 21"/>
                  <a:gd name="T20" fmla="*/ 0 w 11"/>
                  <a:gd name="T21" fmla="*/ 11 h 21"/>
                  <a:gd name="T22" fmla="*/ 0 w 11"/>
                  <a:gd name="T23" fmla="*/ 1 h 21"/>
                  <a:gd name="T24" fmla="*/ 0 w 11"/>
                  <a:gd name="T25" fmla="*/ 1 h 21"/>
                  <a:gd name="T26" fmla="*/ 2 w 11"/>
                  <a:gd name="T27" fmla="*/ 0 h 21"/>
                  <a:gd name="T28" fmla="*/ 5 w 11"/>
                  <a:gd name="T29" fmla="*/ 0 h 21"/>
                  <a:gd name="T30" fmla="*/ 10 w 11"/>
                  <a:gd name="T31" fmla="*/ 1 h 21"/>
                  <a:gd name="T32" fmla="*/ 10 w 11"/>
                  <a:gd name="T33" fmla="*/ 1 h 21"/>
                  <a:gd name="T34" fmla="*/ 10 w 11"/>
                  <a:gd name="T35" fmla="*/ 1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1"/>
                    </a:moveTo>
                    <a:lnTo>
                      <a:pt x="10" y="5"/>
                    </a:lnTo>
                    <a:lnTo>
                      <a:pt x="10" y="10"/>
                    </a:lnTo>
                    <a:lnTo>
                      <a:pt x="10" y="20"/>
                    </a:lnTo>
                    <a:lnTo>
                      <a:pt x="7" y="20"/>
                    </a:lnTo>
                    <a:lnTo>
                      <a:pt x="5" y="20"/>
                    </a:lnTo>
                    <a:lnTo>
                      <a:pt x="0" y="20"/>
                    </a:lnTo>
                    <a:lnTo>
                      <a:pt x="0" y="16"/>
                    </a:lnTo>
                    <a:lnTo>
                      <a:pt x="0" y="11"/>
                    </a:lnTo>
                    <a:lnTo>
                      <a:pt x="0" y="1"/>
                    </a:lnTo>
                    <a:lnTo>
                      <a:pt x="2" y="0"/>
                    </a:lnTo>
                    <a:lnTo>
                      <a:pt x="5" y="0"/>
                    </a:lnTo>
                    <a:lnTo>
                      <a:pt x="10" y="1"/>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6" name="Freeform 476">
                <a:extLst>
                  <a:ext uri="{FF2B5EF4-FFF2-40B4-BE49-F238E27FC236}">
                    <a16:creationId xmlns:a16="http://schemas.microsoft.com/office/drawing/2014/main" id="{B98E4E4C-A388-473D-92A8-7B58623AC402}"/>
                  </a:ext>
                </a:extLst>
              </p:cNvPr>
              <p:cNvSpPr>
                <a:spLocks/>
              </p:cNvSpPr>
              <p:nvPr/>
            </p:nvSpPr>
            <p:spPr bwMode="auto">
              <a:xfrm>
                <a:off x="944" y="3468"/>
                <a:ext cx="10" cy="19"/>
              </a:xfrm>
              <a:custGeom>
                <a:avLst/>
                <a:gdLst>
                  <a:gd name="T0" fmla="*/ 9 w 10"/>
                  <a:gd name="T1" fmla="*/ 0 h 19"/>
                  <a:gd name="T2" fmla="*/ 9 w 10"/>
                  <a:gd name="T3" fmla="*/ 5 h 19"/>
                  <a:gd name="T4" fmla="*/ 9 w 10"/>
                  <a:gd name="T5" fmla="*/ 9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10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5"/>
                    </a:lnTo>
                    <a:lnTo>
                      <a:pt x="9" y="9"/>
                    </a:lnTo>
                    <a:lnTo>
                      <a:pt x="9" y="18"/>
                    </a:lnTo>
                    <a:lnTo>
                      <a:pt x="7" y="18"/>
                    </a:lnTo>
                    <a:lnTo>
                      <a:pt x="5" y="18"/>
                    </a:lnTo>
                    <a:lnTo>
                      <a:pt x="0" y="18"/>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7" name="Freeform 477">
                <a:extLst>
                  <a:ext uri="{FF2B5EF4-FFF2-40B4-BE49-F238E27FC236}">
                    <a16:creationId xmlns:a16="http://schemas.microsoft.com/office/drawing/2014/main" id="{0EB0DAB3-359C-4DA8-92F3-E9C2AD58DA1D}"/>
                  </a:ext>
                </a:extLst>
              </p:cNvPr>
              <p:cNvSpPr>
                <a:spLocks/>
              </p:cNvSpPr>
              <p:nvPr/>
            </p:nvSpPr>
            <p:spPr bwMode="auto">
              <a:xfrm>
                <a:off x="945" y="3470"/>
                <a:ext cx="9" cy="17"/>
              </a:xfrm>
              <a:custGeom>
                <a:avLst/>
                <a:gdLst>
                  <a:gd name="T0" fmla="*/ 8 w 9"/>
                  <a:gd name="T1" fmla="*/ 0 h 17"/>
                  <a:gd name="T2" fmla="*/ 8 w 9"/>
                  <a:gd name="T3" fmla="*/ 4 h 17"/>
                  <a:gd name="T4" fmla="*/ 8 w 9"/>
                  <a:gd name="T5" fmla="*/ 8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9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8"/>
                    </a:lnTo>
                    <a:lnTo>
                      <a:pt x="8" y="16"/>
                    </a:lnTo>
                    <a:lnTo>
                      <a:pt x="6" y="16"/>
                    </a:lnTo>
                    <a:lnTo>
                      <a:pt x="4" y="16"/>
                    </a:lnTo>
                    <a:lnTo>
                      <a:pt x="0" y="16"/>
                    </a:lnTo>
                    <a:lnTo>
                      <a:pt x="0" y="12"/>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8" name="Freeform 478">
                <a:extLst>
                  <a:ext uri="{FF2B5EF4-FFF2-40B4-BE49-F238E27FC236}">
                    <a16:creationId xmlns:a16="http://schemas.microsoft.com/office/drawing/2014/main" id="{1B3A1659-1B31-437D-9516-10D9AC33CA7E}"/>
                  </a:ext>
                </a:extLst>
              </p:cNvPr>
              <p:cNvSpPr>
                <a:spLocks/>
              </p:cNvSpPr>
              <p:nvPr/>
            </p:nvSpPr>
            <p:spPr bwMode="auto">
              <a:xfrm>
                <a:off x="946" y="3472"/>
                <a:ext cx="8" cy="15"/>
              </a:xfrm>
              <a:custGeom>
                <a:avLst/>
                <a:gdLst>
                  <a:gd name="T0" fmla="*/ 7 w 8"/>
                  <a:gd name="T1" fmla="*/ 0 h 15"/>
                  <a:gd name="T2" fmla="*/ 7 w 8"/>
                  <a:gd name="T3" fmla="*/ 3 h 15"/>
                  <a:gd name="T4" fmla="*/ 7 w 8"/>
                  <a:gd name="T5" fmla="*/ 7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8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7"/>
                    </a:lnTo>
                    <a:lnTo>
                      <a:pt x="7" y="14"/>
                    </a:lnTo>
                    <a:lnTo>
                      <a:pt x="5" y="14"/>
                    </a:lnTo>
                    <a:lnTo>
                      <a:pt x="4" y="14"/>
                    </a:lnTo>
                    <a:lnTo>
                      <a:pt x="0" y="14"/>
                    </a:lnTo>
                    <a:lnTo>
                      <a:pt x="0" y="11"/>
                    </a:lnTo>
                    <a:lnTo>
                      <a:pt x="0" y="8"/>
                    </a:lnTo>
                    <a:lnTo>
                      <a:pt x="0" y="0"/>
                    </a:lnTo>
                    <a:lnTo>
                      <a:pt x="2"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79" name="Freeform 479">
                <a:extLst>
                  <a:ext uri="{FF2B5EF4-FFF2-40B4-BE49-F238E27FC236}">
                    <a16:creationId xmlns:a16="http://schemas.microsoft.com/office/drawing/2014/main" id="{F69B18B3-A017-4C51-B55C-5C942C3B1FC7}"/>
                  </a:ext>
                </a:extLst>
              </p:cNvPr>
              <p:cNvSpPr>
                <a:spLocks/>
              </p:cNvSpPr>
              <p:nvPr/>
            </p:nvSpPr>
            <p:spPr bwMode="auto">
              <a:xfrm>
                <a:off x="947" y="3474"/>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7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4" y="12"/>
                    </a:lnTo>
                    <a:lnTo>
                      <a:pt x="3" y="12"/>
                    </a:lnTo>
                    <a:lnTo>
                      <a:pt x="0" y="12"/>
                    </a:lnTo>
                    <a:lnTo>
                      <a:pt x="0" y="9"/>
                    </a:lnTo>
                    <a:lnTo>
                      <a:pt x="0" y="7"/>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0" name="Freeform 480">
                <a:extLst>
                  <a:ext uri="{FF2B5EF4-FFF2-40B4-BE49-F238E27FC236}">
                    <a16:creationId xmlns:a16="http://schemas.microsoft.com/office/drawing/2014/main" id="{43BC5CED-5563-4282-879C-249F139F9E46}"/>
                  </a:ext>
                </a:extLst>
              </p:cNvPr>
              <p:cNvSpPr>
                <a:spLocks/>
              </p:cNvSpPr>
              <p:nvPr/>
            </p:nvSpPr>
            <p:spPr bwMode="auto">
              <a:xfrm>
                <a:off x="948" y="3476"/>
                <a:ext cx="6" cy="11"/>
              </a:xfrm>
              <a:custGeom>
                <a:avLst/>
                <a:gdLst>
                  <a:gd name="T0" fmla="*/ 5 w 6"/>
                  <a:gd name="T1" fmla="*/ 0 h 11"/>
                  <a:gd name="T2" fmla="*/ 5 w 6"/>
                  <a:gd name="T3" fmla="*/ 2 h 11"/>
                  <a:gd name="T4" fmla="*/ 5 w 6"/>
                  <a:gd name="T5" fmla="*/ 5 h 11"/>
                  <a:gd name="T6" fmla="*/ 5 w 6"/>
                  <a:gd name="T7" fmla="*/ 10 h 11"/>
                  <a:gd name="T8" fmla="*/ 5 w 6"/>
                  <a:gd name="T9" fmla="*/ 10 h 11"/>
                  <a:gd name="T10" fmla="*/ 4 w 6"/>
                  <a:gd name="T11" fmla="*/ 10 h 11"/>
                  <a:gd name="T12" fmla="*/ 3 w 6"/>
                  <a:gd name="T13" fmla="*/ 10 h 11"/>
                  <a:gd name="T14" fmla="*/ 0 w 6"/>
                  <a:gd name="T15" fmla="*/ 10 h 11"/>
                  <a:gd name="T16" fmla="*/ 0 w 6"/>
                  <a:gd name="T17" fmla="*/ 10 h 11"/>
                  <a:gd name="T18" fmla="*/ 0 w 6"/>
                  <a:gd name="T19" fmla="*/ 8 h 11"/>
                  <a:gd name="T20" fmla="*/ 0 w 6"/>
                  <a:gd name="T21" fmla="*/ 5 h 11"/>
                  <a:gd name="T22" fmla="*/ 0 w 6"/>
                  <a:gd name="T23" fmla="*/ 0 h 11"/>
                  <a:gd name="T24" fmla="*/ 0 w 6"/>
                  <a:gd name="T25" fmla="*/ 0 h 11"/>
                  <a:gd name="T26" fmla="*/ 1 w 6"/>
                  <a:gd name="T27" fmla="*/ 0 h 11"/>
                  <a:gd name="T28" fmla="*/ 2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2"/>
                    </a:lnTo>
                    <a:lnTo>
                      <a:pt x="5" y="5"/>
                    </a:lnTo>
                    <a:lnTo>
                      <a:pt x="5" y="10"/>
                    </a:lnTo>
                    <a:lnTo>
                      <a:pt x="4" y="10"/>
                    </a:lnTo>
                    <a:lnTo>
                      <a:pt x="3" y="10"/>
                    </a:lnTo>
                    <a:lnTo>
                      <a:pt x="0" y="10"/>
                    </a:lnTo>
                    <a:lnTo>
                      <a:pt x="0" y="8"/>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1" name="Freeform 481">
                <a:extLst>
                  <a:ext uri="{FF2B5EF4-FFF2-40B4-BE49-F238E27FC236}">
                    <a16:creationId xmlns:a16="http://schemas.microsoft.com/office/drawing/2014/main" id="{0BF43B72-CBAB-4F57-8576-57B1A54A3398}"/>
                  </a:ext>
                </a:extLst>
              </p:cNvPr>
              <p:cNvSpPr>
                <a:spLocks/>
              </p:cNvSpPr>
              <p:nvPr/>
            </p:nvSpPr>
            <p:spPr bwMode="auto">
              <a:xfrm>
                <a:off x="948" y="3478"/>
                <a:ext cx="6" cy="9"/>
              </a:xfrm>
              <a:custGeom>
                <a:avLst/>
                <a:gdLst>
                  <a:gd name="T0" fmla="*/ 5 w 6"/>
                  <a:gd name="T1" fmla="*/ 0 h 9"/>
                  <a:gd name="T2" fmla="*/ 5 w 6"/>
                  <a:gd name="T3" fmla="*/ 2 h 9"/>
                  <a:gd name="T4" fmla="*/ 5 w 6"/>
                  <a:gd name="T5" fmla="*/ 6 h 9"/>
                  <a:gd name="T6" fmla="*/ 5 w 6"/>
                  <a:gd name="T7" fmla="*/ 8 h 9"/>
                  <a:gd name="T8" fmla="*/ 5 w 6"/>
                  <a:gd name="T9" fmla="*/ 8 h 9"/>
                  <a:gd name="T10" fmla="*/ 4 w 6"/>
                  <a:gd name="T11" fmla="*/ 8 h 9"/>
                  <a:gd name="T12" fmla="*/ 2 w 6"/>
                  <a:gd name="T13" fmla="*/ 8 h 9"/>
                  <a:gd name="T14" fmla="*/ 0 w 6"/>
                  <a:gd name="T15" fmla="*/ 8 h 9"/>
                  <a:gd name="T16" fmla="*/ 0 w 6"/>
                  <a:gd name="T17" fmla="*/ 8 h 9"/>
                  <a:gd name="T18" fmla="*/ 1 w 6"/>
                  <a:gd name="T19" fmla="*/ 6 h 9"/>
                  <a:gd name="T20" fmla="*/ 1 w 6"/>
                  <a:gd name="T21" fmla="*/ 2 h 9"/>
                  <a:gd name="T22" fmla="*/ 0 w 6"/>
                  <a:gd name="T23" fmla="*/ 0 h 9"/>
                  <a:gd name="T24" fmla="*/ 0 w 6"/>
                  <a:gd name="T25" fmla="*/ 0 h 9"/>
                  <a:gd name="T26" fmla="*/ 2 w 6"/>
                  <a:gd name="T27" fmla="*/ 0 h 9"/>
                  <a:gd name="T28" fmla="*/ 4 w 6"/>
                  <a:gd name="T29" fmla="*/ 0 h 9"/>
                  <a:gd name="T30" fmla="*/ 5 w 6"/>
                  <a:gd name="T31" fmla="*/ 0 h 9"/>
                  <a:gd name="T32" fmla="*/ 5 w 6"/>
                  <a:gd name="T33" fmla="*/ 0 h 9"/>
                  <a:gd name="T34" fmla="*/ 5 w 6"/>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9"/>
                  <a:gd name="T56" fmla="*/ 6 w 6"/>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9">
                    <a:moveTo>
                      <a:pt x="5" y="0"/>
                    </a:moveTo>
                    <a:lnTo>
                      <a:pt x="5" y="2"/>
                    </a:lnTo>
                    <a:lnTo>
                      <a:pt x="5" y="6"/>
                    </a:lnTo>
                    <a:lnTo>
                      <a:pt x="5" y="8"/>
                    </a:lnTo>
                    <a:lnTo>
                      <a:pt x="4" y="8"/>
                    </a:lnTo>
                    <a:lnTo>
                      <a:pt x="2" y="8"/>
                    </a:lnTo>
                    <a:lnTo>
                      <a:pt x="0" y="8"/>
                    </a:lnTo>
                    <a:lnTo>
                      <a:pt x="1" y="6"/>
                    </a:lnTo>
                    <a:lnTo>
                      <a:pt x="1" y="2"/>
                    </a:lnTo>
                    <a:lnTo>
                      <a:pt x="0" y="0"/>
                    </a:lnTo>
                    <a:lnTo>
                      <a:pt x="2"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2" name="Freeform 482">
                <a:extLst>
                  <a:ext uri="{FF2B5EF4-FFF2-40B4-BE49-F238E27FC236}">
                    <a16:creationId xmlns:a16="http://schemas.microsoft.com/office/drawing/2014/main" id="{CE06358C-AEDC-484C-BDCA-7DF7B0F0E828}"/>
                  </a:ext>
                </a:extLst>
              </p:cNvPr>
              <p:cNvSpPr>
                <a:spLocks/>
              </p:cNvSpPr>
              <p:nvPr/>
            </p:nvSpPr>
            <p:spPr bwMode="auto">
              <a:xfrm>
                <a:off x="931" y="3125"/>
                <a:ext cx="68" cy="105"/>
              </a:xfrm>
              <a:custGeom>
                <a:avLst/>
                <a:gdLst>
                  <a:gd name="T0" fmla="*/ 67 w 68"/>
                  <a:gd name="T1" fmla="*/ 0 h 105"/>
                  <a:gd name="T2" fmla="*/ 67 w 68"/>
                  <a:gd name="T3" fmla="*/ 2 h 105"/>
                  <a:gd name="T4" fmla="*/ 67 w 68"/>
                  <a:gd name="T5" fmla="*/ 6 h 105"/>
                  <a:gd name="T6" fmla="*/ 67 w 68"/>
                  <a:gd name="T7" fmla="*/ 14 h 105"/>
                  <a:gd name="T8" fmla="*/ 67 w 68"/>
                  <a:gd name="T9" fmla="*/ 23 h 105"/>
                  <a:gd name="T10" fmla="*/ 67 w 68"/>
                  <a:gd name="T11" fmla="*/ 34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4 h 105"/>
                  <a:gd name="T64" fmla="*/ 0 w 68"/>
                  <a:gd name="T65" fmla="*/ 23 h 105"/>
                  <a:gd name="T66" fmla="*/ 0 w 68"/>
                  <a:gd name="T67" fmla="*/ 14 h 105"/>
                  <a:gd name="T68" fmla="*/ 0 w 68"/>
                  <a:gd name="T69" fmla="*/ 6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6"/>
                    </a:lnTo>
                    <a:lnTo>
                      <a:pt x="67" y="14"/>
                    </a:lnTo>
                    <a:lnTo>
                      <a:pt x="67" y="23"/>
                    </a:lnTo>
                    <a:lnTo>
                      <a:pt x="67" y="34"/>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1" y="0"/>
                    </a:lnTo>
                    <a:lnTo>
                      <a:pt x="21" y="0"/>
                    </a:lnTo>
                    <a:lnTo>
                      <a:pt x="34" y="0"/>
                    </a:lnTo>
                    <a:lnTo>
                      <a:pt x="46" y="0"/>
                    </a:lnTo>
                    <a:lnTo>
                      <a:pt x="57"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3" name="Freeform 483">
                <a:extLst>
                  <a:ext uri="{FF2B5EF4-FFF2-40B4-BE49-F238E27FC236}">
                    <a16:creationId xmlns:a16="http://schemas.microsoft.com/office/drawing/2014/main" id="{844CBBAC-7013-4644-A5B9-6D6816D335C3}"/>
                  </a:ext>
                </a:extLst>
              </p:cNvPr>
              <p:cNvSpPr>
                <a:spLocks/>
              </p:cNvSpPr>
              <p:nvPr/>
            </p:nvSpPr>
            <p:spPr bwMode="auto">
              <a:xfrm>
                <a:off x="931" y="3125"/>
                <a:ext cx="68" cy="105"/>
              </a:xfrm>
              <a:custGeom>
                <a:avLst/>
                <a:gdLst>
                  <a:gd name="T0" fmla="*/ 67 w 68"/>
                  <a:gd name="T1" fmla="*/ 0 h 105"/>
                  <a:gd name="T2" fmla="*/ 67 w 68"/>
                  <a:gd name="T3" fmla="*/ 2 h 105"/>
                  <a:gd name="T4" fmla="*/ 67 w 68"/>
                  <a:gd name="T5" fmla="*/ 6 h 105"/>
                  <a:gd name="T6" fmla="*/ 67 w 68"/>
                  <a:gd name="T7" fmla="*/ 14 h 105"/>
                  <a:gd name="T8" fmla="*/ 67 w 68"/>
                  <a:gd name="T9" fmla="*/ 23 h 105"/>
                  <a:gd name="T10" fmla="*/ 67 w 68"/>
                  <a:gd name="T11" fmla="*/ 34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4 h 105"/>
                  <a:gd name="T64" fmla="*/ 0 w 68"/>
                  <a:gd name="T65" fmla="*/ 23 h 105"/>
                  <a:gd name="T66" fmla="*/ 0 w 68"/>
                  <a:gd name="T67" fmla="*/ 14 h 105"/>
                  <a:gd name="T68" fmla="*/ 0 w 68"/>
                  <a:gd name="T69" fmla="*/ 6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6"/>
                    </a:lnTo>
                    <a:lnTo>
                      <a:pt x="67" y="14"/>
                    </a:lnTo>
                    <a:lnTo>
                      <a:pt x="67" y="23"/>
                    </a:lnTo>
                    <a:lnTo>
                      <a:pt x="67" y="34"/>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1" y="0"/>
                    </a:lnTo>
                    <a:lnTo>
                      <a:pt x="21" y="0"/>
                    </a:lnTo>
                    <a:lnTo>
                      <a:pt x="34" y="0"/>
                    </a:lnTo>
                    <a:lnTo>
                      <a:pt x="46" y="0"/>
                    </a:lnTo>
                    <a:lnTo>
                      <a:pt x="57"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84" name="Freeform 484">
                <a:extLst>
                  <a:ext uri="{FF2B5EF4-FFF2-40B4-BE49-F238E27FC236}">
                    <a16:creationId xmlns:a16="http://schemas.microsoft.com/office/drawing/2014/main" id="{F6B77E8A-780C-4E76-917E-F610788FC6C5}"/>
                  </a:ext>
                </a:extLst>
              </p:cNvPr>
              <p:cNvSpPr>
                <a:spLocks/>
              </p:cNvSpPr>
              <p:nvPr/>
            </p:nvSpPr>
            <p:spPr bwMode="auto">
              <a:xfrm>
                <a:off x="936" y="3130"/>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8"/>
                    </a:lnTo>
                    <a:lnTo>
                      <a:pt x="58" y="69"/>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3" y="0"/>
                    </a:lnTo>
                    <a:lnTo>
                      <a:pt x="11" y="0"/>
                    </a:lnTo>
                    <a:lnTo>
                      <a:pt x="23" y="0"/>
                    </a:lnTo>
                    <a:lnTo>
                      <a:pt x="35" y="0"/>
                    </a:lnTo>
                    <a:lnTo>
                      <a:pt x="46" y="0"/>
                    </a:lnTo>
                    <a:lnTo>
                      <a:pt x="54"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5" name="Freeform 485">
                <a:extLst>
                  <a:ext uri="{FF2B5EF4-FFF2-40B4-BE49-F238E27FC236}">
                    <a16:creationId xmlns:a16="http://schemas.microsoft.com/office/drawing/2014/main" id="{8324FB94-3456-4D11-891C-CE99F5D427CE}"/>
                  </a:ext>
                </a:extLst>
              </p:cNvPr>
              <p:cNvSpPr>
                <a:spLocks/>
              </p:cNvSpPr>
              <p:nvPr/>
            </p:nvSpPr>
            <p:spPr bwMode="auto">
              <a:xfrm>
                <a:off x="936" y="3130"/>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8"/>
                    </a:lnTo>
                    <a:lnTo>
                      <a:pt x="58" y="69"/>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3" y="0"/>
                    </a:lnTo>
                    <a:lnTo>
                      <a:pt x="11" y="0"/>
                    </a:lnTo>
                    <a:lnTo>
                      <a:pt x="23" y="0"/>
                    </a:lnTo>
                    <a:lnTo>
                      <a:pt x="35" y="0"/>
                    </a:lnTo>
                    <a:lnTo>
                      <a:pt x="46" y="0"/>
                    </a:lnTo>
                    <a:lnTo>
                      <a:pt x="54"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86" name="Freeform 486">
                <a:extLst>
                  <a:ext uri="{FF2B5EF4-FFF2-40B4-BE49-F238E27FC236}">
                    <a16:creationId xmlns:a16="http://schemas.microsoft.com/office/drawing/2014/main" id="{880ADE33-5EF3-4AD2-B31D-3A9D9CA57A8A}"/>
                  </a:ext>
                </a:extLst>
              </p:cNvPr>
              <p:cNvSpPr>
                <a:spLocks/>
              </p:cNvSpPr>
              <p:nvPr/>
            </p:nvSpPr>
            <p:spPr bwMode="auto">
              <a:xfrm>
                <a:off x="936" y="3130"/>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7" name="Freeform 487">
                <a:extLst>
                  <a:ext uri="{FF2B5EF4-FFF2-40B4-BE49-F238E27FC236}">
                    <a16:creationId xmlns:a16="http://schemas.microsoft.com/office/drawing/2014/main" id="{C1AB3B22-A9A9-417D-94AC-75DBEA59C5C3}"/>
                  </a:ext>
                </a:extLst>
              </p:cNvPr>
              <p:cNvSpPr>
                <a:spLocks/>
              </p:cNvSpPr>
              <p:nvPr/>
            </p:nvSpPr>
            <p:spPr bwMode="auto">
              <a:xfrm>
                <a:off x="966" y="3130"/>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8" name="Freeform 488">
                <a:extLst>
                  <a:ext uri="{FF2B5EF4-FFF2-40B4-BE49-F238E27FC236}">
                    <a16:creationId xmlns:a16="http://schemas.microsoft.com/office/drawing/2014/main" id="{FFA94052-D942-4820-A141-7D429DFBACE2}"/>
                  </a:ext>
                </a:extLst>
              </p:cNvPr>
              <p:cNvSpPr>
                <a:spLocks/>
              </p:cNvSpPr>
              <p:nvPr/>
            </p:nvSpPr>
            <p:spPr bwMode="auto">
              <a:xfrm>
                <a:off x="936" y="3162"/>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89" name="Freeform 489">
                <a:extLst>
                  <a:ext uri="{FF2B5EF4-FFF2-40B4-BE49-F238E27FC236}">
                    <a16:creationId xmlns:a16="http://schemas.microsoft.com/office/drawing/2014/main" id="{427E153A-FBF2-419D-9832-60EDD2C3A701}"/>
                  </a:ext>
                </a:extLst>
              </p:cNvPr>
              <p:cNvSpPr>
                <a:spLocks/>
              </p:cNvSpPr>
              <p:nvPr/>
            </p:nvSpPr>
            <p:spPr bwMode="auto">
              <a:xfrm>
                <a:off x="966" y="3162"/>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0" name="Freeform 490">
                <a:extLst>
                  <a:ext uri="{FF2B5EF4-FFF2-40B4-BE49-F238E27FC236}">
                    <a16:creationId xmlns:a16="http://schemas.microsoft.com/office/drawing/2014/main" id="{783AFCBC-269A-4BEE-9BB3-F472DD03DFEE}"/>
                  </a:ext>
                </a:extLst>
              </p:cNvPr>
              <p:cNvSpPr>
                <a:spLocks/>
              </p:cNvSpPr>
              <p:nvPr/>
            </p:nvSpPr>
            <p:spPr bwMode="auto">
              <a:xfrm>
                <a:off x="936" y="3195"/>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1" name="Freeform 491">
                <a:extLst>
                  <a:ext uri="{FF2B5EF4-FFF2-40B4-BE49-F238E27FC236}">
                    <a16:creationId xmlns:a16="http://schemas.microsoft.com/office/drawing/2014/main" id="{9BAACD20-1580-447F-8711-4FD77A10CF0B}"/>
                  </a:ext>
                </a:extLst>
              </p:cNvPr>
              <p:cNvSpPr>
                <a:spLocks/>
              </p:cNvSpPr>
              <p:nvPr/>
            </p:nvSpPr>
            <p:spPr bwMode="auto">
              <a:xfrm>
                <a:off x="966" y="3195"/>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2" name="Freeform 492">
                <a:extLst>
                  <a:ext uri="{FF2B5EF4-FFF2-40B4-BE49-F238E27FC236}">
                    <a16:creationId xmlns:a16="http://schemas.microsoft.com/office/drawing/2014/main" id="{1812870D-8933-4B23-AE1D-B34C817F6579}"/>
                  </a:ext>
                </a:extLst>
              </p:cNvPr>
              <p:cNvSpPr>
                <a:spLocks/>
              </p:cNvSpPr>
              <p:nvPr/>
            </p:nvSpPr>
            <p:spPr bwMode="auto">
              <a:xfrm>
                <a:off x="936" y="3131"/>
                <a:ext cx="15" cy="28"/>
              </a:xfrm>
              <a:custGeom>
                <a:avLst/>
                <a:gdLst>
                  <a:gd name="T0" fmla="*/ 14 w 15"/>
                  <a:gd name="T1" fmla="*/ 0 h 28"/>
                  <a:gd name="T2" fmla="*/ 14 w 15"/>
                  <a:gd name="T3" fmla="*/ 7 h 28"/>
                  <a:gd name="T4" fmla="*/ 14 w 15"/>
                  <a:gd name="T5" fmla="*/ 20 h 28"/>
                  <a:gd name="T6" fmla="*/ 14 w 15"/>
                  <a:gd name="T7" fmla="*/ 27 h 28"/>
                  <a:gd name="T8" fmla="*/ 14 w 15"/>
                  <a:gd name="T9" fmla="*/ 27 h 28"/>
                  <a:gd name="T10" fmla="*/ 11 w 15"/>
                  <a:gd name="T11" fmla="*/ 27 h 28"/>
                  <a:gd name="T12" fmla="*/ 4 w 15"/>
                  <a:gd name="T13" fmla="*/ 27 h 28"/>
                  <a:gd name="T14" fmla="*/ 0 w 15"/>
                  <a:gd name="T15" fmla="*/ 27 h 28"/>
                  <a:gd name="T16" fmla="*/ 0 w 15"/>
                  <a:gd name="T17" fmla="*/ 27 h 28"/>
                  <a:gd name="T18" fmla="*/ 0 w 15"/>
                  <a:gd name="T19" fmla="*/ 20 h 28"/>
                  <a:gd name="T20" fmla="*/ 0 w 15"/>
                  <a:gd name="T21" fmla="*/ 7 h 28"/>
                  <a:gd name="T22" fmla="*/ 0 w 15"/>
                  <a:gd name="T23" fmla="*/ 0 h 28"/>
                  <a:gd name="T24" fmla="*/ 0 w 15"/>
                  <a:gd name="T25" fmla="*/ 0 h 28"/>
                  <a:gd name="T26" fmla="*/ 4 w 15"/>
                  <a:gd name="T27" fmla="*/ 0 h 28"/>
                  <a:gd name="T28" fmla="*/ 11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7"/>
                    </a:lnTo>
                    <a:lnTo>
                      <a:pt x="14" y="20"/>
                    </a:lnTo>
                    <a:lnTo>
                      <a:pt x="14" y="27"/>
                    </a:lnTo>
                    <a:lnTo>
                      <a:pt x="11" y="27"/>
                    </a:lnTo>
                    <a:lnTo>
                      <a:pt x="4" y="27"/>
                    </a:lnTo>
                    <a:lnTo>
                      <a:pt x="0" y="27"/>
                    </a:lnTo>
                    <a:lnTo>
                      <a:pt x="0" y="20"/>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3" name="Freeform 493">
                <a:extLst>
                  <a:ext uri="{FF2B5EF4-FFF2-40B4-BE49-F238E27FC236}">
                    <a16:creationId xmlns:a16="http://schemas.microsoft.com/office/drawing/2014/main" id="{E1E05437-C005-4C45-93C5-99C9E834F3D0}"/>
                  </a:ext>
                </a:extLst>
              </p:cNvPr>
              <p:cNvSpPr>
                <a:spLocks/>
              </p:cNvSpPr>
              <p:nvPr/>
            </p:nvSpPr>
            <p:spPr bwMode="auto">
              <a:xfrm>
                <a:off x="937" y="3132"/>
                <a:ext cx="15" cy="27"/>
              </a:xfrm>
              <a:custGeom>
                <a:avLst/>
                <a:gdLst>
                  <a:gd name="T0" fmla="*/ 14 w 15"/>
                  <a:gd name="T1" fmla="*/ 0 h 27"/>
                  <a:gd name="T2" fmla="*/ 14 w 15"/>
                  <a:gd name="T3" fmla="*/ 6 h 27"/>
                  <a:gd name="T4" fmla="*/ 14 w 15"/>
                  <a:gd name="T5" fmla="*/ 12 h 27"/>
                  <a:gd name="T6" fmla="*/ 14 w 15"/>
                  <a:gd name="T7" fmla="*/ 26 h 27"/>
                  <a:gd name="T8" fmla="*/ 14 w 15"/>
                  <a:gd name="T9" fmla="*/ 26 h 27"/>
                  <a:gd name="T10" fmla="*/ 11 w 15"/>
                  <a:gd name="T11" fmla="*/ 26 h 27"/>
                  <a:gd name="T12" fmla="*/ 7 w 15"/>
                  <a:gd name="T13" fmla="*/ 26 h 27"/>
                  <a:gd name="T14" fmla="*/ 0 w 15"/>
                  <a:gd name="T15" fmla="*/ 26 h 27"/>
                  <a:gd name="T16" fmla="*/ 0 w 15"/>
                  <a:gd name="T17" fmla="*/ 26 h 27"/>
                  <a:gd name="T18" fmla="*/ 0 w 15"/>
                  <a:gd name="T19" fmla="*/ 20 h 27"/>
                  <a:gd name="T20" fmla="*/ 0 w 15"/>
                  <a:gd name="T21" fmla="*/ 14 h 27"/>
                  <a:gd name="T22" fmla="*/ 0 w 15"/>
                  <a:gd name="T23" fmla="*/ 0 h 27"/>
                  <a:gd name="T24" fmla="*/ 0 w 15"/>
                  <a:gd name="T25" fmla="*/ 0 h 27"/>
                  <a:gd name="T26" fmla="*/ 4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2"/>
                    </a:lnTo>
                    <a:lnTo>
                      <a:pt x="14" y="26"/>
                    </a:lnTo>
                    <a:lnTo>
                      <a:pt x="11" y="26"/>
                    </a:lnTo>
                    <a:lnTo>
                      <a:pt x="7" y="26"/>
                    </a:lnTo>
                    <a:lnTo>
                      <a:pt x="0" y="26"/>
                    </a:lnTo>
                    <a:lnTo>
                      <a:pt x="0" y="20"/>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4" name="Freeform 494">
                <a:extLst>
                  <a:ext uri="{FF2B5EF4-FFF2-40B4-BE49-F238E27FC236}">
                    <a16:creationId xmlns:a16="http://schemas.microsoft.com/office/drawing/2014/main" id="{0DD93BD4-1E5C-474A-A157-41CA6FAE02C3}"/>
                  </a:ext>
                </a:extLst>
              </p:cNvPr>
              <p:cNvSpPr>
                <a:spLocks/>
              </p:cNvSpPr>
              <p:nvPr/>
            </p:nvSpPr>
            <p:spPr bwMode="auto">
              <a:xfrm>
                <a:off x="938" y="3133"/>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5" name="Freeform 495">
                <a:extLst>
                  <a:ext uri="{FF2B5EF4-FFF2-40B4-BE49-F238E27FC236}">
                    <a16:creationId xmlns:a16="http://schemas.microsoft.com/office/drawing/2014/main" id="{A351A549-46C6-48DE-8AD1-51D90DAE7917}"/>
                  </a:ext>
                </a:extLst>
              </p:cNvPr>
              <p:cNvSpPr>
                <a:spLocks/>
              </p:cNvSpPr>
              <p:nvPr/>
            </p:nvSpPr>
            <p:spPr bwMode="auto">
              <a:xfrm>
                <a:off x="939" y="3135"/>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6" y="23"/>
                    </a:lnTo>
                    <a:lnTo>
                      <a:pt x="0" y="23"/>
                    </a:lnTo>
                    <a:lnTo>
                      <a:pt x="0" y="17"/>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6" name="Freeform 496">
                <a:extLst>
                  <a:ext uri="{FF2B5EF4-FFF2-40B4-BE49-F238E27FC236}">
                    <a16:creationId xmlns:a16="http://schemas.microsoft.com/office/drawing/2014/main" id="{0C75150F-7E67-40B4-BCE3-85ADEDE7CC7F}"/>
                  </a:ext>
                </a:extLst>
              </p:cNvPr>
              <p:cNvSpPr>
                <a:spLocks/>
              </p:cNvSpPr>
              <p:nvPr/>
            </p:nvSpPr>
            <p:spPr bwMode="auto">
              <a:xfrm>
                <a:off x="940" y="3137"/>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6" y="21"/>
                    </a:lnTo>
                    <a:lnTo>
                      <a:pt x="0" y="21"/>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7" name="Freeform 497">
                <a:extLst>
                  <a:ext uri="{FF2B5EF4-FFF2-40B4-BE49-F238E27FC236}">
                    <a16:creationId xmlns:a16="http://schemas.microsoft.com/office/drawing/2014/main" id="{39521634-2D0E-446D-A8D5-06F4FCCBC7EA}"/>
                  </a:ext>
                </a:extLst>
              </p:cNvPr>
              <p:cNvSpPr>
                <a:spLocks/>
              </p:cNvSpPr>
              <p:nvPr/>
            </p:nvSpPr>
            <p:spPr bwMode="auto">
              <a:xfrm>
                <a:off x="941" y="3139"/>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5 w 11"/>
                  <a:gd name="T13" fmla="*/ 19 h 20"/>
                  <a:gd name="T14" fmla="*/ 0 w 11"/>
                  <a:gd name="T15" fmla="*/ 19 h 20"/>
                  <a:gd name="T16" fmla="*/ 0 w 11"/>
                  <a:gd name="T17" fmla="*/ 19 h 20"/>
                  <a:gd name="T18" fmla="*/ 0 w 11"/>
                  <a:gd name="T19" fmla="*/ 14 h 20"/>
                  <a:gd name="T20" fmla="*/ 0 w 11"/>
                  <a:gd name="T21" fmla="*/ 10 h 20"/>
                  <a:gd name="T22" fmla="*/ 0 w 11"/>
                  <a:gd name="T23" fmla="*/ 0 h 20"/>
                  <a:gd name="T24" fmla="*/ 0 w 11"/>
                  <a:gd name="T25" fmla="*/ 0 h 20"/>
                  <a:gd name="T26" fmla="*/ 2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5" y="19"/>
                    </a:lnTo>
                    <a:lnTo>
                      <a:pt x="0" y="19"/>
                    </a:lnTo>
                    <a:lnTo>
                      <a:pt x="0" y="14"/>
                    </a:lnTo>
                    <a:lnTo>
                      <a:pt x="0" y="10"/>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8" name="Freeform 498">
                <a:extLst>
                  <a:ext uri="{FF2B5EF4-FFF2-40B4-BE49-F238E27FC236}">
                    <a16:creationId xmlns:a16="http://schemas.microsoft.com/office/drawing/2014/main" id="{0EFC49D5-3561-408E-83CA-79CC2271602E}"/>
                  </a:ext>
                </a:extLst>
              </p:cNvPr>
              <p:cNvSpPr>
                <a:spLocks/>
              </p:cNvSpPr>
              <p:nvPr/>
            </p:nvSpPr>
            <p:spPr bwMode="auto">
              <a:xfrm>
                <a:off x="942" y="3140"/>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4 w 10"/>
                  <a:gd name="T13" fmla="*/ 18 h 19"/>
                  <a:gd name="T14" fmla="*/ 0 w 10"/>
                  <a:gd name="T15" fmla="*/ 18 h 19"/>
                  <a:gd name="T16" fmla="*/ 0 w 10"/>
                  <a:gd name="T17" fmla="*/ 18 h 19"/>
                  <a:gd name="T18" fmla="*/ 0 w 10"/>
                  <a:gd name="T19" fmla="*/ 14 h 19"/>
                  <a:gd name="T20" fmla="*/ 0 w 10"/>
                  <a:gd name="T21" fmla="*/ 10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4" y="18"/>
                    </a:lnTo>
                    <a:lnTo>
                      <a:pt x="0" y="18"/>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699" name="Freeform 499">
                <a:extLst>
                  <a:ext uri="{FF2B5EF4-FFF2-40B4-BE49-F238E27FC236}">
                    <a16:creationId xmlns:a16="http://schemas.microsoft.com/office/drawing/2014/main" id="{25CA3A63-8E9E-4513-AD24-7DE61DC00C34}"/>
                  </a:ext>
                </a:extLst>
              </p:cNvPr>
              <p:cNvSpPr>
                <a:spLocks/>
              </p:cNvSpPr>
              <p:nvPr/>
            </p:nvSpPr>
            <p:spPr bwMode="auto">
              <a:xfrm>
                <a:off x="943" y="3142"/>
                <a:ext cx="9" cy="17"/>
              </a:xfrm>
              <a:custGeom>
                <a:avLst/>
                <a:gdLst>
                  <a:gd name="T0" fmla="*/ 8 w 9"/>
                  <a:gd name="T1" fmla="*/ 0 h 17"/>
                  <a:gd name="T2" fmla="*/ 8 w 9"/>
                  <a:gd name="T3" fmla="*/ 4 h 17"/>
                  <a:gd name="T4" fmla="*/ 8 w 9"/>
                  <a:gd name="T5" fmla="*/ 7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1 w 9"/>
                  <a:gd name="T27" fmla="*/ 0 h 17"/>
                  <a:gd name="T28" fmla="*/ 3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7"/>
                    </a:lnTo>
                    <a:lnTo>
                      <a:pt x="8" y="16"/>
                    </a:lnTo>
                    <a:lnTo>
                      <a:pt x="6" y="16"/>
                    </a:lnTo>
                    <a:lnTo>
                      <a:pt x="4" y="16"/>
                    </a:lnTo>
                    <a:lnTo>
                      <a:pt x="0" y="16"/>
                    </a:lnTo>
                    <a:lnTo>
                      <a:pt x="0" y="12"/>
                    </a:lnTo>
                    <a:lnTo>
                      <a:pt x="0" y="8"/>
                    </a:lnTo>
                    <a:lnTo>
                      <a:pt x="0" y="0"/>
                    </a:lnTo>
                    <a:lnTo>
                      <a:pt x="1" y="0"/>
                    </a:lnTo>
                    <a:lnTo>
                      <a:pt x="3"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0" name="Freeform 500">
                <a:extLst>
                  <a:ext uri="{FF2B5EF4-FFF2-40B4-BE49-F238E27FC236}">
                    <a16:creationId xmlns:a16="http://schemas.microsoft.com/office/drawing/2014/main" id="{AE7BEE0D-3AF4-44A0-BB06-08DEE122AF8C}"/>
                  </a:ext>
                </a:extLst>
              </p:cNvPr>
              <p:cNvSpPr>
                <a:spLocks/>
              </p:cNvSpPr>
              <p:nvPr/>
            </p:nvSpPr>
            <p:spPr bwMode="auto">
              <a:xfrm>
                <a:off x="944" y="3143"/>
                <a:ext cx="8" cy="16"/>
              </a:xfrm>
              <a:custGeom>
                <a:avLst/>
                <a:gdLst>
                  <a:gd name="T0" fmla="*/ 7 w 8"/>
                  <a:gd name="T1" fmla="*/ 1 h 16"/>
                  <a:gd name="T2" fmla="*/ 7 w 8"/>
                  <a:gd name="T3" fmla="*/ 4 h 16"/>
                  <a:gd name="T4" fmla="*/ 7 w 8"/>
                  <a:gd name="T5" fmla="*/ 7 h 16"/>
                  <a:gd name="T6" fmla="*/ 7 w 8"/>
                  <a:gd name="T7" fmla="*/ 15 h 16"/>
                  <a:gd name="T8" fmla="*/ 7 w 8"/>
                  <a:gd name="T9" fmla="*/ 15 h 16"/>
                  <a:gd name="T10" fmla="*/ 5 w 8"/>
                  <a:gd name="T11" fmla="*/ 15 h 16"/>
                  <a:gd name="T12" fmla="*/ 3 w 8"/>
                  <a:gd name="T13" fmla="*/ 15 h 16"/>
                  <a:gd name="T14" fmla="*/ 0 w 8"/>
                  <a:gd name="T15" fmla="*/ 15 h 16"/>
                  <a:gd name="T16" fmla="*/ 0 w 8"/>
                  <a:gd name="T17" fmla="*/ 15 h 16"/>
                  <a:gd name="T18" fmla="*/ 0 w 8"/>
                  <a:gd name="T19" fmla="*/ 11 h 16"/>
                  <a:gd name="T20" fmla="*/ 0 w 8"/>
                  <a:gd name="T21" fmla="*/ 8 h 16"/>
                  <a:gd name="T22" fmla="*/ 0 w 8"/>
                  <a:gd name="T23" fmla="*/ 1 h 16"/>
                  <a:gd name="T24" fmla="*/ 0 w 8"/>
                  <a:gd name="T25" fmla="*/ 1 h 16"/>
                  <a:gd name="T26" fmla="*/ 1 w 8"/>
                  <a:gd name="T27" fmla="*/ 0 h 16"/>
                  <a:gd name="T28" fmla="*/ 3 w 8"/>
                  <a:gd name="T29" fmla="*/ 0 h 16"/>
                  <a:gd name="T30" fmla="*/ 7 w 8"/>
                  <a:gd name="T31" fmla="*/ 1 h 16"/>
                  <a:gd name="T32" fmla="*/ 7 w 8"/>
                  <a:gd name="T33" fmla="*/ 1 h 16"/>
                  <a:gd name="T34" fmla="*/ 7 w 8"/>
                  <a:gd name="T35" fmla="*/ 1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1"/>
                    </a:moveTo>
                    <a:lnTo>
                      <a:pt x="7" y="4"/>
                    </a:lnTo>
                    <a:lnTo>
                      <a:pt x="7" y="7"/>
                    </a:lnTo>
                    <a:lnTo>
                      <a:pt x="7" y="15"/>
                    </a:lnTo>
                    <a:lnTo>
                      <a:pt x="5" y="15"/>
                    </a:lnTo>
                    <a:lnTo>
                      <a:pt x="3" y="15"/>
                    </a:lnTo>
                    <a:lnTo>
                      <a:pt x="0" y="15"/>
                    </a:lnTo>
                    <a:lnTo>
                      <a:pt x="0" y="11"/>
                    </a:lnTo>
                    <a:lnTo>
                      <a:pt x="0" y="8"/>
                    </a:lnTo>
                    <a:lnTo>
                      <a:pt x="0" y="1"/>
                    </a:lnTo>
                    <a:lnTo>
                      <a:pt x="1" y="0"/>
                    </a:lnTo>
                    <a:lnTo>
                      <a:pt x="3" y="0"/>
                    </a:lnTo>
                    <a:lnTo>
                      <a:pt x="7" y="1"/>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1" name="Freeform 501">
                <a:extLst>
                  <a:ext uri="{FF2B5EF4-FFF2-40B4-BE49-F238E27FC236}">
                    <a16:creationId xmlns:a16="http://schemas.microsoft.com/office/drawing/2014/main" id="{DBB5414B-A9D2-4179-A1B4-E042A4C3FFDD}"/>
                  </a:ext>
                </a:extLst>
              </p:cNvPr>
              <p:cNvSpPr>
                <a:spLocks/>
              </p:cNvSpPr>
              <p:nvPr/>
            </p:nvSpPr>
            <p:spPr bwMode="auto">
              <a:xfrm>
                <a:off x="944" y="3145"/>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10"/>
                    </a:lnTo>
                    <a:lnTo>
                      <a:pt x="0" y="7"/>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2" name="Freeform 502">
                <a:extLst>
                  <a:ext uri="{FF2B5EF4-FFF2-40B4-BE49-F238E27FC236}">
                    <a16:creationId xmlns:a16="http://schemas.microsoft.com/office/drawing/2014/main" id="{83ECA4F5-02D4-4264-97C0-8DF42B0DAE09}"/>
                  </a:ext>
                </a:extLst>
              </p:cNvPr>
              <p:cNvSpPr>
                <a:spLocks/>
              </p:cNvSpPr>
              <p:nvPr/>
            </p:nvSpPr>
            <p:spPr bwMode="auto">
              <a:xfrm>
                <a:off x="945" y="3147"/>
                <a:ext cx="7" cy="12"/>
              </a:xfrm>
              <a:custGeom>
                <a:avLst/>
                <a:gdLst>
                  <a:gd name="T0" fmla="*/ 6 w 7"/>
                  <a:gd name="T1" fmla="*/ 0 h 12"/>
                  <a:gd name="T2" fmla="*/ 6 w 7"/>
                  <a:gd name="T3" fmla="*/ 3 h 12"/>
                  <a:gd name="T4" fmla="*/ 6 w 7"/>
                  <a:gd name="T5" fmla="*/ 5 h 12"/>
                  <a:gd name="T6" fmla="*/ 6 w 7"/>
                  <a:gd name="T7" fmla="*/ 11 h 12"/>
                  <a:gd name="T8" fmla="*/ 6 w 7"/>
                  <a:gd name="T9" fmla="*/ 11 h 12"/>
                  <a:gd name="T10" fmla="*/ 5 w 7"/>
                  <a:gd name="T11" fmla="*/ 11 h 12"/>
                  <a:gd name="T12" fmla="*/ 3 w 7"/>
                  <a:gd name="T13" fmla="*/ 11 h 12"/>
                  <a:gd name="T14" fmla="*/ 0 w 7"/>
                  <a:gd name="T15" fmla="*/ 11 h 12"/>
                  <a:gd name="T16" fmla="*/ 0 w 7"/>
                  <a:gd name="T17" fmla="*/ 11 h 12"/>
                  <a:gd name="T18" fmla="*/ 0 w 7"/>
                  <a:gd name="T19" fmla="*/ 8 h 12"/>
                  <a:gd name="T20" fmla="*/ 0 w 7"/>
                  <a:gd name="T21" fmla="*/ 6 h 12"/>
                  <a:gd name="T22" fmla="*/ 0 w 7"/>
                  <a:gd name="T23" fmla="*/ 0 h 12"/>
                  <a:gd name="T24" fmla="*/ 0 w 7"/>
                  <a:gd name="T25" fmla="*/ 0 h 12"/>
                  <a:gd name="T26" fmla="*/ 1 w 7"/>
                  <a:gd name="T27" fmla="*/ 0 h 12"/>
                  <a:gd name="T28" fmla="*/ 3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3"/>
                    </a:lnTo>
                    <a:lnTo>
                      <a:pt x="6" y="5"/>
                    </a:lnTo>
                    <a:lnTo>
                      <a:pt x="6" y="11"/>
                    </a:lnTo>
                    <a:lnTo>
                      <a:pt x="5" y="11"/>
                    </a:lnTo>
                    <a:lnTo>
                      <a:pt x="3" y="11"/>
                    </a:lnTo>
                    <a:lnTo>
                      <a:pt x="0" y="11"/>
                    </a:lnTo>
                    <a:lnTo>
                      <a:pt x="0" y="8"/>
                    </a:lnTo>
                    <a:lnTo>
                      <a:pt x="0" y="6"/>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3" name="Freeform 503">
                <a:extLst>
                  <a:ext uri="{FF2B5EF4-FFF2-40B4-BE49-F238E27FC236}">
                    <a16:creationId xmlns:a16="http://schemas.microsoft.com/office/drawing/2014/main" id="{797845C2-A6AD-4CEF-827A-8E5123047496}"/>
                  </a:ext>
                </a:extLst>
              </p:cNvPr>
              <p:cNvSpPr>
                <a:spLocks/>
              </p:cNvSpPr>
              <p:nvPr/>
            </p:nvSpPr>
            <p:spPr bwMode="auto">
              <a:xfrm>
                <a:off x="946" y="3149"/>
                <a:ext cx="5" cy="10"/>
              </a:xfrm>
              <a:custGeom>
                <a:avLst/>
                <a:gdLst>
                  <a:gd name="T0" fmla="*/ 4 w 5"/>
                  <a:gd name="T1" fmla="*/ 0 h 10"/>
                  <a:gd name="T2" fmla="*/ 4 w 5"/>
                  <a:gd name="T3" fmla="*/ 2 h 10"/>
                  <a:gd name="T4" fmla="*/ 4 w 5"/>
                  <a:gd name="T5" fmla="*/ 7 h 10"/>
                  <a:gd name="T6" fmla="*/ 4 w 5"/>
                  <a:gd name="T7" fmla="*/ 9 h 10"/>
                  <a:gd name="T8" fmla="*/ 4 w 5"/>
                  <a:gd name="T9" fmla="*/ 9 h 10"/>
                  <a:gd name="T10" fmla="*/ 3 w 5"/>
                  <a:gd name="T11" fmla="*/ 9 h 10"/>
                  <a:gd name="T12" fmla="*/ 1 w 5"/>
                  <a:gd name="T13" fmla="*/ 9 h 10"/>
                  <a:gd name="T14" fmla="*/ 0 w 5"/>
                  <a:gd name="T15" fmla="*/ 9 h 10"/>
                  <a:gd name="T16" fmla="*/ 0 w 5"/>
                  <a:gd name="T17" fmla="*/ 9 h 10"/>
                  <a:gd name="T18" fmla="*/ 0 w 5"/>
                  <a:gd name="T19" fmla="*/ 7 h 10"/>
                  <a:gd name="T20" fmla="*/ 0 w 5"/>
                  <a:gd name="T21" fmla="*/ 2 h 10"/>
                  <a:gd name="T22" fmla="*/ 0 w 5"/>
                  <a:gd name="T23" fmla="*/ 0 h 10"/>
                  <a:gd name="T24" fmla="*/ 0 w 5"/>
                  <a:gd name="T25" fmla="*/ 0 h 10"/>
                  <a:gd name="T26" fmla="*/ 1 w 5"/>
                  <a:gd name="T27" fmla="*/ 0 h 10"/>
                  <a:gd name="T28" fmla="*/ 3 w 5"/>
                  <a:gd name="T29" fmla="*/ 0 h 10"/>
                  <a:gd name="T30" fmla="*/ 4 w 5"/>
                  <a:gd name="T31" fmla="*/ 0 h 10"/>
                  <a:gd name="T32" fmla="*/ 4 w 5"/>
                  <a:gd name="T33" fmla="*/ 0 h 10"/>
                  <a:gd name="T34" fmla="*/ 4 w 5"/>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0"/>
                  <a:gd name="T56" fmla="*/ 5 w 5"/>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0">
                    <a:moveTo>
                      <a:pt x="4" y="0"/>
                    </a:moveTo>
                    <a:lnTo>
                      <a:pt x="4" y="2"/>
                    </a:lnTo>
                    <a:lnTo>
                      <a:pt x="4" y="7"/>
                    </a:lnTo>
                    <a:lnTo>
                      <a:pt x="4" y="9"/>
                    </a:lnTo>
                    <a:lnTo>
                      <a:pt x="3" y="9"/>
                    </a:lnTo>
                    <a:lnTo>
                      <a:pt x="1" y="9"/>
                    </a:lnTo>
                    <a:lnTo>
                      <a:pt x="0" y="9"/>
                    </a:lnTo>
                    <a:lnTo>
                      <a:pt x="0" y="7"/>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4" name="Freeform 504">
                <a:extLst>
                  <a:ext uri="{FF2B5EF4-FFF2-40B4-BE49-F238E27FC236}">
                    <a16:creationId xmlns:a16="http://schemas.microsoft.com/office/drawing/2014/main" id="{0777B909-798B-41E2-9EA2-17D88542610C}"/>
                  </a:ext>
                </a:extLst>
              </p:cNvPr>
              <p:cNvSpPr>
                <a:spLocks/>
              </p:cNvSpPr>
              <p:nvPr/>
            </p:nvSpPr>
            <p:spPr bwMode="auto">
              <a:xfrm>
                <a:off x="936" y="3161"/>
                <a:ext cx="15" cy="30"/>
              </a:xfrm>
              <a:custGeom>
                <a:avLst/>
                <a:gdLst>
                  <a:gd name="T0" fmla="*/ 14 w 15"/>
                  <a:gd name="T1" fmla="*/ 0 h 30"/>
                  <a:gd name="T2" fmla="*/ 14 w 15"/>
                  <a:gd name="T3" fmla="*/ 7 h 30"/>
                  <a:gd name="T4" fmla="*/ 14 w 15"/>
                  <a:gd name="T5" fmla="*/ 21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1 h 30"/>
                  <a:gd name="T20" fmla="*/ 0 w 15"/>
                  <a:gd name="T21" fmla="*/ 7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7"/>
                    </a:lnTo>
                    <a:lnTo>
                      <a:pt x="14" y="21"/>
                    </a:lnTo>
                    <a:lnTo>
                      <a:pt x="14" y="29"/>
                    </a:lnTo>
                    <a:lnTo>
                      <a:pt x="11" y="29"/>
                    </a:lnTo>
                    <a:lnTo>
                      <a:pt x="4" y="29"/>
                    </a:lnTo>
                    <a:lnTo>
                      <a:pt x="0" y="29"/>
                    </a:lnTo>
                    <a:lnTo>
                      <a:pt x="0" y="21"/>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5" name="Freeform 505">
                <a:extLst>
                  <a:ext uri="{FF2B5EF4-FFF2-40B4-BE49-F238E27FC236}">
                    <a16:creationId xmlns:a16="http://schemas.microsoft.com/office/drawing/2014/main" id="{0094A5CA-79D0-42A4-B5E7-9A8515CC7317}"/>
                  </a:ext>
                </a:extLst>
              </p:cNvPr>
              <p:cNvSpPr>
                <a:spLocks/>
              </p:cNvSpPr>
              <p:nvPr/>
            </p:nvSpPr>
            <p:spPr bwMode="auto">
              <a:xfrm>
                <a:off x="937" y="3162"/>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7 w 15"/>
                  <a:gd name="T13" fmla="*/ 28 h 29"/>
                  <a:gd name="T14" fmla="*/ 0 w 15"/>
                  <a:gd name="T15" fmla="*/ 28 h 29"/>
                  <a:gd name="T16" fmla="*/ 0 w 15"/>
                  <a:gd name="T17" fmla="*/ 28 h 29"/>
                  <a:gd name="T18" fmla="*/ 0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7" y="28"/>
                    </a:lnTo>
                    <a:lnTo>
                      <a:pt x="0" y="28"/>
                    </a:lnTo>
                    <a:lnTo>
                      <a:pt x="0"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6" name="Freeform 506">
                <a:extLst>
                  <a:ext uri="{FF2B5EF4-FFF2-40B4-BE49-F238E27FC236}">
                    <a16:creationId xmlns:a16="http://schemas.microsoft.com/office/drawing/2014/main" id="{359E3026-21A9-4D86-81B4-D776240D858E}"/>
                  </a:ext>
                </a:extLst>
              </p:cNvPr>
              <p:cNvSpPr>
                <a:spLocks/>
              </p:cNvSpPr>
              <p:nvPr/>
            </p:nvSpPr>
            <p:spPr bwMode="auto">
              <a:xfrm>
                <a:off x="938" y="3164"/>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7" name="Freeform 507">
                <a:extLst>
                  <a:ext uri="{FF2B5EF4-FFF2-40B4-BE49-F238E27FC236}">
                    <a16:creationId xmlns:a16="http://schemas.microsoft.com/office/drawing/2014/main" id="{4155EC5C-4CC8-4DC4-961D-FE26291FB14B}"/>
                  </a:ext>
                </a:extLst>
              </p:cNvPr>
              <p:cNvSpPr>
                <a:spLocks/>
              </p:cNvSpPr>
              <p:nvPr/>
            </p:nvSpPr>
            <p:spPr bwMode="auto">
              <a:xfrm>
                <a:off x="939" y="3166"/>
                <a:ext cx="13" cy="25"/>
              </a:xfrm>
              <a:custGeom>
                <a:avLst/>
                <a:gdLst>
                  <a:gd name="T0" fmla="*/ 12 w 13"/>
                  <a:gd name="T1" fmla="*/ 0 h 25"/>
                  <a:gd name="T2" fmla="*/ 12 w 13"/>
                  <a:gd name="T3" fmla="*/ 5 h 25"/>
                  <a:gd name="T4" fmla="*/ 12 w 13"/>
                  <a:gd name="T5" fmla="*/ 11 h 25"/>
                  <a:gd name="T6" fmla="*/ 12 w 13"/>
                  <a:gd name="T7" fmla="*/ 24 h 25"/>
                  <a:gd name="T8" fmla="*/ 12 w 13"/>
                  <a:gd name="T9" fmla="*/ 24 h 25"/>
                  <a:gd name="T10" fmla="*/ 9 w 13"/>
                  <a:gd name="T11" fmla="*/ 24 h 25"/>
                  <a:gd name="T12" fmla="*/ 6 w 13"/>
                  <a:gd name="T13" fmla="*/ 24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5"/>
                    </a:lnTo>
                    <a:lnTo>
                      <a:pt x="12" y="11"/>
                    </a:lnTo>
                    <a:lnTo>
                      <a:pt x="12" y="24"/>
                    </a:lnTo>
                    <a:lnTo>
                      <a:pt x="9" y="24"/>
                    </a:lnTo>
                    <a:lnTo>
                      <a:pt x="6" y="24"/>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8" name="Freeform 508">
                <a:extLst>
                  <a:ext uri="{FF2B5EF4-FFF2-40B4-BE49-F238E27FC236}">
                    <a16:creationId xmlns:a16="http://schemas.microsoft.com/office/drawing/2014/main" id="{B9B24D2D-4C26-4B23-B057-3EFFBCCB8F6E}"/>
                  </a:ext>
                </a:extLst>
              </p:cNvPr>
              <p:cNvSpPr>
                <a:spLocks/>
              </p:cNvSpPr>
              <p:nvPr/>
            </p:nvSpPr>
            <p:spPr bwMode="auto">
              <a:xfrm>
                <a:off x="940" y="3167"/>
                <a:ext cx="12" cy="24"/>
              </a:xfrm>
              <a:custGeom>
                <a:avLst/>
                <a:gdLst>
                  <a:gd name="T0" fmla="*/ 11 w 12"/>
                  <a:gd name="T1" fmla="*/ 1 h 24"/>
                  <a:gd name="T2" fmla="*/ 11 w 12"/>
                  <a:gd name="T3" fmla="*/ 6 h 24"/>
                  <a:gd name="T4" fmla="*/ 11 w 12"/>
                  <a:gd name="T5" fmla="*/ 11 h 24"/>
                  <a:gd name="T6" fmla="*/ 11 w 12"/>
                  <a:gd name="T7" fmla="*/ 23 h 24"/>
                  <a:gd name="T8" fmla="*/ 11 w 12"/>
                  <a:gd name="T9" fmla="*/ 23 h 24"/>
                  <a:gd name="T10" fmla="*/ 8 w 12"/>
                  <a:gd name="T11" fmla="*/ 23 h 24"/>
                  <a:gd name="T12" fmla="*/ 5 w 12"/>
                  <a:gd name="T13" fmla="*/ 23 h 24"/>
                  <a:gd name="T14" fmla="*/ 0 w 12"/>
                  <a:gd name="T15" fmla="*/ 23 h 24"/>
                  <a:gd name="T16" fmla="*/ 0 w 12"/>
                  <a:gd name="T17" fmla="*/ 23 h 24"/>
                  <a:gd name="T18" fmla="*/ 0 w 12"/>
                  <a:gd name="T19" fmla="*/ 17 h 24"/>
                  <a:gd name="T20" fmla="*/ 0 w 12"/>
                  <a:gd name="T21" fmla="*/ 12 h 24"/>
                  <a:gd name="T22" fmla="*/ 0 w 12"/>
                  <a:gd name="T23" fmla="*/ 1 h 24"/>
                  <a:gd name="T24" fmla="*/ 0 w 12"/>
                  <a:gd name="T25" fmla="*/ 1 h 24"/>
                  <a:gd name="T26" fmla="*/ 3 w 12"/>
                  <a:gd name="T27" fmla="*/ 0 h 24"/>
                  <a:gd name="T28" fmla="*/ 5 w 12"/>
                  <a:gd name="T29" fmla="*/ 1 h 24"/>
                  <a:gd name="T30" fmla="*/ 11 w 12"/>
                  <a:gd name="T31" fmla="*/ 1 h 24"/>
                  <a:gd name="T32" fmla="*/ 11 w 12"/>
                  <a:gd name="T33" fmla="*/ 1 h 24"/>
                  <a:gd name="T34" fmla="*/ 11 w 12"/>
                  <a:gd name="T35" fmla="*/ 1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1"/>
                    </a:moveTo>
                    <a:lnTo>
                      <a:pt x="11" y="6"/>
                    </a:lnTo>
                    <a:lnTo>
                      <a:pt x="11" y="11"/>
                    </a:lnTo>
                    <a:lnTo>
                      <a:pt x="11" y="23"/>
                    </a:lnTo>
                    <a:lnTo>
                      <a:pt x="8" y="23"/>
                    </a:lnTo>
                    <a:lnTo>
                      <a:pt x="5" y="23"/>
                    </a:lnTo>
                    <a:lnTo>
                      <a:pt x="0" y="23"/>
                    </a:lnTo>
                    <a:lnTo>
                      <a:pt x="0" y="17"/>
                    </a:lnTo>
                    <a:lnTo>
                      <a:pt x="0" y="12"/>
                    </a:lnTo>
                    <a:lnTo>
                      <a:pt x="0" y="1"/>
                    </a:lnTo>
                    <a:lnTo>
                      <a:pt x="3" y="0"/>
                    </a:lnTo>
                    <a:lnTo>
                      <a:pt x="5" y="1"/>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09" name="Freeform 509">
                <a:extLst>
                  <a:ext uri="{FF2B5EF4-FFF2-40B4-BE49-F238E27FC236}">
                    <a16:creationId xmlns:a16="http://schemas.microsoft.com/office/drawing/2014/main" id="{65DC1A33-C201-4C26-9FE2-143D881B72BF}"/>
                  </a:ext>
                </a:extLst>
              </p:cNvPr>
              <p:cNvSpPr>
                <a:spLocks/>
              </p:cNvSpPr>
              <p:nvPr/>
            </p:nvSpPr>
            <p:spPr bwMode="auto">
              <a:xfrm>
                <a:off x="941" y="3169"/>
                <a:ext cx="11" cy="22"/>
              </a:xfrm>
              <a:custGeom>
                <a:avLst/>
                <a:gdLst>
                  <a:gd name="T0" fmla="*/ 10 w 11"/>
                  <a:gd name="T1" fmla="*/ 0 h 22"/>
                  <a:gd name="T2" fmla="*/ 10 w 11"/>
                  <a:gd name="T3" fmla="*/ 5 h 22"/>
                  <a:gd name="T4" fmla="*/ 10 w 11"/>
                  <a:gd name="T5" fmla="*/ 10 h 22"/>
                  <a:gd name="T6" fmla="*/ 10 w 11"/>
                  <a:gd name="T7" fmla="*/ 21 h 22"/>
                  <a:gd name="T8" fmla="*/ 10 w 11"/>
                  <a:gd name="T9" fmla="*/ 21 h 22"/>
                  <a:gd name="T10" fmla="*/ 8 w 11"/>
                  <a:gd name="T11" fmla="*/ 21 h 22"/>
                  <a:gd name="T12" fmla="*/ 5 w 11"/>
                  <a:gd name="T13" fmla="*/ 21 h 22"/>
                  <a:gd name="T14" fmla="*/ 0 w 11"/>
                  <a:gd name="T15" fmla="*/ 21 h 22"/>
                  <a:gd name="T16" fmla="*/ 0 w 11"/>
                  <a:gd name="T17" fmla="*/ 21 h 22"/>
                  <a:gd name="T18" fmla="*/ 0 w 11"/>
                  <a:gd name="T19" fmla="*/ 16 h 22"/>
                  <a:gd name="T20" fmla="*/ 0 w 11"/>
                  <a:gd name="T21" fmla="*/ 11 h 22"/>
                  <a:gd name="T22" fmla="*/ 0 w 11"/>
                  <a:gd name="T23" fmla="*/ 0 h 22"/>
                  <a:gd name="T24" fmla="*/ 0 w 11"/>
                  <a:gd name="T25" fmla="*/ 0 h 22"/>
                  <a:gd name="T26" fmla="*/ 2 w 11"/>
                  <a:gd name="T27" fmla="*/ 0 h 22"/>
                  <a:gd name="T28" fmla="*/ 5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10"/>
                    </a:lnTo>
                    <a:lnTo>
                      <a:pt x="10" y="21"/>
                    </a:lnTo>
                    <a:lnTo>
                      <a:pt x="8" y="21"/>
                    </a:lnTo>
                    <a:lnTo>
                      <a:pt x="5" y="21"/>
                    </a:lnTo>
                    <a:lnTo>
                      <a:pt x="0" y="21"/>
                    </a:lnTo>
                    <a:lnTo>
                      <a:pt x="0" y="16"/>
                    </a:lnTo>
                    <a:lnTo>
                      <a:pt x="0" y="11"/>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0" name="Freeform 510">
                <a:extLst>
                  <a:ext uri="{FF2B5EF4-FFF2-40B4-BE49-F238E27FC236}">
                    <a16:creationId xmlns:a16="http://schemas.microsoft.com/office/drawing/2014/main" id="{4DC7A72B-C8FC-4170-B0EE-3BDE8EB22909}"/>
                  </a:ext>
                </a:extLst>
              </p:cNvPr>
              <p:cNvSpPr>
                <a:spLocks/>
              </p:cNvSpPr>
              <p:nvPr/>
            </p:nvSpPr>
            <p:spPr bwMode="auto">
              <a:xfrm>
                <a:off x="941" y="3171"/>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5 w 11"/>
                  <a:gd name="T13" fmla="*/ 19 h 20"/>
                  <a:gd name="T14" fmla="*/ 0 w 11"/>
                  <a:gd name="T15" fmla="*/ 19 h 20"/>
                  <a:gd name="T16" fmla="*/ 0 w 11"/>
                  <a:gd name="T17" fmla="*/ 19 h 20"/>
                  <a:gd name="T18" fmla="*/ 0 w 11"/>
                  <a:gd name="T19" fmla="*/ 14 h 20"/>
                  <a:gd name="T20" fmla="*/ 0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5" y="19"/>
                    </a:lnTo>
                    <a:lnTo>
                      <a:pt x="0" y="19"/>
                    </a:lnTo>
                    <a:lnTo>
                      <a:pt x="0" y="14"/>
                    </a:lnTo>
                    <a:lnTo>
                      <a:pt x="0" y="10"/>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1" name="Freeform 511">
                <a:extLst>
                  <a:ext uri="{FF2B5EF4-FFF2-40B4-BE49-F238E27FC236}">
                    <a16:creationId xmlns:a16="http://schemas.microsoft.com/office/drawing/2014/main" id="{41F8E18F-95DE-4023-BFF7-2C48A73D5ADA}"/>
                  </a:ext>
                </a:extLst>
              </p:cNvPr>
              <p:cNvSpPr>
                <a:spLocks/>
              </p:cNvSpPr>
              <p:nvPr/>
            </p:nvSpPr>
            <p:spPr bwMode="auto">
              <a:xfrm>
                <a:off x="942" y="3173"/>
                <a:ext cx="10" cy="18"/>
              </a:xfrm>
              <a:custGeom>
                <a:avLst/>
                <a:gdLst>
                  <a:gd name="T0" fmla="*/ 9 w 10"/>
                  <a:gd name="T1" fmla="*/ 0 h 18"/>
                  <a:gd name="T2" fmla="*/ 9 w 10"/>
                  <a:gd name="T3" fmla="*/ 3 h 18"/>
                  <a:gd name="T4" fmla="*/ 9 w 10"/>
                  <a:gd name="T5" fmla="*/ 7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3"/>
                    </a:lnTo>
                    <a:lnTo>
                      <a:pt x="9" y="7"/>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2" name="Freeform 512">
                <a:extLst>
                  <a:ext uri="{FF2B5EF4-FFF2-40B4-BE49-F238E27FC236}">
                    <a16:creationId xmlns:a16="http://schemas.microsoft.com/office/drawing/2014/main" id="{EAF75CE1-960C-445F-B53B-4E669F0D262C}"/>
                  </a:ext>
                </a:extLst>
              </p:cNvPr>
              <p:cNvSpPr>
                <a:spLocks/>
              </p:cNvSpPr>
              <p:nvPr/>
            </p:nvSpPr>
            <p:spPr bwMode="auto">
              <a:xfrm>
                <a:off x="943" y="3174"/>
                <a:ext cx="9" cy="17"/>
              </a:xfrm>
              <a:custGeom>
                <a:avLst/>
                <a:gdLst>
                  <a:gd name="T0" fmla="*/ 8 w 9"/>
                  <a:gd name="T1" fmla="*/ 0 h 17"/>
                  <a:gd name="T2" fmla="*/ 8 w 9"/>
                  <a:gd name="T3" fmla="*/ 4 h 17"/>
                  <a:gd name="T4" fmla="*/ 8 w 9"/>
                  <a:gd name="T5" fmla="*/ 7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7"/>
                    </a:lnTo>
                    <a:lnTo>
                      <a:pt x="8" y="16"/>
                    </a:lnTo>
                    <a:lnTo>
                      <a:pt x="6" y="16"/>
                    </a:lnTo>
                    <a:lnTo>
                      <a:pt x="4" y="16"/>
                    </a:lnTo>
                    <a:lnTo>
                      <a:pt x="0" y="16"/>
                    </a:lnTo>
                    <a:lnTo>
                      <a:pt x="0" y="12"/>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3" name="Freeform 513">
                <a:extLst>
                  <a:ext uri="{FF2B5EF4-FFF2-40B4-BE49-F238E27FC236}">
                    <a16:creationId xmlns:a16="http://schemas.microsoft.com/office/drawing/2014/main" id="{1BC50BFF-7D77-4871-8C09-9B02FA784B8A}"/>
                  </a:ext>
                </a:extLst>
              </p:cNvPr>
              <p:cNvSpPr>
                <a:spLocks/>
              </p:cNvSpPr>
              <p:nvPr/>
            </p:nvSpPr>
            <p:spPr bwMode="auto">
              <a:xfrm>
                <a:off x="944" y="3176"/>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0 h 15"/>
                  <a:gd name="T20" fmla="*/ 0 w 8"/>
                  <a:gd name="T21" fmla="*/ 7 h 15"/>
                  <a:gd name="T22" fmla="*/ 0 w 8"/>
                  <a:gd name="T23" fmla="*/ 0 h 15"/>
                  <a:gd name="T24" fmla="*/ 0 w 8"/>
                  <a:gd name="T25" fmla="*/ 0 h 15"/>
                  <a:gd name="T26" fmla="*/ 2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5" y="14"/>
                    </a:lnTo>
                    <a:lnTo>
                      <a:pt x="4" y="14"/>
                    </a:lnTo>
                    <a:lnTo>
                      <a:pt x="0" y="14"/>
                    </a:lnTo>
                    <a:lnTo>
                      <a:pt x="0" y="10"/>
                    </a:lnTo>
                    <a:lnTo>
                      <a:pt x="0" y="7"/>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4" name="Freeform 514">
                <a:extLst>
                  <a:ext uri="{FF2B5EF4-FFF2-40B4-BE49-F238E27FC236}">
                    <a16:creationId xmlns:a16="http://schemas.microsoft.com/office/drawing/2014/main" id="{926BE2E9-69A4-4C34-818A-1B62A8736270}"/>
                  </a:ext>
                </a:extLst>
              </p:cNvPr>
              <p:cNvSpPr>
                <a:spLocks/>
              </p:cNvSpPr>
              <p:nvPr/>
            </p:nvSpPr>
            <p:spPr bwMode="auto">
              <a:xfrm>
                <a:off x="945" y="3178"/>
                <a:ext cx="7" cy="13"/>
              </a:xfrm>
              <a:custGeom>
                <a:avLst/>
                <a:gdLst>
                  <a:gd name="T0" fmla="*/ 6 w 7"/>
                  <a:gd name="T1" fmla="*/ 0 h 13"/>
                  <a:gd name="T2" fmla="*/ 6 w 7"/>
                  <a:gd name="T3" fmla="*/ 2 h 13"/>
                  <a:gd name="T4" fmla="*/ 6 w 7"/>
                  <a:gd name="T5" fmla="*/ 5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2"/>
                    </a:lnTo>
                    <a:lnTo>
                      <a:pt x="6" y="5"/>
                    </a:lnTo>
                    <a:lnTo>
                      <a:pt x="6" y="12"/>
                    </a:lnTo>
                    <a:lnTo>
                      <a:pt x="4" y="12"/>
                    </a:lnTo>
                    <a:lnTo>
                      <a:pt x="3" y="12"/>
                    </a:lnTo>
                    <a:lnTo>
                      <a:pt x="0" y="12"/>
                    </a:lnTo>
                    <a:lnTo>
                      <a:pt x="0" y="9"/>
                    </a:lnTo>
                    <a:lnTo>
                      <a:pt x="0" y="6"/>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5" name="Freeform 515">
                <a:extLst>
                  <a:ext uri="{FF2B5EF4-FFF2-40B4-BE49-F238E27FC236}">
                    <a16:creationId xmlns:a16="http://schemas.microsoft.com/office/drawing/2014/main" id="{AB1B3DFF-1762-4A10-961D-11C4DD27A750}"/>
                  </a:ext>
                </a:extLst>
              </p:cNvPr>
              <p:cNvSpPr>
                <a:spLocks/>
              </p:cNvSpPr>
              <p:nvPr/>
            </p:nvSpPr>
            <p:spPr bwMode="auto">
              <a:xfrm>
                <a:off x="946" y="3179"/>
                <a:ext cx="5" cy="12"/>
              </a:xfrm>
              <a:custGeom>
                <a:avLst/>
                <a:gdLst>
                  <a:gd name="T0" fmla="*/ 4 w 5"/>
                  <a:gd name="T1" fmla="*/ 1 h 12"/>
                  <a:gd name="T2" fmla="*/ 4 w 5"/>
                  <a:gd name="T3" fmla="*/ 3 h 12"/>
                  <a:gd name="T4" fmla="*/ 4 w 5"/>
                  <a:gd name="T5" fmla="*/ 8 h 12"/>
                  <a:gd name="T6" fmla="*/ 4 w 5"/>
                  <a:gd name="T7" fmla="*/ 11 h 12"/>
                  <a:gd name="T8" fmla="*/ 4 w 5"/>
                  <a:gd name="T9" fmla="*/ 11 h 12"/>
                  <a:gd name="T10" fmla="*/ 3 w 5"/>
                  <a:gd name="T11" fmla="*/ 11 h 12"/>
                  <a:gd name="T12" fmla="*/ 1 w 5"/>
                  <a:gd name="T13" fmla="*/ 11 h 12"/>
                  <a:gd name="T14" fmla="*/ 0 w 5"/>
                  <a:gd name="T15" fmla="*/ 11 h 12"/>
                  <a:gd name="T16" fmla="*/ 0 w 5"/>
                  <a:gd name="T17" fmla="*/ 11 h 12"/>
                  <a:gd name="T18" fmla="*/ 0 w 5"/>
                  <a:gd name="T19" fmla="*/ 8 h 12"/>
                  <a:gd name="T20" fmla="*/ 0 w 5"/>
                  <a:gd name="T21" fmla="*/ 3 h 12"/>
                  <a:gd name="T22" fmla="*/ 0 w 5"/>
                  <a:gd name="T23" fmla="*/ 1 h 12"/>
                  <a:gd name="T24" fmla="*/ 0 w 5"/>
                  <a:gd name="T25" fmla="*/ 1 h 12"/>
                  <a:gd name="T26" fmla="*/ 1 w 5"/>
                  <a:gd name="T27" fmla="*/ 0 h 12"/>
                  <a:gd name="T28" fmla="*/ 3 w 5"/>
                  <a:gd name="T29" fmla="*/ 1 h 12"/>
                  <a:gd name="T30" fmla="*/ 4 w 5"/>
                  <a:gd name="T31" fmla="*/ 1 h 12"/>
                  <a:gd name="T32" fmla="*/ 4 w 5"/>
                  <a:gd name="T33" fmla="*/ 1 h 12"/>
                  <a:gd name="T34" fmla="*/ 4 w 5"/>
                  <a:gd name="T35" fmla="*/ 1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2"/>
                  <a:gd name="T56" fmla="*/ 5 w 5"/>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2">
                    <a:moveTo>
                      <a:pt x="4" y="1"/>
                    </a:moveTo>
                    <a:lnTo>
                      <a:pt x="4" y="3"/>
                    </a:lnTo>
                    <a:lnTo>
                      <a:pt x="4" y="8"/>
                    </a:lnTo>
                    <a:lnTo>
                      <a:pt x="4" y="11"/>
                    </a:lnTo>
                    <a:lnTo>
                      <a:pt x="3" y="11"/>
                    </a:lnTo>
                    <a:lnTo>
                      <a:pt x="1" y="11"/>
                    </a:lnTo>
                    <a:lnTo>
                      <a:pt x="0" y="11"/>
                    </a:lnTo>
                    <a:lnTo>
                      <a:pt x="0" y="8"/>
                    </a:lnTo>
                    <a:lnTo>
                      <a:pt x="0" y="3"/>
                    </a:lnTo>
                    <a:lnTo>
                      <a:pt x="0" y="1"/>
                    </a:lnTo>
                    <a:lnTo>
                      <a:pt x="1" y="0"/>
                    </a:lnTo>
                    <a:lnTo>
                      <a:pt x="3" y="1"/>
                    </a:lnTo>
                    <a:lnTo>
                      <a:pt x="4" y="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6" name="Freeform 516">
                <a:extLst>
                  <a:ext uri="{FF2B5EF4-FFF2-40B4-BE49-F238E27FC236}">
                    <a16:creationId xmlns:a16="http://schemas.microsoft.com/office/drawing/2014/main" id="{A28372DE-A6F7-4685-9B94-2F40DDBFCABB}"/>
                  </a:ext>
                </a:extLst>
              </p:cNvPr>
              <p:cNvSpPr>
                <a:spLocks/>
              </p:cNvSpPr>
              <p:nvPr/>
            </p:nvSpPr>
            <p:spPr bwMode="auto">
              <a:xfrm>
                <a:off x="936" y="3192"/>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1" y="29"/>
                    </a:lnTo>
                    <a:lnTo>
                      <a:pt x="4" y="29"/>
                    </a:lnTo>
                    <a:lnTo>
                      <a:pt x="0" y="29"/>
                    </a:lnTo>
                    <a:lnTo>
                      <a:pt x="0" y="22"/>
                    </a:lnTo>
                    <a:lnTo>
                      <a:pt x="0" y="8"/>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7" name="Freeform 517">
                <a:extLst>
                  <a:ext uri="{FF2B5EF4-FFF2-40B4-BE49-F238E27FC236}">
                    <a16:creationId xmlns:a16="http://schemas.microsoft.com/office/drawing/2014/main" id="{D8C8C8D4-BEC0-46F7-90BD-CF14CF793FE2}"/>
                  </a:ext>
                </a:extLst>
              </p:cNvPr>
              <p:cNvSpPr>
                <a:spLocks/>
              </p:cNvSpPr>
              <p:nvPr/>
            </p:nvSpPr>
            <p:spPr bwMode="auto">
              <a:xfrm>
                <a:off x="937" y="3194"/>
                <a:ext cx="15" cy="28"/>
              </a:xfrm>
              <a:custGeom>
                <a:avLst/>
                <a:gdLst>
                  <a:gd name="T0" fmla="*/ 14 w 15"/>
                  <a:gd name="T1" fmla="*/ 0 h 28"/>
                  <a:gd name="T2" fmla="*/ 14 w 15"/>
                  <a:gd name="T3" fmla="*/ 6 h 28"/>
                  <a:gd name="T4" fmla="*/ 14 w 15"/>
                  <a:gd name="T5" fmla="*/ 13 h 28"/>
                  <a:gd name="T6" fmla="*/ 14 w 15"/>
                  <a:gd name="T7" fmla="*/ 27 h 28"/>
                  <a:gd name="T8" fmla="*/ 14 w 15"/>
                  <a:gd name="T9" fmla="*/ 27 h 28"/>
                  <a:gd name="T10" fmla="*/ 11 w 15"/>
                  <a:gd name="T11" fmla="*/ 27 h 28"/>
                  <a:gd name="T12" fmla="*/ 7 w 15"/>
                  <a:gd name="T13" fmla="*/ 27 h 28"/>
                  <a:gd name="T14" fmla="*/ 0 w 15"/>
                  <a:gd name="T15" fmla="*/ 27 h 28"/>
                  <a:gd name="T16" fmla="*/ 0 w 15"/>
                  <a:gd name="T17" fmla="*/ 27 h 28"/>
                  <a:gd name="T18" fmla="*/ 0 w 15"/>
                  <a:gd name="T19" fmla="*/ 21 h 28"/>
                  <a:gd name="T20" fmla="*/ 0 w 15"/>
                  <a:gd name="T21" fmla="*/ 15 h 28"/>
                  <a:gd name="T22" fmla="*/ 0 w 15"/>
                  <a:gd name="T23" fmla="*/ 0 h 28"/>
                  <a:gd name="T24" fmla="*/ 0 w 15"/>
                  <a:gd name="T25" fmla="*/ 0 h 28"/>
                  <a:gd name="T26" fmla="*/ 4 w 15"/>
                  <a:gd name="T27" fmla="*/ 0 h 28"/>
                  <a:gd name="T28" fmla="*/ 7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6"/>
                    </a:lnTo>
                    <a:lnTo>
                      <a:pt x="14" y="13"/>
                    </a:lnTo>
                    <a:lnTo>
                      <a:pt x="14" y="27"/>
                    </a:lnTo>
                    <a:lnTo>
                      <a:pt x="11" y="27"/>
                    </a:lnTo>
                    <a:lnTo>
                      <a:pt x="7" y="27"/>
                    </a:lnTo>
                    <a:lnTo>
                      <a:pt x="0" y="27"/>
                    </a:lnTo>
                    <a:lnTo>
                      <a:pt x="0"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8" name="Freeform 518">
                <a:extLst>
                  <a:ext uri="{FF2B5EF4-FFF2-40B4-BE49-F238E27FC236}">
                    <a16:creationId xmlns:a16="http://schemas.microsoft.com/office/drawing/2014/main" id="{EA32125B-6640-408C-99E6-D7DE7E7F4497}"/>
                  </a:ext>
                </a:extLst>
              </p:cNvPr>
              <p:cNvSpPr>
                <a:spLocks/>
              </p:cNvSpPr>
              <p:nvPr/>
            </p:nvSpPr>
            <p:spPr bwMode="auto">
              <a:xfrm>
                <a:off x="938" y="3196"/>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20 h 26"/>
                  <a:gd name="T20" fmla="*/ 0 w 14"/>
                  <a:gd name="T21" fmla="*/ 14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19" name="Freeform 519">
                <a:extLst>
                  <a:ext uri="{FF2B5EF4-FFF2-40B4-BE49-F238E27FC236}">
                    <a16:creationId xmlns:a16="http://schemas.microsoft.com/office/drawing/2014/main" id="{DEFE1E3B-83D8-4E7D-98CA-4DBAB5EF8D3F}"/>
                  </a:ext>
                </a:extLst>
              </p:cNvPr>
              <p:cNvSpPr>
                <a:spLocks/>
              </p:cNvSpPr>
              <p:nvPr/>
            </p:nvSpPr>
            <p:spPr bwMode="auto">
              <a:xfrm>
                <a:off x="939" y="3198"/>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8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6" y="23"/>
                    </a:lnTo>
                    <a:lnTo>
                      <a:pt x="0" y="23"/>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0" name="Freeform 520">
                <a:extLst>
                  <a:ext uri="{FF2B5EF4-FFF2-40B4-BE49-F238E27FC236}">
                    <a16:creationId xmlns:a16="http://schemas.microsoft.com/office/drawing/2014/main" id="{2A6A4B6F-D3ED-44F6-87DF-4121CB5888F4}"/>
                  </a:ext>
                </a:extLst>
              </p:cNvPr>
              <p:cNvSpPr>
                <a:spLocks/>
              </p:cNvSpPr>
              <p:nvPr/>
            </p:nvSpPr>
            <p:spPr bwMode="auto">
              <a:xfrm>
                <a:off x="940" y="3200"/>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7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6" y="21"/>
                    </a:lnTo>
                    <a:lnTo>
                      <a:pt x="0" y="21"/>
                    </a:lnTo>
                    <a:lnTo>
                      <a:pt x="0" y="17"/>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1" name="Freeform 521">
                <a:extLst>
                  <a:ext uri="{FF2B5EF4-FFF2-40B4-BE49-F238E27FC236}">
                    <a16:creationId xmlns:a16="http://schemas.microsoft.com/office/drawing/2014/main" id="{798579A4-8674-491C-9752-2813276DCDE6}"/>
                  </a:ext>
                </a:extLst>
              </p:cNvPr>
              <p:cNvSpPr>
                <a:spLocks/>
              </p:cNvSpPr>
              <p:nvPr/>
            </p:nvSpPr>
            <p:spPr bwMode="auto">
              <a:xfrm>
                <a:off x="941" y="3202"/>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5 w 11"/>
                  <a:gd name="T13" fmla="*/ 19 h 20"/>
                  <a:gd name="T14" fmla="*/ 0 w 11"/>
                  <a:gd name="T15" fmla="*/ 19 h 20"/>
                  <a:gd name="T16" fmla="*/ 0 w 11"/>
                  <a:gd name="T17" fmla="*/ 19 h 20"/>
                  <a:gd name="T18" fmla="*/ 0 w 11"/>
                  <a:gd name="T19" fmla="*/ 15 h 20"/>
                  <a:gd name="T20" fmla="*/ 0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5" y="19"/>
                    </a:lnTo>
                    <a:lnTo>
                      <a:pt x="0" y="19"/>
                    </a:lnTo>
                    <a:lnTo>
                      <a:pt x="0" y="15"/>
                    </a:lnTo>
                    <a:lnTo>
                      <a:pt x="0"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2" name="Freeform 522">
                <a:extLst>
                  <a:ext uri="{FF2B5EF4-FFF2-40B4-BE49-F238E27FC236}">
                    <a16:creationId xmlns:a16="http://schemas.microsoft.com/office/drawing/2014/main" id="{BE9F9C7E-87DD-454F-894C-F1C009AF3768}"/>
                  </a:ext>
                </a:extLst>
              </p:cNvPr>
              <p:cNvSpPr>
                <a:spLocks/>
              </p:cNvSpPr>
              <p:nvPr/>
            </p:nvSpPr>
            <p:spPr bwMode="auto">
              <a:xfrm>
                <a:off x="942" y="3203"/>
                <a:ext cx="10" cy="19"/>
              </a:xfrm>
              <a:custGeom>
                <a:avLst/>
                <a:gdLst>
                  <a:gd name="T0" fmla="*/ 9 w 10"/>
                  <a:gd name="T1" fmla="*/ 1 h 19"/>
                  <a:gd name="T2" fmla="*/ 9 w 10"/>
                  <a:gd name="T3" fmla="*/ 5 h 19"/>
                  <a:gd name="T4" fmla="*/ 9 w 10"/>
                  <a:gd name="T5" fmla="*/ 9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10 h 19"/>
                  <a:gd name="T22" fmla="*/ 0 w 10"/>
                  <a:gd name="T23" fmla="*/ 1 h 19"/>
                  <a:gd name="T24" fmla="*/ 0 w 10"/>
                  <a:gd name="T25" fmla="*/ 1 h 19"/>
                  <a:gd name="T26" fmla="*/ 2 w 10"/>
                  <a:gd name="T27" fmla="*/ 0 h 19"/>
                  <a:gd name="T28" fmla="*/ 4 w 10"/>
                  <a:gd name="T29" fmla="*/ 0 h 19"/>
                  <a:gd name="T30" fmla="*/ 9 w 10"/>
                  <a:gd name="T31" fmla="*/ 1 h 19"/>
                  <a:gd name="T32" fmla="*/ 9 w 10"/>
                  <a:gd name="T33" fmla="*/ 1 h 19"/>
                  <a:gd name="T34" fmla="*/ 9 w 10"/>
                  <a:gd name="T35" fmla="*/ 1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1"/>
                    </a:moveTo>
                    <a:lnTo>
                      <a:pt x="9" y="5"/>
                    </a:lnTo>
                    <a:lnTo>
                      <a:pt x="9" y="9"/>
                    </a:lnTo>
                    <a:lnTo>
                      <a:pt x="9" y="18"/>
                    </a:lnTo>
                    <a:lnTo>
                      <a:pt x="7" y="18"/>
                    </a:lnTo>
                    <a:lnTo>
                      <a:pt x="5" y="18"/>
                    </a:lnTo>
                    <a:lnTo>
                      <a:pt x="0" y="18"/>
                    </a:lnTo>
                    <a:lnTo>
                      <a:pt x="0" y="14"/>
                    </a:lnTo>
                    <a:lnTo>
                      <a:pt x="0" y="10"/>
                    </a:lnTo>
                    <a:lnTo>
                      <a:pt x="0" y="1"/>
                    </a:lnTo>
                    <a:lnTo>
                      <a:pt x="2" y="0"/>
                    </a:lnTo>
                    <a:lnTo>
                      <a:pt x="4" y="0"/>
                    </a:lnTo>
                    <a:lnTo>
                      <a:pt x="9" y="1"/>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3" name="Freeform 523">
                <a:extLst>
                  <a:ext uri="{FF2B5EF4-FFF2-40B4-BE49-F238E27FC236}">
                    <a16:creationId xmlns:a16="http://schemas.microsoft.com/office/drawing/2014/main" id="{C3B050ED-4A02-4992-BED9-DB52B88694D5}"/>
                  </a:ext>
                </a:extLst>
              </p:cNvPr>
              <p:cNvSpPr>
                <a:spLocks/>
              </p:cNvSpPr>
              <p:nvPr/>
            </p:nvSpPr>
            <p:spPr bwMode="auto">
              <a:xfrm>
                <a:off x="943" y="3206"/>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2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0" y="12"/>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4" name="Freeform 524">
                <a:extLst>
                  <a:ext uri="{FF2B5EF4-FFF2-40B4-BE49-F238E27FC236}">
                    <a16:creationId xmlns:a16="http://schemas.microsoft.com/office/drawing/2014/main" id="{7D159FB4-B360-40E6-8D69-F69C2EEED9FC}"/>
                  </a:ext>
                </a:extLst>
              </p:cNvPr>
              <p:cNvSpPr>
                <a:spLocks/>
              </p:cNvSpPr>
              <p:nvPr/>
            </p:nvSpPr>
            <p:spPr bwMode="auto">
              <a:xfrm>
                <a:off x="944" y="3207"/>
                <a:ext cx="8" cy="15"/>
              </a:xfrm>
              <a:custGeom>
                <a:avLst/>
                <a:gdLst>
                  <a:gd name="T0" fmla="*/ 7 w 8"/>
                  <a:gd name="T1" fmla="*/ 0 h 15"/>
                  <a:gd name="T2" fmla="*/ 7 w 8"/>
                  <a:gd name="T3" fmla="*/ 4 h 15"/>
                  <a:gd name="T4" fmla="*/ 7 w 8"/>
                  <a:gd name="T5" fmla="*/ 7 h 15"/>
                  <a:gd name="T6" fmla="*/ 7 w 8"/>
                  <a:gd name="T7" fmla="*/ 14 h 15"/>
                  <a:gd name="T8" fmla="*/ 7 w 8"/>
                  <a:gd name="T9" fmla="*/ 14 h 15"/>
                  <a:gd name="T10" fmla="*/ 5 w 8"/>
                  <a:gd name="T11" fmla="*/ 14 h 15"/>
                  <a:gd name="T12" fmla="*/ 3 w 8"/>
                  <a:gd name="T13" fmla="*/ 14 h 15"/>
                  <a:gd name="T14" fmla="*/ 0 w 8"/>
                  <a:gd name="T15" fmla="*/ 14 h 15"/>
                  <a:gd name="T16" fmla="*/ 0 w 8"/>
                  <a:gd name="T17" fmla="*/ 14 h 15"/>
                  <a:gd name="T18" fmla="*/ 0 w 8"/>
                  <a:gd name="T19" fmla="*/ 11 h 15"/>
                  <a:gd name="T20" fmla="*/ 0 w 8"/>
                  <a:gd name="T21" fmla="*/ 8 h 15"/>
                  <a:gd name="T22" fmla="*/ 0 w 8"/>
                  <a:gd name="T23" fmla="*/ 0 h 15"/>
                  <a:gd name="T24" fmla="*/ 0 w 8"/>
                  <a:gd name="T25" fmla="*/ 0 h 15"/>
                  <a:gd name="T26" fmla="*/ 1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4"/>
                    </a:lnTo>
                    <a:lnTo>
                      <a:pt x="7" y="7"/>
                    </a:lnTo>
                    <a:lnTo>
                      <a:pt x="7" y="14"/>
                    </a:lnTo>
                    <a:lnTo>
                      <a:pt x="5" y="14"/>
                    </a:lnTo>
                    <a:lnTo>
                      <a:pt x="3" y="14"/>
                    </a:lnTo>
                    <a:lnTo>
                      <a:pt x="0" y="14"/>
                    </a:lnTo>
                    <a:lnTo>
                      <a:pt x="0" y="11"/>
                    </a:lnTo>
                    <a:lnTo>
                      <a:pt x="0" y="8"/>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5" name="Freeform 525">
                <a:extLst>
                  <a:ext uri="{FF2B5EF4-FFF2-40B4-BE49-F238E27FC236}">
                    <a16:creationId xmlns:a16="http://schemas.microsoft.com/office/drawing/2014/main" id="{BB531AD5-7401-4DAF-9CB9-EF9264CAC91D}"/>
                  </a:ext>
                </a:extLst>
              </p:cNvPr>
              <p:cNvSpPr>
                <a:spLocks/>
              </p:cNvSpPr>
              <p:nvPr/>
            </p:nvSpPr>
            <p:spPr bwMode="auto">
              <a:xfrm>
                <a:off x="945" y="3209"/>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10 h 13"/>
                  <a:gd name="T20" fmla="*/ 0 w 7"/>
                  <a:gd name="T21" fmla="*/ 7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4" y="12"/>
                    </a:lnTo>
                    <a:lnTo>
                      <a:pt x="3" y="12"/>
                    </a:lnTo>
                    <a:lnTo>
                      <a:pt x="0" y="12"/>
                    </a:lnTo>
                    <a:lnTo>
                      <a:pt x="0" y="10"/>
                    </a:lnTo>
                    <a:lnTo>
                      <a:pt x="0" y="7"/>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6" name="Freeform 526">
                <a:extLst>
                  <a:ext uri="{FF2B5EF4-FFF2-40B4-BE49-F238E27FC236}">
                    <a16:creationId xmlns:a16="http://schemas.microsoft.com/office/drawing/2014/main" id="{F8616AF2-5B45-43B7-8694-6905A61EB1DC}"/>
                  </a:ext>
                </a:extLst>
              </p:cNvPr>
              <p:cNvSpPr>
                <a:spLocks/>
              </p:cNvSpPr>
              <p:nvPr/>
            </p:nvSpPr>
            <p:spPr bwMode="auto">
              <a:xfrm>
                <a:off x="946" y="3211"/>
                <a:ext cx="6" cy="11"/>
              </a:xfrm>
              <a:custGeom>
                <a:avLst/>
                <a:gdLst>
                  <a:gd name="T0" fmla="*/ 5 w 6"/>
                  <a:gd name="T1" fmla="*/ 0 h 11"/>
                  <a:gd name="T2" fmla="*/ 5 w 6"/>
                  <a:gd name="T3" fmla="*/ 3 h 11"/>
                  <a:gd name="T4" fmla="*/ 5 w 6"/>
                  <a:gd name="T5" fmla="*/ 5 h 11"/>
                  <a:gd name="T6" fmla="*/ 5 w 6"/>
                  <a:gd name="T7" fmla="*/ 10 h 11"/>
                  <a:gd name="T8" fmla="*/ 5 w 6"/>
                  <a:gd name="T9" fmla="*/ 10 h 11"/>
                  <a:gd name="T10" fmla="*/ 4 w 6"/>
                  <a:gd name="T11" fmla="*/ 10 h 11"/>
                  <a:gd name="T12" fmla="*/ 2 w 6"/>
                  <a:gd name="T13" fmla="*/ 10 h 11"/>
                  <a:gd name="T14" fmla="*/ 0 w 6"/>
                  <a:gd name="T15" fmla="*/ 10 h 11"/>
                  <a:gd name="T16" fmla="*/ 0 w 6"/>
                  <a:gd name="T17" fmla="*/ 10 h 11"/>
                  <a:gd name="T18" fmla="*/ 0 w 6"/>
                  <a:gd name="T19" fmla="*/ 8 h 11"/>
                  <a:gd name="T20" fmla="*/ 0 w 6"/>
                  <a:gd name="T21" fmla="*/ 6 h 11"/>
                  <a:gd name="T22" fmla="*/ 0 w 6"/>
                  <a:gd name="T23" fmla="*/ 0 h 11"/>
                  <a:gd name="T24" fmla="*/ 0 w 6"/>
                  <a:gd name="T25" fmla="*/ 0 h 11"/>
                  <a:gd name="T26" fmla="*/ 1 w 6"/>
                  <a:gd name="T27" fmla="*/ 0 h 11"/>
                  <a:gd name="T28" fmla="*/ 2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3"/>
                    </a:lnTo>
                    <a:lnTo>
                      <a:pt x="5" y="5"/>
                    </a:lnTo>
                    <a:lnTo>
                      <a:pt x="5" y="10"/>
                    </a:lnTo>
                    <a:lnTo>
                      <a:pt x="4" y="10"/>
                    </a:lnTo>
                    <a:lnTo>
                      <a:pt x="2" y="10"/>
                    </a:lnTo>
                    <a:lnTo>
                      <a:pt x="0" y="10"/>
                    </a:lnTo>
                    <a:lnTo>
                      <a:pt x="0" y="8"/>
                    </a:lnTo>
                    <a:lnTo>
                      <a:pt x="0" y="6"/>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7" name="Freeform 527">
                <a:extLst>
                  <a:ext uri="{FF2B5EF4-FFF2-40B4-BE49-F238E27FC236}">
                    <a16:creationId xmlns:a16="http://schemas.microsoft.com/office/drawing/2014/main" id="{42D93F2E-DAA2-4CC5-ACBC-770F1575B380}"/>
                  </a:ext>
                </a:extLst>
              </p:cNvPr>
              <p:cNvSpPr>
                <a:spLocks/>
              </p:cNvSpPr>
              <p:nvPr/>
            </p:nvSpPr>
            <p:spPr bwMode="auto">
              <a:xfrm>
                <a:off x="947" y="3214"/>
                <a:ext cx="4" cy="9"/>
              </a:xfrm>
              <a:custGeom>
                <a:avLst/>
                <a:gdLst>
                  <a:gd name="T0" fmla="*/ 3 w 4"/>
                  <a:gd name="T1" fmla="*/ 0 h 9"/>
                  <a:gd name="T2" fmla="*/ 3 w 4"/>
                  <a:gd name="T3" fmla="*/ 2 h 9"/>
                  <a:gd name="T4" fmla="*/ 3 w 4"/>
                  <a:gd name="T5" fmla="*/ 6 h 9"/>
                  <a:gd name="T6" fmla="*/ 3 w 4"/>
                  <a:gd name="T7" fmla="*/ 8 h 9"/>
                  <a:gd name="T8" fmla="*/ 3 w 4"/>
                  <a:gd name="T9" fmla="*/ 8 h 9"/>
                  <a:gd name="T10" fmla="*/ 2 w 4"/>
                  <a:gd name="T11" fmla="*/ 8 h 9"/>
                  <a:gd name="T12" fmla="*/ 1 w 4"/>
                  <a:gd name="T13" fmla="*/ 8 h 9"/>
                  <a:gd name="T14" fmla="*/ 0 w 4"/>
                  <a:gd name="T15" fmla="*/ 8 h 9"/>
                  <a:gd name="T16" fmla="*/ 0 w 4"/>
                  <a:gd name="T17" fmla="*/ 8 h 9"/>
                  <a:gd name="T18" fmla="*/ 0 w 4"/>
                  <a:gd name="T19" fmla="*/ 6 h 9"/>
                  <a:gd name="T20" fmla="*/ 0 w 4"/>
                  <a:gd name="T21" fmla="*/ 2 h 9"/>
                  <a:gd name="T22" fmla="*/ 0 w 4"/>
                  <a:gd name="T23" fmla="*/ 0 h 9"/>
                  <a:gd name="T24" fmla="*/ 0 w 4"/>
                  <a:gd name="T25" fmla="*/ 0 h 9"/>
                  <a:gd name="T26" fmla="*/ 1 w 4"/>
                  <a:gd name="T27" fmla="*/ 0 h 9"/>
                  <a:gd name="T28" fmla="*/ 2 w 4"/>
                  <a:gd name="T29" fmla="*/ 0 h 9"/>
                  <a:gd name="T30" fmla="*/ 3 w 4"/>
                  <a:gd name="T31" fmla="*/ 0 h 9"/>
                  <a:gd name="T32" fmla="*/ 3 w 4"/>
                  <a:gd name="T33" fmla="*/ 0 h 9"/>
                  <a:gd name="T34" fmla="*/ 3 w 4"/>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
                  <a:gd name="T55" fmla="*/ 0 h 9"/>
                  <a:gd name="T56" fmla="*/ 4 w 4"/>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 h="9">
                    <a:moveTo>
                      <a:pt x="3" y="0"/>
                    </a:moveTo>
                    <a:lnTo>
                      <a:pt x="3" y="2"/>
                    </a:lnTo>
                    <a:lnTo>
                      <a:pt x="3" y="6"/>
                    </a:lnTo>
                    <a:lnTo>
                      <a:pt x="3" y="8"/>
                    </a:lnTo>
                    <a:lnTo>
                      <a:pt x="2" y="8"/>
                    </a:lnTo>
                    <a:lnTo>
                      <a:pt x="1" y="8"/>
                    </a:lnTo>
                    <a:lnTo>
                      <a:pt x="0" y="8"/>
                    </a:lnTo>
                    <a:lnTo>
                      <a:pt x="0" y="6"/>
                    </a:lnTo>
                    <a:lnTo>
                      <a:pt x="0" y="2"/>
                    </a:lnTo>
                    <a:lnTo>
                      <a:pt x="0" y="0"/>
                    </a:lnTo>
                    <a:lnTo>
                      <a:pt x="1" y="0"/>
                    </a:lnTo>
                    <a:lnTo>
                      <a:pt x="2" y="0"/>
                    </a:lnTo>
                    <a:lnTo>
                      <a:pt x="3"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8" name="Freeform 528">
                <a:extLst>
                  <a:ext uri="{FF2B5EF4-FFF2-40B4-BE49-F238E27FC236}">
                    <a16:creationId xmlns:a16="http://schemas.microsoft.com/office/drawing/2014/main" id="{D129C6F7-24A5-4D89-9CB0-33EE9D8D7BEF}"/>
                  </a:ext>
                </a:extLst>
              </p:cNvPr>
              <p:cNvSpPr>
                <a:spLocks/>
              </p:cNvSpPr>
              <p:nvPr/>
            </p:nvSpPr>
            <p:spPr bwMode="auto">
              <a:xfrm>
                <a:off x="1219" y="3258"/>
                <a:ext cx="67" cy="105"/>
              </a:xfrm>
              <a:custGeom>
                <a:avLst/>
                <a:gdLst>
                  <a:gd name="T0" fmla="*/ 66 w 67"/>
                  <a:gd name="T1" fmla="*/ 0 h 105"/>
                  <a:gd name="T2" fmla="*/ 66 w 67"/>
                  <a:gd name="T3" fmla="*/ 2 h 105"/>
                  <a:gd name="T4" fmla="*/ 66 w 67"/>
                  <a:gd name="T5" fmla="*/ 7 h 105"/>
                  <a:gd name="T6" fmla="*/ 66 w 67"/>
                  <a:gd name="T7" fmla="*/ 14 h 105"/>
                  <a:gd name="T8" fmla="*/ 66 w 67"/>
                  <a:gd name="T9" fmla="*/ 24 h 105"/>
                  <a:gd name="T10" fmla="*/ 66 w 67"/>
                  <a:gd name="T11" fmla="*/ 35 h 105"/>
                  <a:gd name="T12" fmla="*/ 66 w 67"/>
                  <a:gd name="T13" fmla="*/ 46 h 105"/>
                  <a:gd name="T14" fmla="*/ 66 w 67"/>
                  <a:gd name="T15" fmla="*/ 58 h 105"/>
                  <a:gd name="T16" fmla="*/ 66 w 67"/>
                  <a:gd name="T17" fmla="*/ 70 h 105"/>
                  <a:gd name="T18" fmla="*/ 66 w 67"/>
                  <a:gd name="T19" fmla="*/ 81 h 105"/>
                  <a:gd name="T20" fmla="*/ 66 w 67"/>
                  <a:gd name="T21" fmla="*/ 90 h 105"/>
                  <a:gd name="T22" fmla="*/ 66 w 67"/>
                  <a:gd name="T23" fmla="*/ 98 h 105"/>
                  <a:gd name="T24" fmla="*/ 66 w 67"/>
                  <a:gd name="T25" fmla="*/ 103 h 105"/>
                  <a:gd name="T26" fmla="*/ 66 w 67"/>
                  <a:gd name="T27" fmla="*/ 104 h 105"/>
                  <a:gd name="T28" fmla="*/ 66 w 67"/>
                  <a:gd name="T29" fmla="*/ 104 h 105"/>
                  <a:gd name="T30" fmla="*/ 63 w 67"/>
                  <a:gd name="T31" fmla="*/ 104 h 105"/>
                  <a:gd name="T32" fmla="*/ 56 w 67"/>
                  <a:gd name="T33" fmla="*/ 104 h 105"/>
                  <a:gd name="T34" fmla="*/ 45 w 67"/>
                  <a:gd name="T35" fmla="*/ 104 h 105"/>
                  <a:gd name="T36" fmla="*/ 33 w 67"/>
                  <a:gd name="T37" fmla="*/ 104 h 105"/>
                  <a:gd name="T38" fmla="*/ 21 w 67"/>
                  <a:gd name="T39" fmla="*/ 104 h 105"/>
                  <a:gd name="T40" fmla="*/ 10 w 67"/>
                  <a:gd name="T41" fmla="*/ 104 h 105"/>
                  <a:gd name="T42" fmla="*/ 3 w 67"/>
                  <a:gd name="T43" fmla="*/ 104 h 105"/>
                  <a:gd name="T44" fmla="*/ 0 w 67"/>
                  <a:gd name="T45" fmla="*/ 104 h 105"/>
                  <a:gd name="T46" fmla="*/ 0 w 67"/>
                  <a:gd name="T47" fmla="*/ 104 h 105"/>
                  <a:gd name="T48" fmla="*/ 0 w 67"/>
                  <a:gd name="T49" fmla="*/ 103 h 105"/>
                  <a:gd name="T50" fmla="*/ 0 w 67"/>
                  <a:gd name="T51" fmla="*/ 98 h 105"/>
                  <a:gd name="T52" fmla="*/ 0 w 67"/>
                  <a:gd name="T53" fmla="*/ 90 h 105"/>
                  <a:gd name="T54" fmla="*/ 0 w 67"/>
                  <a:gd name="T55" fmla="*/ 81 h 105"/>
                  <a:gd name="T56" fmla="*/ 0 w 67"/>
                  <a:gd name="T57" fmla="*/ 70 h 105"/>
                  <a:gd name="T58" fmla="*/ 0 w 67"/>
                  <a:gd name="T59" fmla="*/ 58 h 105"/>
                  <a:gd name="T60" fmla="*/ 0 w 67"/>
                  <a:gd name="T61" fmla="*/ 46 h 105"/>
                  <a:gd name="T62" fmla="*/ 0 w 67"/>
                  <a:gd name="T63" fmla="*/ 35 h 105"/>
                  <a:gd name="T64" fmla="*/ 0 w 67"/>
                  <a:gd name="T65" fmla="*/ 24 h 105"/>
                  <a:gd name="T66" fmla="*/ 0 w 67"/>
                  <a:gd name="T67" fmla="*/ 14 h 105"/>
                  <a:gd name="T68" fmla="*/ 0 w 67"/>
                  <a:gd name="T69" fmla="*/ 7 h 105"/>
                  <a:gd name="T70" fmla="*/ 0 w 67"/>
                  <a:gd name="T71" fmla="*/ 2 h 105"/>
                  <a:gd name="T72" fmla="*/ 0 w 67"/>
                  <a:gd name="T73" fmla="*/ 0 h 105"/>
                  <a:gd name="T74" fmla="*/ 0 w 67"/>
                  <a:gd name="T75" fmla="*/ 0 h 105"/>
                  <a:gd name="T76" fmla="*/ 3 w 67"/>
                  <a:gd name="T77" fmla="*/ 0 h 105"/>
                  <a:gd name="T78" fmla="*/ 10 w 67"/>
                  <a:gd name="T79" fmla="*/ 0 h 105"/>
                  <a:gd name="T80" fmla="*/ 21 w 67"/>
                  <a:gd name="T81" fmla="*/ 0 h 105"/>
                  <a:gd name="T82" fmla="*/ 33 w 67"/>
                  <a:gd name="T83" fmla="*/ 0 h 105"/>
                  <a:gd name="T84" fmla="*/ 45 w 67"/>
                  <a:gd name="T85" fmla="*/ 0 h 105"/>
                  <a:gd name="T86" fmla="*/ 56 w 67"/>
                  <a:gd name="T87" fmla="*/ 0 h 105"/>
                  <a:gd name="T88" fmla="*/ 63 w 67"/>
                  <a:gd name="T89" fmla="*/ 0 h 105"/>
                  <a:gd name="T90" fmla="*/ 66 w 67"/>
                  <a:gd name="T91" fmla="*/ 0 h 105"/>
                  <a:gd name="T92" fmla="*/ 66 w 67"/>
                  <a:gd name="T93" fmla="*/ 0 h 105"/>
                  <a:gd name="T94" fmla="*/ 66 w 67"/>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5"/>
                  <a:gd name="T146" fmla="*/ 67 w 67"/>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5">
                    <a:moveTo>
                      <a:pt x="66" y="0"/>
                    </a:moveTo>
                    <a:lnTo>
                      <a:pt x="66" y="2"/>
                    </a:lnTo>
                    <a:lnTo>
                      <a:pt x="66" y="7"/>
                    </a:lnTo>
                    <a:lnTo>
                      <a:pt x="66" y="14"/>
                    </a:lnTo>
                    <a:lnTo>
                      <a:pt x="66" y="24"/>
                    </a:lnTo>
                    <a:lnTo>
                      <a:pt x="66" y="35"/>
                    </a:lnTo>
                    <a:lnTo>
                      <a:pt x="66" y="46"/>
                    </a:lnTo>
                    <a:lnTo>
                      <a:pt x="66" y="58"/>
                    </a:lnTo>
                    <a:lnTo>
                      <a:pt x="66" y="70"/>
                    </a:lnTo>
                    <a:lnTo>
                      <a:pt x="66" y="81"/>
                    </a:lnTo>
                    <a:lnTo>
                      <a:pt x="66" y="90"/>
                    </a:lnTo>
                    <a:lnTo>
                      <a:pt x="66" y="98"/>
                    </a:lnTo>
                    <a:lnTo>
                      <a:pt x="66" y="103"/>
                    </a:lnTo>
                    <a:lnTo>
                      <a:pt x="66" y="104"/>
                    </a:lnTo>
                    <a:lnTo>
                      <a:pt x="63" y="104"/>
                    </a:lnTo>
                    <a:lnTo>
                      <a:pt x="56" y="104"/>
                    </a:lnTo>
                    <a:lnTo>
                      <a:pt x="45" y="104"/>
                    </a:lnTo>
                    <a:lnTo>
                      <a:pt x="33" y="104"/>
                    </a:lnTo>
                    <a:lnTo>
                      <a:pt x="21" y="104"/>
                    </a:lnTo>
                    <a:lnTo>
                      <a:pt x="10"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0" y="0"/>
                    </a:lnTo>
                    <a:lnTo>
                      <a:pt x="21" y="0"/>
                    </a:lnTo>
                    <a:lnTo>
                      <a:pt x="33" y="0"/>
                    </a:lnTo>
                    <a:lnTo>
                      <a:pt x="45" y="0"/>
                    </a:lnTo>
                    <a:lnTo>
                      <a:pt x="56" y="0"/>
                    </a:lnTo>
                    <a:lnTo>
                      <a:pt x="63" y="0"/>
                    </a:lnTo>
                    <a:lnTo>
                      <a:pt x="66"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29" name="Freeform 529">
                <a:extLst>
                  <a:ext uri="{FF2B5EF4-FFF2-40B4-BE49-F238E27FC236}">
                    <a16:creationId xmlns:a16="http://schemas.microsoft.com/office/drawing/2014/main" id="{482800D1-FF3B-4587-84CF-6B2253AEBD3C}"/>
                  </a:ext>
                </a:extLst>
              </p:cNvPr>
              <p:cNvSpPr>
                <a:spLocks/>
              </p:cNvSpPr>
              <p:nvPr/>
            </p:nvSpPr>
            <p:spPr bwMode="auto">
              <a:xfrm>
                <a:off x="1219" y="3258"/>
                <a:ext cx="67" cy="105"/>
              </a:xfrm>
              <a:custGeom>
                <a:avLst/>
                <a:gdLst>
                  <a:gd name="T0" fmla="*/ 66 w 67"/>
                  <a:gd name="T1" fmla="*/ 0 h 105"/>
                  <a:gd name="T2" fmla="*/ 66 w 67"/>
                  <a:gd name="T3" fmla="*/ 2 h 105"/>
                  <a:gd name="T4" fmla="*/ 66 w 67"/>
                  <a:gd name="T5" fmla="*/ 7 h 105"/>
                  <a:gd name="T6" fmla="*/ 66 w 67"/>
                  <a:gd name="T7" fmla="*/ 14 h 105"/>
                  <a:gd name="T8" fmla="*/ 66 w 67"/>
                  <a:gd name="T9" fmla="*/ 24 h 105"/>
                  <a:gd name="T10" fmla="*/ 66 w 67"/>
                  <a:gd name="T11" fmla="*/ 35 h 105"/>
                  <a:gd name="T12" fmla="*/ 66 w 67"/>
                  <a:gd name="T13" fmla="*/ 46 h 105"/>
                  <a:gd name="T14" fmla="*/ 66 w 67"/>
                  <a:gd name="T15" fmla="*/ 58 h 105"/>
                  <a:gd name="T16" fmla="*/ 66 w 67"/>
                  <a:gd name="T17" fmla="*/ 70 h 105"/>
                  <a:gd name="T18" fmla="*/ 66 w 67"/>
                  <a:gd name="T19" fmla="*/ 81 h 105"/>
                  <a:gd name="T20" fmla="*/ 66 w 67"/>
                  <a:gd name="T21" fmla="*/ 90 h 105"/>
                  <a:gd name="T22" fmla="*/ 66 w 67"/>
                  <a:gd name="T23" fmla="*/ 98 h 105"/>
                  <a:gd name="T24" fmla="*/ 66 w 67"/>
                  <a:gd name="T25" fmla="*/ 103 h 105"/>
                  <a:gd name="T26" fmla="*/ 66 w 67"/>
                  <a:gd name="T27" fmla="*/ 104 h 105"/>
                  <a:gd name="T28" fmla="*/ 66 w 67"/>
                  <a:gd name="T29" fmla="*/ 104 h 105"/>
                  <a:gd name="T30" fmla="*/ 63 w 67"/>
                  <a:gd name="T31" fmla="*/ 104 h 105"/>
                  <a:gd name="T32" fmla="*/ 56 w 67"/>
                  <a:gd name="T33" fmla="*/ 104 h 105"/>
                  <a:gd name="T34" fmla="*/ 45 w 67"/>
                  <a:gd name="T35" fmla="*/ 104 h 105"/>
                  <a:gd name="T36" fmla="*/ 33 w 67"/>
                  <a:gd name="T37" fmla="*/ 104 h 105"/>
                  <a:gd name="T38" fmla="*/ 21 w 67"/>
                  <a:gd name="T39" fmla="*/ 104 h 105"/>
                  <a:gd name="T40" fmla="*/ 10 w 67"/>
                  <a:gd name="T41" fmla="*/ 104 h 105"/>
                  <a:gd name="T42" fmla="*/ 3 w 67"/>
                  <a:gd name="T43" fmla="*/ 104 h 105"/>
                  <a:gd name="T44" fmla="*/ 0 w 67"/>
                  <a:gd name="T45" fmla="*/ 104 h 105"/>
                  <a:gd name="T46" fmla="*/ 0 w 67"/>
                  <a:gd name="T47" fmla="*/ 104 h 105"/>
                  <a:gd name="T48" fmla="*/ 0 w 67"/>
                  <a:gd name="T49" fmla="*/ 103 h 105"/>
                  <a:gd name="T50" fmla="*/ 0 w 67"/>
                  <a:gd name="T51" fmla="*/ 98 h 105"/>
                  <a:gd name="T52" fmla="*/ 0 w 67"/>
                  <a:gd name="T53" fmla="*/ 90 h 105"/>
                  <a:gd name="T54" fmla="*/ 0 w 67"/>
                  <a:gd name="T55" fmla="*/ 81 h 105"/>
                  <a:gd name="T56" fmla="*/ 0 w 67"/>
                  <a:gd name="T57" fmla="*/ 70 h 105"/>
                  <a:gd name="T58" fmla="*/ 0 w 67"/>
                  <a:gd name="T59" fmla="*/ 58 h 105"/>
                  <a:gd name="T60" fmla="*/ 0 w 67"/>
                  <a:gd name="T61" fmla="*/ 46 h 105"/>
                  <a:gd name="T62" fmla="*/ 0 w 67"/>
                  <a:gd name="T63" fmla="*/ 35 h 105"/>
                  <a:gd name="T64" fmla="*/ 0 w 67"/>
                  <a:gd name="T65" fmla="*/ 24 h 105"/>
                  <a:gd name="T66" fmla="*/ 0 w 67"/>
                  <a:gd name="T67" fmla="*/ 14 h 105"/>
                  <a:gd name="T68" fmla="*/ 0 w 67"/>
                  <a:gd name="T69" fmla="*/ 7 h 105"/>
                  <a:gd name="T70" fmla="*/ 0 w 67"/>
                  <a:gd name="T71" fmla="*/ 2 h 105"/>
                  <a:gd name="T72" fmla="*/ 0 w 67"/>
                  <a:gd name="T73" fmla="*/ 0 h 105"/>
                  <a:gd name="T74" fmla="*/ 0 w 67"/>
                  <a:gd name="T75" fmla="*/ 0 h 105"/>
                  <a:gd name="T76" fmla="*/ 3 w 67"/>
                  <a:gd name="T77" fmla="*/ 0 h 105"/>
                  <a:gd name="T78" fmla="*/ 10 w 67"/>
                  <a:gd name="T79" fmla="*/ 0 h 105"/>
                  <a:gd name="T80" fmla="*/ 21 w 67"/>
                  <a:gd name="T81" fmla="*/ 0 h 105"/>
                  <a:gd name="T82" fmla="*/ 33 w 67"/>
                  <a:gd name="T83" fmla="*/ 0 h 105"/>
                  <a:gd name="T84" fmla="*/ 45 w 67"/>
                  <a:gd name="T85" fmla="*/ 0 h 105"/>
                  <a:gd name="T86" fmla="*/ 56 w 67"/>
                  <a:gd name="T87" fmla="*/ 0 h 105"/>
                  <a:gd name="T88" fmla="*/ 63 w 67"/>
                  <a:gd name="T89" fmla="*/ 0 h 105"/>
                  <a:gd name="T90" fmla="*/ 66 w 67"/>
                  <a:gd name="T91" fmla="*/ 0 h 105"/>
                  <a:gd name="T92" fmla="*/ 66 w 67"/>
                  <a:gd name="T93" fmla="*/ 0 h 105"/>
                  <a:gd name="T94" fmla="*/ 66 w 67"/>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5"/>
                  <a:gd name="T146" fmla="*/ 67 w 67"/>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5">
                    <a:moveTo>
                      <a:pt x="66" y="0"/>
                    </a:moveTo>
                    <a:lnTo>
                      <a:pt x="66" y="2"/>
                    </a:lnTo>
                    <a:lnTo>
                      <a:pt x="66" y="7"/>
                    </a:lnTo>
                    <a:lnTo>
                      <a:pt x="66" y="14"/>
                    </a:lnTo>
                    <a:lnTo>
                      <a:pt x="66" y="24"/>
                    </a:lnTo>
                    <a:lnTo>
                      <a:pt x="66" y="35"/>
                    </a:lnTo>
                    <a:lnTo>
                      <a:pt x="66" y="46"/>
                    </a:lnTo>
                    <a:lnTo>
                      <a:pt x="66" y="58"/>
                    </a:lnTo>
                    <a:lnTo>
                      <a:pt x="66" y="70"/>
                    </a:lnTo>
                    <a:lnTo>
                      <a:pt x="66" y="81"/>
                    </a:lnTo>
                    <a:lnTo>
                      <a:pt x="66" y="90"/>
                    </a:lnTo>
                    <a:lnTo>
                      <a:pt x="66" y="98"/>
                    </a:lnTo>
                    <a:lnTo>
                      <a:pt x="66" y="103"/>
                    </a:lnTo>
                    <a:lnTo>
                      <a:pt x="66" y="104"/>
                    </a:lnTo>
                    <a:lnTo>
                      <a:pt x="63" y="104"/>
                    </a:lnTo>
                    <a:lnTo>
                      <a:pt x="56" y="104"/>
                    </a:lnTo>
                    <a:lnTo>
                      <a:pt x="45" y="104"/>
                    </a:lnTo>
                    <a:lnTo>
                      <a:pt x="33" y="104"/>
                    </a:lnTo>
                    <a:lnTo>
                      <a:pt x="21" y="104"/>
                    </a:lnTo>
                    <a:lnTo>
                      <a:pt x="10"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0" y="0"/>
                    </a:lnTo>
                    <a:lnTo>
                      <a:pt x="21" y="0"/>
                    </a:lnTo>
                    <a:lnTo>
                      <a:pt x="33" y="0"/>
                    </a:lnTo>
                    <a:lnTo>
                      <a:pt x="45" y="0"/>
                    </a:lnTo>
                    <a:lnTo>
                      <a:pt x="56" y="0"/>
                    </a:lnTo>
                    <a:lnTo>
                      <a:pt x="63" y="0"/>
                    </a:lnTo>
                    <a:lnTo>
                      <a:pt x="6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30" name="Freeform 530">
                <a:extLst>
                  <a:ext uri="{FF2B5EF4-FFF2-40B4-BE49-F238E27FC236}">
                    <a16:creationId xmlns:a16="http://schemas.microsoft.com/office/drawing/2014/main" id="{8EFF9D33-5396-4754-A306-40F5CA7DC400}"/>
                  </a:ext>
                </a:extLst>
              </p:cNvPr>
              <p:cNvSpPr>
                <a:spLocks/>
              </p:cNvSpPr>
              <p:nvPr/>
            </p:nvSpPr>
            <p:spPr bwMode="auto">
              <a:xfrm>
                <a:off x="1224" y="3263"/>
                <a:ext cx="58" cy="95"/>
              </a:xfrm>
              <a:custGeom>
                <a:avLst/>
                <a:gdLst>
                  <a:gd name="T0" fmla="*/ 57 w 58"/>
                  <a:gd name="T1" fmla="*/ 0 h 95"/>
                  <a:gd name="T2" fmla="*/ 57 w 58"/>
                  <a:gd name="T3" fmla="*/ 2 h 95"/>
                  <a:gd name="T4" fmla="*/ 57 w 58"/>
                  <a:gd name="T5" fmla="*/ 7 h 95"/>
                  <a:gd name="T6" fmla="*/ 57 w 58"/>
                  <a:gd name="T7" fmla="*/ 15 h 95"/>
                  <a:gd name="T8" fmla="*/ 57 w 58"/>
                  <a:gd name="T9" fmla="*/ 24 h 95"/>
                  <a:gd name="T10" fmla="*/ 57 w 58"/>
                  <a:gd name="T11" fmla="*/ 35 h 95"/>
                  <a:gd name="T12" fmla="*/ 57 w 58"/>
                  <a:gd name="T13" fmla="*/ 47 h 95"/>
                  <a:gd name="T14" fmla="*/ 57 w 58"/>
                  <a:gd name="T15" fmla="*/ 59 h 95"/>
                  <a:gd name="T16" fmla="*/ 57 w 58"/>
                  <a:gd name="T17" fmla="*/ 70 h 95"/>
                  <a:gd name="T18" fmla="*/ 57 w 58"/>
                  <a:gd name="T19" fmla="*/ 79 h 95"/>
                  <a:gd name="T20" fmla="*/ 57 w 58"/>
                  <a:gd name="T21" fmla="*/ 87 h 95"/>
                  <a:gd name="T22" fmla="*/ 57 w 58"/>
                  <a:gd name="T23" fmla="*/ 92 h 95"/>
                  <a:gd name="T24" fmla="*/ 57 w 58"/>
                  <a:gd name="T25" fmla="*/ 94 h 95"/>
                  <a:gd name="T26" fmla="*/ 57 w 58"/>
                  <a:gd name="T27" fmla="*/ 94 h 95"/>
                  <a:gd name="T28" fmla="*/ 52 w 58"/>
                  <a:gd name="T29" fmla="*/ 94 h 95"/>
                  <a:gd name="T30" fmla="*/ 42 w 58"/>
                  <a:gd name="T31" fmla="*/ 94 h 95"/>
                  <a:gd name="T32" fmla="*/ 28 w 58"/>
                  <a:gd name="T33" fmla="*/ 94 h 95"/>
                  <a:gd name="T34" fmla="*/ 14 w 58"/>
                  <a:gd name="T35" fmla="*/ 94 h 95"/>
                  <a:gd name="T36" fmla="*/ 4 w 58"/>
                  <a:gd name="T37" fmla="*/ 94 h 95"/>
                  <a:gd name="T38" fmla="*/ 0 w 58"/>
                  <a:gd name="T39" fmla="*/ 94 h 95"/>
                  <a:gd name="T40" fmla="*/ 0 w 58"/>
                  <a:gd name="T41" fmla="*/ 94 h 95"/>
                  <a:gd name="T42" fmla="*/ 0 w 58"/>
                  <a:gd name="T43" fmla="*/ 92 h 95"/>
                  <a:gd name="T44" fmla="*/ 0 w 58"/>
                  <a:gd name="T45" fmla="*/ 87 h 95"/>
                  <a:gd name="T46" fmla="*/ 0 w 58"/>
                  <a:gd name="T47" fmla="*/ 79 h 95"/>
                  <a:gd name="T48" fmla="*/ 0 w 58"/>
                  <a:gd name="T49" fmla="*/ 70 h 95"/>
                  <a:gd name="T50" fmla="*/ 0 w 58"/>
                  <a:gd name="T51" fmla="*/ 59 h 95"/>
                  <a:gd name="T52" fmla="*/ 0 w 58"/>
                  <a:gd name="T53" fmla="*/ 47 h 95"/>
                  <a:gd name="T54" fmla="*/ 0 w 58"/>
                  <a:gd name="T55" fmla="*/ 35 h 95"/>
                  <a:gd name="T56" fmla="*/ 0 w 58"/>
                  <a:gd name="T57" fmla="*/ 24 h 95"/>
                  <a:gd name="T58" fmla="*/ 0 w 58"/>
                  <a:gd name="T59" fmla="*/ 15 h 95"/>
                  <a:gd name="T60" fmla="*/ 0 w 58"/>
                  <a:gd name="T61" fmla="*/ 7 h 95"/>
                  <a:gd name="T62" fmla="*/ 0 w 58"/>
                  <a:gd name="T63" fmla="*/ 2 h 95"/>
                  <a:gd name="T64" fmla="*/ 0 w 58"/>
                  <a:gd name="T65" fmla="*/ 0 h 95"/>
                  <a:gd name="T66" fmla="*/ 0 w 58"/>
                  <a:gd name="T67" fmla="*/ 0 h 95"/>
                  <a:gd name="T68" fmla="*/ 4 w 58"/>
                  <a:gd name="T69" fmla="*/ 0 h 95"/>
                  <a:gd name="T70" fmla="*/ 14 w 58"/>
                  <a:gd name="T71" fmla="*/ 0 h 95"/>
                  <a:gd name="T72" fmla="*/ 28 w 58"/>
                  <a:gd name="T73" fmla="*/ 0 h 95"/>
                  <a:gd name="T74" fmla="*/ 42 w 58"/>
                  <a:gd name="T75" fmla="*/ 0 h 95"/>
                  <a:gd name="T76" fmla="*/ 52 w 58"/>
                  <a:gd name="T77" fmla="*/ 0 h 95"/>
                  <a:gd name="T78" fmla="*/ 57 w 58"/>
                  <a:gd name="T79" fmla="*/ 0 h 95"/>
                  <a:gd name="T80" fmla="*/ 57 w 58"/>
                  <a:gd name="T81" fmla="*/ 0 h 95"/>
                  <a:gd name="T82" fmla="*/ 57 w 58"/>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8"/>
                  <a:gd name="T127" fmla="*/ 0 h 95"/>
                  <a:gd name="T128" fmla="*/ 58 w 58"/>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8" h="95">
                    <a:moveTo>
                      <a:pt x="57" y="0"/>
                    </a:moveTo>
                    <a:lnTo>
                      <a:pt x="57" y="2"/>
                    </a:lnTo>
                    <a:lnTo>
                      <a:pt x="57" y="7"/>
                    </a:lnTo>
                    <a:lnTo>
                      <a:pt x="57" y="15"/>
                    </a:lnTo>
                    <a:lnTo>
                      <a:pt x="57" y="24"/>
                    </a:lnTo>
                    <a:lnTo>
                      <a:pt x="57" y="35"/>
                    </a:lnTo>
                    <a:lnTo>
                      <a:pt x="57" y="47"/>
                    </a:lnTo>
                    <a:lnTo>
                      <a:pt x="57" y="59"/>
                    </a:lnTo>
                    <a:lnTo>
                      <a:pt x="57" y="70"/>
                    </a:lnTo>
                    <a:lnTo>
                      <a:pt x="57" y="79"/>
                    </a:lnTo>
                    <a:lnTo>
                      <a:pt x="57" y="87"/>
                    </a:lnTo>
                    <a:lnTo>
                      <a:pt x="57" y="92"/>
                    </a:lnTo>
                    <a:lnTo>
                      <a:pt x="57" y="94"/>
                    </a:lnTo>
                    <a:lnTo>
                      <a:pt x="52" y="94"/>
                    </a:lnTo>
                    <a:lnTo>
                      <a:pt x="42" y="94"/>
                    </a:lnTo>
                    <a:lnTo>
                      <a:pt x="28" y="94"/>
                    </a:lnTo>
                    <a:lnTo>
                      <a:pt x="14" y="94"/>
                    </a:lnTo>
                    <a:lnTo>
                      <a:pt x="4"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4" y="0"/>
                    </a:lnTo>
                    <a:lnTo>
                      <a:pt x="14" y="0"/>
                    </a:lnTo>
                    <a:lnTo>
                      <a:pt x="28" y="0"/>
                    </a:lnTo>
                    <a:lnTo>
                      <a:pt x="42" y="0"/>
                    </a:lnTo>
                    <a:lnTo>
                      <a:pt x="52" y="0"/>
                    </a:lnTo>
                    <a:lnTo>
                      <a:pt x="57"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1" name="Freeform 531">
                <a:extLst>
                  <a:ext uri="{FF2B5EF4-FFF2-40B4-BE49-F238E27FC236}">
                    <a16:creationId xmlns:a16="http://schemas.microsoft.com/office/drawing/2014/main" id="{B0A06D74-4C1C-4F73-B3E3-43558A14E33E}"/>
                  </a:ext>
                </a:extLst>
              </p:cNvPr>
              <p:cNvSpPr>
                <a:spLocks/>
              </p:cNvSpPr>
              <p:nvPr/>
            </p:nvSpPr>
            <p:spPr bwMode="auto">
              <a:xfrm>
                <a:off x="1224" y="3263"/>
                <a:ext cx="58" cy="95"/>
              </a:xfrm>
              <a:custGeom>
                <a:avLst/>
                <a:gdLst>
                  <a:gd name="T0" fmla="*/ 57 w 58"/>
                  <a:gd name="T1" fmla="*/ 0 h 95"/>
                  <a:gd name="T2" fmla="*/ 57 w 58"/>
                  <a:gd name="T3" fmla="*/ 2 h 95"/>
                  <a:gd name="T4" fmla="*/ 57 w 58"/>
                  <a:gd name="T5" fmla="*/ 7 h 95"/>
                  <a:gd name="T6" fmla="*/ 57 w 58"/>
                  <a:gd name="T7" fmla="*/ 15 h 95"/>
                  <a:gd name="T8" fmla="*/ 57 w 58"/>
                  <a:gd name="T9" fmla="*/ 24 h 95"/>
                  <a:gd name="T10" fmla="*/ 57 w 58"/>
                  <a:gd name="T11" fmla="*/ 35 h 95"/>
                  <a:gd name="T12" fmla="*/ 57 w 58"/>
                  <a:gd name="T13" fmla="*/ 47 h 95"/>
                  <a:gd name="T14" fmla="*/ 57 w 58"/>
                  <a:gd name="T15" fmla="*/ 59 h 95"/>
                  <a:gd name="T16" fmla="*/ 57 w 58"/>
                  <a:gd name="T17" fmla="*/ 70 h 95"/>
                  <a:gd name="T18" fmla="*/ 57 w 58"/>
                  <a:gd name="T19" fmla="*/ 79 h 95"/>
                  <a:gd name="T20" fmla="*/ 57 w 58"/>
                  <a:gd name="T21" fmla="*/ 87 h 95"/>
                  <a:gd name="T22" fmla="*/ 57 w 58"/>
                  <a:gd name="T23" fmla="*/ 92 h 95"/>
                  <a:gd name="T24" fmla="*/ 57 w 58"/>
                  <a:gd name="T25" fmla="*/ 94 h 95"/>
                  <a:gd name="T26" fmla="*/ 57 w 58"/>
                  <a:gd name="T27" fmla="*/ 94 h 95"/>
                  <a:gd name="T28" fmla="*/ 52 w 58"/>
                  <a:gd name="T29" fmla="*/ 94 h 95"/>
                  <a:gd name="T30" fmla="*/ 42 w 58"/>
                  <a:gd name="T31" fmla="*/ 94 h 95"/>
                  <a:gd name="T32" fmla="*/ 28 w 58"/>
                  <a:gd name="T33" fmla="*/ 94 h 95"/>
                  <a:gd name="T34" fmla="*/ 14 w 58"/>
                  <a:gd name="T35" fmla="*/ 94 h 95"/>
                  <a:gd name="T36" fmla="*/ 4 w 58"/>
                  <a:gd name="T37" fmla="*/ 94 h 95"/>
                  <a:gd name="T38" fmla="*/ 0 w 58"/>
                  <a:gd name="T39" fmla="*/ 94 h 95"/>
                  <a:gd name="T40" fmla="*/ 0 w 58"/>
                  <a:gd name="T41" fmla="*/ 94 h 95"/>
                  <a:gd name="T42" fmla="*/ 0 w 58"/>
                  <a:gd name="T43" fmla="*/ 92 h 95"/>
                  <a:gd name="T44" fmla="*/ 0 w 58"/>
                  <a:gd name="T45" fmla="*/ 87 h 95"/>
                  <a:gd name="T46" fmla="*/ 0 w 58"/>
                  <a:gd name="T47" fmla="*/ 79 h 95"/>
                  <a:gd name="T48" fmla="*/ 0 w 58"/>
                  <a:gd name="T49" fmla="*/ 70 h 95"/>
                  <a:gd name="T50" fmla="*/ 0 w 58"/>
                  <a:gd name="T51" fmla="*/ 59 h 95"/>
                  <a:gd name="T52" fmla="*/ 0 w 58"/>
                  <a:gd name="T53" fmla="*/ 47 h 95"/>
                  <a:gd name="T54" fmla="*/ 0 w 58"/>
                  <a:gd name="T55" fmla="*/ 35 h 95"/>
                  <a:gd name="T56" fmla="*/ 0 w 58"/>
                  <a:gd name="T57" fmla="*/ 24 h 95"/>
                  <a:gd name="T58" fmla="*/ 0 w 58"/>
                  <a:gd name="T59" fmla="*/ 15 h 95"/>
                  <a:gd name="T60" fmla="*/ 0 w 58"/>
                  <a:gd name="T61" fmla="*/ 7 h 95"/>
                  <a:gd name="T62" fmla="*/ 0 w 58"/>
                  <a:gd name="T63" fmla="*/ 2 h 95"/>
                  <a:gd name="T64" fmla="*/ 0 w 58"/>
                  <a:gd name="T65" fmla="*/ 0 h 95"/>
                  <a:gd name="T66" fmla="*/ 0 w 58"/>
                  <a:gd name="T67" fmla="*/ 0 h 95"/>
                  <a:gd name="T68" fmla="*/ 4 w 58"/>
                  <a:gd name="T69" fmla="*/ 0 h 95"/>
                  <a:gd name="T70" fmla="*/ 14 w 58"/>
                  <a:gd name="T71" fmla="*/ 0 h 95"/>
                  <a:gd name="T72" fmla="*/ 28 w 58"/>
                  <a:gd name="T73" fmla="*/ 0 h 95"/>
                  <a:gd name="T74" fmla="*/ 42 w 58"/>
                  <a:gd name="T75" fmla="*/ 0 h 95"/>
                  <a:gd name="T76" fmla="*/ 52 w 58"/>
                  <a:gd name="T77" fmla="*/ 0 h 95"/>
                  <a:gd name="T78" fmla="*/ 57 w 58"/>
                  <a:gd name="T79" fmla="*/ 0 h 95"/>
                  <a:gd name="T80" fmla="*/ 57 w 58"/>
                  <a:gd name="T81" fmla="*/ 0 h 95"/>
                  <a:gd name="T82" fmla="*/ 57 w 58"/>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8"/>
                  <a:gd name="T127" fmla="*/ 0 h 95"/>
                  <a:gd name="T128" fmla="*/ 58 w 58"/>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8" h="95">
                    <a:moveTo>
                      <a:pt x="57" y="0"/>
                    </a:moveTo>
                    <a:lnTo>
                      <a:pt x="57" y="2"/>
                    </a:lnTo>
                    <a:lnTo>
                      <a:pt x="57" y="7"/>
                    </a:lnTo>
                    <a:lnTo>
                      <a:pt x="57" y="15"/>
                    </a:lnTo>
                    <a:lnTo>
                      <a:pt x="57" y="24"/>
                    </a:lnTo>
                    <a:lnTo>
                      <a:pt x="57" y="35"/>
                    </a:lnTo>
                    <a:lnTo>
                      <a:pt x="57" y="47"/>
                    </a:lnTo>
                    <a:lnTo>
                      <a:pt x="57" y="59"/>
                    </a:lnTo>
                    <a:lnTo>
                      <a:pt x="57" y="70"/>
                    </a:lnTo>
                    <a:lnTo>
                      <a:pt x="57" y="79"/>
                    </a:lnTo>
                    <a:lnTo>
                      <a:pt x="57" y="87"/>
                    </a:lnTo>
                    <a:lnTo>
                      <a:pt x="57" y="92"/>
                    </a:lnTo>
                    <a:lnTo>
                      <a:pt x="57" y="94"/>
                    </a:lnTo>
                    <a:lnTo>
                      <a:pt x="52" y="94"/>
                    </a:lnTo>
                    <a:lnTo>
                      <a:pt x="42" y="94"/>
                    </a:lnTo>
                    <a:lnTo>
                      <a:pt x="28" y="94"/>
                    </a:lnTo>
                    <a:lnTo>
                      <a:pt x="14" y="94"/>
                    </a:lnTo>
                    <a:lnTo>
                      <a:pt x="4"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4" y="0"/>
                    </a:lnTo>
                    <a:lnTo>
                      <a:pt x="14" y="0"/>
                    </a:lnTo>
                    <a:lnTo>
                      <a:pt x="28" y="0"/>
                    </a:lnTo>
                    <a:lnTo>
                      <a:pt x="42" y="0"/>
                    </a:lnTo>
                    <a:lnTo>
                      <a:pt x="52" y="0"/>
                    </a:lnTo>
                    <a:lnTo>
                      <a:pt x="5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32" name="Freeform 532">
                <a:extLst>
                  <a:ext uri="{FF2B5EF4-FFF2-40B4-BE49-F238E27FC236}">
                    <a16:creationId xmlns:a16="http://schemas.microsoft.com/office/drawing/2014/main" id="{4917C6F9-C302-4394-B795-61F5A042E2B7}"/>
                  </a:ext>
                </a:extLst>
              </p:cNvPr>
              <p:cNvSpPr>
                <a:spLocks/>
              </p:cNvSpPr>
              <p:nvPr/>
            </p:nvSpPr>
            <p:spPr bwMode="auto">
              <a:xfrm>
                <a:off x="1224" y="3263"/>
                <a:ext cx="27" cy="31"/>
              </a:xfrm>
              <a:custGeom>
                <a:avLst/>
                <a:gdLst>
                  <a:gd name="T0" fmla="*/ 26 w 27"/>
                  <a:gd name="T1" fmla="*/ 1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1 h 31"/>
                  <a:gd name="T24" fmla="*/ 0 w 27"/>
                  <a:gd name="T25" fmla="*/ 1 h 31"/>
                  <a:gd name="T26" fmla="*/ 7 w 27"/>
                  <a:gd name="T27" fmla="*/ 0 h 31"/>
                  <a:gd name="T28" fmla="*/ 19 w 27"/>
                  <a:gd name="T29" fmla="*/ 0 h 31"/>
                  <a:gd name="T30" fmla="*/ 26 w 27"/>
                  <a:gd name="T31" fmla="*/ 1 h 31"/>
                  <a:gd name="T32" fmla="*/ 26 w 27"/>
                  <a:gd name="T33" fmla="*/ 1 h 31"/>
                  <a:gd name="T34" fmla="*/ 26 w 27"/>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1"/>
                    </a:moveTo>
                    <a:lnTo>
                      <a:pt x="26" y="8"/>
                    </a:lnTo>
                    <a:lnTo>
                      <a:pt x="26" y="22"/>
                    </a:lnTo>
                    <a:lnTo>
                      <a:pt x="26" y="30"/>
                    </a:lnTo>
                    <a:lnTo>
                      <a:pt x="19" y="30"/>
                    </a:lnTo>
                    <a:lnTo>
                      <a:pt x="7" y="30"/>
                    </a:lnTo>
                    <a:lnTo>
                      <a:pt x="0" y="30"/>
                    </a:lnTo>
                    <a:lnTo>
                      <a:pt x="0" y="22"/>
                    </a:lnTo>
                    <a:lnTo>
                      <a:pt x="0" y="8"/>
                    </a:lnTo>
                    <a:lnTo>
                      <a:pt x="0" y="1"/>
                    </a:lnTo>
                    <a:lnTo>
                      <a:pt x="7" y="0"/>
                    </a:lnTo>
                    <a:lnTo>
                      <a:pt x="19" y="0"/>
                    </a:lnTo>
                    <a:lnTo>
                      <a:pt x="26"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3" name="Freeform 533">
                <a:extLst>
                  <a:ext uri="{FF2B5EF4-FFF2-40B4-BE49-F238E27FC236}">
                    <a16:creationId xmlns:a16="http://schemas.microsoft.com/office/drawing/2014/main" id="{24C9BB1F-0A9A-4D73-829D-EB3A87D1389A}"/>
                  </a:ext>
                </a:extLst>
              </p:cNvPr>
              <p:cNvSpPr>
                <a:spLocks/>
              </p:cNvSpPr>
              <p:nvPr/>
            </p:nvSpPr>
            <p:spPr bwMode="auto">
              <a:xfrm>
                <a:off x="1254" y="3263"/>
                <a:ext cx="27" cy="31"/>
              </a:xfrm>
              <a:custGeom>
                <a:avLst/>
                <a:gdLst>
                  <a:gd name="T0" fmla="*/ 26 w 27"/>
                  <a:gd name="T1" fmla="*/ 1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1 h 31"/>
                  <a:gd name="T24" fmla="*/ 0 w 27"/>
                  <a:gd name="T25" fmla="*/ 1 h 31"/>
                  <a:gd name="T26" fmla="*/ 7 w 27"/>
                  <a:gd name="T27" fmla="*/ 0 h 31"/>
                  <a:gd name="T28" fmla="*/ 19 w 27"/>
                  <a:gd name="T29" fmla="*/ 0 h 31"/>
                  <a:gd name="T30" fmla="*/ 26 w 27"/>
                  <a:gd name="T31" fmla="*/ 1 h 31"/>
                  <a:gd name="T32" fmla="*/ 26 w 27"/>
                  <a:gd name="T33" fmla="*/ 1 h 31"/>
                  <a:gd name="T34" fmla="*/ 26 w 27"/>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1"/>
                    </a:moveTo>
                    <a:lnTo>
                      <a:pt x="26" y="8"/>
                    </a:lnTo>
                    <a:lnTo>
                      <a:pt x="26" y="22"/>
                    </a:lnTo>
                    <a:lnTo>
                      <a:pt x="26" y="30"/>
                    </a:lnTo>
                    <a:lnTo>
                      <a:pt x="19" y="30"/>
                    </a:lnTo>
                    <a:lnTo>
                      <a:pt x="7" y="30"/>
                    </a:lnTo>
                    <a:lnTo>
                      <a:pt x="0" y="30"/>
                    </a:lnTo>
                    <a:lnTo>
                      <a:pt x="0" y="22"/>
                    </a:lnTo>
                    <a:lnTo>
                      <a:pt x="0" y="8"/>
                    </a:lnTo>
                    <a:lnTo>
                      <a:pt x="0" y="1"/>
                    </a:lnTo>
                    <a:lnTo>
                      <a:pt x="7" y="0"/>
                    </a:lnTo>
                    <a:lnTo>
                      <a:pt x="19" y="0"/>
                    </a:lnTo>
                    <a:lnTo>
                      <a:pt x="26"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4" name="Freeform 534">
                <a:extLst>
                  <a:ext uri="{FF2B5EF4-FFF2-40B4-BE49-F238E27FC236}">
                    <a16:creationId xmlns:a16="http://schemas.microsoft.com/office/drawing/2014/main" id="{430A7C93-CDEB-444A-A125-FD03E963DADD}"/>
                  </a:ext>
                </a:extLst>
              </p:cNvPr>
              <p:cNvSpPr>
                <a:spLocks/>
              </p:cNvSpPr>
              <p:nvPr/>
            </p:nvSpPr>
            <p:spPr bwMode="auto">
              <a:xfrm>
                <a:off x="1224" y="3296"/>
                <a:ext cx="27" cy="30"/>
              </a:xfrm>
              <a:custGeom>
                <a:avLst/>
                <a:gdLst>
                  <a:gd name="T0" fmla="*/ 26 w 27"/>
                  <a:gd name="T1" fmla="*/ 0 h 30"/>
                  <a:gd name="T2" fmla="*/ 26 w 27"/>
                  <a:gd name="T3" fmla="*/ 7 h 30"/>
                  <a:gd name="T4" fmla="*/ 26 w 27"/>
                  <a:gd name="T5" fmla="*/ 21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1 h 30"/>
                  <a:gd name="T20" fmla="*/ 0 w 27"/>
                  <a:gd name="T21" fmla="*/ 7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7"/>
                    </a:lnTo>
                    <a:lnTo>
                      <a:pt x="26" y="21"/>
                    </a:lnTo>
                    <a:lnTo>
                      <a:pt x="26" y="29"/>
                    </a:lnTo>
                    <a:lnTo>
                      <a:pt x="19" y="29"/>
                    </a:lnTo>
                    <a:lnTo>
                      <a:pt x="7" y="29"/>
                    </a:lnTo>
                    <a:lnTo>
                      <a:pt x="0" y="29"/>
                    </a:lnTo>
                    <a:lnTo>
                      <a:pt x="0" y="21"/>
                    </a:lnTo>
                    <a:lnTo>
                      <a:pt x="0" y="7"/>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5" name="Freeform 535">
                <a:extLst>
                  <a:ext uri="{FF2B5EF4-FFF2-40B4-BE49-F238E27FC236}">
                    <a16:creationId xmlns:a16="http://schemas.microsoft.com/office/drawing/2014/main" id="{D3A886FE-21AD-43F4-A7E6-15EB98C23CE5}"/>
                  </a:ext>
                </a:extLst>
              </p:cNvPr>
              <p:cNvSpPr>
                <a:spLocks/>
              </p:cNvSpPr>
              <p:nvPr/>
            </p:nvSpPr>
            <p:spPr bwMode="auto">
              <a:xfrm>
                <a:off x="1254" y="3296"/>
                <a:ext cx="27" cy="30"/>
              </a:xfrm>
              <a:custGeom>
                <a:avLst/>
                <a:gdLst>
                  <a:gd name="T0" fmla="*/ 26 w 27"/>
                  <a:gd name="T1" fmla="*/ 0 h 30"/>
                  <a:gd name="T2" fmla="*/ 26 w 27"/>
                  <a:gd name="T3" fmla="*/ 7 h 30"/>
                  <a:gd name="T4" fmla="*/ 26 w 27"/>
                  <a:gd name="T5" fmla="*/ 21 h 30"/>
                  <a:gd name="T6" fmla="*/ 26 w 27"/>
                  <a:gd name="T7" fmla="*/ 29 h 30"/>
                  <a:gd name="T8" fmla="*/ 26 w 27"/>
                  <a:gd name="T9" fmla="*/ 29 h 30"/>
                  <a:gd name="T10" fmla="*/ 19 w 27"/>
                  <a:gd name="T11" fmla="*/ 29 h 30"/>
                  <a:gd name="T12" fmla="*/ 7 w 27"/>
                  <a:gd name="T13" fmla="*/ 29 h 30"/>
                  <a:gd name="T14" fmla="*/ 0 w 27"/>
                  <a:gd name="T15" fmla="*/ 29 h 30"/>
                  <a:gd name="T16" fmla="*/ 0 w 27"/>
                  <a:gd name="T17" fmla="*/ 29 h 30"/>
                  <a:gd name="T18" fmla="*/ 0 w 27"/>
                  <a:gd name="T19" fmla="*/ 21 h 30"/>
                  <a:gd name="T20" fmla="*/ 0 w 27"/>
                  <a:gd name="T21" fmla="*/ 7 h 30"/>
                  <a:gd name="T22" fmla="*/ 0 w 27"/>
                  <a:gd name="T23" fmla="*/ 0 h 30"/>
                  <a:gd name="T24" fmla="*/ 0 w 27"/>
                  <a:gd name="T25" fmla="*/ 0 h 30"/>
                  <a:gd name="T26" fmla="*/ 7 w 27"/>
                  <a:gd name="T27" fmla="*/ 0 h 30"/>
                  <a:gd name="T28" fmla="*/ 19 w 27"/>
                  <a:gd name="T29" fmla="*/ 0 h 30"/>
                  <a:gd name="T30" fmla="*/ 26 w 27"/>
                  <a:gd name="T31" fmla="*/ 0 h 30"/>
                  <a:gd name="T32" fmla="*/ 26 w 27"/>
                  <a:gd name="T33" fmla="*/ 0 h 30"/>
                  <a:gd name="T34" fmla="*/ 26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26" y="0"/>
                    </a:moveTo>
                    <a:lnTo>
                      <a:pt x="26" y="7"/>
                    </a:lnTo>
                    <a:lnTo>
                      <a:pt x="26" y="21"/>
                    </a:lnTo>
                    <a:lnTo>
                      <a:pt x="26" y="29"/>
                    </a:lnTo>
                    <a:lnTo>
                      <a:pt x="19" y="29"/>
                    </a:lnTo>
                    <a:lnTo>
                      <a:pt x="7" y="29"/>
                    </a:lnTo>
                    <a:lnTo>
                      <a:pt x="0" y="29"/>
                    </a:lnTo>
                    <a:lnTo>
                      <a:pt x="0" y="21"/>
                    </a:lnTo>
                    <a:lnTo>
                      <a:pt x="0" y="7"/>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6" name="Freeform 536">
                <a:extLst>
                  <a:ext uri="{FF2B5EF4-FFF2-40B4-BE49-F238E27FC236}">
                    <a16:creationId xmlns:a16="http://schemas.microsoft.com/office/drawing/2014/main" id="{CA44AE44-2FE6-4EFC-843F-95C3B0C049DE}"/>
                  </a:ext>
                </a:extLst>
              </p:cNvPr>
              <p:cNvSpPr>
                <a:spLocks/>
              </p:cNvSpPr>
              <p:nvPr/>
            </p:nvSpPr>
            <p:spPr bwMode="auto">
              <a:xfrm>
                <a:off x="1224" y="3328"/>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7" name="Freeform 537">
                <a:extLst>
                  <a:ext uri="{FF2B5EF4-FFF2-40B4-BE49-F238E27FC236}">
                    <a16:creationId xmlns:a16="http://schemas.microsoft.com/office/drawing/2014/main" id="{39FEB685-4059-4055-B3CC-68D84D3450FF}"/>
                  </a:ext>
                </a:extLst>
              </p:cNvPr>
              <p:cNvSpPr>
                <a:spLocks/>
              </p:cNvSpPr>
              <p:nvPr/>
            </p:nvSpPr>
            <p:spPr bwMode="auto">
              <a:xfrm>
                <a:off x="1254" y="3328"/>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8" name="Freeform 538">
                <a:extLst>
                  <a:ext uri="{FF2B5EF4-FFF2-40B4-BE49-F238E27FC236}">
                    <a16:creationId xmlns:a16="http://schemas.microsoft.com/office/drawing/2014/main" id="{60267472-C002-46AD-B8B4-925B877E89B2}"/>
                  </a:ext>
                </a:extLst>
              </p:cNvPr>
              <p:cNvSpPr>
                <a:spLocks/>
              </p:cNvSpPr>
              <p:nvPr/>
            </p:nvSpPr>
            <p:spPr bwMode="auto">
              <a:xfrm>
                <a:off x="1224" y="3264"/>
                <a:ext cx="14" cy="28"/>
              </a:xfrm>
              <a:custGeom>
                <a:avLst/>
                <a:gdLst>
                  <a:gd name="T0" fmla="*/ 13 w 14"/>
                  <a:gd name="T1" fmla="*/ 0 h 28"/>
                  <a:gd name="T2" fmla="*/ 13 w 14"/>
                  <a:gd name="T3" fmla="*/ 7 h 28"/>
                  <a:gd name="T4" fmla="*/ 13 w 14"/>
                  <a:gd name="T5" fmla="*/ 20 h 28"/>
                  <a:gd name="T6" fmla="*/ 13 w 14"/>
                  <a:gd name="T7" fmla="*/ 27 h 28"/>
                  <a:gd name="T8" fmla="*/ 13 w 14"/>
                  <a:gd name="T9" fmla="*/ 27 h 28"/>
                  <a:gd name="T10" fmla="*/ 10 w 14"/>
                  <a:gd name="T11" fmla="*/ 27 h 28"/>
                  <a:gd name="T12" fmla="*/ 3 w 14"/>
                  <a:gd name="T13" fmla="*/ 27 h 28"/>
                  <a:gd name="T14" fmla="*/ 0 w 14"/>
                  <a:gd name="T15" fmla="*/ 27 h 28"/>
                  <a:gd name="T16" fmla="*/ 0 w 14"/>
                  <a:gd name="T17" fmla="*/ 27 h 28"/>
                  <a:gd name="T18" fmla="*/ 0 w 14"/>
                  <a:gd name="T19" fmla="*/ 20 h 28"/>
                  <a:gd name="T20" fmla="*/ 0 w 14"/>
                  <a:gd name="T21" fmla="*/ 7 h 28"/>
                  <a:gd name="T22" fmla="*/ 0 w 14"/>
                  <a:gd name="T23" fmla="*/ 0 h 28"/>
                  <a:gd name="T24" fmla="*/ 0 w 14"/>
                  <a:gd name="T25" fmla="*/ 0 h 28"/>
                  <a:gd name="T26" fmla="*/ 3 w 14"/>
                  <a:gd name="T27" fmla="*/ 0 h 28"/>
                  <a:gd name="T28" fmla="*/ 10 w 14"/>
                  <a:gd name="T29" fmla="*/ 0 h 28"/>
                  <a:gd name="T30" fmla="*/ 13 w 14"/>
                  <a:gd name="T31" fmla="*/ 0 h 28"/>
                  <a:gd name="T32" fmla="*/ 13 w 14"/>
                  <a:gd name="T33" fmla="*/ 0 h 28"/>
                  <a:gd name="T34" fmla="*/ 13 w 14"/>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8"/>
                  <a:gd name="T56" fmla="*/ 14 w 1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8">
                    <a:moveTo>
                      <a:pt x="13" y="0"/>
                    </a:moveTo>
                    <a:lnTo>
                      <a:pt x="13" y="7"/>
                    </a:lnTo>
                    <a:lnTo>
                      <a:pt x="13" y="20"/>
                    </a:lnTo>
                    <a:lnTo>
                      <a:pt x="13" y="27"/>
                    </a:lnTo>
                    <a:lnTo>
                      <a:pt x="10" y="27"/>
                    </a:lnTo>
                    <a:lnTo>
                      <a:pt x="3" y="27"/>
                    </a:lnTo>
                    <a:lnTo>
                      <a:pt x="0" y="27"/>
                    </a:lnTo>
                    <a:lnTo>
                      <a:pt x="0" y="20"/>
                    </a:lnTo>
                    <a:lnTo>
                      <a:pt x="0" y="7"/>
                    </a:lnTo>
                    <a:lnTo>
                      <a:pt x="0" y="0"/>
                    </a:lnTo>
                    <a:lnTo>
                      <a:pt x="3" y="0"/>
                    </a:lnTo>
                    <a:lnTo>
                      <a:pt x="10" y="0"/>
                    </a:lnTo>
                    <a:lnTo>
                      <a:pt x="13"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39" name="Freeform 539">
                <a:extLst>
                  <a:ext uri="{FF2B5EF4-FFF2-40B4-BE49-F238E27FC236}">
                    <a16:creationId xmlns:a16="http://schemas.microsoft.com/office/drawing/2014/main" id="{BFCDE32F-3CFB-4C49-890E-130E3F82CE9E}"/>
                  </a:ext>
                </a:extLst>
              </p:cNvPr>
              <p:cNvSpPr>
                <a:spLocks/>
              </p:cNvSpPr>
              <p:nvPr/>
            </p:nvSpPr>
            <p:spPr bwMode="auto">
              <a:xfrm>
                <a:off x="1224" y="3265"/>
                <a:ext cx="15" cy="27"/>
              </a:xfrm>
              <a:custGeom>
                <a:avLst/>
                <a:gdLst>
                  <a:gd name="T0" fmla="*/ 14 w 15"/>
                  <a:gd name="T1" fmla="*/ 0 h 27"/>
                  <a:gd name="T2" fmla="*/ 14 w 15"/>
                  <a:gd name="T3" fmla="*/ 6 h 27"/>
                  <a:gd name="T4" fmla="*/ 14 w 15"/>
                  <a:gd name="T5" fmla="*/ 13 h 27"/>
                  <a:gd name="T6" fmla="*/ 14 w 15"/>
                  <a:gd name="T7" fmla="*/ 26 h 27"/>
                  <a:gd name="T8" fmla="*/ 14 w 15"/>
                  <a:gd name="T9" fmla="*/ 26 h 27"/>
                  <a:gd name="T10" fmla="*/ 11 w 15"/>
                  <a:gd name="T11" fmla="*/ 26 h 27"/>
                  <a:gd name="T12" fmla="*/ 8 w 15"/>
                  <a:gd name="T13" fmla="*/ 26 h 27"/>
                  <a:gd name="T14" fmla="*/ 0 w 15"/>
                  <a:gd name="T15" fmla="*/ 26 h 27"/>
                  <a:gd name="T16" fmla="*/ 0 w 15"/>
                  <a:gd name="T17" fmla="*/ 26 h 27"/>
                  <a:gd name="T18" fmla="*/ 1 w 15"/>
                  <a:gd name="T19" fmla="*/ 20 h 27"/>
                  <a:gd name="T20" fmla="*/ 0 w 15"/>
                  <a:gd name="T21" fmla="*/ 14 h 27"/>
                  <a:gd name="T22" fmla="*/ 0 w 15"/>
                  <a:gd name="T23" fmla="*/ 0 h 27"/>
                  <a:gd name="T24" fmla="*/ 0 w 15"/>
                  <a:gd name="T25" fmla="*/ 0 h 27"/>
                  <a:gd name="T26" fmla="*/ 4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3"/>
                    </a:lnTo>
                    <a:lnTo>
                      <a:pt x="14" y="26"/>
                    </a:lnTo>
                    <a:lnTo>
                      <a:pt x="11" y="26"/>
                    </a:lnTo>
                    <a:lnTo>
                      <a:pt x="8" y="26"/>
                    </a:lnTo>
                    <a:lnTo>
                      <a:pt x="0" y="26"/>
                    </a:lnTo>
                    <a:lnTo>
                      <a:pt x="1" y="20"/>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0" name="Freeform 540">
                <a:extLst>
                  <a:ext uri="{FF2B5EF4-FFF2-40B4-BE49-F238E27FC236}">
                    <a16:creationId xmlns:a16="http://schemas.microsoft.com/office/drawing/2014/main" id="{EFEE3B0F-6007-4C5C-8904-F768F6AD3583}"/>
                  </a:ext>
                </a:extLst>
              </p:cNvPr>
              <p:cNvSpPr>
                <a:spLocks/>
              </p:cNvSpPr>
              <p:nvPr/>
            </p:nvSpPr>
            <p:spPr bwMode="auto">
              <a:xfrm>
                <a:off x="1225" y="3267"/>
                <a:ext cx="14" cy="25"/>
              </a:xfrm>
              <a:custGeom>
                <a:avLst/>
                <a:gdLst>
                  <a:gd name="T0" fmla="*/ 13 w 14"/>
                  <a:gd name="T1" fmla="*/ 0 h 25"/>
                  <a:gd name="T2" fmla="*/ 13 w 14"/>
                  <a:gd name="T3" fmla="*/ 6 h 25"/>
                  <a:gd name="T4" fmla="*/ 13 w 14"/>
                  <a:gd name="T5" fmla="*/ 12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0 w 14"/>
                  <a:gd name="T19" fmla="*/ 19 h 25"/>
                  <a:gd name="T20" fmla="*/ 0 w 14"/>
                  <a:gd name="T21" fmla="*/ 13 h 25"/>
                  <a:gd name="T22" fmla="*/ 0 w 14"/>
                  <a:gd name="T23" fmla="*/ 0 h 25"/>
                  <a:gd name="T24" fmla="*/ 0 w 14"/>
                  <a:gd name="T25" fmla="*/ 0 h 25"/>
                  <a:gd name="T26" fmla="*/ 3 w 14"/>
                  <a:gd name="T27" fmla="*/ 0 h 25"/>
                  <a:gd name="T28" fmla="*/ 6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6"/>
                    </a:lnTo>
                    <a:lnTo>
                      <a:pt x="13" y="12"/>
                    </a:lnTo>
                    <a:lnTo>
                      <a:pt x="13" y="24"/>
                    </a:lnTo>
                    <a:lnTo>
                      <a:pt x="10" y="24"/>
                    </a:lnTo>
                    <a:lnTo>
                      <a:pt x="7" y="24"/>
                    </a:lnTo>
                    <a:lnTo>
                      <a:pt x="0" y="24"/>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1" name="Freeform 541">
                <a:extLst>
                  <a:ext uri="{FF2B5EF4-FFF2-40B4-BE49-F238E27FC236}">
                    <a16:creationId xmlns:a16="http://schemas.microsoft.com/office/drawing/2014/main" id="{92AF249E-6D52-4073-BE68-7E23F74D10CC}"/>
                  </a:ext>
                </a:extLst>
              </p:cNvPr>
              <p:cNvSpPr>
                <a:spLocks/>
              </p:cNvSpPr>
              <p:nvPr/>
            </p:nvSpPr>
            <p:spPr bwMode="auto">
              <a:xfrm>
                <a:off x="1226" y="3269"/>
                <a:ext cx="13" cy="23"/>
              </a:xfrm>
              <a:custGeom>
                <a:avLst/>
                <a:gdLst>
                  <a:gd name="T0" fmla="*/ 12 w 13"/>
                  <a:gd name="T1" fmla="*/ 0 h 23"/>
                  <a:gd name="T2" fmla="*/ 12 w 13"/>
                  <a:gd name="T3" fmla="*/ 5 h 23"/>
                  <a:gd name="T4" fmla="*/ 12 w 13"/>
                  <a:gd name="T5" fmla="*/ 11 h 23"/>
                  <a:gd name="T6" fmla="*/ 12 w 13"/>
                  <a:gd name="T7" fmla="*/ 22 h 23"/>
                  <a:gd name="T8" fmla="*/ 12 w 13"/>
                  <a:gd name="T9" fmla="*/ 22 h 23"/>
                  <a:gd name="T10" fmla="*/ 9 w 13"/>
                  <a:gd name="T11" fmla="*/ 22 h 23"/>
                  <a:gd name="T12" fmla="*/ 7 w 13"/>
                  <a:gd name="T13" fmla="*/ 22 h 23"/>
                  <a:gd name="T14" fmla="*/ 0 w 13"/>
                  <a:gd name="T15" fmla="*/ 22 h 23"/>
                  <a:gd name="T16" fmla="*/ 0 w 13"/>
                  <a:gd name="T17" fmla="*/ 22 h 23"/>
                  <a:gd name="T18" fmla="*/ 0 w 13"/>
                  <a:gd name="T19" fmla="*/ 17 h 23"/>
                  <a:gd name="T20" fmla="*/ 0 w 13"/>
                  <a:gd name="T21" fmla="*/ 12 h 23"/>
                  <a:gd name="T22" fmla="*/ 0 w 13"/>
                  <a:gd name="T23" fmla="*/ 0 h 23"/>
                  <a:gd name="T24" fmla="*/ 0 w 13"/>
                  <a:gd name="T25" fmla="*/ 0 h 23"/>
                  <a:gd name="T26" fmla="*/ 3 w 13"/>
                  <a:gd name="T27" fmla="*/ 0 h 23"/>
                  <a:gd name="T28" fmla="*/ 6 w 13"/>
                  <a:gd name="T29" fmla="*/ 0 h 23"/>
                  <a:gd name="T30" fmla="*/ 12 w 13"/>
                  <a:gd name="T31" fmla="*/ 0 h 23"/>
                  <a:gd name="T32" fmla="*/ 12 w 13"/>
                  <a:gd name="T33" fmla="*/ 0 h 23"/>
                  <a:gd name="T34" fmla="*/ 12 w 13"/>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3"/>
                  <a:gd name="T56" fmla="*/ 13 w 1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3">
                    <a:moveTo>
                      <a:pt x="12" y="0"/>
                    </a:moveTo>
                    <a:lnTo>
                      <a:pt x="12" y="5"/>
                    </a:lnTo>
                    <a:lnTo>
                      <a:pt x="12" y="11"/>
                    </a:lnTo>
                    <a:lnTo>
                      <a:pt x="12" y="22"/>
                    </a:lnTo>
                    <a:lnTo>
                      <a:pt x="9" y="22"/>
                    </a:lnTo>
                    <a:lnTo>
                      <a:pt x="7" y="22"/>
                    </a:lnTo>
                    <a:lnTo>
                      <a:pt x="0" y="22"/>
                    </a:lnTo>
                    <a:lnTo>
                      <a:pt x="0" y="17"/>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2" name="Freeform 542">
                <a:extLst>
                  <a:ext uri="{FF2B5EF4-FFF2-40B4-BE49-F238E27FC236}">
                    <a16:creationId xmlns:a16="http://schemas.microsoft.com/office/drawing/2014/main" id="{A2B564B8-9B33-4D06-8D54-68B32FABAF82}"/>
                  </a:ext>
                </a:extLst>
              </p:cNvPr>
              <p:cNvSpPr>
                <a:spLocks/>
              </p:cNvSpPr>
              <p:nvPr/>
            </p:nvSpPr>
            <p:spPr bwMode="auto">
              <a:xfrm>
                <a:off x="1227" y="3271"/>
                <a:ext cx="12" cy="21"/>
              </a:xfrm>
              <a:custGeom>
                <a:avLst/>
                <a:gdLst>
                  <a:gd name="T0" fmla="*/ 11 w 12"/>
                  <a:gd name="T1" fmla="*/ 0 h 21"/>
                  <a:gd name="T2" fmla="*/ 11 w 12"/>
                  <a:gd name="T3" fmla="*/ 5 h 21"/>
                  <a:gd name="T4" fmla="*/ 11 w 12"/>
                  <a:gd name="T5" fmla="*/ 9 h 21"/>
                  <a:gd name="T6" fmla="*/ 11 w 12"/>
                  <a:gd name="T7" fmla="*/ 20 h 21"/>
                  <a:gd name="T8" fmla="*/ 11 w 12"/>
                  <a:gd name="T9" fmla="*/ 20 h 21"/>
                  <a:gd name="T10" fmla="*/ 8 w 12"/>
                  <a:gd name="T11" fmla="*/ 20 h 21"/>
                  <a:gd name="T12" fmla="*/ 6 w 12"/>
                  <a:gd name="T13" fmla="*/ 20 h 21"/>
                  <a:gd name="T14" fmla="*/ 0 w 12"/>
                  <a:gd name="T15" fmla="*/ 20 h 21"/>
                  <a:gd name="T16" fmla="*/ 0 w 12"/>
                  <a:gd name="T17" fmla="*/ 20 h 21"/>
                  <a:gd name="T18" fmla="*/ 0 w 12"/>
                  <a:gd name="T19" fmla="*/ 15 h 21"/>
                  <a:gd name="T20" fmla="*/ 0 w 12"/>
                  <a:gd name="T21" fmla="*/ 10 h 21"/>
                  <a:gd name="T22" fmla="*/ 0 w 12"/>
                  <a:gd name="T23" fmla="*/ 0 h 21"/>
                  <a:gd name="T24" fmla="*/ 0 w 12"/>
                  <a:gd name="T25" fmla="*/ 0 h 21"/>
                  <a:gd name="T26" fmla="*/ 3 w 12"/>
                  <a:gd name="T27" fmla="*/ 0 h 21"/>
                  <a:gd name="T28" fmla="*/ 5 w 12"/>
                  <a:gd name="T29" fmla="*/ 0 h 21"/>
                  <a:gd name="T30" fmla="*/ 11 w 12"/>
                  <a:gd name="T31" fmla="*/ 0 h 21"/>
                  <a:gd name="T32" fmla="*/ 11 w 12"/>
                  <a:gd name="T33" fmla="*/ 0 h 21"/>
                  <a:gd name="T34" fmla="*/ 11 w 12"/>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1"/>
                  <a:gd name="T56" fmla="*/ 12 w 12"/>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1">
                    <a:moveTo>
                      <a:pt x="11" y="0"/>
                    </a:moveTo>
                    <a:lnTo>
                      <a:pt x="11" y="5"/>
                    </a:lnTo>
                    <a:lnTo>
                      <a:pt x="11" y="9"/>
                    </a:lnTo>
                    <a:lnTo>
                      <a:pt x="11" y="20"/>
                    </a:lnTo>
                    <a:lnTo>
                      <a:pt x="8" y="20"/>
                    </a:lnTo>
                    <a:lnTo>
                      <a:pt x="6" y="20"/>
                    </a:lnTo>
                    <a:lnTo>
                      <a:pt x="0" y="20"/>
                    </a:lnTo>
                    <a:lnTo>
                      <a:pt x="0" y="15"/>
                    </a:lnTo>
                    <a:lnTo>
                      <a:pt x="0" y="10"/>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3" name="Freeform 543">
                <a:extLst>
                  <a:ext uri="{FF2B5EF4-FFF2-40B4-BE49-F238E27FC236}">
                    <a16:creationId xmlns:a16="http://schemas.microsoft.com/office/drawing/2014/main" id="{97D55213-8E5F-44FF-87ED-89B43D18982F}"/>
                  </a:ext>
                </a:extLst>
              </p:cNvPr>
              <p:cNvSpPr>
                <a:spLocks/>
              </p:cNvSpPr>
              <p:nvPr/>
            </p:nvSpPr>
            <p:spPr bwMode="auto">
              <a:xfrm>
                <a:off x="1228" y="3273"/>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8 w 11"/>
                  <a:gd name="T11" fmla="*/ 18 h 19"/>
                  <a:gd name="T12" fmla="*/ 5 w 11"/>
                  <a:gd name="T13" fmla="*/ 18 h 19"/>
                  <a:gd name="T14" fmla="*/ 0 w 11"/>
                  <a:gd name="T15" fmla="*/ 18 h 19"/>
                  <a:gd name="T16" fmla="*/ 0 w 11"/>
                  <a:gd name="T17" fmla="*/ 18 h 19"/>
                  <a:gd name="T18" fmla="*/ 0 w 11"/>
                  <a:gd name="T19" fmla="*/ 14 h 19"/>
                  <a:gd name="T20" fmla="*/ 0 w 11"/>
                  <a:gd name="T21" fmla="*/ 9 h 19"/>
                  <a:gd name="T22" fmla="*/ 0 w 11"/>
                  <a:gd name="T23" fmla="*/ 0 h 19"/>
                  <a:gd name="T24" fmla="*/ 0 w 11"/>
                  <a:gd name="T25" fmla="*/ 0 h 19"/>
                  <a:gd name="T26" fmla="*/ 3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8" y="18"/>
                    </a:lnTo>
                    <a:lnTo>
                      <a:pt x="5" y="18"/>
                    </a:lnTo>
                    <a:lnTo>
                      <a:pt x="0" y="18"/>
                    </a:lnTo>
                    <a:lnTo>
                      <a:pt x="0" y="14"/>
                    </a:lnTo>
                    <a:lnTo>
                      <a:pt x="0" y="9"/>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4" name="Freeform 544">
                <a:extLst>
                  <a:ext uri="{FF2B5EF4-FFF2-40B4-BE49-F238E27FC236}">
                    <a16:creationId xmlns:a16="http://schemas.microsoft.com/office/drawing/2014/main" id="{56CE4197-14C1-40C8-A670-297A80F48F75}"/>
                  </a:ext>
                </a:extLst>
              </p:cNvPr>
              <p:cNvSpPr>
                <a:spLocks/>
              </p:cNvSpPr>
              <p:nvPr/>
            </p:nvSpPr>
            <p:spPr bwMode="auto">
              <a:xfrm>
                <a:off x="1229" y="3275"/>
                <a:ext cx="10" cy="17"/>
              </a:xfrm>
              <a:custGeom>
                <a:avLst/>
                <a:gdLst>
                  <a:gd name="T0" fmla="*/ 9 w 10"/>
                  <a:gd name="T1" fmla="*/ 0 h 17"/>
                  <a:gd name="T2" fmla="*/ 9 w 10"/>
                  <a:gd name="T3" fmla="*/ 3 h 17"/>
                  <a:gd name="T4" fmla="*/ 9 w 10"/>
                  <a:gd name="T5" fmla="*/ 7 h 17"/>
                  <a:gd name="T6" fmla="*/ 9 w 10"/>
                  <a:gd name="T7" fmla="*/ 16 h 17"/>
                  <a:gd name="T8" fmla="*/ 9 w 10"/>
                  <a:gd name="T9" fmla="*/ 16 h 17"/>
                  <a:gd name="T10" fmla="*/ 7 w 10"/>
                  <a:gd name="T11" fmla="*/ 16 h 17"/>
                  <a:gd name="T12" fmla="*/ 5 w 10"/>
                  <a:gd name="T13" fmla="*/ 16 h 17"/>
                  <a:gd name="T14" fmla="*/ 0 w 10"/>
                  <a:gd name="T15" fmla="*/ 16 h 17"/>
                  <a:gd name="T16" fmla="*/ 0 w 10"/>
                  <a:gd name="T17" fmla="*/ 16 h 17"/>
                  <a:gd name="T18" fmla="*/ 0 w 10"/>
                  <a:gd name="T19" fmla="*/ 12 h 17"/>
                  <a:gd name="T20" fmla="*/ 0 w 10"/>
                  <a:gd name="T21" fmla="*/ 8 h 17"/>
                  <a:gd name="T22" fmla="*/ 0 w 10"/>
                  <a:gd name="T23" fmla="*/ 0 h 17"/>
                  <a:gd name="T24" fmla="*/ 0 w 10"/>
                  <a:gd name="T25" fmla="*/ 0 h 17"/>
                  <a:gd name="T26" fmla="*/ 2 w 10"/>
                  <a:gd name="T27" fmla="*/ 0 h 17"/>
                  <a:gd name="T28" fmla="*/ 4 w 10"/>
                  <a:gd name="T29" fmla="*/ 0 h 17"/>
                  <a:gd name="T30" fmla="*/ 9 w 10"/>
                  <a:gd name="T31" fmla="*/ 0 h 17"/>
                  <a:gd name="T32" fmla="*/ 9 w 10"/>
                  <a:gd name="T33" fmla="*/ 0 h 17"/>
                  <a:gd name="T34" fmla="*/ 9 w 10"/>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7"/>
                  <a:gd name="T56" fmla="*/ 10 w 10"/>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7">
                    <a:moveTo>
                      <a:pt x="9" y="0"/>
                    </a:moveTo>
                    <a:lnTo>
                      <a:pt x="9" y="3"/>
                    </a:lnTo>
                    <a:lnTo>
                      <a:pt x="9" y="7"/>
                    </a:lnTo>
                    <a:lnTo>
                      <a:pt x="9" y="16"/>
                    </a:lnTo>
                    <a:lnTo>
                      <a:pt x="7" y="16"/>
                    </a:lnTo>
                    <a:lnTo>
                      <a:pt x="5" y="16"/>
                    </a:lnTo>
                    <a:lnTo>
                      <a:pt x="0" y="16"/>
                    </a:lnTo>
                    <a:lnTo>
                      <a:pt x="0" y="12"/>
                    </a:lnTo>
                    <a:lnTo>
                      <a:pt x="0" y="8"/>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5" name="Freeform 545">
                <a:extLst>
                  <a:ext uri="{FF2B5EF4-FFF2-40B4-BE49-F238E27FC236}">
                    <a16:creationId xmlns:a16="http://schemas.microsoft.com/office/drawing/2014/main" id="{D228C061-AFE6-4D3D-AA72-28E697298FE5}"/>
                  </a:ext>
                </a:extLst>
              </p:cNvPr>
              <p:cNvSpPr>
                <a:spLocks/>
              </p:cNvSpPr>
              <p:nvPr/>
            </p:nvSpPr>
            <p:spPr bwMode="auto">
              <a:xfrm>
                <a:off x="1230" y="3276"/>
                <a:ext cx="9" cy="16"/>
              </a:xfrm>
              <a:custGeom>
                <a:avLst/>
                <a:gdLst>
                  <a:gd name="T0" fmla="*/ 8 w 9"/>
                  <a:gd name="T1" fmla="*/ 0 h 16"/>
                  <a:gd name="T2" fmla="*/ 8 w 9"/>
                  <a:gd name="T3" fmla="*/ 4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2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4"/>
                    </a:lnTo>
                    <a:lnTo>
                      <a:pt x="8" y="7"/>
                    </a:lnTo>
                    <a:lnTo>
                      <a:pt x="8" y="15"/>
                    </a:lnTo>
                    <a:lnTo>
                      <a:pt x="6" y="15"/>
                    </a:lnTo>
                    <a:lnTo>
                      <a:pt x="4" y="15"/>
                    </a:lnTo>
                    <a:lnTo>
                      <a:pt x="0" y="15"/>
                    </a:lnTo>
                    <a:lnTo>
                      <a:pt x="0" y="12"/>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6" name="Freeform 546">
                <a:extLst>
                  <a:ext uri="{FF2B5EF4-FFF2-40B4-BE49-F238E27FC236}">
                    <a16:creationId xmlns:a16="http://schemas.microsoft.com/office/drawing/2014/main" id="{BA00D57C-322F-48DC-893A-4E2345E9FBF0}"/>
                  </a:ext>
                </a:extLst>
              </p:cNvPr>
              <p:cNvSpPr>
                <a:spLocks/>
              </p:cNvSpPr>
              <p:nvPr/>
            </p:nvSpPr>
            <p:spPr bwMode="auto">
              <a:xfrm>
                <a:off x="1231" y="3278"/>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10"/>
                    </a:lnTo>
                    <a:lnTo>
                      <a:pt x="0" y="7"/>
                    </a:lnTo>
                    <a:lnTo>
                      <a:pt x="0" y="0"/>
                    </a:lnTo>
                    <a:lnTo>
                      <a:pt x="2"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7" name="Freeform 547">
                <a:extLst>
                  <a:ext uri="{FF2B5EF4-FFF2-40B4-BE49-F238E27FC236}">
                    <a16:creationId xmlns:a16="http://schemas.microsoft.com/office/drawing/2014/main" id="{D6FE761F-9D32-45E8-B0EE-F7C0C33F07D9}"/>
                  </a:ext>
                </a:extLst>
              </p:cNvPr>
              <p:cNvSpPr>
                <a:spLocks/>
              </p:cNvSpPr>
              <p:nvPr/>
            </p:nvSpPr>
            <p:spPr bwMode="auto">
              <a:xfrm>
                <a:off x="1232" y="3280"/>
                <a:ext cx="7" cy="12"/>
              </a:xfrm>
              <a:custGeom>
                <a:avLst/>
                <a:gdLst>
                  <a:gd name="T0" fmla="*/ 6 w 7"/>
                  <a:gd name="T1" fmla="*/ 0 h 12"/>
                  <a:gd name="T2" fmla="*/ 6 w 7"/>
                  <a:gd name="T3" fmla="*/ 2 h 12"/>
                  <a:gd name="T4" fmla="*/ 6 w 7"/>
                  <a:gd name="T5" fmla="*/ 5 h 12"/>
                  <a:gd name="T6" fmla="*/ 6 w 7"/>
                  <a:gd name="T7" fmla="*/ 11 h 12"/>
                  <a:gd name="T8" fmla="*/ 6 w 7"/>
                  <a:gd name="T9" fmla="*/ 11 h 12"/>
                  <a:gd name="T10" fmla="*/ 5 w 7"/>
                  <a:gd name="T11" fmla="*/ 11 h 12"/>
                  <a:gd name="T12" fmla="*/ 3 w 7"/>
                  <a:gd name="T13" fmla="*/ 11 h 12"/>
                  <a:gd name="T14" fmla="*/ 0 w 7"/>
                  <a:gd name="T15" fmla="*/ 11 h 12"/>
                  <a:gd name="T16" fmla="*/ 0 w 7"/>
                  <a:gd name="T17" fmla="*/ 11 h 12"/>
                  <a:gd name="T18" fmla="*/ 0 w 7"/>
                  <a:gd name="T19" fmla="*/ 9 h 12"/>
                  <a:gd name="T20" fmla="*/ 0 w 7"/>
                  <a:gd name="T21" fmla="*/ 6 h 12"/>
                  <a:gd name="T22" fmla="*/ 0 w 7"/>
                  <a:gd name="T23" fmla="*/ 0 h 12"/>
                  <a:gd name="T24" fmla="*/ 0 w 7"/>
                  <a:gd name="T25" fmla="*/ 0 h 12"/>
                  <a:gd name="T26" fmla="*/ 1 w 7"/>
                  <a:gd name="T27" fmla="*/ 0 h 12"/>
                  <a:gd name="T28" fmla="*/ 3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2"/>
                    </a:lnTo>
                    <a:lnTo>
                      <a:pt x="6" y="5"/>
                    </a:lnTo>
                    <a:lnTo>
                      <a:pt x="6" y="11"/>
                    </a:lnTo>
                    <a:lnTo>
                      <a:pt x="5" y="11"/>
                    </a:lnTo>
                    <a:lnTo>
                      <a:pt x="3" y="11"/>
                    </a:lnTo>
                    <a:lnTo>
                      <a:pt x="0" y="11"/>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8" name="Freeform 548">
                <a:extLst>
                  <a:ext uri="{FF2B5EF4-FFF2-40B4-BE49-F238E27FC236}">
                    <a16:creationId xmlns:a16="http://schemas.microsoft.com/office/drawing/2014/main" id="{2BEA53AF-5543-4D40-B810-67ED02500839}"/>
                  </a:ext>
                </a:extLst>
              </p:cNvPr>
              <p:cNvSpPr>
                <a:spLocks/>
              </p:cNvSpPr>
              <p:nvPr/>
            </p:nvSpPr>
            <p:spPr bwMode="auto">
              <a:xfrm>
                <a:off x="1233" y="3282"/>
                <a:ext cx="6" cy="10"/>
              </a:xfrm>
              <a:custGeom>
                <a:avLst/>
                <a:gdLst>
                  <a:gd name="T0" fmla="*/ 5 w 6"/>
                  <a:gd name="T1" fmla="*/ 0 h 10"/>
                  <a:gd name="T2" fmla="*/ 5 w 6"/>
                  <a:gd name="T3" fmla="*/ 2 h 10"/>
                  <a:gd name="T4" fmla="*/ 5 w 6"/>
                  <a:gd name="T5" fmla="*/ 4 h 10"/>
                  <a:gd name="T6" fmla="*/ 5 w 6"/>
                  <a:gd name="T7" fmla="*/ 9 h 10"/>
                  <a:gd name="T8" fmla="*/ 5 w 6"/>
                  <a:gd name="T9" fmla="*/ 9 h 10"/>
                  <a:gd name="T10" fmla="*/ 4 w 6"/>
                  <a:gd name="T11" fmla="*/ 9 h 10"/>
                  <a:gd name="T12" fmla="*/ 3 w 6"/>
                  <a:gd name="T13" fmla="*/ 9 h 10"/>
                  <a:gd name="T14" fmla="*/ 0 w 6"/>
                  <a:gd name="T15" fmla="*/ 9 h 10"/>
                  <a:gd name="T16" fmla="*/ 0 w 6"/>
                  <a:gd name="T17" fmla="*/ 9 h 10"/>
                  <a:gd name="T18" fmla="*/ 0 w 6"/>
                  <a:gd name="T19" fmla="*/ 7 h 10"/>
                  <a:gd name="T20" fmla="*/ 0 w 6"/>
                  <a:gd name="T21" fmla="*/ 5 h 10"/>
                  <a:gd name="T22" fmla="*/ 0 w 6"/>
                  <a:gd name="T23" fmla="*/ 0 h 10"/>
                  <a:gd name="T24" fmla="*/ 0 w 6"/>
                  <a:gd name="T25" fmla="*/ 0 h 10"/>
                  <a:gd name="T26" fmla="*/ 1 w 6"/>
                  <a:gd name="T27" fmla="*/ 0 h 10"/>
                  <a:gd name="T28" fmla="*/ 2 w 6"/>
                  <a:gd name="T29" fmla="*/ 0 h 10"/>
                  <a:gd name="T30" fmla="*/ 5 w 6"/>
                  <a:gd name="T31" fmla="*/ 0 h 10"/>
                  <a:gd name="T32" fmla="*/ 5 w 6"/>
                  <a:gd name="T33" fmla="*/ 0 h 10"/>
                  <a:gd name="T34" fmla="*/ 5 w 6"/>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0"/>
                  <a:gd name="T56" fmla="*/ 6 w 6"/>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0">
                    <a:moveTo>
                      <a:pt x="5" y="0"/>
                    </a:moveTo>
                    <a:lnTo>
                      <a:pt x="5" y="2"/>
                    </a:lnTo>
                    <a:lnTo>
                      <a:pt x="5" y="4"/>
                    </a:lnTo>
                    <a:lnTo>
                      <a:pt x="5" y="9"/>
                    </a:lnTo>
                    <a:lnTo>
                      <a:pt x="4" y="9"/>
                    </a:lnTo>
                    <a:lnTo>
                      <a:pt x="3" y="9"/>
                    </a:lnTo>
                    <a:lnTo>
                      <a:pt x="0" y="9"/>
                    </a:lnTo>
                    <a:lnTo>
                      <a:pt x="0" y="7"/>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49" name="Freeform 549">
                <a:extLst>
                  <a:ext uri="{FF2B5EF4-FFF2-40B4-BE49-F238E27FC236}">
                    <a16:creationId xmlns:a16="http://schemas.microsoft.com/office/drawing/2014/main" id="{D55679DB-D67A-4E4B-BEBB-AD3FD7DFC856}"/>
                  </a:ext>
                </a:extLst>
              </p:cNvPr>
              <p:cNvSpPr>
                <a:spLocks/>
              </p:cNvSpPr>
              <p:nvPr/>
            </p:nvSpPr>
            <p:spPr bwMode="auto">
              <a:xfrm>
                <a:off x="1234" y="3284"/>
                <a:ext cx="5" cy="8"/>
              </a:xfrm>
              <a:custGeom>
                <a:avLst/>
                <a:gdLst>
                  <a:gd name="T0" fmla="*/ 4 w 5"/>
                  <a:gd name="T1" fmla="*/ 0 h 8"/>
                  <a:gd name="T2" fmla="*/ 4 w 5"/>
                  <a:gd name="T3" fmla="*/ 2 h 8"/>
                  <a:gd name="T4" fmla="*/ 4 w 5"/>
                  <a:gd name="T5" fmla="*/ 5 h 8"/>
                  <a:gd name="T6" fmla="*/ 4 w 5"/>
                  <a:gd name="T7" fmla="*/ 7 h 8"/>
                  <a:gd name="T8" fmla="*/ 4 w 5"/>
                  <a:gd name="T9" fmla="*/ 7 h 8"/>
                  <a:gd name="T10" fmla="*/ 3 w 5"/>
                  <a:gd name="T11" fmla="*/ 7 h 8"/>
                  <a:gd name="T12" fmla="*/ 1 w 5"/>
                  <a:gd name="T13" fmla="*/ 7 h 8"/>
                  <a:gd name="T14" fmla="*/ 0 w 5"/>
                  <a:gd name="T15" fmla="*/ 7 h 8"/>
                  <a:gd name="T16" fmla="*/ 0 w 5"/>
                  <a:gd name="T17" fmla="*/ 7 h 8"/>
                  <a:gd name="T18" fmla="*/ 0 w 5"/>
                  <a:gd name="T19" fmla="*/ 5 h 8"/>
                  <a:gd name="T20" fmla="*/ 0 w 5"/>
                  <a:gd name="T21" fmla="*/ 2 h 8"/>
                  <a:gd name="T22" fmla="*/ 0 w 5"/>
                  <a:gd name="T23" fmla="*/ 0 h 8"/>
                  <a:gd name="T24" fmla="*/ 0 w 5"/>
                  <a:gd name="T25" fmla="*/ 0 h 8"/>
                  <a:gd name="T26" fmla="*/ 1 w 5"/>
                  <a:gd name="T27" fmla="*/ 0 h 8"/>
                  <a:gd name="T28" fmla="*/ 3 w 5"/>
                  <a:gd name="T29" fmla="*/ 0 h 8"/>
                  <a:gd name="T30" fmla="*/ 4 w 5"/>
                  <a:gd name="T31" fmla="*/ 0 h 8"/>
                  <a:gd name="T32" fmla="*/ 4 w 5"/>
                  <a:gd name="T33" fmla="*/ 0 h 8"/>
                  <a:gd name="T34" fmla="*/ 4 w 5"/>
                  <a:gd name="T35" fmla="*/ 0 h 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8"/>
                  <a:gd name="T56" fmla="*/ 5 w 5"/>
                  <a:gd name="T57" fmla="*/ 8 h 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8">
                    <a:moveTo>
                      <a:pt x="4" y="0"/>
                    </a:moveTo>
                    <a:lnTo>
                      <a:pt x="4" y="2"/>
                    </a:lnTo>
                    <a:lnTo>
                      <a:pt x="4" y="5"/>
                    </a:lnTo>
                    <a:lnTo>
                      <a:pt x="4" y="7"/>
                    </a:lnTo>
                    <a:lnTo>
                      <a:pt x="3" y="7"/>
                    </a:lnTo>
                    <a:lnTo>
                      <a:pt x="1" y="7"/>
                    </a:lnTo>
                    <a:lnTo>
                      <a:pt x="0" y="7"/>
                    </a:lnTo>
                    <a:lnTo>
                      <a:pt x="0" y="5"/>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0" name="Freeform 550">
                <a:extLst>
                  <a:ext uri="{FF2B5EF4-FFF2-40B4-BE49-F238E27FC236}">
                    <a16:creationId xmlns:a16="http://schemas.microsoft.com/office/drawing/2014/main" id="{12C68D8D-5101-412D-87FE-91CC0A29B6D0}"/>
                  </a:ext>
                </a:extLst>
              </p:cNvPr>
              <p:cNvSpPr>
                <a:spLocks/>
              </p:cNvSpPr>
              <p:nvPr/>
            </p:nvSpPr>
            <p:spPr bwMode="auto">
              <a:xfrm>
                <a:off x="1224" y="3294"/>
                <a:ext cx="14" cy="30"/>
              </a:xfrm>
              <a:custGeom>
                <a:avLst/>
                <a:gdLst>
                  <a:gd name="T0" fmla="*/ 13 w 14"/>
                  <a:gd name="T1" fmla="*/ 0 h 30"/>
                  <a:gd name="T2" fmla="*/ 13 w 14"/>
                  <a:gd name="T3" fmla="*/ 7 h 30"/>
                  <a:gd name="T4" fmla="*/ 13 w 14"/>
                  <a:gd name="T5" fmla="*/ 21 h 30"/>
                  <a:gd name="T6" fmla="*/ 13 w 14"/>
                  <a:gd name="T7" fmla="*/ 29 h 30"/>
                  <a:gd name="T8" fmla="*/ 13 w 14"/>
                  <a:gd name="T9" fmla="*/ 29 h 30"/>
                  <a:gd name="T10" fmla="*/ 10 w 14"/>
                  <a:gd name="T11" fmla="*/ 29 h 30"/>
                  <a:gd name="T12" fmla="*/ 3 w 14"/>
                  <a:gd name="T13" fmla="*/ 29 h 30"/>
                  <a:gd name="T14" fmla="*/ 0 w 14"/>
                  <a:gd name="T15" fmla="*/ 29 h 30"/>
                  <a:gd name="T16" fmla="*/ 0 w 14"/>
                  <a:gd name="T17" fmla="*/ 29 h 30"/>
                  <a:gd name="T18" fmla="*/ 0 w 14"/>
                  <a:gd name="T19" fmla="*/ 21 h 30"/>
                  <a:gd name="T20" fmla="*/ 0 w 14"/>
                  <a:gd name="T21" fmla="*/ 7 h 30"/>
                  <a:gd name="T22" fmla="*/ 0 w 14"/>
                  <a:gd name="T23" fmla="*/ 0 h 30"/>
                  <a:gd name="T24" fmla="*/ 0 w 14"/>
                  <a:gd name="T25" fmla="*/ 0 h 30"/>
                  <a:gd name="T26" fmla="*/ 3 w 14"/>
                  <a:gd name="T27" fmla="*/ 0 h 30"/>
                  <a:gd name="T28" fmla="*/ 10 w 14"/>
                  <a:gd name="T29" fmla="*/ 0 h 30"/>
                  <a:gd name="T30" fmla="*/ 13 w 14"/>
                  <a:gd name="T31" fmla="*/ 0 h 30"/>
                  <a:gd name="T32" fmla="*/ 13 w 14"/>
                  <a:gd name="T33" fmla="*/ 0 h 30"/>
                  <a:gd name="T34" fmla="*/ 13 w 14"/>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30"/>
                  <a:gd name="T56" fmla="*/ 14 w 14"/>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30">
                    <a:moveTo>
                      <a:pt x="13" y="0"/>
                    </a:moveTo>
                    <a:lnTo>
                      <a:pt x="13" y="7"/>
                    </a:lnTo>
                    <a:lnTo>
                      <a:pt x="13" y="21"/>
                    </a:lnTo>
                    <a:lnTo>
                      <a:pt x="13" y="29"/>
                    </a:lnTo>
                    <a:lnTo>
                      <a:pt x="10" y="29"/>
                    </a:lnTo>
                    <a:lnTo>
                      <a:pt x="3" y="29"/>
                    </a:lnTo>
                    <a:lnTo>
                      <a:pt x="0" y="29"/>
                    </a:lnTo>
                    <a:lnTo>
                      <a:pt x="0" y="21"/>
                    </a:lnTo>
                    <a:lnTo>
                      <a:pt x="0" y="7"/>
                    </a:lnTo>
                    <a:lnTo>
                      <a:pt x="0" y="0"/>
                    </a:lnTo>
                    <a:lnTo>
                      <a:pt x="3" y="0"/>
                    </a:lnTo>
                    <a:lnTo>
                      <a:pt x="10" y="0"/>
                    </a:lnTo>
                    <a:lnTo>
                      <a:pt x="13"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1" name="Freeform 551">
                <a:extLst>
                  <a:ext uri="{FF2B5EF4-FFF2-40B4-BE49-F238E27FC236}">
                    <a16:creationId xmlns:a16="http://schemas.microsoft.com/office/drawing/2014/main" id="{3F266EBD-28CB-439C-8D45-EFFA1343C00F}"/>
                  </a:ext>
                </a:extLst>
              </p:cNvPr>
              <p:cNvSpPr>
                <a:spLocks/>
              </p:cNvSpPr>
              <p:nvPr/>
            </p:nvSpPr>
            <p:spPr bwMode="auto">
              <a:xfrm>
                <a:off x="1224" y="3295"/>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8 w 15"/>
                  <a:gd name="T13" fmla="*/ 28 h 29"/>
                  <a:gd name="T14" fmla="*/ 0 w 15"/>
                  <a:gd name="T15" fmla="*/ 28 h 29"/>
                  <a:gd name="T16" fmla="*/ 0 w 15"/>
                  <a:gd name="T17" fmla="*/ 28 h 29"/>
                  <a:gd name="T18" fmla="*/ 1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8" y="28"/>
                    </a:lnTo>
                    <a:lnTo>
                      <a:pt x="0" y="28"/>
                    </a:lnTo>
                    <a:lnTo>
                      <a:pt x="1"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2" name="Freeform 552">
                <a:extLst>
                  <a:ext uri="{FF2B5EF4-FFF2-40B4-BE49-F238E27FC236}">
                    <a16:creationId xmlns:a16="http://schemas.microsoft.com/office/drawing/2014/main" id="{05F22A9B-096D-453D-BEE2-79BE2F9C6CAF}"/>
                  </a:ext>
                </a:extLst>
              </p:cNvPr>
              <p:cNvSpPr>
                <a:spLocks/>
              </p:cNvSpPr>
              <p:nvPr/>
            </p:nvSpPr>
            <p:spPr bwMode="auto">
              <a:xfrm>
                <a:off x="1225" y="3297"/>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3" name="Freeform 553">
                <a:extLst>
                  <a:ext uri="{FF2B5EF4-FFF2-40B4-BE49-F238E27FC236}">
                    <a16:creationId xmlns:a16="http://schemas.microsoft.com/office/drawing/2014/main" id="{C482FEA2-B366-41EA-A9FD-E2DDA286497A}"/>
                  </a:ext>
                </a:extLst>
              </p:cNvPr>
              <p:cNvSpPr>
                <a:spLocks/>
              </p:cNvSpPr>
              <p:nvPr/>
            </p:nvSpPr>
            <p:spPr bwMode="auto">
              <a:xfrm>
                <a:off x="1226" y="3298"/>
                <a:ext cx="13" cy="26"/>
              </a:xfrm>
              <a:custGeom>
                <a:avLst/>
                <a:gdLst>
                  <a:gd name="T0" fmla="*/ 12 w 13"/>
                  <a:gd name="T1" fmla="*/ 1 h 26"/>
                  <a:gd name="T2" fmla="*/ 12 w 13"/>
                  <a:gd name="T3" fmla="*/ 6 h 26"/>
                  <a:gd name="T4" fmla="*/ 12 w 13"/>
                  <a:gd name="T5" fmla="*/ 12 h 26"/>
                  <a:gd name="T6" fmla="*/ 12 w 13"/>
                  <a:gd name="T7" fmla="*/ 25 h 26"/>
                  <a:gd name="T8" fmla="*/ 12 w 13"/>
                  <a:gd name="T9" fmla="*/ 25 h 26"/>
                  <a:gd name="T10" fmla="*/ 9 w 13"/>
                  <a:gd name="T11" fmla="*/ 25 h 26"/>
                  <a:gd name="T12" fmla="*/ 6 w 13"/>
                  <a:gd name="T13" fmla="*/ 25 h 26"/>
                  <a:gd name="T14" fmla="*/ 0 w 13"/>
                  <a:gd name="T15" fmla="*/ 25 h 26"/>
                  <a:gd name="T16" fmla="*/ 0 w 13"/>
                  <a:gd name="T17" fmla="*/ 25 h 26"/>
                  <a:gd name="T18" fmla="*/ 0 w 13"/>
                  <a:gd name="T19" fmla="*/ 19 h 26"/>
                  <a:gd name="T20" fmla="*/ 0 w 13"/>
                  <a:gd name="T21" fmla="*/ 13 h 26"/>
                  <a:gd name="T22" fmla="*/ 0 w 13"/>
                  <a:gd name="T23" fmla="*/ 1 h 26"/>
                  <a:gd name="T24" fmla="*/ 0 w 13"/>
                  <a:gd name="T25" fmla="*/ 1 h 26"/>
                  <a:gd name="T26" fmla="*/ 3 w 13"/>
                  <a:gd name="T27" fmla="*/ 0 h 26"/>
                  <a:gd name="T28" fmla="*/ 5 w 13"/>
                  <a:gd name="T29" fmla="*/ 0 h 26"/>
                  <a:gd name="T30" fmla="*/ 12 w 13"/>
                  <a:gd name="T31" fmla="*/ 1 h 26"/>
                  <a:gd name="T32" fmla="*/ 12 w 13"/>
                  <a:gd name="T33" fmla="*/ 1 h 26"/>
                  <a:gd name="T34" fmla="*/ 12 w 13"/>
                  <a:gd name="T35" fmla="*/ 1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6"/>
                  <a:gd name="T56" fmla="*/ 13 w 13"/>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6">
                    <a:moveTo>
                      <a:pt x="12" y="1"/>
                    </a:moveTo>
                    <a:lnTo>
                      <a:pt x="12" y="6"/>
                    </a:lnTo>
                    <a:lnTo>
                      <a:pt x="12" y="12"/>
                    </a:lnTo>
                    <a:lnTo>
                      <a:pt x="12" y="25"/>
                    </a:lnTo>
                    <a:lnTo>
                      <a:pt x="9" y="25"/>
                    </a:lnTo>
                    <a:lnTo>
                      <a:pt x="6" y="25"/>
                    </a:lnTo>
                    <a:lnTo>
                      <a:pt x="0" y="25"/>
                    </a:lnTo>
                    <a:lnTo>
                      <a:pt x="0" y="19"/>
                    </a:lnTo>
                    <a:lnTo>
                      <a:pt x="0" y="13"/>
                    </a:lnTo>
                    <a:lnTo>
                      <a:pt x="0" y="1"/>
                    </a:lnTo>
                    <a:lnTo>
                      <a:pt x="3" y="0"/>
                    </a:lnTo>
                    <a:lnTo>
                      <a:pt x="5"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4" name="Freeform 554">
                <a:extLst>
                  <a:ext uri="{FF2B5EF4-FFF2-40B4-BE49-F238E27FC236}">
                    <a16:creationId xmlns:a16="http://schemas.microsoft.com/office/drawing/2014/main" id="{2C45F8EA-6F2A-4D8A-94BE-35DECE0AFC90}"/>
                  </a:ext>
                </a:extLst>
              </p:cNvPr>
              <p:cNvSpPr>
                <a:spLocks/>
              </p:cNvSpPr>
              <p:nvPr/>
            </p:nvSpPr>
            <p:spPr bwMode="auto">
              <a:xfrm>
                <a:off x="1226" y="3300"/>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7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7" y="23"/>
                    </a:lnTo>
                    <a:lnTo>
                      <a:pt x="0" y="23"/>
                    </a:lnTo>
                    <a:lnTo>
                      <a:pt x="0" y="17"/>
                    </a:lnTo>
                    <a:lnTo>
                      <a:pt x="0" y="12"/>
                    </a:lnTo>
                    <a:lnTo>
                      <a:pt x="0" y="0"/>
                    </a:lnTo>
                    <a:lnTo>
                      <a:pt x="3" y="0"/>
                    </a:lnTo>
                    <a:lnTo>
                      <a:pt x="6" y="0"/>
                    </a:lnTo>
                    <a:lnTo>
                      <a:pt x="12"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5" name="Freeform 555">
                <a:extLst>
                  <a:ext uri="{FF2B5EF4-FFF2-40B4-BE49-F238E27FC236}">
                    <a16:creationId xmlns:a16="http://schemas.microsoft.com/office/drawing/2014/main" id="{2075D99B-8F57-4319-A25D-B1C9DE81909C}"/>
                  </a:ext>
                </a:extLst>
              </p:cNvPr>
              <p:cNvSpPr>
                <a:spLocks/>
              </p:cNvSpPr>
              <p:nvPr/>
            </p:nvSpPr>
            <p:spPr bwMode="auto">
              <a:xfrm>
                <a:off x="1227" y="3302"/>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9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9" y="21"/>
                    </a:lnTo>
                    <a:lnTo>
                      <a:pt x="6" y="21"/>
                    </a:lnTo>
                    <a:lnTo>
                      <a:pt x="0" y="21"/>
                    </a:lnTo>
                    <a:lnTo>
                      <a:pt x="0" y="16"/>
                    </a:lnTo>
                    <a:lnTo>
                      <a:pt x="0" y="11"/>
                    </a:lnTo>
                    <a:lnTo>
                      <a:pt x="0" y="0"/>
                    </a:lnTo>
                    <a:lnTo>
                      <a:pt x="3" y="0"/>
                    </a:lnTo>
                    <a:lnTo>
                      <a:pt x="5" y="0"/>
                    </a:lnTo>
                    <a:lnTo>
                      <a:pt x="11"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6" name="Freeform 556">
                <a:extLst>
                  <a:ext uri="{FF2B5EF4-FFF2-40B4-BE49-F238E27FC236}">
                    <a16:creationId xmlns:a16="http://schemas.microsoft.com/office/drawing/2014/main" id="{0D3AA2AC-850A-4011-8310-5FD82D6A59DC}"/>
                  </a:ext>
                </a:extLst>
              </p:cNvPr>
              <p:cNvSpPr>
                <a:spLocks/>
              </p:cNvSpPr>
              <p:nvPr/>
            </p:nvSpPr>
            <p:spPr bwMode="auto">
              <a:xfrm>
                <a:off x="1228" y="3303"/>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8 w 11"/>
                  <a:gd name="T11" fmla="*/ 20 h 21"/>
                  <a:gd name="T12" fmla="*/ 5 w 11"/>
                  <a:gd name="T13" fmla="*/ 20 h 21"/>
                  <a:gd name="T14" fmla="*/ 0 w 11"/>
                  <a:gd name="T15" fmla="*/ 20 h 21"/>
                  <a:gd name="T16" fmla="*/ 0 w 11"/>
                  <a:gd name="T17" fmla="*/ 20 h 21"/>
                  <a:gd name="T18" fmla="*/ 0 w 11"/>
                  <a:gd name="T19" fmla="*/ 15 h 21"/>
                  <a:gd name="T20" fmla="*/ 0 w 11"/>
                  <a:gd name="T21" fmla="*/ 11 h 21"/>
                  <a:gd name="T22" fmla="*/ 0 w 11"/>
                  <a:gd name="T23" fmla="*/ 0 h 21"/>
                  <a:gd name="T24" fmla="*/ 0 w 11"/>
                  <a:gd name="T25" fmla="*/ 0 h 21"/>
                  <a:gd name="T26" fmla="*/ 3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8" y="20"/>
                    </a:lnTo>
                    <a:lnTo>
                      <a:pt x="5" y="20"/>
                    </a:lnTo>
                    <a:lnTo>
                      <a:pt x="0" y="20"/>
                    </a:lnTo>
                    <a:lnTo>
                      <a:pt x="0" y="15"/>
                    </a:lnTo>
                    <a:lnTo>
                      <a:pt x="0" y="11"/>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7" name="Freeform 557">
                <a:extLst>
                  <a:ext uri="{FF2B5EF4-FFF2-40B4-BE49-F238E27FC236}">
                    <a16:creationId xmlns:a16="http://schemas.microsoft.com/office/drawing/2014/main" id="{A4FB3B78-2047-4472-823F-8A4F0A8CE54A}"/>
                  </a:ext>
                </a:extLst>
              </p:cNvPr>
              <p:cNvSpPr>
                <a:spLocks/>
              </p:cNvSpPr>
              <p:nvPr/>
            </p:nvSpPr>
            <p:spPr bwMode="auto">
              <a:xfrm>
                <a:off x="1229" y="3305"/>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9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8"/>
                    </a:lnTo>
                    <a:lnTo>
                      <a:pt x="0" y="18"/>
                    </a:lnTo>
                    <a:lnTo>
                      <a:pt x="0" y="14"/>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8" name="Freeform 558">
                <a:extLst>
                  <a:ext uri="{FF2B5EF4-FFF2-40B4-BE49-F238E27FC236}">
                    <a16:creationId xmlns:a16="http://schemas.microsoft.com/office/drawing/2014/main" id="{95DB9EC5-0BD0-4FE4-B47C-F7B57EE7176E}"/>
                  </a:ext>
                </a:extLst>
              </p:cNvPr>
              <p:cNvSpPr>
                <a:spLocks/>
              </p:cNvSpPr>
              <p:nvPr/>
            </p:nvSpPr>
            <p:spPr bwMode="auto">
              <a:xfrm>
                <a:off x="1230" y="3306"/>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7 h 18"/>
                  <a:gd name="T12" fmla="*/ 4 w 9"/>
                  <a:gd name="T13" fmla="*/ 17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7"/>
                    </a:lnTo>
                    <a:lnTo>
                      <a:pt x="4" y="17"/>
                    </a:lnTo>
                    <a:lnTo>
                      <a:pt x="0" y="17"/>
                    </a:lnTo>
                    <a:lnTo>
                      <a:pt x="0" y="13"/>
                    </a:lnTo>
                    <a:lnTo>
                      <a:pt x="0" y="9"/>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59" name="Freeform 559">
                <a:extLst>
                  <a:ext uri="{FF2B5EF4-FFF2-40B4-BE49-F238E27FC236}">
                    <a16:creationId xmlns:a16="http://schemas.microsoft.com/office/drawing/2014/main" id="{F3AE25A0-E741-4B37-B532-DAD10ED58DEE}"/>
                  </a:ext>
                </a:extLst>
              </p:cNvPr>
              <p:cNvSpPr>
                <a:spLocks/>
              </p:cNvSpPr>
              <p:nvPr/>
            </p:nvSpPr>
            <p:spPr bwMode="auto">
              <a:xfrm>
                <a:off x="1231" y="3308"/>
                <a:ext cx="8" cy="16"/>
              </a:xfrm>
              <a:custGeom>
                <a:avLst/>
                <a:gdLst>
                  <a:gd name="T0" fmla="*/ 7 w 8"/>
                  <a:gd name="T1" fmla="*/ 0 h 16"/>
                  <a:gd name="T2" fmla="*/ 7 w 8"/>
                  <a:gd name="T3" fmla="*/ 3 h 16"/>
                  <a:gd name="T4" fmla="*/ 7 w 8"/>
                  <a:gd name="T5" fmla="*/ 7 h 16"/>
                  <a:gd name="T6" fmla="*/ 7 w 8"/>
                  <a:gd name="T7" fmla="*/ 15 h 16"/>
                  <a:gd name="T8" fmla="*/ 7 w 8"/>
                  <a:gd name="T9" fmla="*/ 15 h 16"/>
                  <a:gd name="T10" fmla="*/ 5 w 8"/>
                  <a:gd name="T11" fmla="*/ 15 h 16"/>
                  <a:gd name="T12" fmla="*/ 4 w 8"/>
                  <a:gd name="T13" fmla="*/ 15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1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3"/>
                    </a:lnTo>
                    <a:lnTo>
                      <a:pt x="7" y="7"/>
                    </a:lnTo>
                    <a:lnTo>
                      <a:pt x="7" y="15"/>
                    </a:lnTo>
                    <a:lnTo>
                      <a:pt x="5" y="15"/>
                    </a:lnTo>
                    <a:lnTo>
                      <a:pt x="4" y="15"/>
                    </a:lnTo>
                    <a:lnTo>
                      <a:pt x="0" y="15"/>
                    </a:lnTo>
                    <a:lnTo>
                      <a:pt x="0" y="11"/>
                    </a:lnTo>
                    <a:lnTo>
                      <a:pt x="0" y="8"/>
                    </a:lnTo>
                    <a:lnTo>
                      <a:pt x="0" y="0"/>
                    </a:lnTo>
                    <a:lnTo>
                      <a:pt x="1"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0" name="Freeform 560">
                <a:extLst>
                  <a:ext uri="{FF2B5EF4-FFF2-40B4-BE49-F238E27FC236}">
                    <a16:creationId xmlns:a16="http://schemas.microsoft.com/office/drawing/2014/main" id="{6E2041FA-CC4A-4068-B636-651EA8A17489}"/>
                  </a:ext>
                </a:extLst>
              </p:cNvPr>
              <p:cNvSpPr>
                <a:spLocks/>
              </p:cNvSpPr>
              <p:nvPr/>
            </p:nvSpPr>
            <p:spPr bwMode="auto">
              <a:xfrm>
                <a:off x="1231" y="3309"/>
                <a:ext cx="8" cy="15"/>
              </a:xfrm>
              <a:custGeom>
                <a:avLst/>
                <a:gdLst>
                  <a:gd name="T0" fmla="*/ 7 w 8"/>
                  <a:gd name="T1" fmla="*/ 1 h 15"/>
                  <a:gd name="T2" fmla="*/ 7 w 8"/>
                  <a:gd name="T3" fmla="*/ 4 h 15"/>
                  <a:gd name="T4" fmla="*/ 7 w 8"/>
                  <a:gd name="T5" fmla="*/ 7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7 h 15"/>
                  <a:gd name="T22" fmla="*/ 0 w 8"/>
                  <a:gd name="T23" fmla="*/ 1 h 15"/>
                  <a:gd name="T24" fmla="*/ 0 w 8"/>
                  <a:gd name="T25" fmla="*/ 1 h 15"/>
                  <a:gd name="T26" fmla="*/ 2 w 8"/>
                  <a:gd name="T27" fmla="*/ 0 h 15"/>
                  <a:gd name="T28" fmla="*/ 3 w 8"/>
                  <a:gd name="T29" fmla="*/ 0 h 15"/>
                  <a:gd name="T30" fmla="*/ 7 w 8"/>
                  <a:gd name="T31" fmla="*/ 1 h 15"/>
                  <a:gd name="T32" fmla="*/ 7 w 8"/>
                  <a:gd name="T33" fmla="*/ 1 h 15"/>
                  <a:gd name="T34" fmla="*/ 7 w 8"/>
                  <a:gd name="T35" fmla="*/ 1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1"/>
                    </a:moveTo>
                    <a:lnTo>
                      <a:pt x="7" y="4"/>
                    </a:lnTo>
                    <a:lnTo>
                      <a:pt x="7" y="7"/>
                    </a:lnTo>
                    <a:lnTo>
                      <a:pt x="7" y="14"/>
                    </a:lnTo>
                    <a:lnTo>
                      <a:pt x="5" y="14"/>
                    </a:lnTo>
                    <a:lnTo>
                      <a:pt x="4" y="14"/>
                    </a:lnTo>
                    <a:lnTo>
                      <a:pt x="0" y="14"/>
                    </a:lnTo>
                    <a:lnTo>
                      <a:pt x="0" y="11"/>
                    </a:lnTo>
                    <a:lnTo>
                      <a:pt x="0" y="7"/>
                    </a:lnTo>
                    <a:lnTo>
                      <a:pt x="0" y="1"/>
                    </a:lnTo>
                    <a:lnTo>
                      <a:pt x="2" y="0"/>
                    </a:lnTo>
                    <a:lnTo>
                      <a:pt x="3" y="0"/>
                    </a:lnTo>
                    <a:lnTo>
                      <a:pt x="7" y="1"/>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1" name="Freeform 561">
                <a:extLst>
                  <a:ext uri="{FF2B5EF4-FFF2-40B4-BE49-F238E27FC236}">
                    <a16:creationId xmlns:a16="http://schemas.microsoft.com/office/drawing/2014/main" id="{DA54444F-2AF3-4B9D-A714-ED313207F128}"/>
                  </a:ext>
                </a:extLst>
              </p:cNvPr>
              <p:cNvSpPr>
                <a:spLocks/>
              </p:cNvSpPr>
              <p:nvPr/>
            </p:nvSpPr>
            <p:spPr bwMode="auto">
              <a:xfrm>
                <a:off x="1232" y="3311"/>
                <a:ext cx="7" cy="13"/>
              </a:xfrm>
              <a:custGeom>
                <a:avLst/>
                <a:gdLst>
                  <a:gd name="T0" fmla="*/ 6 w 7"/>
                  <a:gd name="T1" fmla="*/ 0 h 13"/>
                  <a:gd name="T2" fmla="*/ 6 w 7"/>
                  <a:gd name="T3" fmla="*/ 3 h 13"/>
                  <a:gd name="T4" fmla="*/ 6 w 7"/>
                  <a:gd name="T5" fmla="*/ 9 h 13"/>
                  <a:gd name="T6" fmla="*/ 6 w 7"/>
                  <a:gd name="T7" fmla="*/ 12 h 13"/>
                  <a:gd name="T8" fmla="*/ 6 w 7"/>
                  <a:gd name="T9" fmla="*/ 12 h 13"/>
                  <a:gd name="T10" fmla="*/ 4 w 7"/>
                  <a:gd name="T11" fmla="*/ 12 h 13"/>
                  <a:gd name="T12" fmla="*/ 1 w 7"/>
                  <a:gd name="T13" fmla="*/ 12 h 13"/>
                  <a:gd name="T14" fmla="*/ 0 w 7"/>
                  <a:gd name="T15" fmla="*/ 12 h 13"/>
                  <a:gd name="T16" fmla="*/ 0 w 7"/>
                  <a:gd name="T17" fmla="*/ 12 h 13"/>
                  <a:gd name="T18" fmla="*/ 0 w 7"/>
                  <a:gd name="T19" fmla="*/ 9 h 13"/>
                  <a:gd name="T20" fmla="*/ 0 w 7"/>
                  <a:gd name="T21" fmla="*/ 3 h 13"/>
                  <a:gd name="T22" fmla="*/ 0 w 7"/>
                  <a:gd name="T23" fmla="*/ 0 h 13"/>
                  <a:gd name="T24" fmla="*/ 0 w 7"/>
                  <a:gd name="T25" fmla="*/ 0 h 13"/>
                  <a:gd name="T26" fmla="*/ 1 w 7"/>
                  <a:gd name="T27" fmla="*/ 0 h 13"/>
                  <a:gd name="T28" fmla="*/ 4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9"/>
                    </a:lnTo>
                    <a:lnTo>
                      <a:pt x="6" y="12"/>
                    </a:lnTo>
                    <a:lnTo>
                      <a:pt x="4" y="12"/>
                    </a:lnTo>
                    <a:lnTo>
                      <a:pt x="1" y="12"/>
                    </a:lnTo>
                    <a:lnTo>
                      <a:pt x="0" y="12"/>
                    </a:lnTo>
                    <a:lnTo>
                      <a:pt x="0" y="9"/>
                    </a:lnTo>
                    <a:lnTo>
                      <a:pt x="0" y="3"/>
                    </a:lnTo>
                    <a:lnTo>
                      <a:pt x="0" y="0"/>
                    </a:lnTo>
                    <a:lnTo>
                      <a:pt x="1" y="0"/>
                    </a:lnTo>
                    <a:lnTo>
                      <a:pt x="4" y="0"/>
                    </a:lnTo>
                    <a:lnTo>
                      <a:pt x="6"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2" name="Freeform 562">
                <a:extLst>
                  <a:ext uri="{FF2B5EF4-FFF2-40B4-BE49-F238E27FC236}">
                    <a16:creationId xmlns:a16="http://schemas.microsoft.com/office/drawing/2014/main" id="{6DC88FAE-7532-4B69-B0B4-4B5119080406}"/>
                  </a:ext>
                </a:extLst>
              </p:cNvPr>
              <p:cNvSpPr>
                <a:spLocks/>
              </p:cNvSpPr>
              <p:nvPr/>
            </p:nvSpPr>
            <p:spPr bwMode="auto">
              <a:xfrm>
                <a:off x="1224" y="3325"/>
                <a:ext cx="14" cy="30"/>
              </a:xfrm>
              <a:custGeom>
                <a:avLst/>
                <a:gdLst>
                  <a:gd name="T0" fmla="*/ 13 w 14"/>
                  <a:gd name="T1" fmla="*/ 0 h 30"/>
                  <a:gd name="T2" fmla="*/ 13 w 14"/>
                  <a:gd name="T3" fmla="*/ 8 h 30"/>
                  <a:gd name="T4" fmla="*/ 13 w 14"/>
                  <a:gd name="T5" fmla="*/ 22 h 30"/>
                  <a:gd name="T6" fmla="*/ 13 w 14"/>
                  <a:gd name="T7" fmla="*/ 29 h 30"/>
                  <a:gd name="T8" fmla="*/ 13 w 14"/>
                  <a:gd name="T9" fmla="*/ 29 h 30"/>
                  <a:gd name="T10" fmla="*/ 10 w 14"/>
                  <a:gd name="T11" fmla="*/ 29 h 30"/>
                  <a:gd name="T12" fmla="*/ 3 w 14"/>
                  <a:gd name="T13" fmla="*/ 29 h 30"/>
                  <a:gd name="T14" fmla="*/ 0 w 14"/>
                  <a:gd name="T15" fmla="*/ 29 h 30"/>
                  <a:gd name="T16" fmla="*/ 0 w 14"/>
                  <a:gd name="T17" fmla="*/ 29 h 30"/>
                  <a:gd name="T18" fmla="*/ 0 w 14"/>
                  <a:gd name="T19" fmla="*/ 22 h 30"/>
                  <a:gd name="T20" fmla="*/ 0 w 14"/>
                  <a:gd name="T21" fmla="*/ 8 h 30"/>
                  <a:gd name="T22" fmla="*/ 0 w 14"/>
                  <a:gd name="T23" fmla="*/ 0 h 30"/>
                  <a:gd name="T24" fmla="*/ 0 w 14"/>
                  <a:gd name="T25" fmla="*/ 0 h 30"/>
                  <a:gd name="T26" fmla="*/ 3 w 14"/>
                  <a:gd name="T27" fmla="*/ 0 h 30"/>
                  <a:gd name="T28" fmla="*/ 10 w 14"/>
                  <a:gd name="T29" fmla="*/ 0 h 30"/>
                  <a:gd name="T30" fmla="*/ 13 w 14"/>
                  <a:gd name="T31" fmla="*/ 0 h 30"/>
                  <a:gd name="T32" fmla="*/ 13 w 14"/>
                  <a:gd name="T33" fmla="*/ 0 h 30"/>
                  <a:gd name="T34" fmla="*/ 13 w 14"/>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30"/>
                  <a:gd name="T56" fmla="*/ 14 w 14"/>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30">
                    <a:moveTo>
                      <a:pt x="13" y="0"/>
                    </a:moveTo>
                    <a:lnTo>
                      <a:pt x="13" y="8"/>
                    </a:lnTo>
                    <a:lnTo>
                      <a:pt x="13" y="22"/>
                    </a:lnTo>
                    <a:lnTo>
                      <a:pt x="13" y="29"/>
                    </a:lnTo>
                    <a:lnTo>
                      <a:pt x="10" y="29"/>
                    </a:lnTo>
                    <a:lnTo>
                      <a:pt x="3" y="29"/>
                    </a:lnTo>
                    <a:lnTo>
                      <a:pt x="0" y="29"/>
                    </a:lnTo>
                    <a:lnTo>
                      <a:pt x="0" y="22"/>
                    </a:lnTo>
                    <a:lnTo>
                      <a:pt x="0" y="8"/>
                    </a:lnTo>
                    <a:lnTo>
                      <a:pt x="0" y="0"/>
                    </a:lnTo>
                    <a:lnTo>
                      <a:pt x="3" y="0"/>
                    </a:lnTo>
                    <a:lnTo>
                      <a:pt x="10" y="0"/>
                    </a:lnTo>
                    <a:lnTo>
                      <a:pt x="13"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3" name="Freeform 563">
                <a:extLst>
                  <a:ext uri="{FF2B5EF4-FFF2-40B4-BE49-F238E27FC236}">
                    <a16:creationId xmlns:a16="http://schemas.microsoft.com/office/drawing/2014/main" id="{C76403ED-275A-4AEA-A00D-130B20317F77}"/>
                  </a:ext>
                </a:extLst>
              </p:cNvPr>
              <p:cNvSpPr>
                <a:spLocks/>
              </p:cNvSpPr>
              <p:nvPr/>
            </p:nvSpPr>
            <p:spPr bwMode="auto">
              <a:xfrm>
                <a:off x="1224" y="3327"/>
                <a:ext cx="15" cy="29"/>
              </a:xfrm>
              <a:custGeom>
                <a:avLst/>
                <a:gdLst>
                  <a:gd name="T0" fmla="*/ 14 w 15"/>
                  <a:gd name="T1" fmla="*/ 0 h 29"/>
                  <a:gd name="T2" fmla="*/ 14 w 15"/>
                  <a:gd name="T3" fmla="*/ 6 h 29"/>
                  <a:gd name="T4" fmla="*/ 14 w 15"/>
                  <a:gd name="T5" fmla="*/ 13 h 29"/>
                  <a:gd name="T6" fmla="*/ 14 w 15"/>
                  <a:gd name="T7" fmla="*/ 28 h 29"/>
                  <a:gd name="T8" fmla="*/ 14 w 15"/>
                  <a:gd name="T9" fmla="*/ 28 h 29"/>
                  <a:gd name="T10" fmla="*/ 11 w 15"/>
                  <a:gd name="T11" fmla="*/ 28 h 29"/>
                  <a:gd name="T12" fmla="*/ 8 w 15"/>
                  <a:gd name="T13" fmla="*/ 27 h 29"/>
                  <a:gd name="T14" fmla="*/ 0 w 15"/>
                  <a:gd name="T15" fmla="*/ 28 h 29"/>
                  <a:gd name="T16" fmla="*/ 0 w 15"/>
                  <a:gd name="T17" fmla="*/ 28 h 29"/>
                  <a:gd name="T18" fmla="*/ 1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6"/>
                    </a:lnTo>
                    <a:lnTo>
                      <a:pt x="14" y="13"/>
                    </a:lnTo>
                    <a:lnTo>
                      <a:pt x="14" y="28"/>
                    </a:lnTo>
                    <a:lnTo>
                      <a:pt x="11" y="28"/>
                    </a:lnTo>
                    <a:lnTo>
                      <a:pt x="8" y="27"/>
                    </a:lnTo>
                    <a:lnTo>
                      <a:pt x="0" y="28"/>
                    </a:lnTo>
                    <a:lnTo>
                      <a:pt x="1"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4" name="Freeform 564">
                <a:extLst>
                  <a:ext uri="{FF2B5EF4-FFF2-40B4-BE49-F238E27FC236}">
                    <a16:creationId xmlns:a16="http://schemas.microsoft.com/office/drawing/2014/main" id="{F59C548B-37AD-4741-8E11-A649F5C9768D}"/>
                  </a:ext>
                </a:extLst>
              </p:cNvPr>
              <p:cNvSpPr>
                <a:spLocks/>
              </p:cNvSpPr>
              <p:nvPr/>
            </p:nvSpPr>
            <p:spPr bwMode="auto">
              <a:xfrm>
                <a:off x="1225" y="33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5 h 27"/>
                  <a:gd name="T14" fmla="*/ 0 w 14"/>
                  <a:gd name="T15" fmla="*/ 26 h 27"/>
                  <a:gd name="T16" fmla="*/ 0 w 14"/>
                  <a:gd name="T17" fmla="*/ 26 h 27"/>
                  <a:gd name="T18" fmla="*/ 0 w 14"/>
                  <a:gd name="T19" fmla="*/ 20 h 27"/>
                  <a:gd name="T20" fmla="*/ 0 w 14"/>
                  <a:gd name="T21" fmla="*/ 13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5"/>
                    </a:lnTo>
                    <a:lnTo>
                      <a:pt x="0" y="26"/>
                    </a:lnTo>
                    <a:lnTo>
                      <a:pt x="0" y="20"/>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5" name="Freeform 565">
                <a:extLst>
                  <a:ext uri="{FF2B5EF4-FFF2-40B4-BE49-F238E27FC236}">
                    <a16:creationId xmlns:a16="http://schemas.microsoft.com/office/drawing/2014/main" id="{F385BC4A-329F-4C29-9DB0-ECB0E503F01B}"/>
                  </a:ext>
                </a:extLst>
              </p:cNvPr>
              <p:cNvSpPr>
                <a:spLocks/>
              </p:cNvSpPr>
              <p:nvPr/>
            </p:nvSpPr>
            <p:spPr bwMode="auto">
              <a:xfrm>
                <a:off x="1226" y="3330"/>
                <a:ext cx="13" cy="26"/>
              </a:xfrm>
              <a:custGeom>
                <a:avLst/>
                <a:gdLst>
                  <a:gd name="T0" fmla="*/ 12 w 13"/>
                  <a:gd name="T1" fmla="*/ 1 h 26"/>
                  <a:gd name="T2" fmla="*/ 12 w 13"/>
                  <a:gd name="T3" fmla="*/ 6 h 26"/>
                  <a:gd name="T4" fmla="*/ 12 w 13"/>
                  <a:gd name="T5" fmla="*/ 12 h 26"/>
                  <a:gd name="T6" fmla="*/ 12 w 13"/>
                  <a:gd name="T7" fmla="*/ 25 h 26"/>
                  <a:gd name="T8" fmla="*/ 12 w 13"/>
                  <a:gd name="T9" fmla="*/ 25 h 26"/>
                  <a:gd name="T10" fmla="*/ 9 w 13"/>
                  <a:gd name="T11" fmla="*/ 25 h 26"/>
                  <a:gd name="T12" fmla="*/ 6 w 13"/>
                  <a:gd name="T13" fmla="*/ 24 h 26"/>
                  <a:gd name="T14" fmla="*/ 0 w 13"/>
                  <a:gd name="T15" fmla="*/ 25 h 26"/>
                  <a:gd name="T16" fmla="*/ 0 w 13"/>
                  <a:gd name="T17" fmla="*/ 25 h 26"/>
                  <a:gd name="T18" fmla="*/ 0 w 13"/>
                  <a:gd name="T19" fmla="*/ 19 h 26"/>
                  <a:gd name="T20" fmla="*/ 0 w 13"/>
                  <a:gd name="T21" fmla="*/ 13 h 26"/>
                  <a:gd name="T22" fmla="*/ 0 w 13"/>
                  <a:gd name="T23" fmla="*/ 1 h 26"/>
                  <a:gd name="T24" fmla="*/ 0 w 13"/>
                  <a:gd name="T25" fmla="*/ 1 h 26"/>
                  <a:gd name="T26" fmla="*/ 3 w 13"/>
                  <a:gd name="T27" fmla="*/ 0 h 26"/>
                  <a:gd name="T28" fmla="*/ 6 w 13"/>
                  <a:gd name="T29" fmla="*/ 0 h 26"/>
                  <a:gd name="T30" fmla="*/ 12 w 13"/>
                  <a:gd name="T31" fmla="*/ 1 h 26"/>
                  <a:gd name="T32" fmla="*/ 12 w 13"/>
                  <a:gd name="T33" fmla="*/ 1 h 26"/>
                  <a:gd name="T34" fmla="*/ 12 w 13"/>
                  <a:gd name="T35" fmla="*/ 1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6"/>
                  <a:gd name="T56" fmla="*/ 13 w 13"/>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6">
                    <a:moveTo>
                      <a:pt x="12" y="1"/>
                    </a:moveTo>
                    <a:lnTo>
                      <a:pt x="12" y="6"/>
                    </a:lnTo>
                    <a:lnTo>
                      <a:pt x="12" y="12"/>
                    </a:lnTo>
                    <a:lnTo>
                      <a:pt x="12" y="25"/>
                    </a:lnTo>
                    <a:lnTo>
                      <a:pt x="9" y="25"/>
                    </a:lnTo>
                    <a:lnTo>
                      <a:pt x="6" y="24"/>
                    </a:lnTo>
                    <a:lnTo>
                      <a:pt x="0" y="25"/>
                    </a:lnTo>
                    <a:lnTo>
                      <a:pt x="0" y="19"/>
                    </a:lnTo>
                    <a:lnTo>
                      <a:pt x="0" y="13"/>
                    </a:lnTo>
                    <a:lnTo>
                      <a:pt x="0" y="1"/>
                    </a:lnTo>
                    <a:lnTo>
                      <a:pt x="3" y="0"/>
                    </a:lnTo>
                    <a:lnTo>
                      <a:pt x="6"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6" name="Freeform 566">
                <a:extLst>
                  <a:ext uri="{FF2B5EF4-FFF2-40B4-BE49-F238E27FC236}">
                    <a16:creationId xmlns:a16="http://schemas.microsoft.com/office/drawing/2014/main" id="{3BFEE416-B94C-488B-A894-EE70152EAB3B}"/>
                  </a:ext>
                </a:extLst>
              </p:cNvPr>
              <p:cNvSpPr>
                <a:spLocks/>
              </p:cNvSpPr>
              <p:nvPr/>
            </p:nvSpPr>
            <p:spPr bwMode="auto">
              <a:xfrm>
                <a:off x="1227" y="3332"/>
                <a:ext cx="12" cy="24"/>
              </a:xfrm>
              <a:custGeom>
                <a:avLst/>
                <a:gdLst>
                  <a:gd name="T0" fmla="*/ 11 w 12"/>
                  <a:gd name="T1" fmla="*/ 0 h 24"/>
                  <a:gd name="T2" fmla="*/ 11 w 12"/>
                  <a:gd name="T3" fmla="*/ 5 h 24"/>
                  <a:gd name="T4" fmla="*/ 11 w 12"/>
                  <a:gd name="T5" fmla="*/ 11 h 24"/>
                  <a:gd name="T6" fmla="*/ 11 w 12"/>
                  <a:gd name="T7" fmla="*/ 23 h 24"/>
                  <a:gd name="T8" fmla="*/ 11 w 12"/>
                  <a:gd name="T9" fmla="*/ 23 h 24"/>
                  <a:gd name="T10" fmla="*/ 8 w 12"/>
                  <a:gd name="T11" fmla="*/ 23 h 24"/>
                  <a:gd name="T12" fmla="*/ 6 w 12"/>
                  <a:gd name="T13" fmla="*/ 22 h 24"/>
                  <a:gd name="T14" fmla="*/ 0 w 12"/>
                  <a:gd name="T15" fmla="*/ 23 h 24"/>
                  <a:gd name="T16" fmla="*/ 0 w 12"/>
                  <a:gd name="T17" fmla="*/ 23 h 24"/>
                  <a:gd name="T18" fmla="*/ 0 w 12"/>
                  <a:gd name="T19" fmla="*/ 17 h 24"/>
                  <a:gd name="T20" fmla="*/ 0 w 12"/>
                  <a:gd name="T21" fmla="*/ 12 h 24"/>
                  <a:gd name="T22" fmla="*/ 0 w 12"/>
                  <a:gd name="T23" fmla="*/ 0 h 24"/>
                  <a:gd name="T24" fmla="*/ 0 w 12"/>
                  <a:gd name="T25" fmla="*/ 0 h 24"/>
                  <a:gd name="T26" fmla="*/ 3 w 12"/>
                  <a:gd name="T27" fmla="*/ 0 h 24"/>
                  <a:gd name="T28" fmla="*/ 5 w 12"/>
                  <a:gd name="T29" fmla="*/ 0 h 24"/>
                  <a:gd name="T30" fmla="*/ 11 w 12"/>
                  <a:gd name="T31" fmla="*/ 0 h 24"/>
                  <a:gd name="T32" fmla="*/ 11 w 12"/>
                  <a:gd name="T33" fmla="*/ 0 h 24"/>
                  <a:gd name="T34" fmla="*/ 11 w 12"/>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0"/>
                    </a:moveTo>
                    <a:lnTo>
                      <a:pt x="11" y="5"/>
                    </a:lnTo>
                    <a:lnTo>
                      <a:pt x="11" y="11"/>
                    </a:lnTo>
                    <a:lnTo>
                      <a:pt x="11" y="23"/>
                    </a:lnTo>
                    <a:lnTo>
                      <a:pt x="8" y="23"/>
                    </a:lnTo>
                    <a:lnTo>
                      <a:pt x="6" y="22"/>
                    </a:lnTo>
                    <a:lnTo>
                      <a:pt x="0" y="23"/>
                    </a:lnTo>
                    <a:lnTo>
                      <a:pt x="0" y="17"/>
                    </a:lnTo>
                    <a:lnTo>
                      <a:pt x="0" y="12"/>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7" name="Freeform 567">
                <a:extLst>
                  <a:ext uri="{FF2B5EF4-FFF2-40B4-BE49-F238E27FC236}">
                    <a16:creationId xmlns:a16="http://schemas.microsoft.com/office/drawing/2014/main" id="{B13FE007-23C8-4FC7-BD0E-CAFE06319DC8}"/>
                  </a:ext>
                </a:extLst>
              </p:cNvPr>
              <p:cNvSpPr>
                <a:spLocks/>
              </p:cNvSpPr>
              <p:nvPr/>
            </p:nvSpPr>
            <p:spPr bwMode="auto">
              <a:xfrm>
                <a:off x="1228" y="3334"/>
                <a:ext cx="11" cy="22"/>
              </a:xfrm>
              <a:custGeom>
                <a:avLst/>
                <a:gdLst>
                  <a:gd name="T0" fmla="*/ 10 w 11"/>
                  <a:gd name="T1" fmla="*/ 0 h 22"/>
                  <a:gd name="T2" fmla="*/ 10 w 11"/>
                  <a:gd name="T3" fmla="*/ 5 h 22"/>
                  <a:gd name="T4" fmla="*/ 10 w 11"/>
                  <a:gd name="T5" fmla="*/ 10 h 22"/>
                  <a:gd name="T6" fmla="*/ 10 w 11"/>
                  <a:gd name="T7" fmla="*/ 21 h 22"/>
                  <a:gd name="T8" fmla="*/ 10 w 11"/>
                  <a:gd name="T9" fmla="*/ 21 h 22"/>
                  <a:gd name="T10" fmla="*/ 8 w 11"/>
                  <a:gd name="T11" fmla="*/ 21 h 22"/>
                  <a:gd name="T12" fmla="*/ 5 w 11"/>
                  <a:gd name="T13" fmla="*/ 20 h 22"/>
                  <a:gd name="T14" fmla="*/ 0 w 11"/>
                  <a:gd name="T15" fmla="*/ 21 h 22"/>
                  <a:gd name="T16" fmla="*/ 0 w 11"/>
                  <a:gd name="T17" fmla="*/ 21 h 22"/>
                  <a:gd name="T18" fmla="*/ 0 w 11"/>
                  <a:gd name="T19" fmla="*/ 16 h 22"/>
                  <a:gd name="T20" fmla="*/ 0 w 11"/>
                  <a:gd name="T21" fmla="*/ 11 h 22"/>
                  <a:gd name="T22" fmla="*/ 0 w 11"/>
                  <a:gd name="T23" fmla="*/ 0 h 22"/>
                  <a:gd name="T24" fmla="*/ 0 w 11"/>
                  <a:gd name="T25" fmla="*/ 0 h 22"/>
                  <a:gd name="T26" fmla="*/ 2 w 11"/>
                  <a:gd name="T27" fmla="*/ 0 h 22"/>
                  <a:gd name="T28" fmla="*/ 5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10"/>
                    </a:lnTo>
                    <a:lnTo>
                      <a:pt x="10" y="21"/>
                    </a:lnTo>
                    <a:lnTo>
                      <a:pt x="8" y="21"/>
                    </a:lnTo>
                    <a:lnTo>
                      <a:pt x="5" y="20"/>
                    </a:lnTo>
                    <a:lnTo>
                      <a:pt x="0" y="21"/>
                    </a:lnTo>
                    <a:lnTo>
                      <a:pt x="0" y="16"/>
                    </a:lnTo>
                    <a:lnTo>
                      <a:pt x="0" y="11"/>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8" name="Freeform 568">
                <a:extLst>
                  <a:ext uri="{FF2B5EF4-FFF2-40B4-BE49-F238E27FC236}">
                    <a16:creationId xmlns:a16="http://schemas.microsoft.com/office/drawing/2014/main" id="{854D9AF0-2E16-4FC9-8C62-67DEB09D7B6D}"/>
                  </a:ext>
                </a:extLst>
              </p:cNvPr>
              <p:cNvSpPr>
                <a:spLocks/>
              </p:cNvSpPr>
              <p:nvPr/>
            </p:nvSpPr>
            <p:spPr bwMode="auto">
              <a:xfrm>
                <a:off x="1228" y="3335"/>
                <a:ext cx="11" cy="21"/>
              </a:xfrm>
              <a:custGeom>
                <a:avLst/>
                <a:gdLst>
                  <a:gd name="T0" fmla="*/ 10 w 11"/>
                  <a:gd name="T1" fmla="*/ 1 h 21"/>
                  <a:gd name="T2" fmla="*/ 10 w 11"/>
                  <a:gd name="T3" fmla="*/ 5 h 21"/>
                  <a:gd name="T4" fmla="*/ 10 w 11"/>
                  <a:gd name="T5" fmla="*/ 9 h 21"/>
                  <a:gd name="T6" fmla="*/ 10 w 11"/>
                  <a:gd name="T7" fmla="*/ 20 h 21"/>
                  <a:gd name="T8" fmla="*/ 10 w 11"/>
                  <a:gd name="T9" fmla="*/ 20 h 21"/>
                  <a:gd name="T10" fmla="*/ 8 w 11"/>
                  <a:gd name="T11" fmla="*/ 20 h 21"/>
                  <a:gd name="T12" fmla="*/ 6 w 11"/>
                  <a:gd name="T13" fmla="*/ 19 h 21"/>
                  <a:gd name="T14" fmla="*/ 0 w 11"/>
                  <a:gd name="T15" fmla="*/ 20 h 21"/>
                  <a:gd name="T16" fmla="*/ 0 w 11"/>
                  <a:gd name="T17" fmla="*/ 20 h 21"/>
                  <a:gd name="T18" fmla="*/ 0 w 11"/>
                  <a:gd name="T19" fmla="*/ 15 h 21"/>
                  <a:gd name="T20" fmla="*/ 0 w 11"/>
                  <a:gd name="T21" fmla="*/ 10 h 21"/>
                  <a:gd name="T22" fmla="*/ 0 w 11"/>
                  <a:gd name="T23" fmla="*/ 1 h 21"/>
                  <a:gd name="T24" fmla="*/ 0 w 11"/>
                  <a:gd name="T25" fmla="*/ 1 h 21"/>
                  <a:gd name="T26" fmla="*/ 3 w 11"/>
                  <a:gd name="T27" fmla="*/ 0 h 21"/>
                  <a:gd name="T28" fmla="*/ 5 w 11"/>
                  <a:gd name="T29" fmla="*/ 0 h 21"/>
                  <a:gd name="T30" fmla="*/ 10 w 11"/>
                  <a:gd name="T31" fmla="*/ 1 h 21"/>
                  <a:gd name="T32" fmla="*/ 10 w 11"/>
                  <a:gd name="T33" fmla="*/ 1 h 21"/>
                  <a:gd name="T34" fmla="*/ 10 w 11"/>
                  <a:gd name="T35" fmla="*/ 1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1"/>
                    </a:moveTo>
                    <a:lnTo>
                      <a:pt x="10" y="5"/>
                    </a:lnTo>
                    <a:lnTo>
                      <a:pt x="10" y="9"/>
                    </a:lnTo>
                    <a:lnTo>
                      <a:pt x="10" y="20"/>
                    </a:lnTo>
                    <a:lnTo>
                      <a:pt x="8" y="20"/>
                    </a:lnTo>
                    <a:lnTo>
                      <a:pt x="6" y="19"/>
                    </a:lnTo>
                    <a:lnTo>
                      <a:pt x="0" y="20"/>
                    </a:lnTo>
                    <a:lnTo>
                      <a:pt x="0" y="15"/>
                    </a:lnTo>
                    <a:lnTo>
                      <a:pt x="0" y="10"/>
                    </a:lnTo>
                    <a:lnTo>
                      <a:pt x="0" y="1"/>
                    </a:lnTo>
                    <a:lnTo>
                      <a:pt x="3" y="0"/>
                    </a:lnTo>
                    <a:lnTo>
                      <a:pt x="5" y="0"/>
                    </a:lnTo>
                    <a:lnTo>
                      <a:pt x="10" y="1"/>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69" name="Freeform 569">
                <a:extLst>
                  <a:ext uri="{FF2B5EF4-FFF2-40B4-BE49-F238E27FC236}">
                    <a16:creationId xmlns:a16="http://schemas.microsoft.com/office/drawing/2014/main" id="{C0953D4A-4E79-47F1-A5F1-FF2305CF86D1}"/>
                  </a:ext>
                </a:extLst>
              </p:cNvPr>
              <p:cNvSpPr>
                <a:spLocks/>
              </p:cNvSpPr>
              <p:nvPr/>
            </p:nvSpPr>
            <p:spPr bwMode="auto">
              <a:xfrm>
                <a:off x="1229" y="3337"/>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7 h 19"/>
                  <a:gd name="T14" fmla="*/ 0 w 10"/>
                  <a:gd name="T15" fmla="*/ 18 h 19"/>
                  <a:gd name="T16" fmla="*/ 0 w 10"/>
                  <a:gd name="T17" fmla="*/ 18 h 19"/>
                  <a:gd name="T18" fmla="*/ 0 w 10"/>
                  <a:gd name="T19" fmla="*/ 13 h 19"/>
                  <a:gd name="T20" fmla="*/ 0 w 10"/>
                  <a:gd name="T21" fmla="*/ 9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7"/>
                    </a:lnTo>
                    <a:lnTo>
                      <a:pt x="0" y="18"/>
                    </a:lnTo>
                    <a:lnTo>
                      <a:pt x="0" y="13"/>
                    </a:lnTo>
                    <a:lnTo>
                      <a:pt x="0" y="9"/>
                    </a:lnTo>
                    <a:lnTo>
                      <a:pt x="0" y="0"/>
                    </a:lnTo>
                    <a:lnTo>
                      <a:pt x="2" y="0"/>
                    </a:lnTo>
                    <a:lnTo>
                      <a:pt x="4"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0" name="Freeform 570">
                <a:extLst>
                  <a:ext uri="{FF2B5EF4-FFF2-40B4-BE49-F238E27FC236}">
                    <a16:creationId xmlns:a16="http://schemas.microsoft.com/office/drawing/2014/main" id="{82D19EC1-8555-484B-BB85-36E39C6ABFBB}"/>
                  </a:ext>
                </a:extLst>
              </p:cNvPr>
              <p:cNvSpPr>
                <a:spLocks/>
              </p:cNvSpPr>
              <p:nvPr/>
            </p:nvSpPr>
            <p:spPr bwMode="auto">
              <a:xfrm>
                <a:off x="1230" y="3339"/>
                <a:ext cx="9" cy="17"/>
              </a:xfrm>
              <a:custGeom>
                <a:avLst/>
                <a:gdLst>
                  <a:gd name="T0" fmla="*/ 8 w 9"/>
                  <a:gd name="T1" fmla="*/ 0 h 17"/>
                  <a:gd name="T2" fmla="*/ 8 w 9"/>
                  <a:gd name="T3" fmla="*/ 4 h 17"/>
                  <a:gd name="T4" fmla="*/ 8 w 9"/>
                  <a:gd name="T5" fmla="*/ 7 h 17"/>
                  <a:gd name="T6" fmla="*/ 8 w 9"/>
                  <a:gd name="T7" fmla="*/ 16 h 17"/>
                  <a:gd name="T8" fmla="*/ 8 w 9"/>
                  <a:gd name="T9" fmla="*/ 16 h 17"/>
                  <a:gd name="T10" fmla="*/ 6 w 9"/>
                  <a:gd name="T11" fmla="*/ 16 h 17"/>
                  <a:gd name="T12" fmla="*/ 4 w 9"/>
                  <a:gd name="T13" fmla="*/ 15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7"/>
                    </a:lnTo>
                    <a:lnTo>
                      <a:pt x="8" y="16"/>
                    </a:lnTo>
                    <a:lnTo>
                      <a:pt x="6" y="16"/>
                    </a:lnTo>
                    <a:lnTo>
                      <a:pt x="4" y="15"/>
                    </a:lnTo>
                    <a:lnTo>
                      <a:pt x="0" y="16"/>
                    </a:lnTo>
                    <a:lnTo>
                      <a:pt x="0" y="12"/>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1" name="Freeform 571">
                <a:extLst>
                  <a:ext uri="{FF2B5EF4-FFF2-40B4-BE49-F238E27FC236}">
                    <a16:creationId xmlns:a16="http://schemas.microsoft.com/office/drawing/2014/main" id="{9D768926-B132-411A-B6FE-97543C35DB02}"/>
                  </a:ext>
                </a:extLst>
              </p:cNvPr>
              <p:cNvSpPr>
                <a:spLocks/>
              </p:cNvSpPr>
              <p:nvPr/>
            </p:nvSpPr>
            <p:spPr bwMode="auto">
              <a:xfrm>
                <a:off x="1231" y="3340"/>
                <a:ext cx="8" cy="16"/>
              </a:xfrm>
              <a:custGeom>
                <a:avLst/>
                <a:gdLst>
                  <a:gd name="T0" fmla="*/ 7 w 8"/>
                  <a:gd name="T1" fmla="*/ 0 h 16"/>
                  <a:gd name="T2" fmla="*/ 7 w 8"/>
                  <a:gd name="T3" fmla="*/ 4 h 16"/>
                  <a:gd name="T4" fmla="*/ 7 w 8"/>
                  <a:gd name="T5" fmla="*/ 7 h 16"/>
                  <a:gd name="T6" fmla="*/ 7 w 8"/>
                  <a:gd name="T7" fmla="*/ 15 h 16"/>
                  <a:gd name="T8" fmla="*/ 7 w 8"/>
                  <a:gd name="T9" fmla="*/ 15 h 16"/>
                  <a:gd name="T10" fmla="*/ 5 w 8"/>
                  <a:gd name="T11" fmla="*/ 15 h 16"/>
                  <a:gd name="T12" fmla="*/ 4 w 8"/>
                  <a:gd name="T13" fmla="*/ 14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1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4"/>
                    </a:lnTo>
                    <a:lnTo>
                      <a:pt x="7" y="7"/>
                    </a:lnTo>
                    <a:lnTo>
                      <a:pt x="7" y="15"/>
                    </a:lnTo>
                    <a:lnTo>
                      <a:pt x="5" y="15"/>
                    </a:lnTo>
                    <a:lnTo>
                      <a:pt x="4" y="14"/>
                    </a:lnTo>
                    <a:lnTo>
                      <a:pt x="0" y="15"/>
                    </a:lnTo>
                    <a:lnTo>
                      <a:pt x="0" y="11"/>
                    </a:lnTo>
                    <a:lnTo>
                      <a:pt x="0" y="8"/>
                    </a:lnTo>
                    <a:lnTo>
                      <a:pt x="0" y="0"/>
                    </a:lnTo>
                    <a:lnTo>
                      <a:pt x="1"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2" name="Freeform 572">
                <a:extLst>
                  <a:ext uri="{FF2B5EF4-FFF2-40B4-BE49-F238E27FC236}">
                    <a16:creationId xmlns:a16="http://schemas.microsoft.com/office/drawing/2014/main" id="{0FE0660D-048D-4EFC-B931-588C731532CC}"/>
                  </a:ext>
                </a:extLst>
              </p:cNvPr>
              <p:cNvSpPr>
                <a:spLocks/>
              </p:cNvSpPr>
              <p:nvPr/>
            </p:nvSpPr>
            <p:spPr bwMode="auto">
              <a:xfrm>
                <a:off x="1232" y="3342"/>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5 w 7"/>
                  <a:gd name="T11" fmla="*/ 13 h 14"/>
                  <a:gd name="T12" fmla="*/ 3 w 7"/>
                  <a:gd name="T13" fmla="*/ 12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1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5" y="13"/>
                    </a:lnTo>
                    <a:lnTo>
                      <a:pt x="3" y="12"/>
                    </a:lnTo>
                    <a:lnTo>
                      <a:pt x="0" y="13"/>
                    </a:lnTo>
                    <a:lnTo>
                      <a:pt x="0" y="10"/>
                    </a:lnTo>
                    <a:lnTo>
                      <a:pt x="0" y="7"/>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3" name="Freeform 573">
                <a:extLst>
                  <a:ext uri="{FF2B5EF4-FFF2-40B4-BE49-F238E27FC236}">
                    <a16:creationId xmlns:a16="http://schemas.microsoft.com/office/drawing/2014/main" id="{E2EDB345-7221-4C98-B632-9D587C94044A}"/>
                  </a:ext>
                </a:extLst>
              </p:cNvPr>
              <p:cNvSpPr>
                <a:spLocks/>
              </p:cNvSpPr>
              <p:nvPr/>
            </p:nvSpPr>
            <p:spPr bwMode="auto">
              <a:xfrm>
                <a:off x="1233" y="3343"/>
                <a:ext cx="6" cy="12"/>
              </a:xfrm>
              <a:custGeom>
                <a:avLst/>
                <a:gdLst>
                  <a:gd name="T0" fmla="*/ 5 w 6"/>
                  <a:gd name="T1" fmla="*/ 0 h 12"/>
                  <a:gd name="T2" fmla="*/ 5 w 6"/>
                  <a:gd name="T3" fmla="*/ 3 h 12"/>
                  <a:gd name="T4" fmla="*/ 5 w 6"/>
                  <a:gd name="T5" fmla="*/ 8 h 12"/>
                  <a:gd name="T6" fmla="*/ 5 w 6"/>
                  <a:gd name="T7" fmla="*/ 11 h 12"/>
                  <a:gd name="T8" fmla="*/ 5 w 6"/>
                  <a:gd name="T9" fmla="*/ 11 h 12"/>
                  <a:gd name="T10" fmla="*/ 4 w 6"/>
                  <a:gd name="T11" fmla="*/ 11 h 12"/>
                  <a:gd name="T12" fmla="*/ 1 w 6"/>
                  <a:gd name="T13" fmla="*/ 11 h 12"/>
                  <a:gd name="T14" fmla="*/ 0 w 6"/>
                  <a:gd name="T15" fmla="*/ 11 h 12"/>
                  <a:gd name="T16" fmla="*/ 0 w 6"/>
                  <a:gd name="T17" fmla="*/ 11 h 12"/>
                  <a:gd name="T18" fmla="*/ 0 w 6"/>
                  <a:gd name="T19" fmla="*/ 8 h 12"/>
                  <a:gd name="T20" fmla="*/ 0 w 6"/>
                  <a:gd name="T21" fmla="*/ 3 h 12"/>
                  <a:gd name="T22" fmla="*/ 0 w 6"/>
                  <a:gd name="T23" fmla="*/ 0 h 12"/>
                  <a:gd name="T24" fmla="*/ 0 w 6"/>
                  <a:gd name="T25" fmla="*/ 0 h 12"/>
                  <a:gd name="T26" fmla="*/ 1 w 6"/>
                  <a:gd name="T27" fmla="*/ 0 h 12"/>
                  <a:gd name="T28" fmla="*/ 4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3"/>
                    </a:lnTo>
                    <a:lnTo>
                      <a:pt x="5" y="8"/>
                    </a:lnTo>
                    <a:lnTo>
                      <a:pt x="5" y="11"/>
                    </a:lnTo>
                    <a:lnTo>
                      <a:pt x="4" y="11"/>
                    </a:lnTo>
                    <a:lnTo>
                      <a:pt x="1" y="11"/>
                    </a:lnTo>
                    <a:lnTo>
                      <a:pt x="0" y="11"/>
                    </a:lnTo>
                    <a:lnTo>
                      <a:pt x="0" y="8"/>
                    </a:lnTo>
                    <a:lnTo>
                      <a:pt x="0" y="3"/>
                    </a:lnTo>
                    <a:lnTo>
                      <a:pt x="0" y="0"/>
                    </a:lnTo>
                    <a:lnTo>
                      <a:pt x="1"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4" name="Freeform 574">
                <a:extLst>
                  <a:ext uri="{FF2B5EF4-FFF2-40B4-BE49-F238E27FC236}">
                    <a16:creationId xmlns:a16="http://schemas.microsoft.com/office/drawing/2014/main" id="{51463DDE-8412-41FB-82E5-D06CB47C22BF}"/>
                  </a:ext>
                </a:extLst>
              </p:cNvPr>
              <p:cNvSpPr>
                <a:spLocks/>
              </p:cNvSpPr>
              <p:nvPr/>
            </p:nvSpPr>
            <p:spPr bwMode="auto">
              <a:xfrm>
                <a:off x="1221" y="3389"/>
                <a:ext cx="67" cy="106"/>
              </a:xfrm>
              <a:custGeom>
                <a:avLst/>
                <a:gdLst>
                  <a:gd name="T0" fmla="*/ 66 w 67"/>
                  <a:gd name="T1" fmla="*/ 0 h 106"/>
                  <a:gd name="T2" fmla="*/ 66 w 67"/>
                  <a:gd name="T3" fmla="*/ 2 h 106"/>
                  <a:gd name="T4" fmla="*/ 66 w 67"/>
                  <a:gd name="T5" fmla="*/ 7 h 106"/>
                  <a:gd name="T6" fmla="*/ 66 w 67"/>
                  <a:gd name="T7" fmla="*/ 14 h 106"/>
                  <a:gd name="T8" fmla="*/ 66 w 67"/>
                  <a:gd name="T9" fmla="*/ 24 h 106"/>
                  <a:gd name="T10" fmla="*/ 66 w 67"/>
                  <a:gd name="T11" fmla="*/ 35 h 106"/>
                  <a:gd name="T12" fmla="*/ 66 w 67"/>
                  <a:gd name="T13" fmla="*/ 47 h 106"/>
                  <a:gd name="T14" fmla="*/ 66 w 67"/>
                  <a:gd name="T15" fmla="*/ 59 h 106"/>
                  <a:gd name="T16" fmla="*/ 66 w 67"/>
                  <a:gd name="T17" fmla="*/ 70 h 106"/>
                  <a:gd name="T18" fmla="*/ 66 w 67"/>
                  <a:gd name="T19" fmla="*/ 81 h 106"/>
                  <a:gd name="T20" fmla="*/ 66 w 67"/>
                  <a:gd name="T21" fmla="*/ 91 h 106"/>
                  <a:gd name="T22" fmla="*/ 66 w 67"/>
                  <a:gd name="T23" fmla="*/ 98 h 106"/>
                  <a:gd name="T24" fmla="*/ 66 w 67"/>
                  <a:gd name="T25" fmla="*/ 103 h 106"/>
                  <a:gd name="T26" fmla="*/ 66 w 67"/>
                  <a:gd name="T27" fmla="*/ 105 h 106"/>
                  <a:gd name="T28" fmla="*/ 66 w 67"/>
                  <a:gd name="T29" fmla="*/ 105 h 106"/>
                  <a:gd name="T30" fmla="*/ 64 w 67"/>
                  <a:gd name="T31" fmla="*/ 105 h 106"/>
                  <a:gd name="T32" fmla="*/ 56 w 67"/>
                  <a:gd name="T33" fmla="*/ 105 h 106"/>
                  <a:gd name="T34" fmla="*/ 45 w 67"/>
                  <a:gd name="T35" fmla="*/ 105 h 106"/>
                  <a:gd name="T36" fmla="*/ 33 w 67"/>
                  <a:gd name="T37" fmla="*/ 105 h 106"/>
                  <a:gd name="T38" fmla="*/ 21 w 67"/>
                  <a:gd name="T39" fmla="*/ 105 h 106"/>
                  <a:gd name="T40" fmla="*/ 10 w 67"/>
                  <a:gd name="T41" fmla="*/ 105 h 106"/>
                  <a:gd name="T42" fmla="*/ 3 w 67"/>
                  <a:gd name="T43" fmla="*/ 105 h 106"/>
                  <a:gd name="T44" fmla="*/ 0 w 67"/>
                  <a:gd name="T45" fmla="*/ 105 h 106"/>
                  <a:gd name="T46" fmla="*/ 0 w 67"/>
                  <a:gd name="T47" fmla="*/ 105 h 106"/>
                  <a:gd name="T48" fmla="*/ 0 w 67"/>
                  <a:gd name="T49" fmla="*/ 103 h 106"/>
                  <a:gd name="T50" fmla="*/ 0 w 67"/>
                  <a:gd name="T51" fmla="*/ 98 h 106"/>
                  <a:gd name="T52" fmla="*/ 0 w 67"/>
                  <a:gd name="T53" fmla="*/ 91 h 106"/>
                  <a:gd name="T54" fmla="*/ 0 w 67"/>
                  <a:gd name="T55" fmla="*/ 81 h 106"/>
                  <a:gd name="T56" fmla="*/ 0 w 67"/>
                  <a:gd name="T57" fmla="*/ 70 h 106"/>
                  <a:gd name="T58" fmla="*/ 0 w 67"/>
                  <a:gd name="T59" fmla="*/ 59 h 106"/>
                  <a:gd name="T60" fmla="*/ 0 w 67"/>
                  <a:gd name="T61" fmla="*/ 47 h 106"/>
                  <a:gd name="T62" fmla="*/ 0 w 67"/>
                  <a:gd name="T63" fmla="*/ 35 h 106"/>
                  <a:gd name="T64" fmla="*/ 0 w 67"/>
                  <a:gd name="T65" fmla="*/ 24 h 106"/>
                  <a:gd name="T66" fmla="*/ 0 w 67"/>
                  <a:gd name="T67" fmla="*/ 14 h 106"/>
                  <a:gd name="T68" fmla="*/ 0 w 67"/>
                  <a:gd name="T69" fmla="*/ 7 h 106"/>
                  <a:gd name="T70" fmla="*/ 0 w 67"/>
                  <a:gd name="T71" fmla="*/ 2 h 106"/>
                  <a:gd name="T72" fmla="*/ 0 w 67"/>
                  <a:gd name="T73" fmla="*/ 0 h 106"/>
                  <a:gd name="T74" fmla="*/ 0 w 67"/>
                  <a:gd name="T75" fmla="*/ 0 h 106"/>
                  <a:gd name="T76" fmla="*/ 3 w 67"/>
                  <a:gd name="T77" fmla="*/ 0 h 106"/>
                  <a:gd name="T78" fmla="*/ 10 w 67"/>
                  <a:gd name="T79" fmla="*/ 0 h 106"/>
                  <a:gd name="T80" fmla="*/ 21 w 67"/>
                  <a:gd name="T81" fmla="*/ 0 h 106"/>
                  <a:gd name="T82" fmla="*/ 33 w 67"/>
                  <a:gd name="T83" fmla="*/ 0 h 106"/>
                  <a:gd name="T84" fmla="*/ 45 w 67"/>
                  <a:gd name="T85" fmla="*/ 0 h 106"/>
                  <a:gd name="T86" fmla="*/ 56 w 67"/>
                  <a:gd name="T87" fmla="*/ 0 h 106"/>
                  <a:gd name="T88" fmla="*/ 64 w 67"/>
                  <a:gd name="T89" fmla="*/ 0 h 106"/>
                  <a:gd name="T90" fmla="*/ 66 w 67"/>
                  <a:gd name="T91" fmla="*/ 0 h 106"/>
                  <a:gd name="T92" fmla="*/ 66 w 67"/>
                  <a:gd name="T93" fmla="*/ 0 h 106"/>
                  <a:gd name="T94" fmla="*/ 66 w 67"/>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6"/>
                  <a:gd name="T146" fmla="*/ 67 w 67"/>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6">
                    <a:moveTo>
                      <a:pt x="66" y="0"/>
                    </a:moveTo>
                    <a:lnTo>
                      <a:pt x="66" y="2"/>
                    </a:lnTo>
                    <a:lnTo>
                      <a:pt x="66" y="7"/>
                    </a:lnTo>
                    <a:lnTo>
                      <a:pt x="66" y="14"/>
                    </a:lnTo>
                    <a:lnTo>
                      <a:pt x="66" y="24"/>
                    </a:lnTo>
                    <a:lnTo>
                      <a:pt x="66" y="35"/>
                    </a:lnTo>
                    <a:lnTo>
                      <a:pt x="66" y="47"/>
                    </a:lnTo>
                    <a:lnTo>
                      <a:pt x="66" y="59"/>
                    </a:lnTo>
                    <a:lnTo>
                      <a:pt x="66" y="70"/>
                    </a:lnTo>
                    <a:lnTo>
                      <a:pt x="66" y="81"/>
                    </a:lnTo>
                    <a:lnTo>
                      <a:pt x="66" y="91"/>
                    </a:lnTo>
                    <a:lnTo>
                      <a:pt x="66" y="98"/>
                    </a:lnTo>
                    <a:lnTo>
                      <a:pt x="66" y="103"/>
                    </a:lnTo>
                    <a:lnTo>
                      <a:pt x="66" y="105"/>
                    </a:lnTo>
                    <a:lnTo>
                      <a:pt x="64" y="105"/>
                    </a:lnTo>
                    <a:lnTo>
                      <a:pt x="56" y="105"/>
                    </a:lnTo>
                    <a:lnTo>
                      <a:pt x="45" y="105"/>
                    </a:lnTo>
                    <a:lnTo>
                      <a:pt x="33" y="105"/>
                    </a:lnTo>
                    <a:lnTo>
                      <a:pt x="21" y="105"/>
                    </a:lnTo>
                    <a:lnTo>
                      <a:pt x="10"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0" y="0"/>
                    </a:lnTo>
                    <a:lnTo>
                      <a:pt x="21" y="0"/>
                    </a:lnTo>
                    <a:lnTo>
                      <a:pt x="33" y="0"/>
                    </a:lnTo>
                    <a:lnTo>
                      <a:pt x="45" y="0"/>
                    </a:lnTo>
                    <a:lnTo>
                      <a:pt x="56" y="0"/>
                    </a:lnTo>
                    <a:lnTo>
                      <a:pt x="64" y="0"/>
                    </a:lnTo>
                    <a:lnTo>
                      <a:pt x="66"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5" name="Freeform 575">
                <a:extLst>
                  <a:ext uri="{FF2B5EF4-FFF2-40B4-BE49-F238E27FC236}">
                    <a16:creationId xmlns:a16="http://schemas.microsoft.com/office/drawing/2014/main" id="{F89FE91C-F2D2-4C04-980C-B236ACC7DD43}"/>
                  </a:ext>
                </a:extLst>
              </p:cNvPr>
              <p:cNvSpPr>
                <a:spLocks/>
              </p:cNvSpPr>
              <p:nvPr/>
            </p:nvSpPr>
            <p:spPr bwMode="auto">
              <a:xfrm>
                <a:off x="1221" y="3389"/>
                <a:ext cx="67" cy="106"/>
              </a:xfrm>
              <a:custGeom>
                <a:avLst/>
                <a:gdLst>
                  <a:gd name="T0" fmla="*/ 66 w 67"/>
                  <a:gd name="T1" fmla="*/ 0 h 106"/>
                  <a:gd name="T2" fmla="*/ 66 w 67"/>
                  <a:gd name="T3" fmla="*/ 2 h 106"/>
                  <a:gd name="T4" fmla="*/ 66 w 67"/>
                  <a:gd name="T5" fmla="*/ 7 h 106"/>
                  <a:gd name="T6" fmla="*/ 66 w 67"/>
                  <a:gd name="T7" fmla="*/ 14 h 106"/>
                  <a:gd name="T8" fmla="*/ 66 w 67"/>
                  <a:gd name="T9" fmla="*/ 24 h 106"/>
                  <a:gd name="T10" fmla="*/ 66 w 67"/>
                  <a:gd name="T11" fmla="*/ 35 h 106"/>
                  <a:gd name="T12" fmla="*/ 66 w 67"/>
                  <a:gd name="T13" fmla="*/ 47 h 106"/>
                  <a:gd name="T14" fmla="*/ 66 w 67"/>
                  <a:gd name="T15" fmla="*/ 59 h 106"/>
                  <a:gd name="T16" fmla="*/ 66 w 67"/>
                  <a:gd name="T17" fmla="*/ 70 h 106"/>
                  <a:gd name="T18" fmla="*/ 66 w 67"/>
                  <a:gd name="T19" fmla="*/ 81 h 106"/>
                  <a:gd name="T20" fmla="*/ 66 w 67"/>
                  <a:gd name="T21" fmla="*/ 91 h 106"/>
                  <a:gd name="T22" fmla="*/ 66 w 67"/>
                  <a:gd name="T23" fmla="*/ 98 h 106"/>
                  <a:gd name="T24" fmla="*/ 66 w 67"/>
                  <a:gd name="T25" fmla="*/ 103 h 106"/>
                  <a:gd name="T26" fmla="*/ 66 w 67"/>
                  <a:gd name="T27" fmla="*/ 105 h 106"/>
                  <a:gd name="T28" fmla="*/ 66 w 67"/>
                  <a:gd name="T29" fmla="*/ 105 h 106"/>
                  <a:gd name="T30" fmla="*/ 64 w 67"/>
                  <a:gd name="T31" fmla="*/ 105 h 106"/>
                  <a:gd name="T32" fmla="*/ 56 w 67"/>
                  <a:gd name="T33" fmla="*/ 105 h 106"/>
                  <a:gd name="T34" fmla="*/ 45 w 67"/>
                  <a:gd name="T35" fmla="*/ 105 h 106"/>
                  <a:gd name="T36" fmla="*/ 33 w 67"/>
                  <a:gd name="T37" fmla="*/ 105 h 106"/>
                  <a:gd name="T38" fmla="*/ 21 w 67"/>
                  <a:gd name="T39" fmla="*/ 105 h 106"/>
                  <a:gd name="T40" fmla="*/ 10 w 67"/>
                  <a:gd name="T41" fmla="*/ 105 h 106"/>
                  <a:gd name="T42" fmla="*/ 3 w 67"/>
                  <a:gd name="T43" fmla="*/ 105 h 106"/>
                  <a:gd name="T44" fmla="*/ 0 w 67"/>
                  <a:gd name="T45" fmla="*/ 105 h 106"/>
                  <a:gd name="T46" fmla="*/ 0 w 67"/>
                  <a:gd name="T47" fmla="*/ 105 h 106"/>
                  <a:gd name="T48" fmla="*/ 0 w 67"/>
                  <a:gd name="T49" fmla="*/ 103 h 106"/>
                  <a:gd name="T50" fmla="*/ 0 w 67"/>
                  <a:gd name="T51" fmla="*/ 98 h 106"/>
                  <a:gd name="T52" fmla="*/ 0 w 67"/>
                  <a:gd name="T53" fmla="*/ 91 h 106"/>
                  <a:gd name="T54" fmla="*/ 0 w 67"/>
                  <a:gd name="T55" fmla="*/ 81 h 106"/>
                  <a:gd name="T56" fmla="*/ 0 w 67"/>
                  <a:gd name="T57" fmla="*/ 70 h 106"/>
                  <a:gd name="T58" fmla="*/ 0 w 67"/>
                  <a:gd name="T59" fmla="*/ 59 h 106"/>
                  <a:gd name="T60" fmla="*/ 0 w 67"/>
                  <a:gd name="T61" fmla="*/ 47 h 106"/>
                  <a:gd name="T62" fmla="*/ 0 w 67"/>
                  <a:gd name="T63" fmla="*/ 35 h 106"/>
                  <a:gd name="T64" fmla="*/ 0 w 67"/>
                  <a:gd name="T65" fmla="*/ 24 h 106"/>
                  <a:gd name="T66" fmla="*/ 0 w 67"/>
                  <a:gd name="T67" fmla="*/ 14 h 106"/>
                  <a:gd name="T68" fmla="*/ 0 w 67"/>
                  <a:gd name="T69" fmla="*/ 7 h 106"/>
                  <a:gd name="T70" fmla="*/ 0 w 67"/>
                  <a:gd name="T71" fmla="*/ 2 h 106"/>
                  <a:gd name="T72" fmla="*/ 0 w 67"/>
                  <a:gd name="T73" fmla="*/ 0 h 106"/>
                  <a:gd name="T74" fmla="*/ 0 w 67"/>
                  <a:gd name="T75" fmla="*/ 0 h 106"/>
                  <a:gd name="T76" fmla="*/ 3 w 67"/>
                  <a:gd name="T77" fmla="*/ 0 h 106"/>
                  <a:gd name="T78" fmla="*/ 10 w 67"/>
                  <a:gd name="T79" fmla="*/ 0 h 106"/>
                  <a:gd name="T80" fmla="*/ 21 w 67"/>
                  <a:gd name="T81" fmla="*/ 0 h 106"/>
                  <a:gd name="T82" fmla="*/ 33 w 67"/>
                  <a:gd name="T83" fmla="*/ 0 h 106"/>
                  <a:gd name="T84" fmla="*/ 45 w 67"/>
                  <a:gd name="T85" fmla="*/ 0 h 106"/>
                  <a:gd name="T86" fmla="*/ 56 w 67"/>
                  <a:gd name="T87" fmla="*/ 0 h 106"/>
                  <a:gd name="T88" fmla="*/ 64 w 67"/>
                  <a:gd name="T89" fmla="*/ 0 h 106"/>
                  <a:gd name="T90" fmla="*/ 66 w 67"/>
                  <a:gd name="T91" fmla="*/ 0 h 106"/>
                  <a:gd name="T92" fmla="*/ 66 w 67"/>
                  <a:gd name="T93" fmla="*/ 0 h 106"/>
                  <a:gd name="T94" fmla="*/ 66 w 67"/>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6"/>
                  <a:gd name="T146" fmla="*/ 67 w 67"/>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6">
                    <a:moveTo>
                      <a:pt x="66" y="0"/>
                    </a:moveTo>
                    <a:lnTo>
                      <a:pt x="66" y="2"/>
                    </a:lnTo>
                    <a:lnTo>
                      <a:pt x="66" y="7"/>
                    </a:lnTo>
                    <a:lnTo>
                      <a:pt x="66" y="14"/>
                    </a:lnTo>
                    <a:lnTo>
                      <a:pt x="66" y="24"/>
                    </a:lnTo>
                    <a:lnTo>
                      <a:pt x="66" y="35"/>
                    </a:lnTo>
                    <a:lnTo>
                      <a:pt x="66" y="47"/>
                    </a:lnTo>
                    <a:lnTo>
                      <a:pt x="66" y="59"/>
                    </a:lnTo>
                    <a:lnTo>
                      <a:pt x="66" y="70"/>
                    </a:lnTo>
                    <a:lnTo>
                      <a:pt x="66" y="81"/>
                    </a:lnTo>
                    <a:lnTo>
                      <a:pt x="66" y="91"/>
                    </a:lnTo>
                    <a:lnTo>
                      <a:pt x="66" y="98"/>
                    </a:lnTo>
                    <a:lnTo>
                      <a:pt x="66" y="103"/>
                    </a:lnTo>
                    <a:lnTo>
                      <a:pt x="66" y="105"/>
                    </a:lnTo>
                    <a:lnTo>
                      <a:pt x="64" y="105"/>
                    </a:lnTo>
                    <a:lnTo>
                      <a:pt x="56" y="105"/>
                    </a:lnTo>
                    <a:lnTo>
                      <a:pt x="45" y="105"/>
                    </a:lnTo>
                    <a:lnTo>
                      <a:pt x="33" y="105"/>
                    </a:lnTo>
                    <a:lnTo>
                      <a:pt x="21" y="105"/>
                    </a:lnTo>
                    <a:lnTo>
                      <a:pt x="10"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0" y="0"/>
                    </a:lnTo>
                    <a:lnTo>
                      <a:pt x="21" y="0"/>
                    </a:lnTo>
                    <a:lnTo>
                      <a:pt x="33" y="0"/>
                    </a:lnTo>
                    <a:lnTo>
                      <a:pt x="45" y="0"/>
                    </a:lnTo>
                    <a:lnTo>
                      <a:pt x="56" y="0"/>
                    </a:lnTo>
                    <a:lnTo>
                      <a:pt x="64" y="0"/>
                    </a:lnTo>
                    <a:lnTo>
                      <a:pt x="6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76" name="Freeform 576">
                <a:extLst>
                  <a:ext uri="{FF2B5EF4-FFF2-40B4-BE49-F238E27FC236}">
                    <a16:creationId xmlns:a16="http://schemas.microsoft.com/office/drawing/2014/main" id="{9454B440-3654-4A22-816D-F07365215A2E}"/>
                  </a:ext>
                </a:extLst>
              </p:cNvPr>
              <p:cNvSpPr>
                <a:spLocks/>
              </p:cNvSpPr>
              <p:nvPr/>
            </p:nvSpPr>
            <p:spPr bwMode="auto">
              <a:xfrm>
                <a:off x="1225"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7 w 59"/>
                  <a:gd name="T31" fmla="*/ 94 h 95"/>
                  <a:gd name="T32" fmla="*/ 35 w 59"/>
                  <a:gd name="T33" fmla="*/ 94 h 95"/>
                  <a:gd name="T34" fmla="*/ 23 w 59"/>
                  <a:gd name="T35" fmla="*/ 94 h 95"/>
                  <a:gd name="T36" fmla="*/ 12 w 59"/>
                  <a:gd name="T37" fmla="*/ 94 h 95"/>
                  <a:gd name="T38" fmla="*/ 4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1 h 95"/>
                  <a:gd name="T66" fmla="*/ 0 w 59"/>
                  <a:gd name="T67" fmla="*/ 0 h 95"/>
                  <a:gd name="T68" fmla="*/ 0 w 59"/>
                  <a:gd name="T69" fmla="*/ 0 h 95"/>
                  <a:gd name="T70" fmla="*/ 4 w 59"/>
                  <a:gd name="T71" fmla="*/ 0 h 95"/>
                  <a:gd name="T72" fmla="*/ 12 w 59"/>
                  <a:gd name="T73" fmla="*/ 0 h 95"/>
                  <a:gd name="T74" fmla="*/ 23 w 59"/>
                  <a:gd name="T75" fmla="*/ 0 h 95"/>
                  <a:gd name="T76" fmla="*/ 35 w 59"/>
                  <a:gd name="T77" fmla="*/ 0 h 95"/>
                  <a:gd name="T78" fmla="*/ 47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5" y="94"/>
                    </a:lnTo>
                    <a:lnTo>
                      <a:pt x="47" y="94"/>
                    </a:lnTo>
                    <a:lnTo>
                      <a:pt x="35" y="94"/>
                    </a:lnTo>
                    <a:lnTo>
                      <a:pt x="23" y="94"/>
                    </a:lnTo>
                    <a:lnTo>
                      <a:pt x="12" y="94"/>
                    </a:lnTo>
                    <a:lnTo>
                      <a:pt x="4"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4" y="0"/>
                    </a:lnTo>
                    <a:lnTo>
                      <a:pt x="12" y="0"/>
                    </a:lnTo>
                    <a:lnTo>
                      <a:pt x="23" y="0"/>
                    </a:lnTo>
                    <a:lnTo>
                      <a:pt x="35" y="0"/>
                    </a:lnTo>
                    <a:lnTo>
                      <a:pt x="47" y="0"/>
                    </a:lnTo>
                    <a:lnTo>
                      <a:pt x="55"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7" name="Freeform 577">
                <a:extLst>
                  <a:ext uri="{FF2B5EF4-FFF2-40B4-BE49-F238E27FC236}">
                    <a16:creationId xmlns:a16="http://schemas.microsoft.com/office/drawing/2014/main" id="{9D5CCC2B-0275-44B9-800A-ADFEB78AEB78}"/>
                  </a:ext>
                </a:extLst>
              </p:cNvPr>
              <p:cNvSpPr>
                <a:spLocks/>
              </p:cNvSpPr>
              <p:nvPr/>
            </p:nvSpPr>
            <p:spPr bwMode="auto">
              <a:xfrm>
                <a:off x="1225"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5 w 59"/>
                  <a:gd name="T29" fmla="*/ 94 h 95"/>
                  <a:gd name="T30" fmla="*/ 47 w 59"/>
                  <a:gd name="T31" fmla="*/ 94 h 95"/>
                  <a:gd name="T32" fmla="*/ 35 w 59"/>
                  <a:gd name="T33" fmla="*/ 94 h 95"/>
                  <a:gd name="T34" fmla="*/ 23 w 59"/>
                  <a:gd name="T35" fmla="*/ 94 h 95"/>
                  <a:gd name="T36" fmla="*/ 12 w 59"/>
                  <a:gd name="T37" fmla="*/ 94 h 95"/>
                  <a:gd name="T38" fmla="*/ 4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1 h 95"/>
                  <a:gd name="T66" fmla="*/ 0 w 59"/>
                  <a:gd name="T67" fmla="*/ 0 h 95"/>
                  <a:gd name="T68" fmla="*/ 0 w 59"/>
                  <a:gd name="T69" fmla="*/ 0 h 95"/>
                  <a:gd name="T70" fmla="*/ 4 w 59"/>
                  <a:gd name="T71" fmla="*/ 0 h 95"/>
                  <a:gd name="T72" fmla="*/ 12 w 59"/>
                  <a:gd name="T73" fmla="*/ 0 h 95"/>
                  <a:gd name="T74" fmla="*/ 23 w 59"/>
                  <a:gd name="T75" fmla="*/ 0 h 95"/>
                  <a:gd name="T76" fmla="*/ 35 w 59"/>
                  <a:gd name="T77" fmla="*/ 0 h 95"/>
                  <a:gd name="T78" fmla="*/ 47 w 59"/>
                  <a:gd name="T79" fmla="*/ 0 h 95"/>
                  <a:gd name="T80" fmla="*/ 55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5" y="94"/>
                    </a:lnTo>
                    <a:lnTo>
                      <a:pt x="47" y="94"/>
                    </a:lnTo>
                    <a:lnTo>
                      <a:pt x="35" y="94"/>
                    </a:lnTo>
                    <a:lnTo>
                      <a:pt x="23" y="94"/>
                    </a:lnTo>
                    <a:lnTo>
                      <a:pt x="12" y="94"/>
                    </a:lnTo>
                    <a:lnTo>
                      <a:pt x="4"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4" y="0"/>
                    </a:lnTo>
                    <a:lnTo>
                      <a:pt x="12" y="0"/>
                    </a:lnTo>
                    <a:lnTo>
                      <a:pt x="23" y="0"/>
                    </a:lnTo>
                    <a:lnTo>
                      <a:pt x="35" y="0"/>
                    </a:lnTo>
                    <a:lnTo>
                      <a:pt x="47" y="0"/>
                    </a:lnTo>
                    <a:lnTo>
                      <a:pt x="55"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78" name="Freeform 578">
                <a:extLst>
                  <a:ext uri="{FF2B5EF4-FFF2-40B4-BE49-F238E27FC236}">
                    <a16:creationId xmlns:a16="http://schemas.microsoft.com/office/drawing/2014/main" id="{4B508F7F-2E0D-483F-BDBE-33905BC1004D}"/>
                  </a:ext>
                </a:extLst>
              </p:cNvPr>
              <p:cNvSpPr>
                <a:spLocks/>
              </p:cNvSpPr>
              <p:nvPr/>
            </p:nvSpPr>
            <p:spPr bwMode="auto">
              <a:xfrm>
                <a:off x="1225"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79" name="Freeform 579">
                <a:extLst>
                  <a:ext uri="{FF2B5EF4-FFF2-40B4-BE49-F238E27FC236}">
                    <a16:creationId xmlns:a16="http://schemas.microsoft.com/office/drawing/2014/main" id="{4C3D2E16-05BA-40BB-9CAA-E7E6A092DA93}"/>
                  </a:ext>
                </a:extLst>
              </p:cNvPr>
              <p:cNvSpPr>
                <a:spLocks/>
              </p:cNvSpPr>
              <p:nvPr/>
            </p:nvSpPr>
            <p:spPr bwMode="auto">
              <a:xfrm>
                <a:off x="1256"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0" name="Freeform 580">
                <a:extLst>
                  <a:ext uri="{FF2B5EF4-FFF2-40B4-BE49-F238E27FC236}">
                    <a16:creationId xmlns:a16="http://schemas.microsoft.com/office/drawing/2014/main" id="{6A8E2A47-0ECC-422F-9FC7-505DEF9A302A}"/>
                  </a:ext>
                </a:extLst>
              </p:cNvPr>
              <p:cNvSpPr>
                <a:spLocks/>
              </p:cNvSpPr>
              <p:nvPr/>
            </p:nvSpPr>
            <p:spPr bwMode="auto">
              <a:xfrm>
                <a:off x="1225"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1" name="Freeform 581">
                <a:extLst>
                  <a:ext uri="{FF2B5EF4-FFF2-40B4-BE49-F238E27FC236}">
                    <a16:creationId xmlns:a16="http://schemas.microsoft.com/office/drawing/2014/main" id="{D1D4BB87-9E31-4140-977B-227F5118FFC3}"/>
                  </a:ext>
                </a:extLst>
              </p:cNvPr>
              <p:cNvSpPr>
                <a:spLocks/>
              </p:cNvSpPr>
              <p:nvPr/>
            </p:nvSpPr>
            <p:spPr bwMode="auto">
              <a:xfrm>
                <a:off x="1256"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2" name="Freeform 582">
                <a:extLst>
                  <a:ext uri="{FF2B5EF4-FFF2-40B4-BE49-F238E27FC236}">
                    <a16:creationId xmlns:a16="http://schemas.microsoft.com/office/drawing/2014/main" id="{45A5125C-7A8D-46BA-91D7-D85AD4D4CB5E}"/>
                  </a:ext>
                </a:extLst>
              </p:cNvPr>
              <p:cNvSpPr>
                <a:spLocks/>
              </p:cNvSpPr>
              <p:nvPr/>
            </p:nvSpPr>
            <p:spPr bwMode="auto">
              <a:xfrm>
                <a:off x="1225"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3" name="Freeform 583">
                <a:extLst>
                  <a:ext uri="{FF2B5EF4-FFF2-40B4-BE49-F238E27FC236}">
                    <a16:creationId xmlns:a16="http://schemas.microsoft.com/office/drawing/2014/main" id="{56BE58B9-BD52-4A18-AFB1-1A6830C3A4F5}"/>
                  </a:ext>
                </a:extLst>
              </p:cNvPr>
              <p:cNvSpPr>
                <a:spLocks/>
              </p:cNvSpPr>
              <p:nvPr/>
            </p:nvSpPr>
            <p:spPr bwMode="auto">
              <a:xfrm>
                <a:off x="1256"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4" name="Freeform 584">
                <a:extLst>
                  <a:ext uri="{FF2B5EF4-FFF2-40B4-BE49-F238E27FC236}">
                    <a16:creationId xmlns:a16="http://schemas.microsoft.com/office/drawing/2014/main" id="{371B1156-005F-428B-9C37-4818A36A78DB}"/>
                  </a:ext>
                </a:extLst>
              </p:cNvPr>
              <p:cNvSpPr>
                <a:spLocks/>
              </p:cNvSpPr>
              <p:nvPr/>
            </p:nvSpPr>
            <p:spPr bwMode="auto">
              <a:xfrm>
                <a:off x="1225" y="3395"/>
                <a:ext cx="16" cy="28"/>
              </a:xfrm>
              <a:custGeom>
                <a:avLst/>
                <a:gdLst>
                  <a:gd name="T0" fmla="*/ 15 w 16"/>
                  <a:gd name="T1" fmla="*/ 0 h 28"/>
                  <a:gd name="T2" fmla="*/ 15 w 16"/>
                  <a:gd name="T3" fmla="*/ 7 h 28"/>
                  <a:gd name="T4" fmla="*/ 15 w 16"/>
                  <a:gd name="T5" fmla="*/ 20 h 28"/>
                  <a:gd name="T6" fmla="*/ 15 w 16"/>
                  <a:gd name="T7" fmla="*/ 27 h 28"/>
                  <a:gd name="T8" fmla="*/ 15 w 16"/>
                  <a:gd name="T9" fmla="*/ 27 h 28"/>
                  <a:gd name="T10" fmla="*/ 11 w 16"/>
                  <a:gd name="T11" fmla="*/ 27 h 28"/>
                  <a:gd name="T12" fmla="*/ 4 w 16"/>
                  <a:gd name="T13" fmla="*/ 27 h 28"/>
                  <a:gd name="T14" fmla="*/ 0 w 16"/>
                  <a:gd name="T15" fmla="*/ 27 h 28"/>
                  <a:gd name="T16" fmla="*/ 0 w 16"/>
                  <a:gd name="T17" fmla="*/ 27 h 28"/>
                  <a:gd name="T18" fmla="*/ 0 w 16"/>
                  <a:gd name="T19" fmla="*/ 20 h 28"/>
                  <a:gd name="T20" fmla="*/ 0 w 16"/>
                  <a:gd name="T21" fmla="*/ 7 h 28"/>
                  <a:gd name="T22" fmla="*/ 0 w 16"/>
                  <a:gd name="T23" fmla="*/ 0 h 28"/>
                  <a:gd name="T24" fmla="*/ 0 w 16"/>
                  <a:gd name="T25" fmla="*/ 0 h 28"/>
                  <a:gd name="T26" fmla="*/ 4 w 16"/>
                  <a:gd name="T27" fmla="*/ 0 h 28"/>
                  <a:gd name="T28" fmla="*/ 11 w 16"/>
                  <a:gd name="T29" fmla="*/ 0 h 28"/>
                  <a:gd name="T30" fmla="*/ 15 w 16"/>
                  <a:gd name="T31" fmla="*/ 0 h 28"/>
                  <a:gd name="T32" fmla="*/ 15 w 16"/>
                  <a:gd name="T33" fmla="*/ 0 h 28"/>
                  <a:gd name="T34" fmla="*/ 15 w 16"/>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28"/>
                  <a:gd name="T56" fmla="*/ 16 w 16"/>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28">
                    <a:moveTo>
                      <a:pt x="15" y="0"/>
                    </a:moveTo>
                    <a:lnTo>
                      <a:pt x="15" y="7"/>
                    </a:lnTo>
                    <a:lnTo>
                      <a:pt x="15" y="20"/>
                    </a:lnTo>
                    <a:lnTo>
                      <a:pt x="15" y="27"/>
                    </a:lnTo>
                    <a:lnTo>
                      <a:pt x="11" y="27"/>
                    </a:lnTo>
                    <a:lnTo>
                      <a:pt x="4" y="27"/>
                    </a:lnTo>
                    <a:lnTo>
                      <a:pt x="0" y="27"/>
                    </a:lnTo>
                    <a:lnTo>
                      <a:pt x="0" y="20"/>
                    </a:lnTo>
                    <a:lnTo>
                      <a:pt x="0" y="7"/>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5" name="Freeform 585">
                <a:extLst>
                  <a:ext uri="{FF2B5EF4-FFF2-40B4-BE49-F238E27FC236}">
                    <a16:creationId xmlns:a16="http://schemas.microsoft.com/office/drawing/2014/main" id="{CB140D48-DCB9-43AD-9FF4-0A29F4BB396F}"/>
                  </a:ext>
                </a:extLst>
              </p:cNvPr>
              <p:cNvSpPr>
                <a:spLocks/>
              </p:cNvSpPr>
              <p:nvPr/>
            </p:nvSpPr>
            <p:spPr bwMode="auto">
              <a:xfrm>
                <a:off x="1226" y="3397"/>
                <a:ext cx="15" cy="27"/>
              </a:xfrm>
              <a:custGeom>
                <a:avLst/>
                <a:gdLst>
                  <a:gd name="T0" fmla="*/ 14 w 15"/>
                  <a:gd name="T1" fmla="*/ 0 h 27"/>
                  <a:gd name="T2" fmla="*/ 14 w 15"/>
                  <a:gd name="T3" fmla="*/ 6 h 27"/>
                  <a:gd name="T4" fmla="*/ 14 w 15"/>
                  <a:gd name="T5" fmla="*/ 12 h 27"/>
                  <a:gd name="T6" fmla="*/ 14 w 15"/>
                  <a:gd name="T7" fmla="*/ 26 h 27"/>
                  <a:gd name="T8" fmla="*/ 14 w 15"/>
                  <a:gd name="T9" fmla="*/ 26 h 27"/>
                  <a:gd name="T10" fmla="*/ 11 w 15"/>
                  <a:gd name="T11" fmla="*/ 26 h 27"/>
                  <a:gd name="T12" fmla="*/ 8 w 15"/>
                  <a:gd name="T13" fmla="*/ 26 h 27"/>
                  <a:gd name="T14" fmla="*/ 0 w 15"/>
                  <a:gd name="T15" fmla="*/ 26 h 27"/>
                  <a:gd name="T16" fmla="*/ 0 w 15"/>
                  <a:gd name="T17" fmla="*/ 26 h 27"/>
                  <a:gd name="T18" fmla="*/ 0 w 15"/>
                  <a:gd name="T19" fmla="*/ 20 h 27"/>
                  <a:gd name="T20" fmla="*/ 0 w 15"/>
                  <a:gd name="T21" fmla="*/ 13 h 27"/>
                  <a:gd name="T22" fmla="*/ 0 w 15"/>
                  <a:gd name="T23" fmla="*/ 0 h 27"/>
                  <a:gd name="T24" fmla="*/ 0 w 15"/>
                  <a:gd name="T25" fmla="*/ 0 h 27"/>
                  <a:gd name="T26" fmla="*/ 4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2"/>
                    </a:lnTo>
                    <a:lnTo>
                      <a:pt x="14" y="26"/>
                    </a:lnTo>
                    <a:lnTo>
                      <a:pt x="11" y="26"/>
                    </a:lnTo>
                    <a:lnTo>
                      <a:pt x="8" y="26"/>
                    </a:lnTo>
                    <a:lnTo>
                      <a:pt x="0" y="26"/>
                    </a:lnTo>
                    <a:lnTo>
                      <a:pt x="0" y="20"/>
                    </a:lnTo>
                    <a:lnTo>
                      <a:pt x="0" y="13"/>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6" name="Freeform 586">
                <a:extLst>
                  <a:ext uri="{FF2B5EF4-FFF2-40B4-BE49-F238E27FC236}">
                    <a16:creationId xmlns:a16="http://schemas.microsoft.com/office/drawing/2014/main" id="{34AA13A7-5FF8-4742-AA90-EE8E3EB629D9}"/>
                  </a:ext>
                </a:extLst>
              </p:cNvPr>
              <p:cNvSpPr>
                <a:spLocks/>
              </p:cNvSpPr>
              <p:nvPr/>
            </p:nvSpPr>
            <p:spPr bwMode="auto">
              <a:xfrm>
                <a:off x="1227" y="3399"/>
                <a:ext cx="14" cy="25"/>
              </a:xfrm>
              <a:custGeom>
                <a:avLst/>
                <a:gdLst>
                  <a:gd name="T0" fmla="*/ 13 w 14"/>
                  <a:gd name="T1" fmla="*/ 0 h 25"/>
                  <a:gd name="T2" fmla="*/ 13 w 14"/>
                  <a:gd name="T3" fmla="*/ 5 h 25"/>
                  <a:gd name="T4" fmla="*/ 13 w 14"/>
                  <a:gd name="T5" fmla="*/ 11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0 w 14"/>
                  <a:gd name="T19" fmla="*/ 18 h 25"/>
                  <a:gd name="T20" fmla="*/ 0 w 14"/>
                  <a:gd name="T21" fmla="*/ 12 h 25"/>
                  <a:gd name="T22" fmla="*/ 0 w 14"/>
                  <a:gd name="T23" fmla="*/ 0 h 25"/>
                  <a:gd name="T24" fmla="*/ 0 w 14"/>
                  <a:gd name="T25" fmla="*/ 0 h 25"/>
                  <a:gd name="T26" fmla="*/ 3 w 14"/>
                  <a:gd name="T27" fmla="*/ 0 h 25"/>
                  <a:gd name="T28" fmla="*/ 6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5"/>
                    </a:lnTo>
                    <a:lnTo>
                      <a:pt x="13" y="11"/>
                    </a:lnTo>
                    <a:lnTo>
                      <a:pt x="13" y="24"/>
                    </a:lnTo>
                    <a:lnTo>
                      <a:pt x="10" y="24"/>
                    </a:lnTo>
                    <a:lnTo>
                      <a:pt x="7" y="24"/>
                    </a:lnTo>
                    <a:lnTo>
                      <a:pt x="0" y="24"/>
                    </a:lnTo>
                    <a:lnTo>
                      <a:pt x="0" y="18"/>
                    </a:lnTo>
                    <a:lnTo>
                      <a:pt x="0" y="12"/>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7" name="Freeform 587">
                <a:extLst>
                  <a:ext uri="{FF2B5EF4-FFF2-40B4-BE49-F238E27FC236}">
                    <a16:creationId xmlns:a16="http://schemas.microsoft.com/office/drawing/2014/main" id="{761CDF40-8E15-48F9-9F76-1AC41E28C800}"/>
                  </a:ext>
                </a:extLst>
              </p:cNvPr>
              <p:cNvSpPr>
                <a:spLocks/>
              </p:cNvSpPr>
              <p:nvPr/>
            </p:nvSpPr>
            <p:spPr bwMode="auto">
              <a:xfrm>
                <a:off x="1228" y="3400"/>
                <a:ext cx="13" cy="24"/>
              </a:xfrm>
              <a:custGeom>
                <a:avLst/>
                <a:gdLst>
                  <a:gd name="T0" fmla="*/ 12 w 13"/>
                  <a:gd name="T1" fmla="*/ 1 h 24"/>
                  <a:gd name="T2" fmla="*/ 12 w 13"/>
                  <a:gd name="T3" fmla="*/ 6 h 24"/>
                  <a:gd name="T4" fmla="*/ 12 w 13"/>
                  <a:gd name="T5" fmla="*/ 11 h 24"/>
                  <a:gd name="T6" fmla="*/ 12 w 13"/>
                  <a:gd name="T7" fmla="*/ 23 h 24"/>
                  <a:gd name="T8" fmla="*/ 12 w 13"/>
                  <a:gd name="T9" fmla="*/ 23 h 24"/>
                  <a:gd name="T10" fmla="*/ 9 w 13"/>
                  <a:gd name="T11" fmla="*/ 23 h 24"/>
                  <a:gd name="T12" fmla="*/ 7 w 13"/>
                  <a:gd name="T13" fmla="*/ 23 h 24"/>
                  <a:gd name="T14" fmla="*/ 0 w 13"/>
                  <a:gd name="T15" fmla="*/ 23 h 24"/>
                  <a:gd name="T16" fmla="*/ 0 w 13"/>
                  <a:gd name="T17" fmla="*/ 23 h 24"/>
                  <a:gd name="T18" fmla="*/ 0 w 13"/>
                  <a:gd name="T19" fmla="*/ 17 h 24"/>
                  <a:gd name="T20" fmla="*/ 0 w 13"/>
                  <a:gd name="T21" fmla="*/ 12 h 24"/>
                  <a:gd name="T22" fmla="*/ 0 w 13"/>
                  <a:gd name="T23" fmla="*/ 1 h 24"/>
                  <a:gd name="T24" fmla="*/ 0 w 13"/>
                  <a:gd name="T25" fmla="*/ 1 h 24"/>
                  <a:gd name="T26" fmla="*/ 3 w 13"/>
                  <a:gd name="T27" fmla="*/ 0 h 24"/>
                  <a:gd name="T28" fmla="*/ 6 w 13"/>
                  <a:gd name="T29" fmla="*/ 0 h 24"/>
                  <a:gd name="T30" fmla="*/ 12 w 13"/>
                  <a:gd name="T31" fmla="*/ 1 h 24"/>
                  <a:gd name="T32" fmla="*/ 12 w 13"/>
                  <a:gd name="T33" fmla="*/ 1 h 24"/>
                  <a:gd name="T34" fmla="*/ 12 w 13"/>
                  <a:gd name="T35" fmla="*/ 1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1"/>
                    </a:moveTo>
                    <a:lnTo>
                      <a:pt x="12" y="6"/>
                    </a:lnTo>
                    <a:lnTo>
                      <a:pt x="12" y="11"/>
                    </a:lnTo>
                    <a:lnTo>
                      <a:pt x="12" y="23"/>
                    </a:lnTo>
                    <a:lnTo>
                      <a:pt x="9" y="23"/>
                    </a:lnTo>
                    <a:lnTo>
                      <a:pt x="7" y="23"/>
                    </a:lnTo>
                    <a:lnTo>
                      <a:pt x="0" y="23"/>
                    </a:lnTo>
                    <a:lnTo>
                      <a:pt x="0" y="17"/>
                    </a:lnTo>
                    <a:lnTo>
                      <a:pt x="0" y="12"/>
                    </a:lnTo>
                    <a:lnTo>
                      <a:pt x="0" y="1"/>
                    </a:lnTo>
                    <a:lnTo>
                      <a:pt x="3" y="0"/>
                    </a:lnTo>
                    <a:lnTo>
                      <a:pt x="6"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8" name="Freeform 588">
                <a:extLst>
                  <a:ext uri="{FF2B5EF4-FFF2-40B4-BE49-F238E27FC236}">
                    <a16:creationId xmlns:a16="http://schemas.microsoft.com/office/drawing/2014/main" id="{0D9E0D67-BAFA-402A-9CCF-B95D6D0578F9}"/>
                  </a:ext>
                </a:extLst>
              </p:cNvPr>
              <p:cNvSpPr>
                <a:spLocks/>
              </p:cNvSpPr>
              <p:nvPr/>
            </p:nvSpPr>
            <p:spPr bwMode="auto">
              <a:xfrm>
                <a:off x="1229" y="3402"/>
                <a:ext cx="12" cy="22"/>
              </a:xfrm>
              <a:custGeom>
                <a:avLst/>
                <a:gdLst>
                  <a:gd name="T0" fmla="*/ 11 w 12"/>
                  <a:gd name="T1" fmla="*/ 1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1 h 22"/>
                  <a:gd name="T24" fmla="*/ 0 w 12"/>
                  <a:gd name="T25" fmla="*/ 1 h 22"/>
                  <a:gd name="T26" fmla="*/ 3 w 12"/>
                  <a:gd name="T27" fmla="*/ 1 h 22"/>
                  <a:gd name="T28" fmla="*/ 5 w 12"/>
                  <a:gd name="T29" fmla="*/ 0 h 22"/>
                  <a:gd name="T30" fmla="*/ 11 w 12"/>
                  <a:gd name="T31" fmla="*/ 1 h 22"/>
                  <a:gd name="T32" fmla="*/ 11 w 12"/>
                  <a:gd name="T33" fmla="*/ 1 h 22"/>
                  <a:gd name="T34" fmla="*/ 11 w 12"/>
                  <a:gd name="T35" fmla="*/ 1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1"/>
                    </a:moveTo>
                    <a:lnTo>
                      <a:pt x="11" y="5"/>
                    </a:lnTo>
                    <a:lnTo>
                      <a:pt x="11" y="10"/>
                    </a:lnTo>
                    <a:lnTo>
                      <a:pt x="11" y="21"/>
                    </a:lnTo>
                    <a:lnTo>
                      <a:pt x="8" y="21"/>
                    </a:lnTo>
                    <a:lnTo>
                      <a:pt x="6" y="21"/>
                    </a:lnTo>
                    <a:lnTo>
                      <a:pt x="0" y="21"/>
                    </a:lnTo>
                    <a:lnTo>
                      <a:pt x="0" y="16"/>
                    </a:lnTo>
                    <a:lnTo>
                      <a:pt x="0" y="11"/>
                    </a:lnTo>
                    <a:lnTo>
                      <a:pt x="0" y="1"/>
                    </a:lnTo>
                    <a:lnTo>
                      <a:pt x="3" y="1"/>
                    </a:lnTo>
                    <a:lnTo>
                      <a:pt x="5" y="0"/>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89" name="Freeform 589">
                <a:extLst>
                  <a:ext uri="{FF2B5EF4-FFF2-40B4-BE49-F238E27FC236}">
                    <a16:creationId xmlns:a16="http://schemas.microsoft.com/office/drawing/2014/main" id="{1398D34B-639A-477F-B1F1-18B7B0C47E82}"/>
                  </a:ext>
                </a:extLst>
              </p:cNvPr>
              <p:cNvSpPr>
                <a:spLocks/>
              </p:cNvSpPr>
              <p:nvPr/>
            </p:nvSpPr>
            <p:spPr bwMode="auto">
              <a:xfrm>
                <a:off x="1230" y="3404"/>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5 w 11"/>
                  <a:gd name="T13" fmla="*/ 19 h 20"/>
                  <a:gd name="T14" fmla="*/ 0 w 11"/>
                  <a:gd name="T15" fmla="*/ 19 h 20"/>
                  <a:gd name="T16" fmla="*/ 0 w 11"/>
                  <a:gd name="T17" fmla="*/ 19 h 20"/>
                  <a:gd name="T18" fmla="*/ 0 w 11"/>
                  <a:gd name="T19" fmla="*/ 14 h 20"/>
                  <a:gd name="T20" fmla="*/ 0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5" y="19"/>
                    </a:lnTo>
                    <a:lnTo>
                      <a:pt x="0" y="19"/>
                    </a:lnTo>
                    <a:lnTo>
                      <a:pt x="0" y="14"/>
                    </a:lnTo>
                    <a:lnTo>
                      <a:pt x="0"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0" name="Freeform 590">
                <a:extLst>
                  <a:ext uri="{FF2B5EF4-FFF2-40B4-BE49-F238E27FC236}">
                    <a16:creationId xmlns:a16="http://schemas.microsoft.com/office/drawing/2014/main" id="{A959E4B0-1343-478E-B48E-49980B2AE092}"/>
                  </a:ext>
                </a:extLst>
              </p:cNvPr>
              <p:cNvSpPr>
                <a:spLocks/>
              </p:cNvSpPr>
              <p:nvPr/>
            </p:nvSpPr>
            <p:spPr bwMode="auto">
              <a:xfrm>
                <a:off x="1231" y="3406"/>
                <a:ext cx="10" cy="18"/>
              </a:xfrm>
              <a:custGeom>
                <a:avLst/>
                <a:gdLst>
                  <a:gd name="T0" fmla="*/ 9 w 10"/>
                  <a:gd name="T1" fmla="*/ 0 h 18"/>
                  <a:gd name="T2" fmla="*/ 9 w 10"/>
                  <a:gd name="T3" fmla="*/ 4 h 18"/>
                  <a:gd name="T4" fmla="*/ 9 w 10"/>
                  <a:gd name="T5" fmla="*/ 8 h 18"/>
                  <a:gd name="T6" fmla="*/ 9 w 10"/>
                  <a:gd name="T7" fmla="*/ 17 h 18"/>
                  <a:gd name="T8" fmla="*/ 9 w 10"/>
                  <a:gd name="T9" fmla="*/ 17 h 18"/>
                  <a:gd name="T10" fmla="*/ 7 w 10"/>
                  <a:gd name="T11" fmla="*/ 17 h 18"/>
                  <a:gd name="T12" fmla="*/ 5 w 10"/>
                  <a:gd name="T13" fmla="*/ 17 h 18"/>
                  <a:gd name="T14" fmla="*/ 0 w 10"/>
                  <a:gd name="T15" fmla="*/ 17 h 18"/>
                  <a:gd name="T16" fmla="*/ 0 w 10"/>
                  <a:gd name="T17" fmla="*/ 17 h 18"/>
                  <a:gd name="T18" fmla="*/ 0 w 10"/>
                  <a:gd name="T19" fmla="*/ 13 h 18"/>
                  <a:gd name="T20" fmla="*/ 0 w 10"/>
                  <a:gd name="T21" fmla="*/ 9 h 18"/>
                  <a:gd name="T22" fmla="*/ 0 w 10"/>
                  <a:gd name="T23" fmla="*/ 0 h 18"/>
                  <a:gd name="T24" fmla="*/ 0 w 10"/>
                  <a:gd name="T25" fmla="*/ 0 h 18"/>
                  <a:gd name="T26" fmla="*/ 2 w 10"/>
                  <a:gd name="T27" fmla="*/ 0 h 18"/>
                  <a:gd name="T28" fmla="*/ 4 w 10"/>
                  <a:gd name="T29" fmla="*/ 0 h 18"/>
                  <a:gd name="T30" fmla="*/ 9 w 10"/>
                  <a:gd name="T31" fmla="*/ 0 h 18"/>
                  <a:gd name="T32" fmla="*/ 9 w 10"/>
                  <a:gd name="T33" fmla="*/ 0 h 18"/>
                  <a:gd name="T34" fmla="*/ 9 w 10"/>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8"/>
                  <a:gd name="T56" fmla="*/ 10 w 10"/>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8">
                    <a:moveTo>
                      <a:pt x="9" y="0"/>
                    </a:moveTo>
                    <a:lnTo>
                      <a:pt x="9" y="4"/>
                    </a:lnTo>
                    <a:lnTo>
                      <a:pt x="9" y="8"/>
                    </a:lnTo>
                    <a:lnTo>
                      <a:pt x="9" y="17"/>
                    </a:lnTo>
                    <a:lnTo>
                      <a:pt x="7" y="17"/>
                    </a:lnTo>
                    <a:lnTo>
                      <a:pt x="5" y="17"/>
                    </a:lnTo>
                    <a:lnTo>
                      <a:pt x="0" y="17"/>
                    </a:lnTo>
                    <a:lnTo>
                      <a:pt x="0" y="13"/>
                    </a:lnTo>
                    <a:lnTo>
                      <a:pt x="0" y="9"/>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1" name="Freeform 591">
                <a:extLst>
                  <a:ext uri="{FF2B5EF4-FFF2-40B4-BE49-F238E27FC236}">
                    <a16:creationId xmlns:a16="http://schemas.microsoft.com/office/drawing/2014/main" id="{7BBDB732-7DC4-4044-837E-93A089A55286}"/>
                  </a:ext>
                </a:extLst>
              </p:cNvPr>
              <p:cNvSpPr>
                <a:spLocks/>
              </p:cNvSpPr>
              <p:nvPr/>
            </p:nvSpPr>
            <p:spPr bwMode="auto">
              <a:xfrm>
                <a:off x="1232" y="3408"/>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0" y="11"/>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2" name="Freeform 592">
                <a:extLst>
                  <a:ext uri="{FF2B5EF4-FFF2-40B4-BE49-F238E27FC236}">
                    <a16:creationId xmlns:a16="http://schemas.microsoft.com/office/drawing/2014/main" id="{DBFA8635-87A0-43B8-A3D3-12E4C0651197}"/>
                  </a:ext>
                </a:extLst>
              </p:cNvPr>
              <p:cNvSpPr>
                <a:spLocks/>
              </p:cNvSpPr>
              <p:nvPr/>
            </p:nvSpPr>
            <p:spPr bwMode="auto">
              <a:xfrm>
                <a:off x="1233" y="3410"/>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9 h 14"/>
                  <a:gd name="T20" fmla="*/ 0 w 8"/>
                  <a:gd name="T21" fmla="*/ 6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9"/>
                    </a:lnTo>
                    <a:lnTo>
                      <a:pt x="0" y="6"/>
                    </a:lnTo>
                    <a:lnTo>
                      <a:pt x="0" y="0"/>
                    </a:lnTo>
                    <a:lnTo>
                      <a:pt x="2"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3" name="Freeform 593">
                <a:extLst>
                  <a:ext uri="{FF2B5EF4-FFF2-40B4-BE49-F238E27FC236}">
                    <a16:creationId xmlns:a16="http://schemas.microsoft.com/office/drawing/2014/main" id="{0D4A3E7F-CE70-4394-B869-6F7BE4598BE1}"/>
                  </a:ext>
                </a:extLst>
              </p:cNvPr>
              <p:cNvSpPr>
                <a:spLocks/>
              </p:cNvSpPr>
              <p:nvPr/>
            </p:nvSpPr>
            <p:spPr bwMode="auto">
              <a:xfrm>
                <a:off x="1234" y="3411"/>
                <a:ext cx="7" cy="13"/>
              </a:xfrm>
              <a:custGeom>
                <a:avLst/>
                <a:gdLst>
                  <a:gd name="T0" fmla="*/ 6 w 7"/>
                  <a:gd name="T1" fmla="*/ 1 h 13"/>
                  <a:gd name="T2" fmla="*/ 6 w 7"/>
                  <a:gd name="T3" fmla="*/ 3 h 13"/>
                  <a:gd name="T4" fmla="*/ 6 w 7"/>
                  <a:gd name="T5" fmla="*/ 6 h 13"/>
                  <a:gd name="T6" fmla="*/ 6 w 7"/>
                  <a:gd name="T7" fmla="*/ 12 h 13"/>
                  <a:gd name="T8" fmla="*/ 6 w 7"/>
                  <a:gd name="T9" fmla="*/ 12 h 13"/>
                  <a:gd name="T10" fmla="*/ 4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1 h 13"/>
                  <a:gd name="T24" fmla="*/ 0 w 7"/>
                  <a:gd name="T25" fmla="*/ 1 h 13"/>
                  <a:gd name="T26" fmla="*/ 1 w 7"/>
                  <a:gd name="T27" fmla="*/ 0 h 13"/>
                  <a:gd name="T28" fmla="*/ 3 w 7"/>
                  <a:gd name="T29" fmla="*/ 1 h 13"/>
                  <a:gd name="T30" fmla="*/ 6 w 7"/>
                  <a:gd name="T31" fmla="*/ 1 h 13"/>
                  <a:gd name="T32" fmla="*/ 6 w 7"/>
                  <a:gd name="T33" fmla="*/ 1 h 13"/>
                  <a:gd name="T34" fmla="*/ 6 w 7"/>
                  <a:gd name="T35" fmla="*/ 1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1"/>
                    </a:moveTo>
                    <a:lnTo>
                      <a:pt x="6" y="3"/>
                    </a:lnTo>
                    <a:lnTo>
                      <a:pt x="6" y="6"/>
                    </a:lnTo>
                    <a:lnTo>
                      <a:pt x="6" y="12"/>
                    </a:lnTo>
                    <a:lnTo>
                      <a:pt x="4" y="12"/>
                    </a:lnTo>
                    <a:lnTo>
                      <a:pt x="3" y="12"/>
                    </a:lnTo>
                    <a:lnTo>
                      <a:pt x="0" y="12"/>
                    </a:lnTo>
                    <a:lnTo>
                      <a:pt x="0" y="9"/>
                    </a:lnTo>
                    <a:lnTo>
                      <a:pt x="0" y="6"/>
                    </a:lnTo>
                    <a:lnTo>
                      <a:pt x="0" y="1"/>
                    </a:lnTo>
                    <a:lnTo>
                      <a:pt x="1" y="0"/>
                    </a:lnTo>
                    <a:lnTo>
                      <a:pt x="3" y="1"/>
                    </a:lnTo>
                    <a:lnTo>
                      <a:pt x="6" y="1"/>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4" name="Freeform 594">
                <a:extLst>
                  <a:ext uri="{FF2B5EF4-FFF2-40B4-BE49-F238E27FC236}">
                    <a16:creationId xmlns:a16="http://schemas.microsoft.com/office/drawing/2014/main" id="{A2EB6329-2F6B-4E00-8A4A-BFA87F5B2880}"/>
                  </a:ext>
                </a:extLst>
              </p:cNvPr>
              <p:cNvSpPr>
                <a:spLocks/>
              </p:cNvSpPr>
              <p:nvPr/>
            </p:nvSpPr>
            <p:spPr bwMode="auto">
              <a:xfrm>
                <a:off x="1235" y="3413"/>
                <a:ext cx="6" cy="11"/>
              </a:xfrm>
              <a:custGeom>
                <a:avLst/>
                <a:gdLst>
                  <a:gd name="T0" fmla="*/ 5 w 6"/>
                  <a:gd name="T1" fmla="*/ 0 h 11"/>
                  <a:gd name="T2" fmla="*/ 5 w 6"/>
                  <a:gd name="T3" fmla="*/ 3 h 11"/>
                  <a:gd name="T4" fmla="*/ 5 w 6"/>
                  <a:gd name="T5" fmla="*/ 5 h 11"/>
                  <a:gd name="T6" fmla="*/ 5 w 6"/>
                  <a:gd name="T7" fmla="*/ 10 h 11"/>
                  <a:gd name="T8" fmla="*/ 5 w 6"/>
                  <a:gd name="T9" fmla="*/ 10 h 11"/>
                  <a:gd name="T10" fmla="*/ 4 w 6"/>
                  <a:gd name="T11" fmla="*/ 10 h 11"/>
                  <a:gd name="T12" fmla="*/ 3 w 6"/>
                  <a:gd name="T13" fmla="*/ 10 h 11"/>
                  <a:gd name="T14" fmla="*/ 0 w 6"/>
                  <a:gd name="T15" fmla="*/ 10 h 11"/>
                  <a:gd name="T16" fmla="*/ 0 w 6"/>
                  <a:gd name="T17" fmla="*/ 10 h 11"/>
                  <a:gd name="T18" fmla="*/ 0 w 6"/>
                  <a:gd name="T19" fmla="*/ 7 h 11"/>
                  <a:gd name="T20" fmla="*/ 0 w 6"/>
                  <a:gd name="T21" fmla="*/ 5 h 11"/>
                  <a:gd name="T22" fmla="*/ 0 w 6"/>
                  <a:gd name="T23" fmla="*/ 0 h 11"/>
                  <a:gd name="T24" fmla="*/ 0 w 6"/>
                  <a:gd name="T25" fmla="*/ 0 h 11"/>
                  <a:gd name="T26" fmla="*/ 1 w 6"/>
                  <a:gd name="T27" fmla="*/ 0 h 11"/>
                  <a:gd name="T28" fmla="*/ 2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3"/>
                    </a:lnTo>
                    <a:lnTo>
                      <a:pt x="5" y="5"/>
                    </a:lnTo>
                    <a:lnTo>
                      <a:pt x="5" y="10"/>
                    </a:lnTo>
                    <a:lnTo>
                      <a:pt x="4" y="10"/>
                    </a:lnTo>
                    <a:lnTo>
                      <a:pt x="3" y="10"/>
                    </a:lnTo>
                    <a:lnTo>
                      <a:pt x="0" y="10"/>
                    </a:lnTo>
                    <a:lnTo>
                      <a:pt x="0" y="7"/>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5" name="Freeform 595">
                <a:extLst>
                  <a:ext uri="{FF2B5EF4-FFF2-40B4-BE49-F238E27FC236}">
                    <a16:creationId xmlns:a16="http://schemas.microsoft.com/office/drawing/2014/main" id="{033EBF67-21F1-435B-925B-00FD525C164E}"/>
                  </a:ext>
                </a:extLst>
              </p:cNvPr>
              <p:cNvSpPr>
                <a:spLocks/>
              </p:cNvSpPr>
              <p:nvPr/>
            </p:nvSpPr>
            <p:spPr bwMode="auto">
              <a:xfrm>
                <a:off x="1236" y="3415"/>
                <a:ext cx="5" cy="8"/>
              </a:xfrm>
              <a:custGeom>
                <a:avLst/>
                <a:gdLst>
                  <a:gd name="T0" fmla="*/ 4 w 5"/>
                  <a:gd name="T1" fmla="*/ 0 h 8"/>
                  <a:gd name="T2" fmla="*/ 4 w 5"/>
                  <a:gd name="T3" fmla="*/ 2 h 8"/>
                  <a:gd name="T4" fmla="*/ 4 w 5"/>
                  <a:gd name="T5" fmla="*/ 6 h 8"/>
                  <a:gd name="T6" fmla="*/ 4 w 5"/>
                  <a:gd name="T7" fmla="*/ 7 h 8"/>
                  <a:gd name="T8" fmla="*/ 4 w 5"/>
                  <a:gd name="T9" fmla="*/ 7 h 8"/>
                  <a:gd name="T10" fmla="*/ 3 w 5"/>
                  <a:gd name="T11" fmla="*/ 7 h 8"/>
                  <a:gd name="T12" fmla="*/ 1 w 5"/>
                  <a:gd name="T13" fmla="*/ 7 h 8"/>
                  <a:gd name="T14" fmla="*/ 0 w 5"/>
                  <a:gd name="T15" fmla="*/ 7 h 8"/>
                  <a:gd name="T16" fmla="*/ 0 w 5"/>
                  <a:gd name="T17" fmla="*/ 7 h 8"/>
                  <a:gd name="T18" fmla="*/ 0 w 5"/>
                  <a:gd name="T19" fmla="*/ 6 h 8"/>
                  <a:gd name="T20" fmla="*/ 0 w 5"/>
                  <a:gd name="T21" fmla="*/ 2 h 8"/>
                  <a:gd name="T22" fmla="*/ 0 w 5"/>
                  <a:gd name="T23" fmla="*/ 0 h 8"/>
                  <a:gd name="T24" fmla="*/ 0 w 5"/>
                  <a:gd name="T25" fmla="*/ 0 h 8"/>
                  <a:gd name="T26" fmla="*/ 1 w 5"/>
                  <a:gd name="T27" fmla="*/ 0 h 8"/>
                  <a:gd name="T28" fmla="*/ 3 w 5"/>
                  <a:gd name="T29" fmla="*/ 0 h 8"/>
                  <a:gd name="T30" fmla="*/ 4 w 5"/>
                  <a:gd name="T31" fmla="*/ 0 h 8"/>
                  <a:gd name="T32" fmla="*/ 4 w 5"/>
                  <a:gd name="T33" fmla="*/ 0 h 8"/>
                  <a:gd name="T34" fmla="*/ 4 w 5"/>
                  <a:gd name="T35" fmla="*/ 0 h 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8"/>
                  <a:gd name="T56" fmla="*/ 5 w 5"/>
                  <a:gd name="T57" fmla="*/ 8 h 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8">
                    <a:moveTo>
                      <a:pt x="4" y="0"/>
                    </a:moveTo>
                    <a:lnTo>
                      <a:pt x="4" y="2"/>
                    </a:lnTo>
                    <a:lnTo>
                      <a:pt x="4" y="6"/>
                    </a:lnTo>
                    <a:lnTo>
                      <a:pt x="4" y="7"/>
                    </a:lnTo>
                    <a:lnTo>
                      <a:pt x="3" y="7"/>
                    </a:lnTo>
                    <a:lnTo>
                      <a:pt x="1" y="7"/>
                    </a:lnTo>
                    <a:lnTo>
                      <a:pt x="0" y="7"/>
                    </a:lnTo>
                    <a:lnTo>
                      <a:pt x="0" y="6"/>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6" name="Freeform 596">
                <a:extLst>
                  <a:ext uri="{FF2B5EF4-FFF2-40B4-BE49-F238E27FC236}">
                    <a16:creationId xmlns:a16="http://schemas.microsoft.com/office/drawing/2014/main" id="{6EE1C2A8-DF3C-4ECE-88B0-0556C7662098}"/>
                  </a:ext>
                </a:extLst>
              </p:cNvPr>
              <p:cNvSpPr>
                <a:spLocks/>
              </p:cNvSpPr>
              <p:nvPr/>
            </p:nvSpPr>
            <p:spPr bwMode="auto">
              <a:xfrm>
                <a:off x="1225" y="3425"/>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7" name="Freeform 597">
                <a:extLst>
                  <a:ext uri="{FF2B5EF4-FFF2-40B4-BE49-F238E27FC236}">
                    <a16:creationId xmlns:a16="http://schemas.microsoft.com/office/drawing/2014/main" id="{CFC7C8DE-707B-4D17-B71A-EF33F5F57455}"/>
                  </a:ext>
                </a:extLst>
              </p:cNvPr>
              <p:cNvSpPr>
                <a:spLocks/>
              </p:cNvSpPr>
              <p:nvPr/>
            </p:nvSpPr>
            <p:spPr bwMode="auto">
              <a:xfrm>
                <a:off x="1226" y="3427"/>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7 h 29"/>
                  <a:gd name="T12" fmla="*/ 8 w 15"/>
                  <a:gd name="T13" fmla="*/ 27 h 29"/>
                  <a:gd name="T14" fmla="*/ 0 w 15"/>
                  <a:gd name="T15" fmla="*/ 28 h 29"/>
                  <a:gd name="T16" fmla="*/ 0 w 15"/>
                  <a:gd name="T17" fmla="*/ 28 h 29"/>
                  <a:gd name="T18" fmla="*/ 0 w 15"/>
                  <a:gd name="T19" fmla="*/ 21 h 29"/>
                  <a:gd name="T20" fmla="*/ 0 w 15"/>
                  <a:gd name="T21" fmla="*/ 14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7"/>
                    </a:lnTo>
                    <a:lnTo>
                      <a:pt x="8" y="27"/>
                    </a:lnTo>
                    <a:lnTo>
                      <a:pt x="0" y="28"/>
                    </a:lnTo>
                    <a:lnTo>
                      <a:pt x="0" y="21"/>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8" name="Freeform 598">
                <a:extLst>
                  <a:ext uri="{FF2B5EF4-FFF2-40B4-BE49-F238E27FC236}">
                    <a16:creationId xmlns:a16="http://schemas.microsoft.com/office/drawing/2014/main" id="{21893425-2568-4D87-B4A5-AF4CE0A9F92E}"/>
                  </a:ext>
                </a:extLst>
              </p:cNvPr>
              <p:cNvSpPr>
                <a:spLocks/>
              </p:cNvSpPr>
              <p:nvPr/>
            </p:nvSpPr>
            <p:spPr bwMode="auto">
              <a:xfrm>
                <a:off x="1227" y="34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5 h 27"/>
                  <a:gd name="T12" fmla="*/ 7 w 14"/>
                  <a:gd name="T13" fmla="*/ 25 h 27"/>
                  <a:gd name="T14" fmla="*/ 0 w 14"/>
                  <a:gd name="T15" fmla="*/ 26 h 27"/>
                  <a:gd name="T16" fmla="*/ 0 w 14"/>
                  <a:gd name="T17" fmla="*/ 26 h 27"/>
                  <a:gd name="T18" fmla="*/ 0 w 14"/>
                  <a:gd name="T19" fmla="*/ 19 h 27"/>
                  <a:gd name="T20" fmla="*/ 0 w 14"/>
                  <a:gd name="T21" fmla="*/ 13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5"/>
                    </a:lnTo>
                    <a:lnTo>
                      <a:pt x="7" y="25"/>
                    </a:lnTo>
                    <a:lnTo>
                      <a:pt x="0" y="26"/>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799" name="Freeform 599">
                <a:extLst>
                  <a:ext uri="{FF2B5EF4-FFF2-40B4-BE49-F238E27FC236}">
                    <a16:creationId xmlns:a16="http://schemas.microsoft.com/office/drawing/2014/main" id="{D6F9FCAE-76B7-451A-9048-198108699EB7}"/>
                  </a:ext>
                </a:extLst>
              </p:cNvPr>
              <p:cNvSpPr>
                <a:spLocks/>
              </p:cNvSpPr>
              <p:nvPr/>
            </p:nvSpPr>
            <p:spPr bwMode="auto">
              <a:xfrm>
                <a:off x="1228" y="3431"/>
                <a:ext cx="13" cy="25"/>
              </a:xfrm>
              <a:custGeom>
                <a:avLst/>
                <a:gdLst>
                  <a:gd name="T0" fmla="*/ 12 w 13"/>
                  <a:gd name="T1" fmla="*/ 0 h 25"/>
                  <a:gd name="T2" fmla="*/ 12 w 13"/>
                  <a:gd name="T3" fmla="*/ 5 h 25"/>
                  <a:gd name="T4" fmla="*/ 12 w 13"/>
                  <a:gd name="T5" fmla="*/ 11 h 25"/>
                  <a:gd name="T6" fmla="*/ 12 w 13"/>
                  <a:gd name="T7" fmla="*/ 24 h 25"/>
                  <a:gd name="T8" fmla="*/ 12 w 13"/>
                  <a:gd name="T9" fmla="*/ 24 h 25"/>
                  <a:gd name="T10" fmla="*/ 9 w 13"/>
                  <a:gd name="T11" fmla="*/ 23 h 25"/>
                  <a:gd name="T12" fmla="*/ 7 w 13"/>
                  <a:gd name="T13" fmla="*/ 23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5"/>
                    </a:lnTo>
                    <a:lnTo>
                      <a:pt x="12" y="11"/>
                    </a:lnTo>
                    <a:lnTo>
                      <a:pt x="12" y="24"/>
                    </a:lnTo>
                    <a:lnTo>
                      <a:pt x="9" y="23"/>
                    </a:lnTo>
                    <a:lnTo>
                      <a:pt x="7" y="23"/>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0" name="Freeform 600">
                <a:extLst>
                  <a:ext uri="{FF2B5EF4-FFF2-40B4-BE49-F238E27FC236}">
                    <a16:creationId xmlns:a16="http://schemas.microsoft.com/office/drawing/2014/main" id="{DCE59730-F2B5-4C5D-95F0-F46451DC3753}"/>
                  </a:ext>
                </a:extLst>
              </p:cNvPr>
              <p:cNvSpPr>
                <a:spLocks/>
              </p:cNvSpPr>
              <p:nvPr/>
            </p:nvSpPr>
            <p:spPr bwMode="auto">
              <a:xfrm>
                <a:off x="1229" y="3433"/>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8 w 12"/>
                  <a:gd name="T11" fmla="*/ 21 h 23"/>
                  <a:gd name="T12" fmla="*/ 6 w 12"/>
                  <a:gd name="T13" fmla="*/ 21 h 23"/>
                  <a:gd name="T14" fmla="*/ 0 w 12"/>
                  <a:gd name="T15" fmla="*/ 22 h 23"/>
                  <a:gd name="T16" fmla="*/ 0 w 12"/>
                  <a:gd name="T17" fmla="*/ 22 h 23"/>
                  <a:gd name="T18" fmla="*/ 0 w 12"/>
                  <a:gd name="T19" fmla="*/ 16 h 23"/>
                  <a:gd name="T20" fmla="*/ 0 w 12"/>
                  <a:gd name="T21" fmla="*/ 11 h 23"/>
                  <a:gd name="T22" fmla="*/ 0 w 12"/>
                  <a:gd name="T23" fmla="*/ 0 h 23"/>
                  <a:gd name="T24" fmla="*/ 0 w 12"/>
                  <a:gd name="T25" fmla="*/ 0 h 23"/>
                  <a:gd name="T26" fmla="*/ 3 w 12"/>
                  <a:gd name="T27" fmla="*/ 0 h 23"/>
                  <a:gd name="T28" fmla="*/ 5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8" y="21"/>
                    </a:lnTo>
                    <a:lnTo>
                      <a:pt x="6" y="21"/>
                    </a:lnTo>
                    <a:lnTo>
                      <a:pt x="0" y="22"/>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1" name="Freeform 601">
                <a:extLst>
                  <a:ext uri="{FF2B5EF4-FFF2-40B4-BE49-F238E27FC236}">
                    <a16:creationId xmlns:a16="http://schemas.microsoft.com/office/drawing/2014/main" id="{BA14D698-E5C2-455C-A112-8F522FB3087C}"/>
                  </a:ext>
                </a:extLst>
              </p:cNvPr>
              <p:cNvSpPr>
                <a:spLocks/>
              </p:cNvSpPr>
              <p:nvPr/>
            </p:nvSpPr>
            <p:spPr bwMode="auto">
              <a:xfrm>
                <a:off x="1230" y="3434"/>
                <a:ext cx="11" cy="22"/>
              </a:xfrm>
              <a:custGeom>
                <a:avLst/>
                <a:gdLst>
                  <a:gd name="T0" fmla="*/ 10 w 11"/>
                  <a:gd name="T1" fmla="*/ 0 h 22"/>
                  <a:gd name="T2" fmla="*/ 10 w 11"/>
                  <a:gd name="T3" fmla="*/ 5 h 22"/>
                  <a:gd name="T4" fmla="*/ 10 w 11"/>
                  <a:gd name="T5" fmla="*/ 10 h 22"/>
                  <a:gd name="T6" fmla="*/ 10 w 11"/>
                  <a:gd name="T7" fmla="*/ 21 h 22"/>
                  <a:gd name="T8" fmla="*/ 10 w 11"/>
                  <a:gd name="T9" fmla="*/ 21 h 22"/>
                  <a:gd name="T10" fmla="*/ 8 w 11"/>
                  <a:gd name="T11" fmla="*/ 20 h 22"/>
                  <a:gd name="T12" fmla="*/ 5 w 11"/>
                  <a:gd name="T13" fmla="*/ 20 h 22"/>
                  <a:gd name="T14" fmla="*/ 0 w 11"/>
                  <a:gd name="T15" fmla="*/ 21 h 22"/>
                  <a:gd name="T16" fmla="*/ 0 w 11"/>
                  <a:gd name="T17" fmla="*/ 21 h 22"/>
                  <a:gd name="T18" fmla="*/ 0 w 11"/>
                  <a:gd name="T19" fmla="*/ 16 h 22"/>
                  <a:gd name="T20" fmla="*/ 0 w 11"/>
                  <a:gd name="T21" fmla="*/ 11 h 22"/>
                  <a:gd name="T22" fmla="*/ 0 w 11"/>
                  <a:gd name="T23" fmla="*/ 0 h 22"/>
                  <a:gd name="T24" fmla="*/ 0 w 11"/>
                  <a:gd name="T25" fmla="*/ 0 h 22"/>
                  <a:gd name="T26" fmla="*/ 3 w 11"/>
                  <a:gd name="T27" fmla="*/ 0 h 22"/>
                  <a:gd name="T28" fmla="*/ 5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10"/>
                    </a:lnTo>
                    <a:lnTo>
                      <a:pt x="10" y="21"/>
                    </a:lnTo>
                    <a:lnTo>
                      <a:pt x="8" y="20"/>
                    </a:lnTo>
                    <a:lnTo>
                      <a:pt x="5" y="20"/>
                    </a:lnTo>
                    <a:lnTo>
                      <a:pt x="0" y="21"/>
                    </a:lnTo>
                    <a:lnTo>
                      <a:pt x="0" y="16"/>
                    </a:lnTo>
                    <a:lnTo>
                      <a:pt x="0" y="11"/>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2" name="Freeform 602">
                <a:extLst>
                  <a:ext uri="{FF2B5EF4-FFF2-40B4-BE49-F238E27FC236}">
                    <a16:creationId xmlns:a16="http://schemas.microsoft.com/office/drawing/2014/main" id="{7BED706C-9AF5-418A-ADA1-DC18990B921F}"/>
                  </a:ext>
                </a:extLst>
              </p:cNvPr>
              <p:cNvSpPr>
                <a:spLocks/>
              </p:cNvSpPr>
              <p:nvPr/>
            </p:nvSpPr>
            <p:spPr bwMode="auto">
              <a:xfrm>
                <a:off x="1231" y="3436"/>
                <a:ext cx="10" cy="20"/>
              </a:xfrm>
              <a:custGeom>
                <a:avLst/>
                <a:gdLst>
                  <a:gd name="T0" fmla="*/ 9 w 10"/>
                  <a:gd name="T1" fmla="*/ 0 h 20"/>
                  <a:gd name="T2" fmla="*/ 9 w 10"/>
                  <a:gd name="T3" fmla="*/ 4 h 20"/>
                  <a:gd name="T4" fmla="*/ 9 w 10"/>
                  <a:gd name="T5" fmla="*/ 9 h 20"/>
                  <a:gd name="T6" fmla="*/ 9 w 10"/>
                  <a:gd name="T7" fmla="*/ 19 h 20"/>
                  <a:gd name="T8" fmla="*/ 9 w 10"/>
                  <a:gd name="T9" fmla="*/ 19 h 20"/>
                  <a:gd name="T10" fmla="*/ 7 w 10"/>
                  <a:gd name="T11" fmla="*/ 18 h 20"/>
                  <a:gd name="T12" fmla="*/ 5 w 10"/>
                  <a:gd name="T13" fmla="*/ 18 h 20"/>
                  <a:gd name="T14" fmla="*/ 0 w 10"/>
                  <a:gd name="T15" fmla="*/ 19 h 20"/>
                  <a:gd name="T16" fmla="*/ 0 w 10"/>
                  <a:gd name="T17" fmla="*/ 19 h 20"/>
                  <a:gd name="T18" fmla="*/ 0 w 10"/>
                  <a:gd name="T19" fmla="*/ 14 h 20"/>
                  <a:gd name="T20" fmla="*/ 0 w 10"/>
                  <a:gd name="T21" fmla="*/ 10 h 20"/>
                  <a:gd name="T22" fmla="*/ 0 w 10"/>
                  <a:gd name="T23" fmla="*/ 0 h 20"/>
                  <a:gd name="T24" fmla="*/ 0 w 10"/>
                  <a:gd name="T25" fmla="*/ 0 h 20"/>
                  <a:gd name="T26" fmla="*/ 2 w 10"/>
                  <a:gd name="T27" fmla="*/ 0 h 20"/>
                  <a:gd name="T28" fmla="*/ 4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4"/>
                    </a:lnTo>
                    <a:lnTo>
                      <a:pt x="9" y="9"/>
                    </a:lnTo>
                    <a:lnTo>
                      <a:pt x="9" y="19"/>
                    </a:lnTo>
                    <a:lnTo>
                      <a:pt x="7" y="18"/>
                    </a:lnTo>
                    <a:lnTo>
                      <a:pt x="5" y="18"/>
                    </a:lnTo>
                    <a:lnTo>
                      <a:pt x="0" y="19"/>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3" name="Freeform 603">
                <a:extLst>
                  <a:ext uri="{FF2B5EF4-FFF2-40B4-BE49-F238E27FC236}">
                    <a16:creationId xmlns:a16="http://schemas.microsoft.com/office/drawing/2014/main" id="{5979156A-9FF6-4CF0-A787-CACE392F1671}"/>
                  </a:ext>
                </a:extLst>
              </p:cNvPr>
              <p:cNvSpPr>
                <a:spLocks/>
              </p:cNvSpPr>
              <p:nvPr/>
            </p:nvSpPr>
            <p:spPr bwMode="auto">
              <a:xfrm>
                <a:off x="1232" y="3438"/>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6 h 18"/>
                  <a:gd name="T12" fmla="*/ 4 w 9"/>
                  <a:gd name="T13" fmla="*/ 16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6"/>
                    </a:lnTo>
                    <a:lnTo>
                      <a:pt x="4" y="16"/>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4" name="Freeform 604">
                <a:extLst>
                  <a:ext uri="{FF2B5EF4-FFF2-40B4-BE49-F238E27FC236}">
                    <a16:creationId xmlns:a16="http://schemas.microsoft.com/office/drawing/2014/main" id="{AD0844F6-3785-472E-B56C-0C0954D7D4F9}"/>
                  </a:ext>
                </a:extLst>
              </p:cNvPr>
              <p:cNvSpPr>
                <a:spLocks/>
              </p:cNvSpPr>
              <p:nvPr/>
            </p:nvSpPr>
            <p:spPr bwMode="auto">
              <a:xfrm>
                <a:off x="1233" y="3440"/>
                <a:ext cx="8" cy="16"/>
              </a:xfrm>
              <a:custGeom>
                <a:avLst/>
                <a:gdLst>
                  <a:gd name="T0" fmla="*/ 7 w 8"/>
                  <a:gd name="T1" fmla="*/ 0 h 16"/>
                  <a:gd name="T2" fmla="*/ 7 w 8"/>
                  <a:gd name="T3" fmla="*/ 3 h 16"/>
                  <a:gd name="T4" fmla="*/ 7 w 8"/>
                  <a:gd name="T5" fmla="*/ 7 h 16"/>
                  <a:gd name="T6" fmla="*/ 7 w 8"/>
                  <a:gd name="T7" fmla="*/ 15 h 16"/>
                  <a:gd name="T8" fmla="*/ 7 w 8"/>
                  <a:gd name="T9" fmla="*/ 15 h 16"/>
                  <a:gd name="T10" fmla="*/ 5 w 8"/>
                  <a:gd name="T11" fmla="*/ 14 h 16"/>
                  <a:gd name="T12" fmla="*/ 4 w 8"/>
                  <a:gd name="T13" fmla="*/ 14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1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3"/>
                    </a:lnTo>
                    <a:lnTo>
                      <a:pt x="7" y="7"/>
                    </a:lnTo>
                    <a:lnTo>
                      <a:pt x="7" y="15"/>
                    </a:lnTo>
                    <a:lnTo>
                      <a:pt x="5" y="14"/>
                    </a:lnTo>
                    <a:lnTo>
                      <a:pt x="4" y="14"/>
                    </a:lnTo>
                    <a:lnTo>
                      <a:pt x="0" y="15"/>
                    </a:lnTo>
                    <a:lnTo>
                      <a:pt x="0" y="11"/>
                    </a:lnTo>
                    <a:lnTo>
                      <a:pt x="0" y="8"/>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5" name="Freeform 605">
                <a:extLst>
                  <a:ext uri="{FF2B5EF4-FFF2-40B4-BE49-F238E27FC236}">
                    <a16:creationId xmlns:a16="http://schemas.microsoft.com/office/drawing/2014/main" id="{8E62C393-FBE7-4467-BFF8-399B1B49A3FA}"/>
                  </a:ext>
                </a:extLst>
              </p:cNvPr>
              <p:cNvSpPr>
                <a:spLocks/>
              </p:cNvSpPr>
              <p:nvPr/>
            </p:nvSpPr>
            <p:spPr bwMode="auto">
              <a:xfrm>
                <a:off x="1234" y="3442"/>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4 w 7"/>
                  <a:gd name="T11" fmla="*/ 12 h 14"/>
                  <a:gd name="T12" fmla="*/ 3 w 7"/>
                  <a:gd name="T13" fmla="*/ 12 h 14"/>
                  <a:gd name="T14" fmla="*/ 0 w 7"/>
                  <a:gd name="T15" fmla="*/ 13 h 14"/>
                  <a:gd name="T16" fmla="*/ 0 w 7"/>
                  <a:gd name="T17" fmla="*/ 13 h 14"/>
                  <a:gd name="T18" fmla="*/ 0 w 7"/>
                  <a:gd name="T19" fmla="*/ 9 h 14"/>
                  <a:gd name="T20" fmla="*/ 0 w 7"/>
                  <a:gd name="T21" fmla="*/ 6 h 14"/>
                  <a:gd name="T22" fmla="*/ 0 w 7"/>
                  <a:gd name="T23" fmla="*/ 0 h 14"/>
                  <a:gd name="T24" fmla="*/ 0 w 7"/>
                  <a:gd name="T25" fmla="*/ 0 h 14"/>
                  <a:gd name="T26" fmla="*/ 1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4" y="12"/>
                    </a:lnTo>
                    <a:lnTo>
                      <a:pt x="3" y="12"/>
                    </a:lnTo>
                    <a:lnTo>
                      <a:pt x="0" y="13"/>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6" name="Freeform 606">
                <a:extLst>
                  <a:ext uri="{FF2B5EF4-FFF2-40B4-BE49-F238E27FC236}">
                    <a16:creationId xmlns:a16="http://schemas.microsoft.com/office/drawing/2014/main" id="{CD4142DC-DEC8-44FA-994E-4ECD3B9994AC}"/>
                  </a:ext>
                </a:extLst>
              </p:cNvPr>
              <p:cNvSpPr>
                <a:spLocks/>
              </p:cNvSpPr>
              <p:nvPr/>
            </p:nvSpPr>
            <p:spPr bwMode="auto">
              <a:xfrm>
                <a:off x="1235" y="3443"/>
                <a:ext cx="6" cy="13"/>
              </a:xfrm>
              <a:custGeom>
                <a:avLst/>
                <a:gdLst>
                  <a:gd name="T0" fmla="*/ 5 w 6"/>
                  <a:gd name="T1" fmla="*/ 1 h 13"/>
                  <a:gd name="T2" fmla="*/ 5 w 6"/>
                  <a:gd name="T3" fmla="*/ 3 h 13"/>
                  <a:gd name="T4" fmla="*/ 5 w 6"/>
                  <a:gd name="T5" fmla="*/ 6 h 13"/>
                  <a:gd name="T6" fmla="*/ 5 w 6"/>
                  <a:gd name="T7" fmla="*/ 12 h 13"/>
                  <a:gd name="T8" fmla="*/ 5 w 6"/>
                  <a:gd name="T9" fmla="*/ 12 h 13"/>
                  <a:gd name="T10" fmla="*/ 4 w 6"/>
                  <a:gd name="T11" fmla="*/ 11 h 13"/>
                  <a:gd name="T12" fmla="*/ 2 w 6"/>
                  <a:gd name="T13" fmla="*/ 11 h 13"/>
                  <a:gd name="T14" fmla="*/ 0 w 6"/>
                  <a:gd name="T15" fmla="*/ 12 h 13"/>
                  <a:gd name="T16" fmla="*/ 0 w 6"/>
                  <a:gd name="T17" fmla="*/ 12 h 13"/>
                  <a:gd name="T18" fmla="*/ 0 w 6"/>
                  <a:gd name="T19" fmla="*/ 9 h 13"/>
                  <a:gd name="T20" fmla="*/ 0 w 6"/>
                  <a:gd name="T21" fmla="*/ 6 h 13"/>
                  <a:gd name="T22" fmla="*/ 0 w 6"/>
                  <a:gd name="T23" fmla="*/ 1 h 13"/>
                  <a:gd name="T24" fmla="*/ 0 w 6"/>
                  <a:gd name="T25" fmla="*/ 1 h 13"/>
                  <a:gd name="T26" fmla="*/ 1 w 6"/>
                  <a:gd name="T27" fmla="*/ 0 h 13"/>
                  <a:gd name="T28" fmla="*/ 2 w 6"/>
                  <a:gd name="T29" fmla="*/ 0 h 13"/>
                  <a:gd name="T30" fmla="*/ 5 w 6"/>
                  <a:gd name="T31" fmla="*/ 1 h 13"/>
                  <a:gd name="T32" fmla="*/ 5 w 6"/>
                  <a:gd name="T33" fmla="*/ 1 h 13"/>
                  <a:gd name="T34" fmla="*/ 5 w 6"/>
                  <a:gd name="T35" fmla="*/ 1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3"/>
                  <a:gd name="T56" fmla="*/ 6 w 6"/>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3">
                    <a:moveTo>
                      <a:pt x="5" y="1"/>
                    </a:moveTo>
                    <a:lnTo>
                      <a:pt x="5" y="3"/>
                    </a:lnTo>
                    <a:lnTo>
                      <a:pt x="5" y="6"/>
                    </a:lnTo>
                    <a:lnTo>
                      <a:pt x="5" y="12"/>
                    </a:lnTo>
                    <a:lnTo>
                      <a:pt x="4" y="11"/>
                    </a:lnTo>
                    <a:lnTo>
                      <a:pt x="2" y="11"/>
                    </a:lnTo>
                    <a:lnTo>
                      <a:pt x="0" y="12"/>
                    </a:lnTo>
                    <a:lnTo>
                      <a:pt x="0" y="9"/>
                    </a:lnTo>
                    <a:lnTo>
                      <a:pt x="0" y="6"/>
                    </a:lnTo>
                    <a:lnTo>
                      <a:pt x="0" y="1"/>
                    </a:lnTo>
                    <a:lnTo>
                      <a:pt x="1" y="0"/>
                    </a:lnTo>
                    <a:lnTo>
                      <a:pt x="2" y="0"/>
                    </a:lnTo>
                    <a:lnTo>
                      <a:pt x="5" y="1"/>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7" name="Freeform 607">
                <a:extLst>
                  <a:ext uri="{FF2B5EF4-FFF2-40B4-BE49-F238E27FC236}">
                    <a16:creationId xmlns:a16="http://schemas.microsoft.com/office/drawing/2014/main" id="{0457309E-0754-463C-ACBA-4A19AB70B611}"/>
                  </a:ext>
                </a:extLst>
              </p:cNvPr>
              <p:cNvSpPr>
                <a:spLocks/>
              </p:cNvSpPr>
              <p:nvPr/>
            </p:nvSpPr>
            <p:spPr bwMode="auto">
              <a:xfrm>
                <a:off x="1236" y="3445"/>
                <a:ext cx="5" cy="10"/>
              </a:xfrm>
              <a:custGeom>
                <a:avLst/>
                <a:gdLst>
                  <a:gd name="T0" fmla="*/ 4 w 5"/>
                  <a:gd name="T1" fmla="*/ 0 h 10"/>
                  <a:gd name="T2" fmla="*/ 4 w 5"/>
                  <a:gd name="T3" fmla="*/ 3 h 10"/>
                  <a:gd name="T4" fmla="*/ 4 w 5"/>
                  <a:gd name="T5" fmla="*/ 7 h 10"/>
                  <a:gd name="T6" fmla="*/ 4 w 5"/>
                  <a:gd name="T7" fmla="*/ 9 h 10"/>
                  <a:gd name="T8" fmla="*/ 4 w 5"/>
                  <a:gd name="T9" fmla="*/ 9 h 10"/>
                  <a:gd name="T10" fmla="*/ 3 w 5"/>
                  <a:gd name="T11" fmla="*/ 9 h 10"/>
                  <a:gd name="T12" fmla="*/ 1 w 5"/>
                  <a:gd name="T13" fmla="*/ 9 h 10"/>
                  <a:gd name="T14" fmla="*/ 0 w 5"/>
                  <a:gd name="T15" fmla="*/ 9 h 10"/>
                  <a:gd name="T16" fmla="*/ 0 w 5"/>
                  <a:gd name="T17" fmla="*/ 9 h 10"/>
                  <a:gd name="T18" fmla="*/ 0 w 5"/>
                  <a:gd name="T19" fmla="*/ 7 h 10"/>
                  <a:gd name="T20" fmla="*/ 0 w 5"/>
                  <a:gd name="T21" fmla="*/ 3 h 10"/>
                  <a:gd name="T22" fmla="*/ 0 w 5"/>
                  <a:gd name="T23" fmla="*/ 0 h 10"/>
                  <a:gd name="T24" fmla="*/ 0 w 5"/>
                  <a:gd name="T25" fmla="*/ 0 h 10"/>
                  <a:gd name="T26" fmla="*/ 1 w 5"/>
                  <a:gd name="T27" fmla="*/ 0 h 10"/>
                  <a:gd name="T28" fmla="*/ 3 w 5"/>
                  <a:gd name="T29" fmla="*/ 0 h 10"/>
                  <a:gd name="T30" fmla="*/ 4 w 5"/>
                  <a:gd name="T31" fmla="*/ 0 h 10"/>
                  <a:gd name="T32" fmla="*/ 4 w 5"/>
                  <a:gd name="T33" fmla="*/ 0 h 10"/>
                  <a:gd name="T34" fmla="*/ 4 w 5"/>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0"/>
                  <a:gd name="T56" fmla="*/ 5 w 5"/>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0">
                    <a:moveTo>
                      <a:pt x="4" y="0"/>
                    </a:moveTo>
                    <a:lnTo>
                      <a:pt x="4" y="3"/>
                    </a:lnTo>
                    <a:lnTo>
                      <a:pt x="4" y="7"/>
                    </a:lnTo>
                    <a:lnTo>
                      <a:pt x="4" y="9"/>
                    </a:lnTo>
                    <a:lnTo>
                      <a:pt x="3" y="9"/>
                    </a:lnTo>
                    <a:lnTo>
                      <a:pt x="1" y="9"/>
                    </a:lnTo>
                    <a:lnTo>
                      <a:pt x="0" y="9"/>
                    </a:lnTo>
                    <a:lnTo>
                      <a:pt x="0" y="7"/>
                    </a:lnTo>
                    <a:lnTo>
                      <a:pt x="0" y="3"/>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8" name="Freeform 608">
                <a:extLst>
                  <a:ext uri="{FF2B5EF4-FFF2-40B4-BE49-F238E27FC236}">
                    <a16:creationId xmlns:a16="http://schemas.microsoft.com/office/drawing/2014/main" id="{EC3B4EB9-92E5-40A7-9F4F-4695CDE3D160}"/>
                  </a:ext>
                </a:extLst>
              </p:cNvPr>
              <p:cNvSpPr>
                <a:spLocks/>
              </p:cNvSpPr>
              <p:nvPr/>
            </p:nvSpPr>
            <p:spPr bwMode="auto">
              <a:xfrm>
                <a:off x="1225" y="3457"/>
                <a:ext cx="16" cy="30"/>
              </a:xfrm>
              <a:custGeom>
                <a:avLst/>
                <a:gdLst>
                  <a:gd name="T0" fmla="*/ 15 w 16"/>
                  <a:gd name="T1" fmla="*/ 0 h 30"/>
                  <a:gd name="T2" fmla="*/ 15 w 16"/>
                  <a:gd name="T3" fmla="*/ 8 h 30"/>
                  <a:gd name="T4" fmla="*/ 15 w 16"/>
                  <a:gd name="T5" fmla="*/ 22 h 30"/>
                  <a:gd name="T6" fmla="*/ 15 w 16"/>
                  <a:gd name="T7" fmla="*/ 29 h 30"/>
                  <a:gd name="T8" fmla="*/ 15 w 16"/>
                  <a:gd name="T9" fmla="*/ 29 h 30"/>
                  <a:gd name="T10" fmla="*/ 11 w 16"/>
                  <a:gd name="T11" fmla="*/ 29 h 30"/>
                  <a:gd name="T12" fmla="*/ 4 w 16"/>
                  <a:gd name="T13" fmla="*/ 29 h 30"/>
                  <a:gd name="T14" fmla="*/ 0 w 16"/>
                  <a:gd name="T15" fmla="*/ 29 h 30"/>
                  <a:gd name="T16" fmla="*/ 0 w 16"/>
                  <a:gd name="T17" fmla="*/ 29 h 30"/>
                  <a:gd name="T18" fmla="*/ 0 w 16"/>
                  <a:gd name="T19" fmla="*/ 22 h 30"/>
                  <a:gd name="T20" fmla="*/ 0 w 16"/>
                  <a:gd name="T21" fmla="*/ 8 h 30"/>
                  <a:gd name="T22" fmla="*/ 0 w 16"/>
                  <a:gd name="T23" fmla="*/ 0 h 30"/>
                  <a:gd name="T24" fmla="*/ 0 w 16"/>
                  <a:gd name="T25" fmla="*/ 0 h 30"/>
                  <a:gd name="T26" fmla="*/ 4 w 16"/>
                  <a:gd name="T27" fmla="*/ 0 h 30"/>
                  <a:gd name="T28" fmla="*/ 11 w 16"/>
                  <a:gd name="T29" fmla="*/ 0 h 30"/>
                  <a:gd name="T30" fmla="*/ 15 w 16"/>
                  <a:gd name="T31" fmla="*/ 0 h 30"/>
                  <a:gd name="T32" fmla="*/ 15 w 16"/>
                  <a:gd name="T33" fmla="*/ 0 h 30"/>
                  <a:gd name="T34" fmla="*/ 15 w 16"/>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
                  <a:gd name="T55" fmla="*/ 0 h 30"/>
                  <a:gd name="T56" fmla="*/ 16 w 16"/>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 h="30">
                    <a:moveTo>
                      <a:pt x="15" y="0"/>
                    </a:moveTo>
                    <a:lnTo>
                      <a:pt x="15" y="8"/>
                    </a:lnTo>
                    <a:lnTo>
                      <a:pt x="15" y="22"/>
                    </a:lnTo>
                    <a:lnTo>
                      <a:pt x="15" y="29"/>
                    </a:lnTo>
                    <a:lnTo>
                      <a:pt x="11" y="29"/>
                    </a:lnTo>
                    <a:lnTo>
                      <a:pt x="4" y="29"/>
                    </a:lnTo>
                    <a:lnTo>
                      <a:pt x="0" y="29"/>
                    </a:lnTo>
                    <a:lnTo>
                      <a:pt x="0" y="22"/>
                    </a:lnTo>
                    <a:lnTo>
                      <a:pt x="0" y="8"/>
                    </a:lnTo>
                    <a:lnTo>
                      <a:pt x="0" y="0"/>
                    </a:lnTo>
                    <a:lnTo>
                      <a:pt x="4" y="0"/>
                    </a:lnTo>
                    <a:lnTo>
                      <a:pt x="11" y="0"/>
                    </a:lnTo>
                    <a:lnTo>
                      <a:pt x="15"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09" name="Freeform 609">
                <a:extLst>
                  <a:ext uri="{FF2B5EF4-FFF2-40B4-BE49-F238E27FC236}">
                    <a16:creationId xmlns:a16="http://schemas.microsoft.com/office/drawing/2014/main" id="{A32C8F8B-8333-4F58-BEED-1A21F20A041D}"/>
                  </a:ext>
                </a:extLst>
              </p:cNvPr>
              <p:cNvSpPr>
                <a:spLocks/>
              </p:cNvSpPr>
              <p:nvPr/>
            </p:nvSpPr>
            <p:spPr bwMode="auto">
              <a:xfrm>
                <a:off x="1226" y="3459"/>
                <a:ext cx="15" cy="28"/>
              </a:xfrm>
              <a:custGeom>
                <a:avLst/>
                <a:gdLst>
                  <a:gd name="T0" fmla="*/ 14 w 15"/>
                  <a:gd name="T1" fmla="*/ 0 h 28"/>
                  <a:gd name="T2" fmla="*/ 14 w 15"/>
                  <a:gd name="T3" fmla="*/ 6 h 28"/>
                  <a:gd name="T4" fmla="*/ 14 w 15"/>
                  <a:gd name="T5" fmla="*/ 13 h 28"/>
                  <a:gd name="T6" fmla="*/ 14 w 15"/>
                  <a:gd name="T7" fmla="*/ 27 h 28"/>
                  <a:gd name="T8" fmla="*/ 14 w 15"/>
                  <a:gd name="T9" fmla="*/ 27 h 28"/>
                  <a:gd name="T10" fmla="*/ 11 w 15"/>
                  <a:gd name="T11" fmla="*/ 27 h 28"/>
                  <a:gd name="T12" fmla="*/ 8 w 15"/>
                  <a:gd name="T13" fmla="*/ 27 h 28"/>
                  <a:gd name="T14" fmla="*/ 0 w 15"/>
                  <a:gd name="T15" fmla="*/ 27 h 28"/>
                  <a:gd name="T16" fmla="*/ 0 w 15"/>
                  <a:gd name="T17" fmla="*/ 27 h 28"/>
                  <a:gd name="T18" fmla="*/ 0 w 15"/>
                  <a:gd name="T19" fmla="*/ 21 h 28"/>
                  <a:gd name="T20" fmla="*/ 0 w 15"/>
                  <a:gd name="T21" fmla="*/ 14 h 28"/>
                  <a:gd name="T22" fmla="*/ 0 w 15"/>
                  <a:gd name="T23" fmla="*/ 0 h 28"/>
                  <a:gd name="T24" fmla="*/ 0 w 15"/>
                  <a:gd name="T25" fmla="*/ 0 h 28"/>
                  <a:gd name="T26" fmla="*/ 4 w 15"/>
                  <a:gd name="T27" fmla="*/ 0 h 28"/>
                  <a:gd name="T28" fmla="*/ 7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6"/>
                    </a:lnTo>
                    <a:lnTo>
                      <a:pt x="14" y="13"/>
                    </a:lnTo>
                    <a:lnTo>
                      <a:pt x="14" y="27"/>
                    </a:lnTo>
                    <a:lnTo>
                      <a:pt x="11" y="27"/>
                    </a:lnTo>
                    <a:lnTo>
                      <a:pt x="8" y="27"/>
                    </a:lnTo>
                    <a:lnTo>
                      <a:pt x="0" y="27"/>
                    </a:lnTo>
                    <a:lnTo>
                      <a:pt x="0" y="21"/>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0" name="Freeform 610">
                <a:extLst>
                  <a:ext uri="{FF2B5EF4-FFF2-40B4-BE49-F238E27FC236}">
                    <a16:creationId xmlns:a16="http://schemas.microsoft.com/office/drawing/2014/main" id="{84AD92A3-B3C3-4F9F-B273-C511BADA541F}"/>
                  </a:ext>
                </a:extLst>
              </p:cNvPr>
              <p:cNvSpPr>
                <a:spLocks/>
              </p:cNvSpPr>
              <p:nvPr/>
            </p:nvSpPr>
            <p:spPr bwMode="auto">
              <a:xfrm>
                <a:off x="1227" y="3461"/>
                <a:ext cx="14" cy="26"/>
              </a:xfrm>
              <a:custGeom>
                <a:avLst/>
                <a:gdLst>
                  <a:gd name="T0" fmla="*/ 13 w 14"/>
                  <a:gd name="T1" fmla="*/ 0 h 26"/>
                  <a:gd name="T2" fmla="*/ 13 w 14"/>
                  <a:gd name="T3" fmla="*/ 6 h 26"/>
                  <a:gd name="T4" fmla="*/ 13 w 14"/>
                  <a:gd name="T5" fmla="*/ 11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1"/>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1" name="Freeform 611">
                <a:extLst>
                  <a:ext uri="{FF2B5EF4-FFF2-40B4-BE49-F238E27FC236}">
                    <a16:creationId xmlns:a16="http://schemas.microsoft.com/office/drawing/2014/main" id="{A455C314-32FE-4FAF-824D-F7746C07CA63}"/>
                  </a:ext>
                </a:extLst>
              </p:cNvPr>
              <p:cNvSpPr>
                <a:spLocks/>
              </p:cNvSpPr>
              <p:nvPr/>
            </p:nvSpPr>
            <p:spPr bwMode="auto">
              <a:xfrm>
                <a:off x="1228" y="3462"/>
                <a:ext cx="13" cy="25"/>
              </a:xfrm>
              <a:custGeom>
                <a:avLst/>
                <a:gdLst>
                  <a:gd name="T0" fmla="*/ 12 w 13"/>
                  <a:gd name="T1" fmla="*/ 1 h 25"/>
                  <a:gd name="T2" fmla="*/ 12 w 13"/>
                  <a:gd name="T3" fmla="*/ 6 h 25"/>
                  <a:gd name="T4" fmla="*/ 12 w 13"/>
                  <a:gd name="T5" fmla="*/ 12 h 25"/>
                  <a:gd name="T6" fmla="*/ 12 w 13"/>
                  <a:gd name="T7" fmla="*/ 24 h 25"/>
                  <a:gd name="T8" fmla="*/ 12 w 13"/>
                  <a:gd name="T9" fmla="*/ 24 h 25"/>
                  <a:gd name="T10" fmla="*/ 9 w 13"/>
                  <a:gd name="T11" fmla="*/ 24 h 25"/>
                  <a:gd name="T12" fmla="*/ 7 w 13"/>
                  <a:gd name="T13" fmla="*/ 24 h 25"/>
                  <a:gd name="T14" fmla="*/ 0 w 13"/>
                  <a:gd name="T15" fmla="*/ 24 h 25"/>
                  <a:gd name="T16" fmla="*/ 0 w 13"/>
                  <a:gd name="T17" fmla="*/ 24 h 25"/>
                  <a:gd name="T18" fmla="*/ 0 w 13"/>
                  <a:gd name="T19" fmla="*/ 19 h 25"/>
                  <a:gd name="T20" fmla="*/ 0 w 13"/>
                  <a:gd name="T21" fmla="*/ 13 h 25"/>
                  <a:gd name="T22" fmla="*/ 0 w 13"/>
                  <a:gd name="T23" fmla="*/ 1 h 25"/>
                  <a:gd name="T24" fmla="*/ 0 w 13"/>
                  <a:gd name="T25" fmla="*/ 1 h 25"/>
                  <a:gd name="T26" fmla="*/ 3 w 13"/>
                  <a:gd name="T27" fmla="*/ 0 h 25"/>
                  <a:gd name="T28" fmla="*/ 6 w 13"/>
                  <a:gd name="T29" fmla="*/ 0 h 25"/>
                  <a:gd name="T30" fmla="*/ 12 w 13"/>
                  <a:gd name="T31" fmla="*/ 1 h 25"/>
                  <a:gd name="T32" fmla="*/ 12 w 13"/>
                  <a:gd name="T33" fmla="*/ 1 h 25"/>
                  <a:gd name="T34" fmla="*/ 12 w 13"/>
                  <a:gd name="T35" fmla="*/ 1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1"/>
                    </a:moveTo>
                    <a:lnTo>
                      <a:pt x="12" y="6"/>
                    </a:lnTo>
                    <a:lnTo>
                      <a:pt x="12" y="12"/>
                    </a:lnTo>
                    <a:lnTo>
                      <a:pt x="12" y="24"/>
                    </a:lnTo>
                    <a:lnTo>
                      <a:pt x="9" y="24"/>
                    </a:lnTo>
                    <a:lnTo>
                      <a:pt x="7" y="24"/>
                    </a:lnTo>
                    <a:lnTo>
                      <a:pt x="0" y="24"/>
                    </a:lnTo>
                    <a:lnTo>
                      <a:pt x="0" y="19"/>
                    </a:lnTo>
                    <a:lnTo>
                      <a:pt x="0" y="13"/>
                    </a:lnTo>
                    <a:lnTo>
                      <a:pt x="0" y="1"/>
                    </a:lnTo>
                    <a:lnTo>
                      <a:pt x="3" y="0"/>
                    </a:lnTo>
                    <a:lnTo>
                      <a:pt x="6"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2" name="Freeform 612">
                <a:extLst>
                  <a:ext uri="{FF2B5EF4-FFF2-40B4-BE49-F238E27FC236}">
                    <a16:creationId xmlns:a16="http://schemas.microsoft.com/office/drawing/2014/main" id="{B32DB168-4994-4AD7-A704-5601305F5146}"/>
                  </a:ext>
                </a:extLst>
              </p:cNvPr>
              <p:cNvSpPr>
                <a:spLocks/>
              </p:cNvSpPr>
              <p:nvPr/>
            </p:nvSpPr>
            <p:spPr bwMode="auto">
              <a:xfrm>
                <a:off x="1229" y="3464"/>
                <a:ext cx="12" cy="23"/>
              </a:xfrm>
              <a:custGeom>
                <a:avLst/>
                <a:gdLst>
                  <a:gd name="T0" fmla="*/ 11 w 12"/>
                  <a:gd name="T1" fmla="*/ 1 h 23"/>
                  <a:gd name="T2" fmla="*/ 11 w 12"/>
                  <a:gd name="T3" fmla="*/ 5 h 23"/>
                  <a:gd name="T4" fmla="*/ 11 w 12"/>
                  <a:gd name="T5" fmla="*/ 10 h 23"/>
                  <a:gd name="T6" fmla="*/ 11 w 12"/>
                  <a:gd name="T7" fmla="*/ 22 h 23"/>
                  <a:gd name="T8" fmla="*/ 11 w 12"/>
                  <a:gd name="T9" fmla="*/ 22 h 23"/>
                  <a:gd name="T10" fmla="*/ 8 w 12"/>
                  <a:gd name="T11" fmla="*/ 22 h 23"/>
                  <a:gd name="T12" fmla="*/ 6 w 12"/>
                  <a:gd name="T13" fmla="*/ 22 h 23"/>
                  <a:gd name="T14" fmla="*/ 0 w 12"/>
                  <a:gd name="T15" fmla="*/ 22 h 23"/>
                  <a:gd name="T16" fmla="*/ 0 w 12"/>
                  <a:gd name="T17" fmla="*/ 22 h 23"/>
                  <a:gd name="T18" fmla="*/ 0 w 12"/>
                  <a:gd name="T19" fmla="*/ 17 h 23"/>
                  <a:gd name="T20" fmla="*/ 0 w 12"/>
                  <a:gd name="T21" fmla="*/ 12 h 23"/>
                  <a:gd name="T22" fmla="*/ 0 w 12"/>
                  <a:gd name="T23" fmla="*/ 1 h 23"/>
                  <a:gd name="T24" fmla="*/ 0 w 12"/>
                  <a:gd name="T25" fmla="*/ 1 h 23"/>
                  <a:gd name="T26" fmla="*/ 3 w 12"/>
                  <a:gd name="T27" fmla="*/ 0 h 23"/>
                  <a:gd name="T28" fmla="*/ 5 w 12"/>
                  <a:gd name="T29" fmla="*/ 0 h 23"/>
                  <a:gd name="T30" fmla="*/ 11 w 12"/>
                  <a:gd name="T31" fmla="*/ 1 h 23"/>
                  <a:gd name="T32" fmla="*/ 11 w 12"/>
                  <a:gd name="T33" fmla="*/ 1 h 23"/>
                  <a:gd name="T34" fmla="*/ 11 w 12"/>
                  <a:gd name="T35" fmla="*/ 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1"/>
                    </a:moveTo>
                    <a:lnTo>
                      <a:pt x="11" y="5"/>
                    </a:lnTo>
                    <a:lnTo>
                      <a:pt x="11" y="10"/>
                    </a:lnTo>
                    <a:lnTo>
                      <a:pt x="11" y="22"/>
                    </a:lnTo>
                    <a:lnTo>
                      <a:pt x="8" y="22"/>
                    </a:lnTo>
                    <a:lnTo>
                      <a:pt x="6" y="22"/>
                    </a:lnTo>
                    <a:lnTo>
                      <a:pt x="0" y="22"/>
                    </a:lnTo>
                    <a:lnTo>
                      <a:pt x="0" y="17"/>
                    </a:lnTo>
                    <a:lnTo>
                      <a:pt x="0" y="12"/>
                    </a:lnTo>
                    <a:lnTo>
                      <a:pt x="0" y="1"/>
                    </a:lnTo>
                    <a:lnTo>
                      <a:pt x="3" y="0"/>
                    </a:lnTo>
                    <a:lnTo>
                      <a:pt x="5" y="0"/>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3" name="Freeform 613">
                <a:extLst>
                  <a:ext uri="{FF2B5EF4-FFF2-40B4-BE49-F238E27FC236}">
                    <a16:creationId xmlns:a16="http://schemas.microsoft.com/office/drawing/2014/main" id="{B79198E4-23C7-46FF-8B37-2C73F6F96F68}"/>
                  </a:ext>
                </a:extLst>
              </p:cNvPr>
              <p:cNvSpPr>
                <a:spLocks/>
              </p:cNvSpPr>
              <p:nvPr/>
            </p:nvSpPr>
            <p:spPr bwMode="auto">
              <a:xfrm>
                <a:off x="1230" y="3466"/>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8 w 11"/>
                  <a:gd name="T11" fmla="*/ 20 h 21"/>
                  <a:gd name="T12" fmla="*/ 5 w 11"/>
                  <a:gd name="T13" fmla="*/ 20 h 21"/>
                  <a:gd name="T14" fmla="*/ 0 w 11"/>
                  <a:gd name="T15" fmla="*/ 20 h 21"/>
                  <a:gd name="T16" fmla="*/ 0 w 11"/>
                  <a:gd name="T17" fmla="*/ 20 h 21"/>
                  <a:gd name="T18" fmla="*/ 0 w 11"/>
                  <a:gd name="T19" fmla="*/ 15 h 21"/>
                  <a:gd name="T20" fmla="*/ 0 w 11"/>
                  <a:gd name="T21" fmla="*/ 11 h 21"/>
                  <a:gd name="T22" fmla="*/ 0 w 11"/>
                  <a:gd name="T23" fmla="*/ 0 h 21"/>
                  <a:gd name="T24" fmla="*/ 0 w 11"/>
                  <a:gd name="T25" fmla="*/ 0 h 21"/>
                  <a:gd name="T26" fmla="*/ 3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8" y="20"/>
                    </a:lnTo>
                    <a:lnTo>
                      <a:pt x="5" y="20"/>
                    </a:lnTo>
                    <a:lnTo>
                      <a:pt x="0" y="20"/>
                    </a:lnTo>
                    <a:lnTo>
                      <a:pt x="0" y="15"/>
                    </a:lnTo>
                    <a:lnTo>
                      <a:pt x="0" y="11"/>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4" name="Freeform 614">
                <a:extLst>
                  <a:ext uri="{FF2B5EF4-FFF2-40B4-BE49-F238E27FC236}">
                    <a16:creationId xmlns:a16="http://schemas.microsoft.com/office/drawing/2014/main" id="{DCE4207D-63FC-40B2-AB41-80A98EAA852A}"/>
                  </a:ext>
                </a:extLst>
              </p:cNvPr>
              <p:cNvSpPr>
                <a:spLocks/>
              </p:cNvSpPr>
              <p:nvPr/>
            </p:nvSpPr>
            <p:spPr bwMode="auto">
              <a:xfrm>
                <a:off x="1231" y="3468"/>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10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8"/>
                    </a:lnTo>
                    <a:lnTo>
                      <a:pt x="0" y="18"/>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5" name="Freeform 615">
                <a:extLst>
                  <a:ext uri="{FF2B5EF4-FFF2-40B4-BE49-F238E27FC236}">
                    <a16:creationId xmlns:a16="http://schemas.microsoft.com/office/drawing/2014/main" id="{61909A80-A499-4259-BD15-C398E6260F27}"/>
                  </a:ext>
                </a:extLst>
              </p:cNvPr>
              <p:cNvSpPr>
                <a:spLocks/>
              </p:cNvSpPr>
              <p:nvPr/>
            </p:nvSpPr>
            <p:spPr bwMode="auto">
              <a:xfrm>
                <a:off x="1232" y="3470"/>
                <a:ext cx="9" cy="17"/>
              </a:xfrm>
              <a:custGeom>
                <a:avLst/>
                <a:gdLst>
                  <a:gd name="T0" fmla="*/ 8 w 9"/>
                  <a:gd name="T1" fmla="*/ 0 h 17"/>
                  <a:gd name="T2" fmla="*/ 8 w 9"/>
                  <a:gd name="T3" fmla="*/ 4 h 17"/>
                  <a:gd name="T4" fmla="*/ 8 w 9"/>
                  <a:gd name="T5" fmla="*/ 7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7"/>
                    </a:lnTo>
                    <a:lnTo>
                      <a:pt x="8" y="16"/>
                    </a:lnTo>
                    <a:lnTo>
                      <a:pt x="6" y="16"/>
                    </a:lnTo>
                    <a:lnTo>
                      <a:pt x="4" y="16"/>
                    </a:lnTo>
                    <a:lnTo>
                      <a:pt x="0" y="16"/>
                    </a:lnTo>
                    <a:lnTo>
                      <a:pt x="0" y="12"/>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6" name="Freeform 616">
                <a:extLst>
                  <a:ext uri="{FF2B5EF4-FFF2-40B4-BE49-F238E27FC236}">
                    <a16:creationId xmlns:a16="http://schemas.microsoft.com/office/drawing/2014/main" id="{657CED9D-FAE5-4354-93D1-B432A0C3891C}"/>
                  </a:ext>
                </a:extLst>
              </p:cNvPr>
              <p:cNvSpPr>
                <a:spLocks/>
              </p:cNvSpPr>
              <p:nvPr/>
            </p:nvSpPr>
            <p:spPr bwMode="auto">
              <a:xfrm>
                <a:off x="1233" y="3472"/>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5 w 8"/>
                  <a:gd name="T11" fmla="*/ 14 h 15"/>
                  <a:gd name="T12" fmla="*/ 4 w 8"/>
                  <a:gd name="T13" fmla="*/ 14 h 15"/>
                  <a:gd name="T14" fmla="*/ 0 w 8"/>
                  <a:gd name="T15" fmla="*/ 14 h 15"/>
                  <a:gd name="T16" fmla="*/ 0 w 8"/>
                  <a:gd name="T17" fmla="*/ 14 h 15"/>
                  <a:gd name="T18" fmla="*/ 0 w 8"/>
                  <a:gd name="T19" fmla="*/ 11 h 15"/>
                  <a:gd name="T20" fmla="*/ 0 w 8"/>
                  <a:gd name="T21" fmla="*/ 7 h 15"/>
                  <a:gd name="T22" fmla="*/ 0 w 8"/>
                  <a:gd name="T23" fmla="*/ 0 h 15"/>
                  <a:gd name="T24" fmla="*/ 0 w 8"/>
                  <a:gd name="T25" fmla="*/ 0 h 15"/>
                  <a:gd name="T26" fmla="*/ 1 w 8"/>
                  <a:gd name="T27" fmla="*/ 0 h 15"/>
                  <a:gd name="T28" fmla="*/ 3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5" y="14"/>
                    </a:lnTo>
                    <a:lnTo>
                      <a:pt x="4" y="14"/>
                    </a:lnTo>
                    <a:lnTo>
                      <a:pt x="0" y="14"/>
                    </a:lnTo>
                    <a:lnTo>
                      <a:pt x="0" y="11"/>
                    </a:lnTo>
                    <a:lnTo>
                      <a:pt x="0" y="7"/>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7" name="Freeform 617">
                <a:extLst>
                  <a:ext uri="{FF2B5EF4-FFF2-40B4-BE49-F238E27FC236}">
                    <a16:creationId xmlns:a16="http://schemas.microsoft.com/office/drawing/2014/main" id="{EF2FB7ED-9E60-4B5B-A204-7EAD58F7BF2E}"/>
                  </a:ext>
                </a:extLst>
              </p:cNvPr>
              <p:cNvSpPr>
                <a:spLocks/>
              </p:cNvSpPr>
              <p:nvPr/>
            </p:nvSpPr>
            <p:spPr bwMode="auto">
              <a:xfrm>
                <a:off x="1234" y="3473"/>
                <a:ext cx="7" cy="14"/>
              </a:xfrm>
              <a:custGeom>
                <a:avLst/>
                <a:gdLst>
                  <a:gd name="T0" fmla="*/ 6 w 7"/>
                  <a:gd name="T1" fmla="*/ 1 h 14"/>
                  <a:gd name="T2" fmla="*/ 6 w 7"/>
                  <a:gd name="T3" fmla="*/ 3 h 14"/>
                  <a:gd name="T4" fmla="*/ 6 w 7"/>
                  <a:gd name="T5" fmla="*/ 6 h 14"/>
                  <a:gd name="T6" fmla="*/ 6 w 7"/>
                  <a:gd name="T7" fmla="*/ 13 h 14"/>
                  <a:gd name="T8" fmla="*/ 6 w 7"/>
                  <a:gd name="T9" fmla="*/ 13 h 14"/>
                  <a:gd name="T10" fmla="*/ 4 w 7"/>
                  <a:gd name="T11" fmla="*/ 13 h 14"/>
                  <a:gd name="T12" fmla="*/ 3 w 7"/>
                  <a:gd name="T13" fmla="*/ 13 h 14"/>
                  <a:gd name="T14" fmla="*/ 0 w 7"/>
                  <a:gd name="T15" fmla="*/ 13 h 14"/>
                  <a:gd name="T16" fmla="*/ 0 w 7"/>
                  <a:gd name="T17" fmla="*/ 13 h 14"/>
                  <a:gd name="T18" fmla="*/ 0 w 7"/>
                  <a:gd name="T19" fmla="*/ 10 h 14"/>
                  <a:gd name="T20" fmla="*/ 0 w 7"/>
                  <a:gd name="T21" fmla="*/ 7 h 14"/>
                  <a:gd name="T22" fmla="*/ 0 w 7"/>
                  <a:gd name="T23" fmla="*/ 1 h 14"/>
                  <a:gd name="T24" fmla="*/ 0 w 7"/>
                  <a:gd name="T25" fmla="*/ 1 h 14"/>
                  <a:gd name="T26" fmla="*/ 1 w 7"/>
                  <a:gd name="T27" fmla="*/ 0 h 14"/>
                  <a:gd name="T28" fmla="*/ 3 w 7"/>
                  <a:gd name="T29" fmla="*/ 0 h 14"/>
                  <a:gd name="T30" fmla="*/ 6 w 7"/>
                  <a:gd name="T31" fmla="*/ 1 h 14"/>
                  <a:gd name="T32" fmla="*/ 6 w 7"/>
                  <a:gd name="T33" fmla="*/ 1 h 14"/>
                  <a:gd name="T34" fmla="*/ 6 w 7"/>
                  <a:gd name="T35" fmla="*/ 1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1"/>
                    </a:moveTo>
                    <a:lnTo>
                      <a:pt x="6" y="3"/>
                    </a:lnTo>
                    <a:lnTo>
                      <a:pt x="6" y="6"/>
                    </a:lnTo>
                    <a:lnTo>
                      <a:pt x="6" y="13"/>
                    </a:lnTo>
                    <a:lnTo>
                      <a:pt x="4" y="13"/>
                    </a:lnTo>
                    <a:lnTo>
                      <a:pt x="3" y="13"/>
                    </a:lnTo>
                    <a:lnTo>
                      <a:pt x="0" y="13"/>
                    </a:lnTo>
                    <a:lnTo>
                      <a:pt x="0" y="10"/>
                    </a:lnTo>
                    <a:lnTo>
                      <a:pt x="0" y="7"/>
                    </a:lnTo>
                    <a:lnTo>
                      <a:pt x="0" y="1"/>
                    </a:lnTo>
                    <a:lnTo>
                      <a:pt x="1" y="0"/>
                    </a:lnTo>
                    <a:lnTo>
                      <a:pt x="3" y="0"/>
                    </a:lnTo>
                    <a:lnTo>
                      <a:pt x="6" y="1"/>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8" name="Freeform 618">
                <a:extLst>
                  <a:ext uri="{FF2B5EF4-FFF2-40B4-BE49-F238E27FC236}">
                    <a16:creationId xmlns:a16="http://schemas.microsoft.com/office/drawing/2014/main" id="{303E4183-0D83-48A9-A93B-3809AC408EA8}"/>
                  </a:ext>
                </a:extLst>
              </p:cNvPr>
              <p:cNvSpPr>
                <a:spLocks/>
              </p:cNvSpPr>
              <p:nvPr/>
            </p:nvSpPr>
            <p:spPr bwMode="auto">
              <a:xfrm>
                <a:off x="1235" y="3475"/>
                <a:ext cx="6" cy="12"/>
              </a:xfrm>
              <a:custGeom>
                <a:avLst/>
                <a:gdLst>
                  <a:gd name="T0" fmla="*/ 5 w 6"/>
                  <a:gd name="T1" fmla="*/ 0 h 12"/>
                  <a:gd name="T2" fmla="*/ 5 w 6"/>
                  <a:gd name="T3" fmla="*/ 3 h 12"/>
                  <a:gd name="T4" fmla="*/ 5 w 6"/>
                  <a:gd name="T5" fmla="*/ 5 h 12"/>
                  <a:gd name="T6" fmla="*/ 5 w 6"/>
                  <a:gd name="T7" fmla="*/ 11 h 12"/>
                  <a:gd name="T8" fmla="*/ 5 w 6"/>
                  <a:gd name="T9" fmla="*/ 11 h 12"/>
                  <a:gd name="T10" fmla="*/ 4 w 6"/>
                  <a:gd name="T11" fmla="*/ 11 h 12"/>
                  <a:gd name="T12" fmla="*/ 2 w 6"/>
                  <a:gd name="T13" fmla="*/ 11 h 12"/>
                  <a:gd name="T14" fmla="*/ 0 w 6"/>
                  <a:gd name="T15" fmla="*/ 11 h 12"/>
                  <a:gd name="T16" fmla="*/ 0 w 6"/>
                  <a:gd name="T17" fmla="*/ 11 h 12"/>
                  <a:gd name="T18" fmla="*/ 0 w 6"/>
                  <a:gd name="T19" fmla="*/ 9 h 12"/>
                  <a:gd name="T20" fmla="*/ 0 w 6"/>
                  <a:gd name="T21" fmla="*/ 6 h 12"/>
                  <a:gd name="T22" fmla="*/ 0 w 6"/>
                  <a:gd name="T23" fmla="*/ 0 h 12"/>
                  <a:gd name="T24" fmla="*/ 0 w 6"/>
                  <a:gd name="T25" fmla="*/ 0 h 12"/>
                  <a:gd name="T26" fmla="*/ 1 w 6"/>
                  <a:gd name="T27" fmla="*/ 0 h 12"/>
                  <a:gd name="T28" fmla="*/ 2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3"/>
                    </a:lnTo>
                    <a:lnTo>
                      <a:pt x="5" y="5"/>
                    </a:lnTo>
                    <a:lnTo>
                      <a:pt x="5" y="11"/>
                    </a:lnTo>
                    <a:lnTo>
                      <a:pt x="4" y="11"/>
                    </a:lnTo>
                    <a:lnTo>
                      <a:pt x="2" y="11"/>
                    </a:lnTo>
                    <a:lnTo>
                      <a:pt x="0" y="11"/>
                    </a:lnTo>
                    <a:lnTo>
                      <a:pt x="0" y="9"/>
                    </a:lnTo>
                    <a:lnTo>
                      <a:pt x="0" y="6"/>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19" name="Freeform 619">
                <a:extLst>
                  <a:ext uri="{FF2B5EF4-FFF2-40B4-BE49-F238E27FC236}">
                    <a16:creationId xmlns:a16="http://schemas.microsoft.com/office/drawing/2014/main" id="{283EFDEE-033B-4B47-9759-7741D847CF3A}"/>
                  </a:ext>
                </a:extLst>
              </p:cNvPr>
              <p:cNvSpPr>
                <a:spLocks/>
              </p:cNvSpPr>
              <p:nvPr/>
            </p:nvSpPr>
            <p:spPr bwMode="auto">
              <a:xfrm>
                <a:off x="1236" y="3477"/>
                <a:ext cx="5" cy="10"/>
              </a:xfrm>
              <a:custGeom>
                <a:avLst/>
                <a:gdLst>
                  <a:gd name="T0" fmla="*/ 4 w 5"/>
                  <a:gd name="T1" fmla="*/ 0 h 10"/>
                  <a:gd name="T2" fmla="*/ 4 w 5"/>
                  <a:gd name="T3" fmla="*/ 2 h 10"/>
                  <a:gd name="T4" fmla="*/ 4 w 5"/>
                  <a:gd name="T5" fmla="*/ 7 h 10"/>
                  <a:gd name="T6" fmla="*/ 4 w 5"/>
                  <a:gd name="T7" fmla="*/ 9 h 10"/>
                  <a:gd name="T8" fmla="*/ 4 w 5"/>
                  <a:gd name="T9" fmla="*/ 9 h 10"/>
                  <a:gd name="T10" fmla="*/ 3 w 5"/>
                  <a:gd name="T11" fmla="*/ 9 h 10"/>
                  <a:gd name="T12" fmla="*/ 1 w 5"/>
                  <a:gd name="T13" fmla="*/ 9 h 10"/>
                  <a:gd name="T14" fmla="*/ 0 w 5"/>
                  <a:gd name="T15" fmla="*/ 9 h 10"/>
                  <a:gd name="T16" fmla="*/ 0 w 5"/>
                  <a:gd name="T17" fmla="*/ 9 h 10"/>
                  <a:gd name="T18" fmla="*/ 0 w 5"/>
                  <a:gd name="T19" fmla="*/ 7 h 10"/>
                  <a:gd name="T20" fmla="*/ 0 w 5"/>
                  <a:gd name="T21" fmla="*/ 2 h 10"/>
                  <a:gd name="T22" fmla="*/ 0 w 5"/>
                  <a:gd name="T23" fmla="*/ 0 h 10"/>
                  <a:gd name="T24" fmla="*/ 0 w 5"/>
                  <a:gd name="T25" fmla="*/ 0 h 10"/>
                  <a:gd name="T26" fmla="*/ 1 w 5"/>
                  <a:gd name="T27" fmla="*/ 0 h 10"/>
                  <a:gd name="T28" fmla="*/ 3 w 5"/>
                  <a:gd name="T29" fmla="*/ 0 h 10"/>
                  <a:gd name="T30" fmla="*/ 4 w 5"/>
                  <a:gd name="T31" fmla="*/ 0 h 10"/>
                  <a:gd name="T32" fmla="*/ 4 w 5"/>
                  <a:gd name="T33" fmla="*/ 0 h 10"/>
                  <a:gd name="T34" fmla="*/ 4 w 5"/>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0"/>
                  <a:gd name="T56" fmla="*/ 5 w 5"/>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0">
                    <a:moveTo>
                      <a:pt x="4" y="0"/>
                    </a:moveTo>
                    <a:lnTo>
                      <a:pt x="4" y="2"/>
                    </a:lnTo>
                    <a:lnTo>
                      <a:pt x="4" y="7"/>
                    </a:lnTo>
                    <a:lnTo>
                      <a:pt x="4" y="9"/>
                    </a:lnTo>
                    <a:lnTo>
                      <a:pt x="3" y="9"/>
                    </a:lnTo>
                    <a:lnTo>
                      <a:pt x="1" y="9"/>
                    </a:lnTo>
                    <a:lnTo>
                      <a:pt x="0" y="9"/>
                    </a:lnTo>
                    <a:lnTo>
                      <a:pt x="0" y="7"/>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0" name="Freeform 620">
                <a:extLst>
                  <a:ext uri="{FF2B5EF4-FFF2-40B4-BE49-F238E27FC236}">
                    <a16:creationId xmlns:a16="http://schemas.microsoft.com/office/drawing/2014/main" id="{C2A394B6-CB92-49D6-9075-ECBBF47CA36C}"/>
                  </a:ext>
                </a:extLst>
              </p:cNvPr>
              <p:cNvSpPr>
                <a:spLocks/>
              </p:cNvSpPr>
              <p:nvPr/>
            </p:nvSpPr>
            <p:spPr bwMode="auto">
              <a:xfrm>
                <a:off x="1219" y="3125"/>
                <a:ext cx="67" cy="105"/>
              </a:xfrm>
              <a:custGeom>
                <a:avLst/>
                <a:gdLst>
                  <a:gd name="T0" fmla="*/ 66 w 67"/>
                  <a:gd name="T1" fmla="*/ 0 h 105"/>
                  <a:gd name="T2" fmla="*/ 66 w 67"/>
                  <a:gd name="T3" fmla="*/ 2 h 105"/>
                  <a:gd name="T4" fmla="*/ 66 w 67"/>
                  <a:gd name="T5" fmla="*/ 6 h 105"/>
                  <a:gd name="T6" fmla="*/ 66 w 67"/>
                  <a:gd name="T7" fmla="*/ 14 h 105"/>
                  <a:gd name="T8" fmla="*/ 66 w 67"/>
                  <a:gd name="T9" fmla="*/ 23 h 105"/>
                  <a:gd name="T10" fmla="*/ 66 w 67"/>
                  <a:gd name="T11" fmla="*/ 34 h 105"/>
                  <a:gd name="T12" fmla="*/ 66 w 67"/>
                  <a:gd name="T13" fmla="*/ 46 h 105"/>
                  <a:gd name="T14" fmla="*/ 66 w 67"/>
                  <a:gd name="T15" fmla="*/ 58 h 105"/>
                  <a:gd name="T16" fmla="*/ 66 w 67"/>
                  <a:gd name="T17" fmla="*/ 70 h 105"/>
                  <a:gd name="T18" fmla="*/ 66 w 67"/>
                  <a:gd name="T19" fmla="*/ 81 h 105"/>
                  <a:gd name="T20" fmla="*/ 66 w 67"/>
                  <a:gd name="T21" fmla="*/ 90 h 105"/>
                  <a:gd name="T22" fmla="*/ 66 w 67"/>
                  <a:gd name="T23" fmla="*/ 98 h 105"/>
                  <a:gd name="T24" fmla="*/ 66 w 67"/>
                  <a:gd name="T25" fmla="*/ 103 h 105"/>
                  <a:gd name="T26" fmla="*/ 66 w 67"/>
                  <a:gd name="T27" fmla="*/ 104 h 105"/>
                  <a:gd name="T28" fmla="*/ 66 w 67"/>
                  <a:gd name="T29" fmla="*/ 104 h 105"/>
                  <a:gd name="T30" fmla="*/ 63 w 67"/>
                  <a:gd name="T31" fmla="*/ 104 h 105"/>
                  <a:gd name="T32" fmla="*/ 56 w 67"/>
                  <a:gd name="T33" fmla="*/ 104 h 105"/>
                  <a:gd name="T34" fmla="*/ 45 w 67"/>
                  <a:gd name="T35" fmla="*/ 104 h 105"/>
                  <a:gd name="T36" fmla="*/ 33 w 67"/>
                  <a:gd name="T37" fmla="*/ 104 h 105"/>
                  <a:gd name="T38" fmla="*/ 21 w 67"/>
                  <a:gd name="T39" fmla="*/ 104 h 105"/>
                  <a:gd name="T40" fmla="*/ 10 w 67"/>
                  <a:gd name="T41" fmla="*/ 104 h 105"/>
                  <a:gd name="T42" fmla="*/ 3 w 67"/>
                  <a:gd name="T43" fmla="*/ 104 h 105"/>
                  <a:gd name="T44" fmla="*/ 0 w 67"/>
                  <a:gd name="T45" fmla="*/ 104 h 105"/>
                  <a:gd name="T46" fmla="*/ 0 w 67"/>
                  <a:gd name="T47" fmla="*/ 104 h 105"/>
                  <a:gd name="T48" fmla="*/ 0 w 67"/>
                  <a:gd name="T49" fmla="*/ 103 h 105"/>
                  <a:gd name="T50" fmla="*/ 0 w 67"/>
                  <a:gd name="T51" fmla="*/ 98 h 105"/>
                  <a:gd name="T52" fmla="*/ 0 w 67"/>
                  <a:gd name="T53" fmla="*/ 90 h 105"/>
                  <a:gd name="T54" fmla="*/ 0 w 67"/>
                  <a:gd name="T55" fmla="*/ 81 h 105"/>
                  <a:gd name="T56" fmla="*/ 0 w 67"/>
                  <a:gd name="T57" fmla="*/ 70 h 105"/>
                  <a:gd name="T58" fmla="*/ 0 w 67"/>
                  <a:gd name="T59" fmla="*/ 58 h 105"/>
                  <a:gd name="T60" fmla="*/ 0 w 67"/>
                  <a:gd name="T61" fmla="*/ 46 h 105"/>
                  <a:gd name="T62" fmla="*/ 0 w 67"/>
                  <a:gd name="T63" fmla="*/ 34 h 105"/>
                  <a:gd name="T64" fmla="*/ 0 w 67"/>
                  <a:gd name="T65" fmla="*/ 23 h 105"/>
                  <a:gd name="T66" fmla="*/ 0 w 67"/>
                  <a:gd name="T67" fmla="*/ 14 h 105"/>
                  <a:gd name="T68" fmla="*/ 0 w 67"/>
                  <a:gd name="T69" fmla="*/ 6 h 105"/>
                  <a:gd name="T70" fmla="*/ 0 w 67"/>
                  <a:gd name="T71" fmla="*/ 2 h 105"/>
                  <a:gd name="T72" fmla="*/ 0 w 67"/>
                  <a:gd name="T73" fmla="*/ 0 h 105"/>
                  <a:gd name="T74" fmla="*/ 0 w 67"/>
                  <a:gd name="T75" fmla="*/ 0 h 105"/>
                  <a:gd name="T76" fmla="*/ 3 w 67"/>
                  <a:gd name="T77" fmla="*/ 0 h 105"/>
                  <a:gd name="T78" fmla="*/ 10 w 67"/>
                  <a:gd name="T79" fmla="*/ 0 h 105"/>
                  <a:gd name="T80" fmla="*/ 21 w 67"/>
                  <a:gd name="T81" fmla="*/ 0 h 105"/>
                  <a:gd name="T82" fmla="*/ 33 w 67"/>
                  <a:gd name="T83" fmla="*/ 0 h 105"/>
                  <a:gd name="T84" fmla="*/ 45 w 67"/>
                  <a:gd name="T85" fmla="*/ 0 h 105"/>
                  <a:gd name="T86" fmla="*/ 56 w 67"/>
                  <a:gd name="T87" fmla="*/ 0 h 105"/>
                  <a:gd name="T88" fmla="*/ 63 w 67"/>
                  <a:gd name="T89" fmla="*/ 0 h 105"/>
                  <a:gd name="T90" fmla="*/ 66 w 67"/>
                  <a:gd name="T91" fmla="*/ 0 h 105"/>
                  <a:gd name="T92" fmla="*/ 66 w 67"/>
                  <a:gd name="T93" fmla="*/ 0 h 105"/>
                  <a:gd name="T94" fmla="*/ 66 w 67"/>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5"/>
                  <a:gd name="T146" fmla="*/ 67 w 67"/>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5">
                    <a:moveTo>
                      <a:pt x="66" y="0"/>
                    </a:moveTo>
                    <a:lnTo>
                      <a:pt x="66" y="2"/>
                    </a:lnTo>
                    <a:lnTo>
                      <a:pt x="66" y="6"/>
                    </a:lnTo>
                    <a:lnTo>
                      <a:pt x="66" y="14"/>
                    </a:lnTo>
                    <a:lnTo>
                      <a:pt x="66" y="23"/>
                    </a:lnTo>
                    <a:lnTo>
                      <a:pt x="66" y="34"/>
                    </a:lnTo>
                    <a:lnTo>
                      <a:pt x="66" y="46"/>
                    </a:lnTo>
                    <a:lnTo>
                      <a:pt x="66" y="58"/>
                    </a:lnTo>
                    <a:lnTo>
                      <a:pt x="66" y="70"/>
                    </a:lnTo>
                    <a:lnTo>
                      <a:pt x="66" y="81"/>
                    </a:lnTo>
                    <a:lnTo>
                      <a:pt x="66" y="90"/>
                    </a:lnTo>
                    <a:lnTo>
                      <a:pt x="66" y="98"/>
                    </a:lnTo>
                    <a:lnTo>
                      <a:pt x="66" y="103"/>
                    </a:lnTo>
                    <a:lnTo>
                      <a:pt x="66" y="104"/>
                    </a:lnTo>
                    <a:lnTo>
                      <a:pt x="63" y="104"/>
                    </a:lnTo>
                    <a:lnTo>
                      <a:pt x="56" y="104"/>
                    </a:lnTo>
                    <a:lnTo>
                      <a:pt x="45" y="104"/>
                    </a:lnTo>
                    <a:lnTo>
                      <a:pt x="33" y="104"/>
                    </a:lnTo>
                    <a:lnTo>
                      <a:pt x="21" y="104"/>
                    </a:lnTo>
                    <a:lnTo>
                      <a:pt x="10"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0" y="0"/>
                    </a:lnTo>
                    <a:lnTo>
                      <a:pt x="21" y="0"/>
                    </a:lnTo>
                    <a:lnTo>
                      <a:pt x="33" y="0"/>
                    </a:lnTo>
                    <a:lnTo>
                      <a:pt x="45" y="0"/>
                    </a:lnTo>
                    <a:lnTo>
                      <a:pt x="56" y="0"/>
                    </a:lnTo>
                    <a:lnTo>
                      <a:pt x="63" y="0"/>
                    </a:lnTo>
                    <a:lnTo>
                      <a:pt x="66"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1" name="Freeform 621">
                <a:extLst>
                  <a:ext uri="{FF2B5EF4-FFF2-40B4-BE49-F238E27FC236}">
                    <a16:creationId xmlns:a16="http://schemas.microsoft.com/office/drawing/2014/main" id="{C9F6DF52-946A-416D-B08E-50111ECD1621}"/>
                  </a:ext>
                </a:extLst>
              </p:cNvPr>
              <p:cNvSpPr>
                <a:spLocks/>
              </p:cNvSpPr>
              <p:nvPr/>
            </p:nvSpPr>
            <p:spPr bwMode="auto">
              <a:xfrm>
                <a:off x="1219" y="3125"/>
                <a:ext cx="67" cy="105"/>
              </a:xfrm>
              <a:custGeom>
                <a:avLst/>
                <a:gdLst>
                  <a:gd name="T0" fmla="*/ 66 w 67"/>
                  <a:gd name="T1" fmla="*/ 0 h 105"/>
                  <a:gd name="T2" fmla="*/ 66 w 67"/>
                  <a:gd name="T3" fmla="*/ 2 h 105"/>
                  <a:gd name="T4" fmla="*/ 66 w 67"/>
                  <a:gd name="T5" fmla="*/ 6 h 105"/>
                  <a:gd name="T6" fmla="*/ 66 w 67"/>
                  <a:gd name="T7" fmla="*/ 14 h 105"/>
                  <a:gd name="T8" fmla="*/ 66 w 67"/>
                  <a:gd name="T9" fmla="*/ 23 h 105"/>
                  <a:gd name="T10" fmla="*/ 66 w 67"/>
                  <a:gd name="T11" fmla="*/ 34 h 105"/>
                  <a:gd name="T12" fmla="*/ 66 w 67"/>
                  <a:gd name="T13" fmla="*/ 46 h 105"/>
                  <a:gd name="T14" fmla="*/ 66 w 67"/>
                  <a:gd name="T15" fmla="*/ 58 h 105"/>
                  <a:gd name="T16" fmla="*/ 66 w 67"/>
                  <a:gd name="T17" fmla="*/ 70 h 105"/>
                  <a:gd name="T18" fmla="*/ 66 w 67"/>
                  <a:gd name="T19" fmla="*/ 81 h 105"/>
                  <a:gd name="T20" fmla="*/ 66 w 67"/>
                  <a:gd name="T21" fmla="*/ 90 h 105"/>
                  <a:gd name="T22" fmla="*/ 66 w 67"/>
                  <a:gd name="T23" fmla="*/ 98 h 105"/>
                  <a:gd name="T24" fmla="*/ 66 w 67"/>
                  <a:gd name="T25" fmla="*/ 103 h 105"/>
                  <a:gd name="T26" fmla="*/ 66 w 67"/>
                  <a:gd name="T27" fmla="*/ 104 h 105"/>
                  <a:gd name="T28" fmla="*/ 66 w 67"/>
                  <a:gd name="T29" fmla="*/ 104 h 105"/>
                  <a:gd name="T30" fmla="*/ 63 w 67"/>
                  <a:gd name="T31" fmla="*/ 104 h 105"/>
                  <a:gd name="T32" fmla="*/ 56 w 67"/>
                  <a:gd name="T33" fmla="*/ 104 h 105"/>
                  <a:gd name="T34" fmla="*/ 45 w 67"/>
                  <a:gd name="T35" fmla="*/ 104 h 105"/>
                  <a:gd name="T36" fmla="*/ 33 w 67"/>
                  <a:gd name="T37" fmla="*/ 104 h 105"/>
                  <a:gd name="T38" fmla="*/ 21 w 67"/>
                  <a:gd name="T39" fmla="*/ 104 h 105"/>
                  <a:gd name="T40" fmla="*/ 10 w 67"/>
                  <a:gd name="T41" fmla="*/ 104 h 105"/>
                  <a:gd name="T42" fmla="*/ 3 w 67"/>
                  <a:gd name="T43" fmla="*/ 104 h 105"/>
                  <a:gd name="T44" fmla="*/ 0 w 67"/>
                  <a:gd name="T45" fmla="*/ 104 h 105"/>
                  <a:gd name="T46" fmla="*/ 0 w 67"/>
                  <a:gd name="T47" fmla="*/ 104 h 105"/>
                  <a:gd name="T48" fmla="*/ 0 w 67"/>
                  <a:gd name="T49" fmla="*/ 103 h 105"/>
                  <a:gd name="T50" fmla="*/ 0 w 67"/>
                  <a:gd name="T51" fmla="*/ 98 h 105"/>
                  <a:gd name="T52" fmla="*/ 0 w 67"/>
                  <a:gd name="T53" fmla="*/ 90 h 105"/>
                  <a:gd name="T54" fmla="*/ 0 w 67"/>
                  <a:gd name="T55" fmla="*/ 81 h 105"/>
                  <a:gd name="T56" fmla="*/ 0 w 67"/>
                  <a:gd name="T57" fmla="*/ 70 h 105"/>
                  <a:gd name="T58" fmla="*/ 0 w 67"/>
                  <a:gd name="T59" fmla="*/ 58 h 105"/>
                  <a:gd name="T60" fmla="*/ 0 w 67"/>
                  <a:gd name="T61" fmla="*/ 46 h 105"/>
                  <a:gd name="T62" fmla="*/ 0 w 67"/>
                  <a:gd name="T63" fmla="*/ 34 h 105"/>
                  <a:gd name="T64" fmla="*/ 0 w 67"/>
                  <a:gd name="T65" fmla="*/ 23 h 105"/>
                  <a:gd name="T66" fmla="*/ 0 w 67"/>
                  <a:gd name="T67" fmla="*/ 14 h 105"/>
                  <a:gd name="T68" fmla="*/ 0 w 67"/>
                  <a:gd name="T69" fmla="*/ 6 h 105"/>
                  <a:gd name="T70" fmla="*/ 0 w 67"/>
                  <a:gd name="T71" fmla="*/ 2 h 105"/>
                  <a:gd name="T72" fmla="*/ 0 w 67"/>
                  <a:gd name="T73" fmla="*/ 0 h 105"/>
                  <a:gd name="T74" fmla="*/ 0 w 67"/>
                  <a:gd name="T75" fmla="*/ 0 h 105"/>
                  <a:gd name="T76" fmla="*/ 3 w 67"/>
                  <a:gd name="T77" fmla="*/ 0 h 105"/>
                  <a:gd name="T78" fmla="*/ 10 w 67"/>
                  <a:gd name="T79" fmla="*/ 0 h 105"/>
                  <a:gd name="T80" fmla="*/ 21 w 67"/>
                  <a:gd name="T81" fmla="*/ 0 h 105"/>
                  <a:gd name="T82" fmla="*/ 33 w 67"/>
                  <a:gd name="T83" fmla="*/ 0 h 105"/>
                  <a:gd name="T84" fmla="*/ 45 w 67"/>
                  <a:gd name="T85" fmla="*/ 0 h 105"/>
                  <a:gd name="T86" fmla="*/ 56 w 67"/>
                  <a:gd name="T87" fmla="*/ 0 h 105"/>
                  <a:gd name="T88" fmla="*/ 63 w 67"/>
                  <a:gd name="T89" fmla="*/ 0 h 105"/>
                  <a:gd name="T90" fmla="*/ 66 w 67"/>
                  <a:gd name="T91" fmla="*/ 0 h 105"/>
                  <a:gd name="T92" fmla="*/ 66 w 67"/>
                  <a:gd name="T93" fmla="*/ 0 h 105"/>
                  <a:gd name="T94" fmla="*/ 66 w 67"/>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7"/>
                  <a:gd name="T145" fmla="*/ 0 h 105"/>
                  <a:gd name="T146" fmla="*/ 67 w 67"/>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7" h="105">
                    <a:moveTo>
                      <a:pt x="66" y="0"/>
                    </a:moveTo>
                    <a:lnTo>
                      <a:pt x="66" y="2"/>
                    </a:lnTo>
                    <a:lnTo>
                      <a:pt x="66" y="6"/>
                    </a:lnTo>
                    <a:lnTo>
                      <a:pt x="66" y="14"/>
                    </a:lnTo>
                    <a:lnTo>
                      <a:pt x="66" y="23"/>
                    </a:lnTo>
                    <a:lnTo>
                      <a:pt x="66" y="34"/>
                    </a:lnTo>
                    <a:lnTo>
                      <a:pt x="66" y="46"/>
                    </a:lnTo>
                    <a:lnTo>
                      <a:pt x="66" y="58"/>
                    </a:lnTo>
                    <a:lnTo>
                      <a:pt x="66" y="70"/>
                    </a:lnTo>
                    <a:lnTo>
                      <a:pt x="66" y="81"/>
                    </a:lnTo>
                    <a:lnTo>
                      <a:pt x="66" y="90"/>
                    </a:lnTo>
                    <a:lnTo>
                      <a:pt x="66" y="98"/>
                    </a:lnTo>
                    <a:lnTo>
                      <a:pt x="66" y="103"/>
                    </a:lnTo>
                    <a:lnTo>
                      <a:pt x="66" y="104"/>
                    </a:lnTo>
                    <a:lnTo>
                      <a:pt x="63" y="104"/>
                    </a:lnTo>
                    <a:lnTo>
                      <a:pt x="56" y="104"/>
                    </a:lnTo>
                    <a:lnTo>
                      <a:pt x="45" y="104"/>
                    </a:lnTo>
                    <a:lnTo>
                      <a:pt x="33" y="104"/>
                    </a:lnTo>
                    <a:lnTo>
                      <a:pt x="21" y="104"/>
                    </a:lnTo>
                    <a:lnTo>
                      <a:pt x="10" y="104"/>
                    </a:lnTo>
                    <a:lnTo>
                      <a:pt x="3" y="104"/>
                    </a:lnTo>
                    <a:lnTo>
                      <a:pt x="0" y="104"/>
                    </a:lnTo>
                    <a:lnTo>
                      <a:pt x="0" y="103"/>
                    </a:lnTo>
                    <a:lnTo>
                      <a:pt x="0" y="98"/>
                    </a:lnTo>
                    <a:lnTo>
                      <a:pt x="0" y="90"/>
                    </a:lnTo>
                    <a:lnTo>
                      <a:pt x="0" y="81"/>
                    </a:lnTo>
                    <a:lnTo>
                      <a:pt x="0" y="70"/>
                    </a:lnTo>
                    <a:lnTo>
                      <a:pt x="0" y="58"/>
                    </a:lnTo>
                    <a:lnTo>
                      <a:pt x="0" y="46"/>
                    </a:lnTo>
                    <a:lnTo>
                      <a:pt x="0" y="34"/>
                    </a:lnTo>
                    <a:lnTo>
                      <a:pt x="0" y="23"/>
                    </a:lnTo>
                    <a:lnTo>
                      <a:pt x="0" y="14"/>
                    </a:lnTo>
                    <a:lnTo>
                      <a:pt x="0" y="6"/>
                    </a:lnTo>
                    <a:lnTo>
                      <a:pt x="0" y="2"/>
                    </a:lnTo>
                    <a:lnTo>
                      <a:pt x="0" y="0"/>
                    </a:lnTo>
                    <a:lnTo>
                      <a:pt x="3" y="0"/>
                    </a:lnTo>
                    <a:lnTo>
                      <a:pt x="10" y="0"/>
                    </a:lnTo>
                    <a:lnTo>
                      <a:pt x="21" y="0"/>
                    </a:lnTo>
                    <a:lnTo>
                      <a:pt x="33" y="0"/>
                    </a:lnTo>
                    <a:lnTo>
                      <a:pt x="45" y="0"/>
                    </a:lnTo>
                    <a:lnTo>
                      <a:pt x="56" y="0"/>
                    </a:lnTo>
                    <a:lnTo>
                      <a:pt x="63" y="0"/>
                    </a:lnTo>
                    <a:lnTo>
                      <a:pt x="66"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22" name="Freeform 622">
                <a:extLst>
                  <a:ext uri="{FF2B5EF4-FFF2-40B4-BE49-F238E27FC236}">
                    <a16:creationId xmlns:a16="http://schemas.microsoft.com/office/drawing/2014/main" id="{B612D87C-944A-40B1-AC45-E353B3315680}"/>
                  </a:ext>
                </a:extLst>
              </p:cNvPr>
              <p:cNvSpPr>
                <a:spLocks/>
              </p:cNvSpPr>
              <p:nvPr/>
            </p:nvSpPr>
            <p:spPr bwMode="auto">
              <a:xfrm>
                <a:off x="1224" y="3130"/>
                <a:ext cx="58" cy="95"/>
              </a:xfrm>
              <a:custGeom>
                <a:avLst/>
                <a:gdLst>
                  <a:gd name="T0" fmla="*/ 57 w 58"/>
                  <a:gd name="T1" fmla="*/ 0 h 95"/>
                  <a:gd name="T2" fmla="*/ 57 w 58"/>
                  <a:gd name="T3" fmla="*/ 2 h 95"/>
                  <a:gd name="T4" fmla="*/ 57 w 58"/>
                  <a:gd name="T5" fmla="*/ 7 h 95"/>
                  <a:gd name="T6" fmla="*/ 57 w 58"/>
                  <a:gd name="T7" fmla="*/ 15 h 95"/>
                  <a:gd name="T8" fmla="*/ 57 w 58"/>
                  <a:gd name="T9" fmla="*/ 24 h 95"/>
                  <a:gd name="T10" fmla="*/ 57 w 58"/>
                  <a:gd name="T11" fmla="*/ 35 h 95"/>
                  <a:gd name="T12" fmla="*/ 57 w 58"/>
                  <a:gd name="T13" fmla="*/ 47 h 95"/>
                  <a:gd name="T14" fmla="*/ 57 w 58"/>
                  <a:gd name="T15" fmla="*/ 58 h 95"/>
                  <a:gd name="T16" fmla="*/ 57 w 58"/>
                  <a:gd name="T17" fmla="*/ 69 h 95"/>
                  <a:gd name="T18" fmla="*/ 57 w 58"/>
                  <a:gd name="T19" fmla="*/ 79 h 95"/>
                  <a:gd name="T20" fmla="*/ 57 w 58"/>
                  <a:gd name="T21" fmla="*/ 87 h 95"/>
                  <a:gd name="T22" fmla="*/ 57 w 58"/>
                  <a:gd name="T23" fmla="*/ 92 h 95"/>
                  <a:gd name="T24" fmla="*/ 57 w 58"/>
                  <a:gd name="T25" fmla="*/ 94 h 95"/>
                  <a:gd name="T26" fmla="*/ 57 w 58"/>
                  <a:gd name="T27" fmla="*/ 94 h 95"/>
                  <a:gd name="T28" fmla="*/ 52 w 58"/>
                  <a:gd name="T29" fmla="*/ 94 h 95"/>
                  <a:gd name="T30" fmla="*/ 42 w 58"/>
                  <a:gd name="T31" fmla="*/ 94 h 95"/>
                  <a:gd name="T32" fmla="*/ 28 w 58"/>
                  <a:gd name="T33" fmla="*/ 94 h 95"/>
                  <a:gd name="T34" fmla="*/ 14 w 58"/>
                  <a:gd name="T35" fmla="*/ 94 h 95"/>
                  <a:gd name="T36" fmla="*/ 4 w 58"/>
                  <a:gd name="T37" fmla="*/ 94 h 95"/>
                  <a:gd name="T38" fmla="*/ 0 w 58"/>
                  <a:gd name="T39" fmla="*/ 94 h 95"/>
                  <a:gd name="T40" fmla="*/ 0 w 58"/>
                  <a:gd name="T41" fmla="*/ 94 h 95"/>
                  <a:gd name="T42" fmla="*/ 0 w 58"/>
                  <a:gd name="T43" fmla="*/ 92 h 95"/>
                  <a:gd name="T44" fmla="*/ 0 w 58"/>
                  <a:gd name="T45" fmla="*/ 87 h 95"/>
                  <a:gd name="T46" fmla="*/ 0 w 58"/>
                  <a:gd name="T47" fmla="*/ 79 h 95"/>
                  <a:gd name="T48" fmla="*/ 0 w 58"/>
                  <a:gd name="T49" fmla="*/ 69 h 95"/>
                  <a:gd name="T50" fmla="*/ 0 w 58"/>
                  <a:gd name="T51" fmla="*/ 58 h 95"/>
                  <a:gd name="T52" fmla="*/ 0 w 58"/>
                  <a:gd name="T53" fmla="*/ 47 h 95"/>
                  <a:gd name="T54" fmla="*/ 0 w 58"/>
                  <a:gd name="T55" fmla="*/ 35 h 95"/>
                  <a:gd name="T56" fmla="*/ 0 w 58"/>
                  <a:gd name="T57" fmla="*/ 24 h 95"/>
                  <a:gd name="T58" fmla="*/ 0 w 58"/>
                  <a:gd name="T59" fmla="*/ 15 h 95"/>
                  <a:gd name="T60" fmla="*/ 0 w 58"/>
                  <a:gd name="T61" fmla="*/ 7 h 95"/>
                  <a:gd name="T62" fmla="*/ 0 w 58"/>
                  <a:gd name="T63" fmla="*/ 2 h 95"/>
                  <a:gd name="T64" fmla="*/ 0 w 58"/>
                  <a:gd name="T65" fmla="*/ 0 h 95"/>
                  <a:gd name="T66" fmla="*/ 0 w 58"/>
                  <a:gd name="T67" fmla="*/ 0 h 95"/>
                  <a:gd name="T68" fmla="*/ 4 w 58"/>
                  <a:gd name="T69" fmla="*/ 0 h 95"/>
                  <a:gd name="T70" fmla="*/ 14 w 58"/>
                  <a:gd name="T71" fmla="*/ 0 h 95"/>
                  <a:gd name="T72" fmla="*/ 28 w 58"/>
                  <a:gd name="T73" fmla="*/ 0 h 95"/>
                  <a:gd name="T74" fmla="*/ 42 w 58"/>
                  <a:gd name="T75" fmla="*/ 0 h 95"/>
                  <a:gd name="T76" fmla="*/ 52 w 58"/>
                  <a:gd name="T77" fmla="*/ 0 h 95"/>
                  <a:gd name="T78" fmla="*/ 57 w 58"/>
                  <a:gd name="T79" fmla="*/ 0 h 95"/>
                  <a:gd name="T80" fmla="*/ 57 w 58"/>
                  <a:gd name="T81" fmla="*/ 0 h 95"/>
                  <a:gd name="T82" fmla="*/ 57 w 58"/>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8"/>
                  <a:gd name="T127" fmla="*/ 0 h 95"/>
                  <a:gd name="T128" fmla="*/ 58 w 58"/>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8" h="95">
                    <a:moveTo>
                      <a:pt x="57" y="0"/>
                    </a:moveTo>
                    <a:lnTo>
                      <a:pt x="57" y="2"/>
                    </a:lnTo>
                    <a:lnTo>
                      <a:pt x="57" y="7"/>
                    </a:lnTo>
                    <a:lnTo>
                      <a:pt x="57" y="15"/>
                    </a:lnTo>
                    <a:lnTo>
                      <a:pt x="57" y="24"/>
                    </a:lnTo>
                    <a:lnTo>
                      <a:pt x="57" y="35"/>
                    </a:lnTo>
                    <a:lnTo>
                      <a:pt x="57" y="47"/>
                    </a:lnTo>
                    <a:lnTo>
                      <a:pt x="57" y="58"/>
                    </a:lnTo>
                    <a:lnTo>
                      <a:pt x="57" y="69"/>
                    </a:lnTo>
                    <a:lnTo>
                      <a:pt x="57" y="79"/>
                    </a:lnTo>
                    <a:lnTo>
                      <a:pt x="57" y="87"/>
                    </a:lnTo>
                    <a:lnTo>
                      <a:pt x="57" y="92"/>
                    </a:lnTo>
                    <a:lnTo>
                      <a:pt x="57" y="94"/>
                    </a:lnTo>
                    <a:lnTo>
                      <a:pt x="52" y="94"/>
                    </a:lnTo>
                    <a:lnTo>
                      <a:pt x="42" y="94"/>
                    </a:lnTo>
                    <a:lnTo>
                      <a:pt x="28" y="94"/>
                    </a:lnTo>
                    <a:lnTo>
                      <a:pt x="14" y="94"/>
                    </a:lnTo>
                    <a:lnTo>
                      <a:pt x="4"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4" y="0"/>
                    </a:lnTo>
                    <a:lnTo>
                      <a:pt x="14" y="0"/>
                    </a:lnTo>
                    <a:lnTo>
                      <a:pt x="28" y="0"/>
                    </a:lnTo>
                    <a:lnTo>
                      <a:pt x="42" y="0"/>
                    </a:lnTo>
                    <a:lnTo>
                      <a:pt x="52" y="0"/>
                    </a:lnTo>
                    <a:lnTo>
                      <a:pt x="57"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3" name="Freeform 623">
                <a:extLst>
                  <a:ext uri="{FF2B5EF4-FFF2-40B4-BE49-F238E27FC236}">
                    <a16:creationId xmlns:a16="http://schemas.microsoft.com/office/drawing/2014/main" id="{5A0D45C6-3BB1-4191-AFCB-46C0DB666584}"/>
                  </a:ext>
                </a:extLst>
              </p:cNvPr>
              <p:cNvSpPr>
                <a:spLocks/>
              </p:cNvSpPr>
              <p:nvPr/>
            </p:nvSpPr>
            <p:spPr bwMode="auto">
              <a:xfrm>
                <a:off x="1224" y="3130"/>
                <a:ext cx="58" cy="95"/>
              </a:xfrm>
              <a:custGeom>
                <a:avLst/>
                <a:gdLst>
                  <a:gd name="T0" fmla="*/ 57 w 58"/>
                  <a:gd name="T1" fmla="*/ 0 h 95"/>
                  <a:gd name="T2" fmla="*/ 57 w 58"/>
                  <a:gd name="T3" fmla="*/ 2 h 95"/>
                  <a:gd name="T4" fmla="*/ 57 w 58"/>
                  <a:gd name="T5" fmla="*/ 7 h 95"/>
                  <a:gd name="T6" fmla="*/ 57 w 58"/>
                  <a:gd name="T7" fmla="*/ 15 h 95"/>
                  <a:gd name="T8" fmla="*/ 57 w 58"/>
                  <a:gd name="T9" fmla="*/ 24 h 95"/>
                  <a:gd name="T10" fmla="*/ 57 w 58"/>
                  <a:gd name="T11" fmla="*/ 35 h 95"/>
                  <a:gd name="T12" fmla="*/ 57 w 58"/>
                  <a:gd name="T13" fmla="*/ 47 h 95"/>
                  <a:gd name="T14" fmla="*/ 57 w 58"/>
                  <a:gd name="T15" fmla="*/ 58 h 95"/>
                  <a:gd name="T16" fmla="*/ 57 w 58"/>
                  <a:gd name="T17" fmla="*/ 69 h 95"/>
                  <a:gd name="T18" fmla="*/ 57 w 58"/>
                  <a:gd name="T19" fmla="*/ 79 h 95"/>
                  <a:gd name="T20" fmla="*/ 57 w 58"/>
                  <a:gd name="T21" fmla="*/ 87 h 95"/>
                  <a:gd name="T22" fmla="*/ 57 w 58"/>
                  <a:gd name="T23" fmla="*/ 92 h 95"/>
                  <a:gd name="T24" fmla="*/ 57 w 58"/>
                  <a:gd name="T25" fmla="*/ 94 h 95"/>
                  <a:gd name="T26" fmla="*/ 57 w 58"/>
                  <a:gd name="T27" fmla="*/ 94 h 95"/>
                  <a:gd name="T28" fmla="*/ 52 w 58"/>
                  <a:gd name="T29" fmla="*/ 94 h 95"/>
                  <a:gd name="T30" fmla="*/ 42 w 58"/>
                  <a:gd name="T31" fmla="*/ 94 h 95"/>
                  <a:gd name="T32" fmla="*/ 28 w 58"/>
                  <a:gd name="T33" fmla="*/ 94 h 95"/>
                  <a:gd name="T34" fmla="*/ 14 w 58"/>
                  <a:gd name="T35" fmla="*/ 94 h 95"/>
                  <a:gd name="T36" fmla="*/ 4 w 58"/>
                  <a:gd name="T37" fmla="*/ 94 h 95"/>
                  <a:gd name="T38" fmla="*/ 0 w 58"/>
                  <a:gd name="T39" fmla="*/ 94 h 95"/>
                  <a:gd name="T40" fmla="*/ 0 w 58"/>
                  <a:gd name="T41" fmla="*/ 94 h 95"/>
                  <a:gd name="T42" fmla="*/ 0 w 58"/>
                  <a:gd name="T43" fmla="*/ 92 h 95"/>
                  <a:gd name="T44" fmla="*/ 0 w 58"/>
                  <a:gd name="T45" fmla="*/ 87 h 95"/>
                  <a:gd name="T46" fmla="*/ 0 w 58"/>
                  <a:gd name="T47" fmla="*/ 79 h 95"/>
                  <a:gd name="T48" fmla="*/ 0 w 58"/>
                  <a:gd name="T49" fmla="*/ 69 h 95"/>
                  <a:gd name="T50" fmla="*/ 0 w 58"/>
                  <a:gd name="T51" fmla="*/ 58 h 95"/>
                  <a:gd name="T52" fmla="*/ 0 w 58"/>
                  <a:gd name="T53" fmla="*/ 47 h 95"/>
                  <a:gd name="T54" fmla="*/ 0 w 58"/>
                  <a:gd name="T55" fmla="*/ 35 h 95"/>
                  <a:gd name="T56" fmla="*/ 0 w 58"/>
                  <a:gd name="T57" fmla="*/ 24 h 95"/>
                  <a:gd name="T58" fmla="*/ 0 w 58"/>
                  <a:gd name="T59" fmla="*/ 15 h 95"/>
                  <a:gd name="T60" fmla="*/ 0 w 58"/>
                  <a:gd name="T61" fmla="*/ 7 h 95"/>
                  <a:gd name="T62" fmla="*/ 0 w 58"/>
                  <a:gd name="T63" fmla="*/ 2 h 95"/>
                  <a:gd name="T64" fmla="*/ 0 w 58"/>
                  <a:gd name="T65" fmla="*/ 0 h 95"/>
                  <a:gd name="T66" fmla="*/ 0 w 58"/>
                  <a:gd name="T67" fmla="*/ 0 h 95"/>
                  <a:gd name="T68" fmla="*/ 4 w 58"/>
                  <a:gd name="T69" fmla="*/ 0 h 95"/>
                  <a:gd name="T70" fmla="*/ 14 w 58"/>
                  <a:gd name="T71" fmla="*/ 0 h 95"/>
                  <a:gd name="T72" fmla="*/ 28 w 58"/>
                  <a:gd name="T73" fmla="*/ 0 h 95"/>
                  <a:gd name="T74" fmla="*/ 42 w 58"/>
                  <a:gd name="T75" fmla="*/ 0 h 95"/>
                  <a:gd name="T76" fmla="*/ 52 w 58"/>
                  <a:gd name="T77" fmla="*/ 0 h 95"/>
                  <a:gd name="T78" fmla="*/ 57 w 58"/>
                  <a:gd name="T79" fmla="*/ 0 h 95"/>
                  <a:gd name="T80" fmla="*/ 57 w 58"/>
                  <a:gd name="T81" fmla="*/ 0 h 95"/>
                  <a:gd name="T82" fmla="*/ 57 w 58"/>
                  <a:gd name="T83" fmla="*/ 0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8"/>
                  <a:gd name="T127" fmla="*/ 0 h 95"/>
                  <a:gd name="T128" fmla="*/ 58 w 58"/>
                  <a:gd name="T129" fmla="*/ 95 h 9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8" h="95">
                    <a:moveTo>
                      <a:pt x="57" y="0"/>
                    </a:moveTo>
                    <a:lnTo>
                      <a:pt x="57" y="2"/>
                    </a:lnTo>
                    <a:lnTo>
                      <a:pt x="57" y="7"/>
                    </a:lnTo>
                    <a:lnTo>
                      <a:pt x="57" y="15"/>
                    </a:lnTo>
                    <a:lnTo>
                      <a:pt x="57" y="24"/>
                    </a:lnTo>
                    <a:lnTo>
                      <a:pt x="57" y="35"/>
                    </a:lnTo>
                    <a:lnTo>
                      <a:pt x="57" y="47"/>
                    </a:lnTo>
                    <a:lnTo>
                      <a:pt x="57" y="58"/>
                    </a:lnTo>
                    <a:lnTo>
                      <a:pt x="57" y="69"/>
                    </a:lnTo>
                    <a:lnTo>
                      <a:pt x="57" y="79"/>
                    </a:lnTo>
                    <a:lnTo>
                      <a:pt x="57" y="87"/>
                    </a:lnTo>
                    <a:lnTo>
                      <a:pt x="57" y="92"/>
                    </a:lnTo>
                    <a:lnTo>
                      <a:pt x="57" y="94"/>
                    </a:lnTo>
                    <a:lnTo>
                      <a:pt x="52" y="94"/>
                    </a:lnTo>
                    <a:lnTo>
                      <a:pt x="42" y="94"/>
                    </a:lnTo>
                    <a:lnTo>
                      <a:pt x="28" y="94"/>
                    </a:lnTo>
                    <a:lnTo>
                      <a:pt x="14" y="94"/>
                    </a:lnTo>
                    <a:lnTo>
                      <a:pt x="4" y="94"/>
                    </a:lnTo>
                    <a:lnTo>
                      <a:pt x="0" y="94"/>
                    </a:lnTo>
                    <a:lnTo>
                      <a:pt x="0" y="92"/>
                    </a:lnTo>
                    <a:lnTo>
                      <a:pt x="0" y="87"/>
                    </a:lnTo>
                    <a:lnTo>
                      <a:pt x="0" y="79"/>
                    </a:lnTo>
                    <a:lnTo>
                      <a:pt x="0" y="69"/>
                    </a:lnTo>
                    <a:lnTo>
                      <a:pt x="0" y="58"/>
                    </a:lnTo>
                    <a:lnTo>
                      <a:pt x="0" y="47"/>
                    </a:lnTo>
                    <a:lnTo>
                      <a:pt x="0" y="35"/>
                    </a:lnTo>
                    <a:lnTo>
                      <a:pt x="0" y="24"/>
                    </a:lnTo>
                    <a:lnTo>
                      <a:pt x="0" y="15"/>
                    </a:lnTo>
                    <a:lnTo>
                      <a:pt x="0" y="7"/>
                    </a:lnTo>
                    <a:lnTo>
                      <a:pt x="0" y="2"/>
                    </a:lnTo>
                    <a:lnTo>
                      <a:pt x="0" y="0"/>
                    </a:lnTo>
                    <a:lnTo>
                      <a:pt x="4" y="0"/>
                    </a:lnTo>
                    <a:lnTo>
                      <a:pt x="14" y="0"/>
                    </a:lnTo>
                    <a:lnTo>
                      <a:pt x="28" y="0"/>
                    </a:lnTo>
                    <a:lnTo>
                      <a:pt x="42" y="0"/>
                    </a:lnTo>
                    <a:lnTo>
                      <a:pt x="52" y="0"/>
                    </a:lnTo>
                    <a:lnTo>
                      <a:pt x="5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24" name="Freeform 624">
                <a:extLst>
                  <a:ext uri="{FF2B5EF4-FFF2-40B4-BE49-F238E27FC236}">
                    <a16:creationId xmlns:a16="http://schemas.microsoft.com/office/drawing/2014/main" id="{607C7CD2-E234-43DC-9710-D65AF22D7426}"/>
                  </a:ext>
                </a:extLst>
              </p:cNvPr>
              <p:cNvSpPr>
                <a:spLocks/>
              </p:cNvSpPr>
              <p:nvPr/>
            </p:nvSpPr>
            <p:spPr bwMode="auto">
              <a:xfrm>
                <a:off x="1224" y="3130"/>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5" name="Freeform 625">
                <a:extLst>
                  <a:ext uri="{FF2B5EF4-FFF2-40B4-BE49-F238E27FC236}">
                    <a16:creationId xmlns:a16="http://schemas.microsoft.com/office/drawing/2014/main" id="{002B0B14-A440-43A9-A6C9-D740CF9ECFBE}"/>
                  </a:ext>
                </a:extLst>
              </p:cNvPr>
              <p:cNvSpPr>
                <a:spLocks/>
              </p:cNvSpPr>
              <p:nvPr/>
            </p:nvSpPr>
            <p:spPr bwMode="auto">
              <a:xfrm>
                <a:off x="1254" y="3130"/>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6" name="Freeform 626">
                <a:extLst>
                  <a:ext uri="{FF2B5EF4-FFF2-40B4-BE49-F238E27FC236}">
                    <a16:creationId xmlns:a16="http://schemas.microsoft.com/office/drawing/2014/main" id="{43C91D9C-BF00-4A75-B846-FD21F65AA07B}"/>
                  </a:ext>
                </a:extLst>
              </p:cNvPr>
              <p:cNvSpPr>
                <a:spLocks/>
              </p:cNvSpPr>
              <p:nvPr/>
            </p:nvSpPr>
            <p:spPr bwMode="auto">
              <a:xfrm>
                <a:off x="1224" y="3162"/>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7" name="Freeform 627">
                <a:extLst>
                  <a:ext uri="{FF2B5EF4-FFF2-40B4-BE49-F238E27FC236}">
                    <a16:creationId xmlns:a16="http://schemas.microsoft.com/office/drawing/2014/main" id="{AC0938D0-7D13-48E5-B5EB-C9B5FE4FBAB8}"/>
                  </a:ext>
                </a:extLst>
              </p:cNvPr>
              <p:cNvSpPr>
                <a:spLocks/>
              </p:cNvSpPr>
              <p:nvPr/>
            </p:nvSpPr>
            <p:spPr bwMode="auto">
              <a:xfrm>
                <a:off x="1254" y="3162"/>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8" name="Freeform 628">
                <a:extLst>
                  <a:ext uri="{FF2B5EF4-FFF2-40B4-BE49-F238E27FC236}">
                    <a16:creationId xmlns:a16="http://schemas.microsoft.com/office/drawing/2014/main" id="{1DCC1ACC-560C-4836-BBBC-405499FE91A3}"/>
                  </a:ext>
                </a:extLst>
              </p:cNvPr>
              <p:cNvSpPr>
                <a:spLocks/>
              </p:cNvSpPr>
              <p:nvPr/>
            </p:nvSpPr>
            <p:spPr bwMode="auto">
              <a:xfrm>
                <a:off x="1224" y="3195"/>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29" name="Freeform 629">
                <a:extLst>
                  <a:ext uri="{FF2B5EF4-FFF2-40B4-BE49-F238E27FC236}">
                    <a16:creationId xmlns:a16="http://schemas.microsoft.com/office/drawing/2014/main" id="{315A577C-D575-4FA6-93A2-6897BBC3AEA2}"/>
                  </a:ext>
                </a:extLst>
              </p:cNvPr>
              <p:cNvSpPr>
                <a:spLocks/>
              </p:cNvSpPr>
              <p:nvPr/>
            </p:nvSpPr>
            <p:spPr bwMode="auto">
              <a:xfrm>
                <a:off x="1254" y="3195"/>
                <a:ext cx="27" cy="31"/>
              </a:xfrm>
              <a:custGeom>
                <a:avLst/>
                <a:gdLst>
                  <a:gd name="T0" fmla="*/ 26 w 27"/>
                  <a:gd name="T1" fmla="*/ 0 h 31"/>
                  <a:gd name="T2" fmla="*/ 26 w 27"/>
                  <a:gd name="T3" fmla="*/ 8 h 31"/>
                  <a:gd name="T4" fmla="*/ 26 w 27"/>
                  <a:gd name="T5" fmla="*/ 22 h 31"/>
                  <a:gd name="T6" fmla="*/ 26 w 27"/>
                  <a:gd name="T7" fmla="*/ 30 h 31"/>
                  <a:gd name="T8" fmla="*/ 26 w 27"/>
                  <a:gd name="T9" fmla="*/ 30 h 31"/>
                  <a:gd name="T10" fmla="*/ 19 w 27"/>
                  <a:gd name="T11" fmla="*/ 30 h 31"/>
                  <a:gd name="T12" fmla="*/ 7 w 27"/>
                  <a:gd name="T13" fmla="*/ 30 h 31"/>
                  <a:gd name="T14" fmla="*/ 0 w 27"/>
                  <a:gd name="T15" fmla="*/ 30 h 31"/>
                  <a:gd name="T16" fmla="*/ 0 w 27"/>
                  <a:gd name="T17" fmla="*/ 30 h 31"/>
                  <a:gd name="T18" fmla="*/ 0 w 27"/>
                  <a:gd name="T19" fmla="*/ 22 h 31"/>
                  <a:gd name="T20" fmla="*/ 0 w 27"/>
                  <a:gd name="T21" fmla="*/ 8 h 31"/>
                  <a:gd name="T22" fmla="*/ 0 w 27"/>
                  <a:gd name="T23" fmla="*/ 0 h 31"/>
                  <a:gd name="T24" fmla="*/ 0 w 27"/>
                  <a:gd name="T25" fmla="*/ 0 h 31"/>
                  <a:gd name="T26" fmla="*/ 7 w 27"/>
                  <a:gd name="T27" fmla="*/ 0 h 31"/>
                  <a:gd name="T28" fmla="*/ 19 w 27"/>
                  <a:gd name="T29" fmla="*/ 0 h 31"/>
                  <a:gd name="T30" fmla="*/ 26 w 27"/>
                  <a:gd name="T31" fmla="*/ 0 h 31"/>
                  <a:gd name="T32" fmla="*/ 26 w 27"/>
                  <a:gd name="T33" fmla="*/ 0 h 31"/>
                  <a:gd name="T34" fmla="*/ 26 w 27"/>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1"/>
                  <a:gd name="T56" fmla="*/ 27 w 27"/>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1">
                    <a:moveTo>
                      <a:pt x="26" y="0"/>
                    </a:moveTo>
                    <a:lnTo>
                      <a:pt x="26" y="8"/>
                    </a:lnTo>
                    <a:lnTo>
                      <a:pt x="26" y="22"/>
                    </a:lnTo>
                    <a:lnTo>
                      <a:pt x="26" y="30"/>
                    </a:lnTo>
                    <a:lnTo>
                      <a:pt x="19" y="30"/>
                    </a:lnTo>
                    <a:lnTo>
                      <a:pt x="7" y="30"/>
                    </a:lnTo>
                    <a:lnTo>
                      <a:pt x="0" y="30"/>
                    </a:lnTo>
                    <a:lnTo>
                      <a:pt x="0" y="22"/>
                    </a:lnTo>
                    <a:lnTo>
                      <a:pt x="0" y="8"/>
                    </a:lnTo>
                    <a:lnTo>
                      <a:pt x="0" y="0"/>
                    </a:lnTo>
                    <a:lnTo>
                      <a:pt x="7" y="0"/>
                    </a:lnTo>
                    <a:lnTo>
                      <a:pt x="19" y="0"/>
                    </a:lnTo>
                    <a:lnTo>
                      <a:pt x="26"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0" name="Freeform 630">
                <a:extLst>
                  <a:ext uri="{FF2B5EF4-FFF2-40B4-BE49-F238E27FC236}">
                    <a16:creationId xmlns:a16="http://schemas.microsoft.com/office/drawing/2014/main" id="{BD3B01A2-B3BF-485F-97EA-73CF55FC65C3}"/>
                  </a:ext>
                </a:extLst>
              </p:cNvPr>
              <p:cNvSpPr>
                <a:spLocks/>
              </p:cNvSpPr>
              <p:nvPr/>
            </p:nvSpPr>
            <p:spPr bwMode="auto">
              <a:xfrm>
                <a:off x="1224" y="3131"/>
                <a:ext cx="14" cy="28"/>
              </a:xfrm>
              <a:custGeom>
                <a:avLst/>
                <a:gdLst>
                  <a:gd name="T0" fmla="*/ 13 w 14"/>
                  <a:gd name="T1" fmla="*/ 0 h 28"/>
                  <a:gd name="T2" fmla="*/ 13 w 14"/>
                  <a:gd name="T3" fmla="*/ 7 h 28"/>
                  <a:gd name="T4" fmla="*/ 13 w 14"/>
                  <a:gd name="T5" fmla="*/ 20 h 28"/>
                  <a:gd name="T6" fmla="*/ 13 w 14"/>
                  <a:gd name="T7" fmla="*/ 27 h 28"/>
                  <a:gd name="T8" fmla="*/ 13 w 14"/>
                  <a:gd name="T9" fmla="*/ 27 h 28"/>
                  <a:gd name="T10" fmla="*/ 10 w 14"/>
                  <a:gd name="T11" fmla="*/ 27 h 28"/>
                  <a:gd name="T12" fmla="*/ 3 w 14"/>
                  <a:gd name="T13" fmla="*/ 27 h 28"/>
                  <a:gd name="T14" fmla="*/ 0 w 14"/>
                  <a:gd name="T15" fmla="*/ 27 h 28"/>
                  <a:gd name="T16" fmla="*/ 0 w 14"/>
                  <a:gd name="T17" fmla="*/ 27 h 28"/>
                  <a:gd name="T18" fmla="*/ 0 w 14"/>
                  <a:gd name="T19" fmla="*/ 20 h 28"/>
                  <a:gd name="T20" fmla="*/ 0 w 14"/>
                  <a:gd name="T21" fmla="*/ 7 h 28"/>
                  <a:gd name="T22" fmla="*/ 0 w 14"/>
                  <a:gd name="T23" fmla="*/ 0 h 28"/>
                  <a:gd name="T24" fmla="*/ 0 w 14"/>
                  <a:gd name="T25" fmla="*/ 0 h 28"/>
                  <a:gd name="T26" fmla="*/ 3 w 14"/>
                  <a:gd name="T27" fmla="*/ 0 h 28"/>
                  <a:gd name="T28" fmla="*/ 10 w 14"/>
                  <a:gd name="T29" fmla="*/ 0 h 28"/>
                  <a:gd name="T30" fmla="*/ 13 w 14"/>
                  <a:gd name="T31" fmla="*/ 0 h 28"/>
                  <a:gd name="T32" fmla="*/ 13 w 14"/>
                  <a:gd name="T33" fmla="*/ 0 h 28"/>
                  <a:gd name="T34" fmla="*/ 13 w 14"/>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8"/>
                  <a:gd name="T56" fmla="*/ 14 w 1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8">
                    <a:moveTo>
                      <a:pt x="13" y="0"/>
                    </a:moveTo>
                    <a:lnTo>
                      <a:pt x="13" y="7"/>
                    </a:lnTo>
                    <a:lnTo>
                      <a:pt x="13" y="20"/>
                    </a:lnTo>
                    <a:lnTo>
                      <a:pt x="13" y="27"/>
                    </a:lnTo>
                    <a:lnTo>
                      <a:pt x="10" y="27"/>
                    </a:lnTo>
                    <a:lnTo>
                      <a:pt x="3" y="27"/>
                    </a:lnTo>
                    <a:lnTo>
                      <a:pt x="0" y="27"/>
                    </a:lnTo>
                    <a:lnTo>
                      <a:pt x="0" y="20"/>
                    </a:lnTo>
                    <a:lnTo>
                      <a:pt x="0" y="7"/>
                    </a:lnTo>
                    <a:lnTo>
                      <a:pt x="0" y="0"/>
                    </a:lnTo>
                    <a:lnTo>
                      <a:pt x="3" y="0"/>
                    </a:lnTo>
                    <a:lnTo>
                      <a:pt x="10" y="0"/>
                    </a:lnTo>
                    <a:lnTo>
                      <a:pt x="13"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1" name="Freeform 631">
                <a:extLst>
                  <a:ext uri="{FF2B5EF4-FFF2-40B4-BE49-F238E27FC236}">
                    <a16:creationId xmlns:a16="http://schemas.microsoft.com/office/drawing/2014/main" id="{16C21A7D-C515-4D9C-BB7B-A7EA14A16CF4}"/>
                  </a:ext>
                </a:extLst>
              </p:cNvPr>
              <p:cNvSpPr>
                <a:spLocks/>
              </p:cNvSpPr>
              <p:nvPr/>
            </p:nvSpPr>
            <p:spPr bwMode="auto">
              <a:xfrm>
                <a:off x="1224" y="3132"/>
                <a:ext cx="15" cy="27"/>
              </a:xfrm>
              <a:custGeom>
                <a:avLst/>
                <a:gdLst>
                  <a:gd name="T0" fmla="*/ 14 w 15"/>
                  <a:gd name="T1" fmla="*/ 0 h 27"/>
                  <a:gd name="T2" fmla="*/ 14 w 15"/>
                  <a:gd name="T3" fmla="*/ 6 h 27"/>
                  <a:gd name="T4" fmla="*/ 14 w 15"/>
                  <a:gd name="T5" fmla="*/ 12 h 27"/>
                  <a:gd name="T6" fmla="*/ 14 w 15"/>
                  <a:gd name="T7" fmla="*/ 26 h 27"/>
                  <a:gd name="T8" fmla="*/ 14 w 15"/>
                  <a:gd name="T9" fmla="*/ 26 h 27"/>
                  <a:gd name="T10" fmla="*/ 11 w 15"/>
                  <a:gd name="T11" fmla="*/ 26 h 27"/>
                  <a:gd name="T12" fmla="*/ 8 w 15"/>
                  <a:gd name="T13" fmla="*/ 26 h 27"/>
                  <a:gd name="T14" fmla="*/ 0 w 15"/>
                  <a:gd name="T15" fmla="*/ 26 h 27"/>
                  <a:gd name="T16" fmla="*/ 0 w 15"/>
                  <a:gd name="T17" fmla="*/ 26 h 27"/>
                  <a:gd name="T18" fmla="*/ 1 w 15"/>
                  <a:gd name="T19" fmla="*/ 20 h 27"/>
                  <a:gd name="T20" fmla="*/ 0 w 15"/>
                  <a:gd name="T21" fmla="*/ 14 h 27"/>
                  <a:gd name="T22" fmla="*/ 0 w 15"/>
                  <a:gd name="T23" fmla="*/ 0 h 27"/>
                  <a:gd name="T24" fmla="*/ 0 w 15"/>
                  <a:gd name="T25" fmla="*/ 0 h 27"/>
                  <a:gd name="T26" fmla="*/ 4 w 15"/>
                  <a:gd name="T27" fmla="*/ 0 h 27"/>
                  <a:gd name="T28" fmla="*/ 7 w 15"/>
                  <a:gd name="T29" fmla="*/ 0 h 27"/>
                  <a:gd name="T30" fmla="*/ 14 w 15"/>
                  <a:gd name="T31" fmla="*/ 0 h 27"/>
                  <a:gd name="T32" fmla="*/ 14 w 15"/>
                  <a:gd name="T33" fmla="*/ 0 h 27"/>
                  <a:gd name="T34" fmla="*/ 14 w 15"/>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7"/>
                  <a:gd name="T56" fmla="*/ 15 w 15"/>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7">
                    <a:moveTo>
                      <a:pt x="14" y="0"/>
                    </a:moveTo>
                    <a:lnTo>
                      <a:pt x="14" y="6"/>
                    </a:lnTo>
                    <a:lnTo>
                      <a:pt x="14" y="12"/>
                    </a:lnTo>
                    <a:lnTo>
                      <a:pt x="14" y="26"/>
                    </a:lnTo>
                    <a:lnTo>
                      <a:pt x="11" y="26"/>
                    </a:lnTo>
                    <a:lnTo>
                      <a:pt x="8" y="26"/>
                    </a:lnTo>
                    <a:lnTo>
                      <a:pt x="0" y="26"/>
                    </a:lnTo>
                    <a:lnTo>
                      <a:pt x="1" y="20"/>
                    </a:lnTo>
                    <a:lnTo>
                      <a:pt x="0" y="14"/>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2" name="Freeform 632">
                <a:extLst>
                  <a:ext uri="{FF2B5EF4-FFF2-40B4-BE49-F238E27FC236}">
                    <a16:creationId xmlns:a16="http://schemas.microsoft.com/office/drawing/2014/main" id="{6E94FDAC-EB3B-4CD0-B2F8-66EB41DA139A}"/>
                  </a:ext>
                </a:extLst>
              </p:cNvPr>
              <p:cNvSpPr>
                <a:spLocks/>
              </p:cNvSpPr>
              <p:nvPr/>
            </p:nvSpPr>
            <p:spPr bwMode="auto">
              <a:xfrm>
                <a:off x="1225" y="3133"/>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19 h 26"/>
                  <a:gd name="T20" fmla="*/ 0 w 14"/>
                  <a:gd name="T21" fmla="*/ 13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19"/>
                    </a:lnTo>
                    <a:lnTo>
                      <a:pt x="0" y="13"/>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3" name="Freeform 633">
                <a:extLst>
                  <a:ext uri="{FF2B5EF4-FFF2-40B4-BE49-F238E27FC236}">
                    <a16:creationId xmlns:a16="http://schemas.microsoft.com/office/drawing/2014/main" id="{FA9AE625-5C6F-4A18-86E1-982E878399C6}"/>
                  </a:ext>
                </a:extLst>
              </p:cNvPr>
              <p:cNvSpPr>
                <a:spLocks/>
              </p:cNvSpPr>
              <p:nvPr/>
            </p:nvSpPr>
            <p:spPr bwMode="auto">
              <a:xfrm>
                <a:off x="1226" y="3135"/>
                <a:ext cx="13" cy="24"/>
              </a:xfrm>
              <a:custGeom>
                <a:avLst/>
                <a:gdLst>
                  <a:gd name="T0" fmla="*/ 12 w 13"/>
                  <a:gd name="T1" fmla="*/ 0 h 24"/>
                  <a:gd name="T2" fmla="*/ 12 w 13"/>
                  <a:gd name="T3" fmla="*/ 5 h 24"/>
                  <a:gd name="T4" fmla="*/ 12 w 13"/>
                  <a:gd name="T5" fmla="*/ 11 h 24"/>
                  <a:gd name="T6" fmla="*/ 12 w 13"/>
                  <a:gd name="T7" fmla="*/ 23 h 24"/>
                  <a:gd name="T8" fmla="*/ 12 w 13"/>
                  <a:gd name="T9" fmla="*/ 23 h 24"/>
                  <a:gd name="T10" fmla="*/ 9 w 13"/>
                  <a:gd name="T11" fmla="*/ 23 h 24"/>
                  <a:gd name="T12" fmla="*/ 6 w 13"/>
                  <a:gd name="T13" fmla="*/ 23 h 24"/>
                  <a:gd name="T14" fmla="*/ 0 w 13"/>
                  <a:gd name="T15" fmla="*/ 23 h 24"/>
                  <a:gd name="T16" fmla="*/ 0 w 13"/>
                  <a:gd name="T17" fmla="*/ 23 h 24"/>
                  <a:gd name="T18" fmla="*/ 0 w 13"/>
                  <a:gd name="T19" fmla="*/ 17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5"/>
                    </a:lnTo>
                    <a:lnTo>
                      <a:pt x="12" y="11"/>
                    </a:lnTo>
                    <a:lnTo>
                      <a:pt x="12" y="23"/>
                    </a:lnTo>
                    <a:lnTo>
                      <a:pt x="9" y="23"/>
                    </a:lnTo>
                    <a:lnTo>
                      <a:pt x="6" y="23"/>
                    </a:lnTo>
                    <a:lnTo>
                      <a:pt x="0" y="23"/>
                    </a:lnTo>
                    <a:lnTo>
                      <a:pt x="0" y="17"/>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4" name="Freeform 634">
                <a:extLst>
                  <a:ext uri="{FF2B5EF4-FFF2-40B4-BE49-F238E27FC236}">
                    <a16:creationId xmlns:a16="http://schemas.microsoft.com/office/drawing/2014/main" id="{772BF41F-694F-443F-B416-368FEE8191DF}"/>
                  </a:ext>
                </a:extLst>
              </p:cNvPr>
              <p:cNvSpPr>
                <a:spLocks/>
              </p:cNvSpPr>
              <p:nvPr/>
            </p:nvSpPr>
            <p:spPr bwMode="auto">
              <a:xfrm>
                <a:off x="1227" y="3137"/>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6" y="21"/>
                    </a:lnTo>
                    <a:lnTo>
                      <a:pt x="0" y="21"/>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5" name="Freeform 635">
                <a:extLst>
                  <a:ext uri="{FF2B5EF4-FFF2-40B4-BE49-F238E27FC236}">
                    <a16:creationId xmlns:a16="http://schemas.microsoft.com/office/drawing/2014/main" id="{52ADDC34-9A3F-4CD8-BCE6-CEB8405F0AD8}"/>
                  </a:ext>
                </a:extLst>
              </p:cNvPr>
              <p:cNvSpPr>
                <a:spLocks/>
              </p:cNvSpPr>
              <p:nvPr/>
            </p:nvSpPr>
            <p:spPr bwMode="auto">
              <a:xfrm>
                <a:off x="1228" y="3138"/>
                <a:ext cx="11" cy="21"/>
              </a:xfrm>
              <a:custGeom>
                <a:avLst/>
                <a:gdLst>
                  <a:gd name="T0" fmla="*/ 10 w 11"/>
                  <a:gd name="T1" fmla="*/ 0 h 21"/>
                  <a:gd name="T2" fmla="*/ 10 w 11"/>
                  <a:gd name="T3" fmla="*/ 5 h 21"/>
                  <a:gd name="T4" fmla="*/ 10 w 11"/>
                  <a:gd name="T5" fmla="*/ 9 h 21"/>
                  <a:gd name="T6" fmla="*/ 10 w 11"/>
                  <a:gd name="T7" fmla="*/ 20 h 21"/>
                  <a:gd name="T8" fmla="*/ 10 w 11"/>
                  <a:gd name="T9" fmla="*/ 20 h 21"/>
                  <a:gd name="T10" fmla="*/ 8 w 11"/>
                  <a:gd name="T11" fmla="*/ 20 h 21"/>
                  <a:gd name="T12" fmla="*/ 5 w 11"/>
                  <a:gd name="T13" fmla="*/ 20 h 21"/>
                  <a:gd name="T14" fmla="*/ 0 w 11"/>
                  <a:gd name="T15" fmla="*/ 20 h 21"/>
                  <a:gd name="T16" fmla="*/ 0 w 11"/>
                  <a:gd name="T17" fmla="*/ 20 h 21"/>
                  <a:gd name="T18" fmla="*/ 0 w 11"/>
                  <a:gd name="T19" fmla="*/ 15 h 21"/>
                  <a:gd name="T20" fmla="*/ 0 w 11"/>
                  <a:gd name="T21" fmla="*/ 10 h 21"/>
                  <a:gd name="T22" fmla="*/ 0 w 11"/>
                  <a:gd name="T23" fmla="*/ 0 h 21"/>
                  <a:gd name="T24" fmla="*/ 0 w 11"/>
                  <a:gd name="T25" fmla="*/ 0 h 21"/>
                  <a:gd name="T26" fmla="*/ 2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5"/>
                    </a:lnTo>
                    <a:lnTo>
                      <a:pt x="10" y="9"/>
                    </a:lnTo>
                    <a:lnTo>
                      <a:pt x="10" y="20"/>
                    </a:lnTo>
                    <a:lnTo>
                      <a:pt x="8" y="20"/>
                    </a:lnTo>
                    <a:lnTo>
                      <a:pt x="5" y="20"/>
                    </a:lnTo>
                    <a:lnTo>
                      <a:pt x="0" y="20"/>
                    </a:lnTo>
                    <a:lnTo>
                      <a:pt x="0" y="15"/>
                    </a:lnTo>
                    <a:lnTo>
                      <a:pt x="0" y="10"/>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6" name="Freeform 636">
                <a:extLst>
                  <a:ext uri="{FF2B5EF4-FFF2-40B4-BE49-F238E27FC236}">
                    <a16:creationId xmlns:a16="http://schemas.microsoft.com/office/drawing/2014/main" id="{8D5E984F-06A6-45D5-B29D-8EFB5E65C952}"/>
                  </a:ext>
                </a:extLst>
              </p:cNvPr>
              <p:cNvSpPr>
                <a:spLocks/>
              </p:cNvSpPr>
              <p:nvPr/>
            </p:nvSpPr>
            <p:spPr bwMode="auto">
              <a:xfrm>
                <a:off x="1228" y="3140"/>
                <a:ext cx="11" cy="19"/>
              </a:xfrm>
              <a:custGeom>
                <a:avLst/>
                <a:gdLst>
                  <a:gd name="T0" fmla="*/ 10 w 11"/>
                  <a:gd name="T1" fmla="*/ 0 h 19"/>
                  <a:gd name="T2" fmla="*/ 10 w 11"/>
                  <a:gd name="T3" fmla="*/ 4 h 19"/>
                  <a:gd name="T4" fmla="*/ 10 w 11"/>
                  <a:gd name="T5" fmla="*/ 8 h 19"/>
                  <a:gd name="T6" fmla="*/ 10 w 11"/>
                  <a:gd name="T7" fmla="*/ 18 h 19"/>
                  <a:gd name="T8" fmla="*/ 10 w 11"/>
                  <a:gd name="T9" fmla="*/ 18 h 19"/>
                  <a:gd name="T10" fmla="*/ 8 w 11"/>
                  <a:gd name="T11" fmla="*/ 18 h 19"/>
                  <a:gd name="T12" fmla="*/ 6 w 11"/>
                  <a:gd name="T13" fmla="*/ 18 h 19"/>
                  <a:gd name="T14" fmla="*/ 0 w 11"/>
                  <a:gd name="T15" fmla="*/ 18 h 19"/>
                  <a:gd name="T16" fmla="*/ 0 w 11"/>
                  <a:gd name="T17" fmla="*/ 18 h 19"/>
                  <a:gd name="T18" fmla="*/ 0 w 11"/>
                  <a:gd name="T19" fmla="*/ 14 h 19"/>
                  <a:gd name="T20" fmla="*/ 0 w 11"/>
                  <a:gd name="T21" fmla="*/ 10 h 19"/>
                  <a:gd name="T22" fmla="*/ 0 w 11"/>
                  <a:gd name="T23" fmla="*/ 0 h 19"/>
                  <a:gd name="T24" fmla="*/ 0 w 11"/>
                  <a:gd name="T25" fmla="*/ 0 h 19"/>
                  <a:gd name="T26" fmla="*/ 3 w 11"/>
                  <a:gd name="T27" fmla="*/ 0 h 19"/>
                  <a:gd name="T28" fmla="*/ 5 w 11"/>
                  <a:gd name="T29" fmla="*/ 0 h 19"/>
                  <a:gd name="T30" fmla="*/ 10 w 11"/>
                  <a:gd name="T31" fmla="*/ 0 h 19"/>
                  <a:gd name="T32" fmla="*/ 10 w 11"/>
                  <a:gd name="T33" fmla="*/ 0 h 19"/>
                  <a:gd name="T34" fmla="*/ 10 w 11"/>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19"/>
                  <a:gd name="T56" fmla="*/ 11 w 11"/>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19">
                    <a:moveTo>
                      <a:pt x="10" y="0"/>
                    </a:moveTo>
                    <a:lnTo>
                      <a:pt x="10" y="4"/>
                    </a:lnTo>
                    <a:lnTo>
                      <a:pt x="10" y="8"/>
                    </a:lnTo>
                    <a:lnTo>
                      <a:pt x="10" y="18"/>
                    </a:lnTo>
                    <a:lnTo>
                      <a:pt x="8" y="18"/>
                    </a:lnTo>
                    <a:lnTo>
                      <a:pt x="6" y="18"/>
                    </a:lnTo>
                    <a:lnTo>
                      <a:pt x="0" y="18"/>
                    </a:lnTo>
                    <a:lnTo>
                      <a:pt x="0" y="14"/>
                    </a:lnTo>
                    <a:lnTo>
                      <a:pt x="0" y="10"/>
                    </a:lnTo>
                    <a:lnTo>
                      <a:pt x="0" y="0"/>
                    </a:lnTo>
                    <a:lnTo>
                      <a:pt x="3" y="0"/>
                    </a:lnTo>
                    <a:lnTo>
                      <a:pt x="5" y="0"/>
                    </a:lnTo>
                    <a:lnTo>
                      <a:pt x="10"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7" name="Freeform 637">
                <a:extLst>
                  <a:ext uri="{FF2B5EF4-FFF2-40B4-BE49-F238E27FC236}">
                    <a16:creationId xmlns:a16="http://schemas.microsoft.com/office/drawing/2014/main" id="{048753A6-DC46-4A9A-BA98-E7CFAAAD8726}"/>
                  </a:ext>
                </a:extLst>
              </p:cNvPr>
              <p:cNvSpPr>
                <a:spLocks/>
              </p:cNvSpPr>
              <p:nvPr/>
            </p:nvSpPr>
            <p:spPr bwMode="auto">
              <a:xfrm>
                <a:off x="1229" y="3142"/>
                <a:ext cx="10" cy="17"/>
              </a:xfrm>
              <a:custGeom>
                <a:avLst/>
                <a:gdLst>
                  <a:gd name="T0" fmla="*/ 9 w 10"/>
                  <a:gd name="T1" fmla="*/ 0 h 17"/>
                  <a:gd name="T2" fmla="*/ 9 w 10"/>
                  <a:gd name="T3" fmla="*/ 3 h 17"/>
                  <a:gd name="T4" fmla="*/ 9 w 10"/>
                  <a:gd name="T5" fmla="*/ 7 h 17"/>
                  <a:gd name="T6" fmla="*/ 9 w 10"/>
                  <a:gd name="T7" fmla="*/ 16 h 17"/>
                  <a:gd name="T8" fmla="*/ 9 w 10"/>
                  <a:gd name="T9" fmla="*/ 16 h 17"/>
                  <a:gd name="T10" fmla="*/ 7 w 10"/>
                  <a:gd name="T11" fmla="*/ 16 h 17"/>
                  <a:gd name="T12" fmla="*/ 5 w 10"/>
                  <a:gd name="T13" fmla="*/ 16 h 17"/>
                  <a:gd name="T14" fmla="*/ 0 w 10"/>
                  <a:gd name="T15" fmla="*/ 16 h 17"/>
                  <a:gd name="T16" fmla="*/ 0 w 10"/>
                  <a:gd name="T17" fmla="*/ 16 h 17"/>
                  <a:gd name="T18" fmla="*/ 0 w 10"/>
                  <a:gd name="T19" fmla="*/ 12 h 17"/>
                  <a:gd name="T20" fmla="*/ 0 w 10"/>
                  <a:gd name="T21" fmla="*/ 8 h 17"/>
                  <a:gd name="T22" fmla="*/ 0 w 10"/>
                  <a:gd name="T23" fmla="*/ 0 h 17"/>
                  <a:gd name="T24" fmla="*/ 0 w 10"/>
                  <a:gd name="T25" fmla="*/ 0 h 17"/>
                  <a:gd name="T26" fmla="*/ 2 w 10"/>
                  <a:gd name="T27" fmla="*/ 0 h 17"/>
                  <a:gd name="T28" fmla="*/ 5 w 10"/>
                  <a:gd name="T29" fmla="*/ 0 h 17"/>
                  <a:gd name="T30" fmla="*/ 9 w 10"/>
                  <a:gd name="T31" fmla="*/ 0 h 17"/>
                  <a:gd name="T32" fmla="*/ 9 w 10"/>
                  <a:gd name="T33" fmla="*/ 0 h 17"/>
                  <a:gd name="T34" fmla="*/ 9 w 10"/>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7"/>
                  <a:gd name="T56" fmla="*/ 10 w 10"/>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7">
                    <a:moveTo>
                      <a:pt x="9" y="0"/>
                    </a:moveTo>
                    <a:lnTo>
                      <a:pt x="9" y="3"/>
                    </a:lnTo>
                    <a:lnTo>
                      <a:pt x="9" y="7"/>
                    </a:lnTo>
                    <a:lnTo>
                      <a:pt x="9" y="16"/>
                    </a:lnTo>
                    <a:lnTo>
                      <a:pt x="7" y="16"/>
                    </a:lnTo>
                    <a:lnTo>
                      <a:pt x="5" y="16"/>
                    </a:lnTo>
                    <a:lnTo>
                      <a:pt x="0" y="16"/>
                    </a:lnTo>
                    <a:lnTo>
                      <a:pt x="0" y="12"/>
                    </a:lnTo>
                    <a:lnTo>
                      <a:pt x="0" y="8"/>
                    </a:lnTo>
                    <a:lnTo>
                      <a:pt x="0" y="0"/>
                    </a:lnTo>
                    <a:lnTo>
                      <a:pt x="2" y="0"/>
                    </a:lnTo>
                    <a:lnTo>
                      <a:pt x="5" y="0"/>
                    </a:lnTo>
                    <a:lnTo>
                      <a:pt x="9"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8" name="Freeform 638">
                <a:extLst>
                  <a:ext uri="{FF2B5EF4-FFF2-40B4-BE49-F238E27FC236}">
                    <a16:creationId xmlns:a16="http://schemas.microsoft.com/office/drawing/2014/main" id="{42B10511-1F2C-45D3-AB16-F119E234490B}"/>
                  </a:ext>
                </a:extLst>
              </p:cNvPr>
              <p:cNvSpPr>
                <a:spLocks/>
              </p:cNvSpPr>
              <p:nvPr/>
            </p:nvSpPr>
            <p:spPr bwMode="auto">
              <a:xfrm>
                <a:off x="1230" y="3143"/>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1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0" y="11"/>
                    </a:lnTo>
                    <a:lnTo>
                      <a:pt x="0"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39" name="Freeform 639">
                <a:extLst>
                  <a:ext uri="{FF2B5EF4-FFF2-40B4-BE49-F238E27FC236}">
                    <a16:creationId xmlns:a16="http://schemas.microsoft.com/office/drawing/2014/main" id="{BAC3947C-BC8D-4275-9AD1-57E8CBF0DA52}"/>
                  </a:ext>
                </a:extLst>
              </p:cNvPr>
              <p:cNvSpPr>
                <a:spLocks/>
              </p:cNvSpPr>
              <p:nvPr/>
            </p:nvSpPr>
            <p:spPr bwMode="auto">
              <a:xfrm>
                <a:off x="1231" y="3145"/>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10"/>
                    </a:lnTo>
                    <a:lnTo>
                      <a:pt x="0" y="7"/>
                    </a:lnTo>
                    <a:lnTo>
                      <a:pt x="0" y="0"/>
                    </a:lnTo>
                    <a:lnTo>
                      <a:pt x="2" y="0"/>
                    </a:lnTo>
                    <a:lnTo>
                      <a:pt x="3"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0" name="Freeform 640">
                <a:extLst>
                  <a:ext uri="{FF2B5EF4-FFF2-40B4-BE49-F238E27FC236}">
                    <a16:creationId xmlns:a16="http://schemas.microsoft.com/office/drawing/2014/main" id="{77AB1154-F3F1-4223-B9AC-783607848EBE}"/>
                  </a:ext>
                </a:extLst>
              </p:cNvPr>
              <p:cNvSpPr>
                <a:spLocks/>
              </p:cNvSpPr>
              <p:nvPr/>
            </p:nvSpPr>
            <p:spPr bwMode="auto">
              <a:xfrm>
                <a:off x="1232" y="3146"/>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5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5" y="12"/>
                    </a:lnTo>
                    <a:lnTo>
                      <a:pt x="3" y="12"/>
                    </a:lnTo>
                    <a:lnTo>
                      <a:pt x="0" y="12"/>
                    </a:lnTo>
                    <a:lnTo>
                      <a:pt x="0" y="9"/>
                    </a:lnTo>
                    <a:lnTo>
                      <a:pt x="0" y="6"/>
                    </a:lnTo>
                    <a:lnTo>
                      <a:pt x="0" y="0"/>
                    </a:lnTo>
                    <a:lnTo>
                      <a:pt x="1"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1" name="Freeform 641">
                <a:extLst>
                  <a:ext uri="{FF2B5EF4-FFF2-40B4-BE49-F238E27FC236}">
                    <a16:creationId xmlns:a16="http://schemas.microsoft.com/office/drawing/2014/main" id="{BF372E2B-C95E-4C4E-AA9E-E2AE9A868EFA}"/>
                  </a:ext>
                </a:extLst>
              </p:cNvPr>
              <p:cNvSpPr>
                <a:spLocks/>
              </p:cNvSpPr>
              <p:nvPr/>
            </p:nvSpPr>
            <p:spPr bwMode="auto">
              <a:xfrm>
                <a:off x="1233" y="3148"/>
                <a:ext cx="5" cy="11"/>
              </a:xfrm>
              <a:custGeom>
                <a:avLst/>
                <a:gdLst>
                  <a:gd name="T0" fmla="*/ 4 w 5"/>
                  <a:gd name="T1" fmla="*/ 0 h 11"/>
                  <a:gd name="T2" fmla="*/ 4 w 5"/>
                  <a:gd name="T3" fmla="*/ 2 h 11"/>
                  <a:gd name="T4" fmla="*/ 4 w 5"/>
                  <a:gd name="T5" fmla="*/ 7 h 11"/>
                  <a:gd name="T6" fmla="*/ 4 w 5"/>
                  <a:gd name="T7" fmla="*/ 10 h 11"/>
                  <a:gd name="T8" fmla="*/ 4 w 5"/>
                  <a:gd name="T9" fmla="*/ 10 h 11"/>
                  <a:gd name="T10" fmla="*/ 3 w 5"/>
                  <a:gd name="T11" fmla="*/ 10 h 11"/>
                  <a:gd name="T12" fmla="*/ 1 w 5"/>
                  <a:gd name="T13" fmla="*/ 10 h 11"/>
                  <a:gd name="T14" fmla="*/ 0 w 5"/>
                  <a:gd name="T15" fmla="*/ 10 h 11"/>
                  <a:gd name="T16" fmla="*/ 0 w 5"/>
                  <a:gd name="T17" fmla="*/ 10 h 11"/>
                  <a:gd name="T18" fmla="*/ 0 w 5"/>
                  <a:gd name="T19" fmla="*/ 7 h 11"/>
                  <a:gd name="T20" fmla="*/ 0 w 5"/>
                  <a:gd name="T21" fmla="*/ 2 h 11"/>
                  <a:gd name="T22" fmla="*/ 0 w 5"/>
                  <a:gd name="T23" fmla="*/ 0 h 11"/>
                  <a:gd name="T24" fmla="*/ 0 w 5"/>
                  <a:gd name="T25" fmla="*/ 0 h 11"/>
                  <a:gd name="T26" fmla="*/ 1 w 5"/>
                  <a:gd name="T27" fmla="*/ 0 h 11"/>
                  <a:gd name="T28" fmla="*/ 3 w 5"/>
                  <a:gd name="T29" fmla="*/ 0 h 11"/>
                  <a:gd name="T30" fmla="*/ 4 w 5"/>
                  <a:gd name="T31" fmla="*/ 0 h 11"/>
                  <a:gd name="T32" fmla="*/ 4 w 5"/>
                  <a:gd name="T33" fmla="*/ 0 h 11"/>
                  <a:gd name="T34" fmla="*/ 4 w 5"/>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1"/>
                  <a:gd name="T56" fmla="*/ 5 w 5"/>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1">
                    <a:moveTo>
                      <a:pt x="4" y="0"/>
                    </a:moveTo>
                    <a:lnTo>
                      <a:pt x="4" y="2"/>
                    </a:lnTo>
                    <a:lnTo>
                      <a:pt x="4" y="7"/>
                    </a:lnTo>
                    <a:lnTo>
                      <a:pt x="4" y="10"/>
                    </a:lnTo>
                    <a:lnTo>
                      <a:pt x="3" y="10"/>
                    </a:lnTo>
                    <a:lnTo>
                      <a:pt x="1" y="10"/>
                    </a:lnTo>
                    <a:lnTo>
                      <a:pt x="0" y="10"/>
                    </a:lnTo>
                    <a:lnTo>
                      <a:pt x="0" y="7"/>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2" name="Freeform 642">
                <a:extLst>
                  <a:ext uri="{FF2B5EF4-FFF2-40B4-BE49-F238E27FC236}">
                    <a16:creationId xmlns:a16="http://schemas.microsoft.com/office/drawing/2014/main" id="{79FC6466-975E-4D1B-B320-3A593F5065B8}"/>
                  </a:ext>
                </a:extLst>
              </p:cNvPr>
              <p:cNvSpPr>
                <a:spLocks/>
              </p:cNvSpPr>
              <p:nvPr/>
            </p:nvSpPr>
            <p:spPr bwMode="auto">
              <a:xfrm>
                <a:off x="1224" y="3161"/>
                <a:ext cx="14" cy="30"/>
              </a:xfrm>
              <a:custGeom>
                <a:avLst/>
                <a:gdLst>
                  <a:gd name="T0" fmla="*/ 13 w 14"/>
                  <a:gd name="T1" fmla="*/ 0 h 30"/>
                  <a:gd name="T2" fmla="*/ 13 w 14"/>
                  <a:gd name="T3" fmla="*/ 7 h 30"/>
                  <a:gd name="T4" fmla="*/ 13 w 14"/>
                  <a:gd name="T5" fmla="*/ 21 h 30"/>
                  <a:gd name="T6" fmla="*/ 13 w 14"/>
                  <a:gd name="T7" fmla="*/ 29 h 30"/>
                  <a:gd name="T8" fmla="*/ 13 w 14"/>
                  <a:gd name="T9" fmla="*/ 29 h 30"/>
                  <a:gd name="T10" fmla="*/ 10 w 14"/>
                  <a:gd name="T11" fmla="*/ 29 h 30"/>
                  <a:gd name="T12" fmla="*/ 3 w 14"/>
                  <a:gd name="T13" fmla="*/ 29 h 30"/>
                  <a:gd name="T14" fmla="*/ 0 w 14"/>
                  <a:gd name="T15" fmla="*/ 29 h 30"/>
                  <a:gd name="T16" fmla="*/ 0 w 14"/>
                  <a:gd name="T17" fmla="*/ 29 h 30"/>
                  <a:gd name="T18" fmla="*/ 0 w 14"/>
                  <a:gd name="T19" fmla="*/ 21 h 30"/>
                  <a:gd name="T20" fmla="*/ 0 w 14"/>
                  <a:gd name="T21" fmla="*/ 7 h 30"/>
                  <a:gd name="T22" fmla="*/ 0 w 14"/>
                  <a:gd name="T23" fmla="*/ 0 h 30"/>
                  <a:gd name="T24" fmla="*/ 0 w 14"/>
                  <a:gd name="T25" fmla="*/ 0 h 30"/>
                  <a:gd name="T26" fmla="*/ 3 w 14"/>
                  <a:gd name="T27" fmla="*/ 0 h 30"/>
                  <a:gd name="T28" fmla="*/ 10 w 14"/>
                  <a:gd name="T29" fmla="*/ 0 h 30"/>
                  <a:gd name="T30" fmla="*/ 13 w 14"/>
                  <a:gd name="T31" fmla="*/ 0 h 30"/>
                  <a:gd name="T32" fmla="*/ 13 w 14"/>
                  <a:gd name="T33" fmla="*/ 0 h 30"/>
                  <a:gd name="T34" fmla="*/ 13 w 14"/>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30"/>
                  <a:gd name="T56" fmla="*/ 14 w 14"/>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30">
                    <a:moveTo>
                      <a:pt x="13" y="0"/>
                    </a:moveTo>
                    <a:lnTo>
                      <a:pt x="13" y="7"/>
                    </a:lnTo>
                    <a:lnTo>
                      <a:pt x="13" y="21"/>
                    </a:lnTo>
                    <a:lnTo>
                      <a:pt x="13" y="29"/>
                    </a:lnTo>
                    <a:lnTo>
                      <a:pt x="10" y="29"/>
                    </a:lnTo>
                    <a:lnTo>
                      <a:pt x="3" y="29"/>
                    </a:lnTo>
                    <a:lnTo>
                      <a:pt x="0" y="29"/>
                    </a:lnTo>
                    <a:lnTo>
                      <a:pt x="0" y="21"/>
                    </a:lnTo>
                    <a:lnTo>
                      <a:pt x="0" y="7"/>
                    </a:lnTo>
                    <a:lnTo>
                      <a:pt x="0" y="0"/>
                    </a:lnTo>
                    <a:lnTo>
                      <a:pt x="3" y="0"/>
                    </a:lnTo>
                    <a:lnTo>
                      <a:pt x="10" y="0"/>
                    </a:lnTo>
                    <a:lnTo>
                      <a:pt x="13"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3" name="Freeform 643">
                <a:extLst>
                  <a:ext uri="{FF2B5EF4-FFF2-40B4-BE49-F238E27FC236}">
                    <a16:creationId xmlns:a16="http://schemas.microsoft.com/office/drawing/2014/main" id="{EA02F9BB-ADE9-49CA-A039-710F8787CD38}"/>
                  </a:ext>
                </a:extLst>
              </p:cNvPr>
              <p:cNvSpPr>
                <a:spLocks/>
              </p:cNvSpPr>
              <p:nvPr/>
            </p:nvSpPr>
            <p:spPr bwMode="auto">
              <a:xfrm>
                <a:off x="1224" y="3162"/>
                <a:ext cx="15" cy="29"/>
              </a:xfrm>
              <a:custGeom>
                <a:avLst/>
                <a:gdLst>
                  <a:gd name="T0" fmla="*/ 14 w 15"/>
                  <a:gd name="T1" fmla="*/ 0 h 29"/>
                  <a:gd name="T2" fmla="*/ 14 w 15"/>
                  <a:gd name="T3" fmla="*/ 7 h 29"/>
                  <a:gd name="T4" fmla="*/ 14 w 15"/>
                  <a:gd name="T5" fmla="*/ 13 h 29"/>
                  <a:gd name="T6" fmla="*/ 14 w 15"/>
                  <a:gd name="T7" fmla="*/ 28 h 29"/>
                  <a:gd name="T8" fmla="*/ 14 w 15"/>
                  <a:gd name="T9" fmla="*/ 28 h 29"/>
                  <a:gd name="T10" fmla="*/ 11 w 15"/>
                  <a:gd name="T11" fmla="*/ 28 h 29"/>
                  <a:gd name="T12" fmla="*/ 8 w 15"/>
                  <a:gd name="T13" fmla="*/ 28 h 29"/>
                  <a:gd name="T14" fmla="*/ 0 w 15"/>
                  <a:gd name="T15" fmla="*/ 28 h 29"/>
                  <a:gd name="T16" fmla="*/ 0 w 15"/>
                  <a:gd name="T17" fmla="*/ 28 h 29"/>
                  <a:gd name="T18" fmla="*/ 1 w 15"/>
                  <a:gd name="T19" fmla="*/ 21 h 29"/>
                  <a:gd name="T20" fmla="*/ 0 w 15"/>
                  <a:gd name="T21" fmla="*/ 15 h 29"/>
                  <a:gd name="T22" fmla="*/ 0 w 15"/>
                  <a:gd name="T23" fmla="*/ 0 h 29"/>
                  <a:gd name="T24" fmla="*/ 0 w 15"/>
                  <a:gd name="T25" fmla="*/ 0 h 29"/>
                  <a:gd name="T26" fmla="*/ 4 w 15"/>
                  <a:gd name="T27" fmla="*/ 0 h 29"/>
                  <a:gd name="T28" fmla="*/ 7 w 15"/>
                  <a:gd name="T29" fmla="*/ 0 h 29"/>
                  <a:gd name="T30" fmla="*/ 14 w 15"/>
                  <a:gd name="T31" fmla="*/ 0 h 29"/>
                  <a:gd name="T32" fmla="*/ 14 w 15"/>
                  <a:gd name="T33" fmla="*/ 0 h 29"/>
                  <a:gd name="T34" fmla="*/ 14 w 15"/>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9"/>
                  <a:gd name="T56" fmla="*/ 15 w 15"/>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9">
                    <a:moveTo>
                      <a:pt x="14" y="0"/>
                    </a:moveTo>
                    <a:lnTo>
                      <a:pt x="14" y="7"/>
                    </a:lnTo>
                    <a:lnTo>
                      <a:pt x="14" y="13"/>
                    </a:lnTo>
                    <a:lnTo>
                      <a:pt x="14" y="28"/>
                    </a:lnTo>
                    <a:lnTo>
                      <a:pt x="11" y="28"/>
                    </a:lnTo>
                    <a:lnTo>
                      <a:pt x="8" y="28"/>
                    </a:lnTo>
                    <a:lnTo>
                      <a:pt x="0" y="28"/>
                    </a:lnTo>
                    <a:lnTo>
                      <a:pt x="1"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4" name="Freeform 644">
                <a:extLst>
                  <a:ext uri="{FF2B5EF4-FFF2-40B4-BE49-F238E27FC236}">
                    <a16:creationId xmlns:a16="http://schemas.microsoft.com/office/drawing/2014/main" id="{EC2BDE37-E86E-405E-905B-7AAC277B199A}"/>
                  </a:ext>
                </a:extLst>
              </p:cNvPr>
              <p:cNvSpPr>
                <a:spLocks/>
              </p:cNvSpPr>
              <p:nvPr/>
            </p:nvSpPr>
            <p:spPr bwMode="auto">
              <a:xfrm>
                <a:off x="1225" y="3164"/>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5" name="Freeform 645">
                <a:extLst>
                  <a:ext uri="{FF2B5EF4-FFF2-40B4-BE49-F238E27FC236}">
                    <a16:creationId xmlns:a16="http://schemas.microsoft.com/office/drawing/2014/main" id="{2553549A-3D63-40F2-9574-DA7BBD653726}"/>
                  </a:ext>
                </a:extLst>
              </p:cNvPr>
              <p:cNvSpPr>
                <a:spLocks/>
              </p:cNvSpPr>
              <p:nvPr/>
            </p:nvSpPr>
            <p:spPr bwMode="auto">
              <a:xfrm>
                <a:off x="1226" y="3166"/>
                <a:ext cx="13" cy="25"/>
              </a:xfrm>
              <a:custGeom>
                <a:avLst/>
                <a:gdLst>
                  <a:gd name="T0" fmla="*/ 12 w 13"/>
                  <a:gd name="T1" fmla="*/ 0 h 25"/>
                  <a:gd name="T2" fmla="*/ 12 w 13"/>
                  <a:gd name="T3" fmla="*/ 6 h 25"/>
                  <a:gd name="T4" fmla="*/ 12 w 13"/>
                  <a:gd name="T5" fmla="*/ 11 h 25"/>
                  <a:gd name="T6" fmla="*/ 12 w 13"/>
                  <a:gd name="T7" fmla="*/ 24 h 25"/>
                  <a:gd name="T8" fmla="*/ 12 w 13"/>
                  <a:gd name="T9" fmla="*/ 24 h 25"/>
                  <a:gd name="T10" fmla="*/ 9 w 13"/>
                  <a:gd name="T11" fmla="*/ 24 h 25"/>
                  <a:gd name="T12" fmla="*/ 7 w 13"/>
                  <a:gd name="T13" fmla="*/ 24 h 25"/>
                  <a:gd name="T14" fmla="*/ 0 w 13"/>
                  <a:gd name="T15" fmla="*/ 24 h 25"/>
                  <a:gd name="T16" fmla="*/ 0 w 13"/>
                  <a:gd name="T17" fmla="*/ 24 h 25"/>
                  <a:gd name="T18" fmla="*/ 0 w 13"/>
                  <a:gd name="T19" fmla="*/ 18 h 25"/>
                  <a:gd name="T20" fmla="*/ 0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6"/>
                    </a:lnTo>
                    <a:lnTo>
                      <a:pt x="12" y="11"/>
                    </a:lnTo>
                    <a:lnTo>
                      <a:pt x="12" y="24"/>
                    </a:lnTo>
                    <a:lnTo>
                      <a:pt x="9" y="24"/>
                    </a:lnTo>
                    <a:lnTo>
                      <a:pt x="7" y="24"/>
                    </a:lnTo>
                    <a:lnTo>
                      <a:pt x="0" y="24"/>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6" name="Freeform 646">
                <a:extLst>
                  <a:ext uri="{FF2B5EF4-FFF2-40B4-BE49-F238E27FC236}">
                    <a16:creationId xmlns:a16="http://schemas.microsoft.com/office/drawing/2014/main" id="{9CAC3C45-AD50-4096-8DD8-819E9B10ECC7}"/>
                  </a:ext>
                </a:extLst>
              </p:cNvPr>
              <p:cNvSpPr>
                <a:spLocks/>
              </p:cNvSpPr>
              <p:nvPr/>
            </p:nvSpPr>
            <p:spPr bwMode="auto">
              <a:xfrm>
                <a:off x="1227" y="3167"/>
                <a:ext cx="12" cy="24"/>
              </a:xfrm>
              <a:custGeom>
                <a:avLst/>
                <a:gdLst>
                  <a:gd name="T0" fmla="*/ 11 w 12"/>
                  <a:gd name="T1" fmla="*/ 1 h 24"/>
                  <a:gd name="T2" fmla="*/ 11 w 12"/>
                  <a:gd name="T3" fmla="*/ 6 h 24"/>
                  <a:gd name="T4" fmla="*/ 11 w 12"/>
                  <a:gd name="T5" fmla="*/ 11 h 24"/>
                  <a:gd name="T6" fmla="*/ 11 w 12"/>
                  <a:gd name="T7" fmla="*/ 23 h 24"/>
                  <a:gd name="T8" fmla="*/ 11 w 12"/>
                  <a:gd name="T9" fmla="*/ 23 h 24"/>
                  <a:gd name="T10" fmla="*/ 8 w 12"/>
                  <a:gd name="T11" fmla="*/ 23 h 24"/>
                  <a:gd name="T12" fmla="*/ 6 w 12"/>
                  <a:gd name="T13" fmla="*/ 23 h 24"/>
                  <a:gd name="T14" fmla="*/ 0 w 12"/>
                  <a:gd name="T15" fmla="*/ 23 h 24"/>
                  <a:gd name="T16" fmla="*/ 0 w 12"/>
                  <a:gd name="T17" fmla="*/ 23 h 24"/>
                  <a:gd name="T18" fmla="*/ 0 w 12"/>
                  <a:gd name="T19" fmla="*/ 17 h 24"/>
                  <a:gd name="T20" fmla="*/ 0 w 12"/>
                  <a:gd name="T21" fmla="*/ 12 h 24"/>
                  <a:gd name="T22" fmla="*/ 0 w 12"/>
                  <a:gd name="T23" fmla="*/ 1 h 24"/>
                  <a:gd name="T24" fmla="*/ 0 w 12"/>
                  <a:gd name="T25" fmla="*/ 1 h 24"/>
                  <a:gd name="T26" fmla="*/ 3 w 12"/>
                  <a:gd name="T27" fmla="*/ 0 h 24"/>
                  <a:gd name="T28" fmla="*/ 5 w 12"/>
                  <a:gd name="T29" fmla="*/ 1 h 24"/>
                  <a:gd name="T30" fmla="*/ 11 w 12"/>
                  <a:gd name="T31" fmla="*/ 1 h 24"/>
                  <a:gd name="T32" fmla="*/ 11 w 12"/>
                  <a:gd name="T33" fmla="*/ 1 h 24"/>
                  <a:gd name="T34" fmla="*/ 11 w 12"/>
                  <a:gd name="T35" fmla="*/ 1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1"/>
                    </a:moveTo>
                    <a:lnTo>
                      <a:pt x="11" y="6"/>
                    </a:lnTo>
                    <a:lnTo>
                      <a:pt x="11" y="11"/>
                    </a:lnTo>
                    <a:lnTo>
                      <a:pt x="11" y="23"/>
                    </a:lnTo>
                    <a:lnTo>
                      <a:pt x="8" y="23"/>
                    </a:lnTo>
                    <a:lnTo>
                      <a:pt x="6" y="23"/>
                    </a:lnTo>
                    <a:lnTo>
                      <a:pt x="0" y="23"/>
                    </a:lnTo>
                    <a:lnTo>
                      <a:pt x="0" y="17"/>
                    </a:lnTo>
                    <a:lnTo>
                      <a:pt x="0" y="12"/>
                    </a:lnTo>
                    <a:lnTo>
                      <a:pt x="0" y="1"/>
                    </a:lnTo>
                    <a:lnTo>
                      <a:pt x="3" y="0"/>
                    </a:lnTo>
                    <a:lnTo>
                      <a:pt x="5" y="1"/>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7" name="Freeform 647">
                <a:extLst>
                  <a:ext uri="{FF2B5EF4-FFF2-40B4-BE49-F238E27FC236}">
                    <a16:creationId xmlns:a16="http://schemas.microsoft.com/office/drawing/2014/main" id="{32203C84-C92E-43F7-944F-1132D7862D76}"/>
                  </a:ext>
                </a:extLst>
              </p:cNvPr>
              <p:cNvSpPr>
                <a:spLocks/>
              </p:cNvSpPr>
              <p:nvPr/>
            </p:nvSpPr>
            <p:spPr bwMode="auto">
              <a:xfrm>
                <a:off x="1228" y="3169"/>
                <a:ext cx="11" cy="22"/>
              </a:xfrm>
              <a:custGeom>
                <a:avLst/>
                <a:gdLst>
                  <a:gd name="T0" fmla="*/ 10 w 11"/>
                  <a:gd name="T1" fmla="*/ 0 h 22"/>
                  <a:gd name="T2" fmla="*/ 10 w 11"/>
                  <a:gd name="T3" fmla="*/ 5 h 22"/>
                  <a:gd name="T4" fmla="*/ 10 w 11"/>
                  <a:gd name="T5" fmla="*/ 10 h 22"/>
                  <a:gd name="T6" fmla="*/ 10 w 11"/>
                  <a:gd name="T7" fmla="*/ 21 h 22"/>
                  <a:gd name="T8" fmla="*/ 10 w 11"/>
                  <a:gd name="T9" fmla="*/ 21 h 22"/>
                  <a:gd name="T10" fmla="*/ 8 w 11"/>
                  <a:gd name="T11" fmla="*/ 21 h 22"/>
                  <a:gd name="T12" fmla="*/ 5 w 11"/>
                  <a:gd name="T13" fmla="*/ 21 h 22"/>
                  <a:gd name="T14" fmla="*/ 0 w 11"/>
                  <a:gd name="T15" fmla="*/ 21 h 22"/>
                  <a:gd name="T16" fmla="*/ 0 w 11"/>
                  <a:gd name="T17" fmla="*/ 21 h 22"/>
                  <a:gd name="T18" fmla="*/ 0 w 11"/>
                  <a:gd name="T19" fmla="*/ 16 h 22"/>
                  <a:gd name="T20" fmla="*/ 0 w 11"/>
                  <a:gd name="T21" fmla="*/ 11 h 22"/>
                  <a:gd name="T22" fmla="*/ 0 w 11"/>
                  <a:gd name="T23" fmla="*/ 0 h 22"/>
                  <a:gd name="T24" fmla="*/ 0 w 11"/>
                  <a:gd name="T25" fmla="*/ 0 h 22"/>
                  <a:gd name="T26" fmla="*/ 2 w 11"/>
                  <a:gd name="T27" fmla="*/ 0 h 22"/>
                  <a:gd name="T28" fmla="*/ 5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10"/>
                    </a:lnTo>
                    <a:lnTo>
                      <a:pt x="10" y="21"/>
                    </a:lnTo>
                    <a:lnTo>
                      <a:pt x="8" y="21"/>
                    </a:lnTo>
                    <a:lnTo>
                      <a:pt x="5" y="21"/>
                    </a:lnTo>
                    <a:lnTo>
                      <a:pt x="0" y="21"/>
                    </a:lnTo>
                    <a:lnTo>
                      <a:pt x="0" y="16"/>
                    </a:lnTo>
                    <a:lnTo>
                      <a:pt x="0" y="11"/>
                    </a:lnTo>
                    <a:lnTo>
                      <a:pt x="0" y="0"/>
                    </a:lnTo>
                    <a:lnTo>
                      <a:pt x="2"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8" name="Freeform 648">
                <a:extLst>
                  <a:ext uri="{FF2B5EF4-FFF2-40B4-BE49-F238E27FC236}">
                    <a16:creationId xmlns:a16="http://schemas.microsoft.com/office/drawing/2014/main" id="{1CDA1B6D-B2ED-4029-ADF7-E383F2E440DB}"/>
                  </a:ext>
                </a:extLst>
              </p:cNvPr>
              <p:cNvSpPr>
                <a:spLocks/>
              </p:cNvSpPr>
              <p:nvPr/>
            </p:nvSpPr>
            <p:spPr bwMode="auto">
              <a:xfrm>
                <a:off x="1229" y="3171"/>
                <a:ext cx="10" cy="20"/>
              </a:xfrm>
              <a:custGeom>
                <a:avLst/>
                <a:gdLst>
                  <a:gd name="T0" fmla="*/ 9 w 10"/>
                  <a:gd name="T1" fmla="*/ 0 h 20"/>
                  <a:gd name="T2" fmla="*/ 9 w 10"/>
                  <a:gd name="T3" fmla="*/ 4 h 20"/>
                  <a:gd name="T4" fmla="*/ 9 w 10"/>
                  <a:gd name="T5" fmla="*/ 9 h 20"/>
                  <a:gd name="T6" fmla="*/ 9 w 10"/>
                  <a:gd name="T7" fmla="*/ 19 h 20"/>
                  <a:gd name="T8" fmla="*/ 9 w 10"/>
                  <a:gd name="T9" fmla="*/ 19 h 20"/>
                  <a:gd name="T10" fmla="*/ 7 w 10"/>
                  <a:gd name="T11" fmla="*/ 19 h 20"/>
                  <a:gd name="T12" fmla="*/ 5 w 10"/>
                  <a:gd name="T13" fmla="*/ 19 h 20"/>
                  <a:gd name="T14" fmla="*/ 0 w 10"/>
                  <a:gd name="T15" fmla="*/ 19 h 20"/>
                  <a:gd name="T16" fmla="*/ 0 w 10"/>
                  <a:gd name="T17" fmla="*/ 19 h 20"/>
                  <a:gd name="T18" fmla="*/ 0 w 10"/>
                  <a:gd name="T19" fmla="*/ 14 h 20"/>
                  <a:gd name="T20" fmla="*/ 0 w 10"/>
                  <a:gd name="T21" fmla="*/ 10 h 20"/>
                  <a:gd name="T22" fmla="*/ 0 w 10"/>
                  <a:gd name="T23" fmla="*/ 0 h 20"/>
                  <a:gd name="T24" fmla="*/ 0 w 10"/>
                  <a:gd name="T25" fmla="*/ 0 h 20"/>
                  <a:gd name="T26" fmla="*/ 2 w 10"/>
                  <a:gd name="T27" fmla="*/ 0 h 20"/>
                  <a:gd name="T28" fmla="*/ 4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4"/>
                    </a:lnTo>
                    <a:lnTo>
                      <a:pt x="9" y="9"/>
                    </a:lnTo>
                    <a:lnTo>
                      <a:pt x="9" y="19"/>
                    </a:lnTo>
                    <a:lnTo>
                      <a:pt x="7" y="19"/>
                    </a:lnTo>
                    <a:lnTo>
                      <a:pt x="5" y="19"/>
                    </a:lnTo>
                    <a:lnTo>
                      <a:pt x="0" y="19"/>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49" name="Freeform 649">
                <a:extLst>
                  <a:ext uri="{FF2B5EF4-FFF2-40B4-BE49-F238E27FC236}">
                    <a16:creationId xmlns:a16="http://schemas.microsoft.com/office/drawing/2014/main" id="{82457EB7-0814-4CF4-B886-78A17D800362}"/>
                  </a:ext>
                </a:extLst>
              </p:cNvPr>
              <p:cNvSpPr>
                <a:spLocks/>
              </p:cNvSpPr>
              <p:nvPr/>
            </p:nvSpPr>
            <p:spPr bwMode="auto">
              <a:xfrm>
                <a:off x="1230" y="3173"/>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7 h 18"/>
                  <a:gd name="T12" fmla="*/ 4 w 9"/>
                  <a:gd name="T13" fmla="*/ 17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7"/>
                    </a:lnTo>
                    <a:lnTo>
                      <a:pt x="4" y="17"/>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0" name="Freeform 650">
                <a:extLst>
                  <a:ext uri="{FF2B5EF4-FFF2-40B4-BE49-F238E27FC236}">
                    <a16:creationId xmlns:a16="http://schemas.microsoft.com/office/drawing/2014/main" id="{22F8ED72-5750-488F-92F6-8CC81D5FD9EB}"/>
                  </a:ext>
                </a:extLst>
              </p:cNvPr>
              <p:cNvSpPr>
                <a:spLocks/>
              </p:cNvSpPr>
              <p:nvPr/>
            </p:nvSpPr>
            <p:spPr bwMode="auto">
              <a:xfrm>
                <a:off x="1231" y="3175"/>
                <a:ext cx="8" cy="16"/>
              </a:xfrm>
              <a:custGeom>
                <a:avLst/>
                <a:gdLst>
                  <a:gd name="T0" fmla="*/ 7 w 8"/>
                  <a:gd name="T1" fmla="*/ 0 h 16"/>
                  <a:gd name="T2" fmla="*/ 7 w 8"/>
                  <a:gd name="T3" fmla="*/ 3 h 16"/>
                  <a:gd name="T4" fmla="*/ 7 w 8"/>
                  <a:gd name="T5" fmla="*/ 7 h 16"/>
                  <a:gd name="T6" fmla="*/ 7 w 8"/>
                  <a:gd name="T7" fmla="*/ 15 h 16"/>
                  <a:gd name="T8" fmla="*/ 7 w 8"/>
                  <a:gd name="T9" fmla="*/ 15 h 16"/>
                  <a:gd name="T10" fmla="*/ 5 w 8"/>
                  <a:gd name="T11" fmla="*/ 15 h 16"/>
                  <a:gd name="T12" fmla="*/ 3 w 8"/>
                  <a:gd name="T13" fmla="*/ 15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1 w 8"/>
                  <a:gd name="T27" fmla="*/ 0 h 16"/>
                  <a:gd name="T28" fmla="*/ 3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3"/>
                    </a:lnTo>
                    <a:lnTo>
                      <a:pt x="7" y="7"/>
                    </a:lnTo>
                    <a:lnTo>
                      <a:pt x="7" y="15"/>
                    </a:lnTo>
                    <a:lnTo>
                      <a:pt x="5" y="15"/>
                    </a:lnTo>
                    <a:lnTo>
                      <a:pt x="3" y="15"/>
                    </a:lnTo>
                    <a:lnTo>
                      <a:pt x="0" y="15"/>
                    </a:lnTo>
                    <a:lnTo>
                      <a:pt x="0" y="11"/>
                    </a:lnTo>
                    <a:lnTo>
                      <a:pt x="0" y="8"/>
                    </a:lnTo>
                    <a:lnTo>
                      <a:pt x="0" y="0"/>
                    </a:lnTo>
                    <a:lnTo>
                      <a:pt x="1"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1" name="Freeform 651">
                <a:extLst>
                  <a:ext uri="{FF2B5EF4-FFF2-40B4-BE49-F238E27FC236}">
                    <a16:creationId xmlns:a16="http://schemas.microsoft.com/office/drawing/2014/main" id="{5525321E-C94C-4AA8-95B9-3D913889D22C}"/>
                  </a:ext>
                </a:extLst>
              </p:cNvPr>
              <p:cNvSpPr>
                <a:spLocks/>
              </p:cNvSpPr>
              <p:nvPr/>
            </p:nvSpPr>
            <p:spPr bwMode="auto">
              <a:xfrm>
                <a:off x="1232" y="3177"/>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5 w 7"/>
                  <a:gd name="T11" fmla="*/ 13 h 14"/>
                  <a:gd name="T12" fmla="*/ 3 w 7"/>
                  <a:gd name="T13" fmla="*/ 13 h 14"/>
                  <a:gd name="T14" fmla="*/ 0 w 7"/>
                  <a:gd name="T15" fmla="*/ 13 h 14"/>
                  <a:gd name="T16" fmla="*/ 0 w 7"/>
                  <a:gd name="T17" fmla="*/ 13 h 14"/>
                  <a:gd name="T18" fmla="*/ 0 w 7"/>
                  <a:gd name="T19" fmla="*/ 10 h 14"/>
                  <a:gd name="T20" fmla="*/ 0 w 7"/>
                  <a:gd name="T21" fmla="*/ 7 h 14"/>
                  <a:gd name="T22" fmla="*/ 0 w 7"/>
                  <a:gd name="T23" fmla="*/ 0 h 14"/>
                  <a:gd name="T24" fmla="*/ 0 w 7"/>
                  <a:gd name="T25" fmla="*/ 0 h 14"/>
                  <a:gd name="T26" fmla="*/ 1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5" y="13"/>
                    </a:lnTo>
                    <a:lnTo>
                      <a:pt x="3" y="13"/>
                    </a:lnTo>
                    <a:lnTo>
                      <a:pt x="0" y="13"/>
                    </a:lnTo>
                    <a:lnTo>
                      <a:pt x="0" y="10"/>
                    </a:lnTo>
                    <a:lnTo>
                      <a:pt x="0" y="7"/>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2" name="Freeform 652">
                <a:extLst>
                  <a:ext uri="{FF2B5EF4-FFF2-40B4-BE49-F238E27FC236}">
                    <a16:creationId xmlns:a16="http://schemas.microsoft.com/office/drawing/2014/main" id="{AB1997F9-F522-40A8-8025-39D143D1FA75}"/>
                  </a:ext>
                </a:extLst>
              </p:cNvPr>
              <p:cNvSpPr>
                <a:spLocks/>
              </p:cNvSpPr>
              <p:nvPr/>
            </p:nvSpPr>
            <p:spPr bwMode="auto">
              <a:xfrm>
                <a:off x="1233" y="3179"/>
                <a:ext cx="6" cy="12"/>
              </a:xfrm>
              <a:custGeom>
                <a:avLst/>
                <a:gdLst>
                  <a:gd name="T0" fmla="*/ 5 w 6"/>
                  <a:gd name="T1" fmla="*/ 0 h 12"/>
                  <a:gd name="T2" fmla="*/ 5 w 6"/>
                  <a:gd name="T3" fmla="*/ 2 h 12"/>
                  <a:gd name="T4" fmla="*/ 5 w 6"/>
                  <a:gd name="T5" fmla="*/ 5 h 12"/>
                  <a:gd name="T6" fmla="*/ 5 w 6"/>
                  <a:gd name="T7" fmla="*/ 11 h 12"/>
                  <a:gd name="T8" fmla="*/ 5 w 6"/>
                  <a:gd name="T9" fmla="*/ 11 h 12"/>
                  <a:gd name="T10" fmla="*/ 4 w 6"/>
                  <a:gd name="T11" fmla="*/ 11 h 12"/>
                  <a:gd name="T12" fmla="*/ 2 w 6"/>
                  <a:gd name="T13" fmla="*/ 11 h 12"/>
                  <a:gd name="T14" fmla="*/ 0 w 6"/>
                  <a:gd name="T15" fmla="*/ 11 h 12"/>
                  <a:gd name="T16" fmla="*/ 0 w 6"/>
                  <a:gd name="T17" fmla="*/ 11 h 12"/>
                  <a:gd name="T18" fmla="*/ 0 w 6"/>
                  <a:gd name="T19" fmla="*/ 8 h 12"/>
                  <a:gd name="T20" fmla="*/ 0 w 6"/>
                  <a:gd name="T21" fmla="*/ 5 h 12"/>
                  <a:gd name="T22" fmla="*/ 0 w 6"/>
                  <a:gd name="T23" fmla="*/ 0 h 12"/>
                  <a:gd name="T24" fmla="*/ 0 w 6"/>
                  <a:gd name="T25" fmla="*/ 0 h 12"/>
                  <a:gd name="T26" fmla="*/ 1 w 6"/>
                  <a:gd name="T27" fmla="*/ 0 h 12"/>
                  <a:gd name="T28" fmla="*/ 2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2"/>
                    </a:lnTo>
                    <a:lnTo>
                      <a:pt x="5" y="5"/>
                    </a:lnTo>
                    <a:lnTo>
                      <a:pt x="5" y="11"/>
                    </a:lnTo>
                    <a:lnTo>
                      <a:pt x="4" y="11"/>
                    </a:lnTo>
                    <a:lnTo>
                      <a:pt x="2" y="11"/>
                    </a:lnTo>
                    <a:lnTo>
                      <a:pt x="0" y="11"/>
                    </a:lnTo>
                    <a:lnTo>
                      <a:pt x="0" y="8"/>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3" name="Freeform 653">
                <a:extLst>
                  <a:ext uri="{FF2B5EF4-FFF2-40B4-BE49-F238E27FC236}">
                    <a16:creationId xmlns:a16="http://schemas.microsoft.com/office/drawing/2014/main" id="{ADAC48E8-D36C-4BCE-9CED-72F1C469A42A}"/>
                  </a:ext>
                </a:extLst>
              </p:cNvPr>
              <p:cNvSpPr>
                <a:spLocks/>
              </p:cNvSpPr>
              <p:nvPr/>
            </p:nvSpPr>
            <p:spPr bwMode="auto">
              <a:xfrm>
                <a:off x="1233" y="3180"/>
                <a:ext cx="5" cy="11"/>
              </a:xfrm>
              <a:custGeom>
                <a:avLst/>
                <a:gdLst>
                  <a:gd name="T0" fmla="*/ 4 w 5"/>
                  <a:gd name="T1" fmla="*/ 0 h 11"/>
                  <a:gd name="T2" fmla="*/ 4 w 5"/>
                  <a:gd name="T3" fmla="*/ 3 h 11"/>
                  <a:gd name="T4" fmla="*/ 4 w 5"/>
                  <a:gd name="T5" fmla="*/ 7 h 11"/>
                  <a:gd name="T6" fmla="*/ 4 w 5"/>
                  <a:gd name="T7" fmla="*/ 10 h 11"/>
                  <a:gd name="T8" fmla="*/ 4 w 5"/>
                  <a:gd name="T9" fmla="*/ 10 h 11"/>
                  <a:gd name="T10" fmla="*/ 3 w 5"/>
                  <a:gd name="T11" fmla="*/ 10 h 11"/>
                  <a:gd name="T12" fmla="*/ 1 w 5"/>
                  <a:gd name="T13" fmla="*/ 10 h 11"/>
                  <a:gd name="T14" fmla="*/ 0 w 5"/>
                  <a:gd name="T15" fmla="*/ 10 h 11"/>
                  <a:gd name="T16" fmla="*/ 0 w 5"/>
                  <a:gd name="T17" fmla="*/ 10 h 11"/>
                  <a:gd name="T18" fmla="*/ 0 w 5"/>
                  <a:gd name="T19" fmla="*/ 7 h 11"/>
                  <a:gd name="T20" fmla="*/ 0 w 5"/>
                  <a:gd name="T21" fmla="*/ 3 h 11"/>
                  <a:gd name="T22" fmla="*/ 0 w 5"/>
                  <a:gd name="T23" fmla="*/ 0 h 11"/>
                  <a:gd name="T24" fmla="*/ 0 w 5"/>
                  <a:gd name="T25" fmla="*/ 0 h 11"/>
                  <a:gd name="T26" fmla="*/ 1 w 5"/>
                  <a:gd name="T27" fmla="*/ 0 h 11"/>
                  <a:gd name="T28" fmla="*/ 3 w 5"/>
                  <a:gd name="T29" fmla="*/ 0 h 11"/>
                  <a:gd name="T30" fmla="*/ 4 w 5"/>
                  <a:gd name="T31" fmla="*/ 0 h 11"/>
                  <a:gd name="T32" fmla="*/ 4 w 5"/>
                  <a:gd name="T33" fmla="*/ 0 h 11"/>
                  <a:gd name="T34" fmla="*/ 4 w 5"/>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1"/>
                  <a:gd name="T56" fmla="*/ 5 w 5"/>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1">
                    <a:moveTo>
                      <a:pt x="4" y="0"/>
                    </a:moveTo>
                    <a:lnTo>
                      <a:pt x="4" y="3"/>
                    </a:lnTo>
                    <a:lnTo>
                      <a:pt x="4" y="7"/>
                    </a:lnTo>
                    <a:lnTo>
                      <a:pt x="4" y="10"/>
                    </a:lnTo>
                    <a:lnTo>
                      <a:pt x="3" y="10"/>
                    </a:lnTo>
                    <a:lnTo>
                      <a:pt x="1" y="10"/>
                    </a:lnTo>
                    <a:lnTo>
                      <a:pt x="0" y="10"/>
                    </a:lnTo>
                    <a:lnTo>
                      <a:pt x="0" y="7"/>
                    </a:lnTo>
                    <a:lnTo>
                      <a:pt x="0" y="3"/>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4" name="Freeform 654">
                <a:extLst>
                  <a:ext uri="{FF2B5EF4-FFF2-40B4-BE49-F238E27FC236}">
                    <a16:creationId xmlns:a16="http://schemas.microsoft.com/office/drawing/2014/main" id="{00BB0A21-401D-461A-8847-F67A6178D5A3}"/>
                  </a:ext>
                </a:extLst>
              </p:cNvPr>
              <p:cNvSpPr>
                <a:spLocks/>
              </p:cNvSpPr>
              <p:nvPr/>
            </p:nvSpPr>
            <p:spPr bwMode="auto">
              <a:xfrm>
                <a:off x="1224" y="3192"/>
                <a:ext cx="14" cy="30"/>
              </a:xfrm>
              <a:custGeom>
                <a:avLst/>
                <a:gdLst>
                  <a:gd name="T0" fmla="*/ 13 w 14"/>
                  <a:gd name="T1" fmla="*/ 0 h 30"/>
                  <a:gd name="T2" fmla="*/ 13 w 14"/>
                  <a:gd name="T3" fmla="*/ 8 h 30"/>
                  <a:gd name="T4" fmla="*/ 13 w 14"/>
                  <a:gd name="T5" fmla="*/ 22 h 30"/>
                  <a:gd name="T6" fmla="*/ 13 w 14"/>
                  <a:gd name="T7" fmla="*/ 29 h 30"/>
                  <a:gd name="T8" fmla="*/ 13 w 14"/>
                  <a:gd name="T9" fmla="*/ 29 h 30"/>
                  <a:gd name="T10" fmla="*/ 10 w 14"/>
                  <a:gd name="T11" fmla="*/ 29 h 30"/>
                  <a:gd name="T12" fmla="*/ 3 w 14"/>
                  <a:gd name="T13" fmla="*/ 29 h 30"/>
                  <a:gd name="T14" fmla="*/ 0 w 14"/>
                  <a:gd name="T15" fmla="*/ 29 h 30"/>
                  <a:gd name="T16" fmla="*/ 0 w 14"/>
                  <a:gd name="T17" fmla="*/ 29 h 30"/>
                  <a:gd name="T18" fmla="*/ 0 w 14"/>
                  <a:gd name="T19" fmla="*/ 22 h 30"/>
                  <a:gd name="T20" fmla="*/ 0 w 14"/>
                  <a:gd name="T21" fmla="*/ 8 h 30"/>
                  <a:gd name="T22" fmla="*/ 0 w 14"/>
                  <a:gd name="T23" fmla="*/ 0 h 30"/>
                  <a:gd name="T24" fmla="*/ 0 w 14"/>
                  <a:gd name="T25" fmla="*/ 0 h 30"/>
                  <a:gd name="T26" fmla="*/ 3 w 14"/>
                  <a:gd name="T27" fmla="*/ 0 h 30"/>
                  <a:gd name="T28" fmla="*/ 10 w 14"/>
                  <a:gd name="T29" fmla="*/ 0 h 30"/>
                  <a:gd name="T30" fmla="*/ 13 w 14"/>
                  <a:gd name="T31" fmla="*/ 0 h 30"/>
                  <a:gd name="T32" fmla="*/ 13 w 14"/>
                  <a:gd name="T33" fmla="*/ 0 h 30"/>
                  <a:gd name="T34" fmla="*/ 13 w 14"/>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30"/>
                  <a:gd name="T56" fmla="*/ 14 w 14"/>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30">
                    <a:moveTo>
                      <a:pt x="13" y="0"/>
                    </a:moveTo>
                    <a:lnTo>
                      <a:pt x="13" y="8"/>
                    </a:lnTo>
                    <a:lnTo>
                      <a:pt x="13" y="22"/>
                    </a:lnTo>
                    <a:lnTo>
                      <a:pt x="13" y="29"/>
                    </a:lnTo>
                    <a:lnTo>
                      <a:pt x="10" y="29"/>
                    </a:lnTo>
                    <a:lnTo>
                      <a:pt x="3" y="29"/>
                    </a:lnTo>
                    <a:lnTo>
                      <a:pt x="0" y="29"/>
                    </a:lnTo>
                    <a:lnTo>
                      <a:pt x="0" y="22"/>
                    </a:lnTo>
                    <a:lnTo>
                      <a:pt x="0" y="8"/>
                    </a:lnTo>
                    <a:lnTo>
                      <a:pt x="0" y="0"/>
                    </a:lnTo>
                    <a:lnTo>
                      <a:pt x="3" y="0"/>
                    </a:lnTo>
                    <a:lnTo>
                      <a:pt x="10" y="0"/>
                    </a:lnTo>
                    <a:lnTo>
                      <a:pt x="13"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5" name="Freeform 655">
                <a:extLst>
                  <a:ext uri="{FF2B5EF4-FFF2-40B4-BE49-F238E27FC236}">
                    <a16:creationId xmlns:a16="http://schemas.microsoft.com/office/drawing/2014/main" id="{C6815A58-70ED-4110-A0D9-00F39FACB7D8}"/>
                  </a:ext>
                </a:extLst>
              </p:cNvPr>
              <p:cNvSpPr>
                <a:spLocks/>
              </p:cNvSpPr>
              <p:nvPr/>
            </p:nvSpPr>
            <p:spPr bwMode="auto">
              <a:xfrm>
                <a:off x="1224" y="3194"/>
                <a:ext cx="15" cy="28"/>
              </a:xfrm>
              <a:custGeom>
                <a:avLst/>
                <a:gdLst>
                  <a:gd name="T0" fmla="*/ 14 w 15"/>
                  <a:gd name="T1" fmla="*/ 0 h 28"/>
                  <a:gd name="T2" fmla="*/ 14 w 15"/>
                  <a:gd name="T3" fmla="*/ 6 h 28"/>
                  <a:gd name="T4" fmla="*/ 14 w 15"/>
                  <a:gd name="T5" fmla="*/ 13 h 28"/>
                  <a:gd name="T6" fmla="*/ 14 w 15"/>
                  <a:gd name="T7" fmla="*/ 27 h 28"/>
                  <a:gd name="T8" fmla="*/ 14 w 15"/>
                  <a:gd name="T9" fmla="*/ 27 h 28"/>
                  <a:gd name="T10" fmla="*/ 11 w 15"/>
                  <a:gd name="T11" fmla="*/ 27 h 28"/>
                  <a:gd name="T12" fmla="*/ 8 w 15"/>
                  <a:gd name="T13" fmla="*/ 27 h 28"/>
                  <a:gd name="T14" fmla="*/ 0 w 15"/>
                  <a:gd name="T15" fmla="*/ 27 h 28"/>
                  <a:gd name="T16" fmla="*/ 0 w 15"/>
                  <a:gd name="T17" fmla="*/ 27 h 28"/>
                  <a:gd name="T18" fmla="*/ 1 w 15"/>
                  <a:gd name="T19" fmla="*/ 21 h 28"/>
                  <a:gd name="T20" fmla="*/ 0 w 15"/>
                  <a:gd name="T21" fmla="*/ 15 h 28"/>
                  <a:gd name="T22" fmla="*/ 0 w 15"/>
                  <a:gd name="T23" fmla="*/ 0 h 28"/>
                  <a:gd name="T24" fmla="*/ 0 w 15"/>
                  <a:gd name="T25" fmla="*/ 0 h 28"/>
                  <a:gd name="T26" fmla="*/ 4 w 15"/>
                  <a:gd name="T27" fmla="*/ 0 h 28"/>
                  <a:gd name="T28" fmla="*/ 7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6"/>
                    </a:lnTo>
                    <a:lnTo>
                      <a:pt x="14" y="13"/>
                    </a:lnTo>
                    <a:lnTo>
                      <a:pt x="14" y="27"/>
                    </a:lnTo>
                    <a:lnTo>
                      <a:pt x="11" y="27"/>
                    </a:lnTo>
                    <a:lnTo>
                      <a:pt x="8" y="27"/>
                    </a:lnTo>
                    <a:lnTo>
                      <a:pt x="0" y="27"/>
                    </a:lnTo>
                    <a:lnTo>
                      <a:pt x="1" y="21"/>
                    </a:lnTo>
                    <a:lnTo>
                      <a:pt x="0" y="15"/>
                    </a:lnTo>
                    <a:lnTo>
                      <a:pt x="0" y="0"/>
                    </a:lnTo>
                    <a:lnTo>
                      <a:pt x="4" y="0"/>
                    </a:lnTo>
                    <a:lnTo>
                      <a:pt x="7" y="0"/>
                    </a:lnTo>
                    <a:lnTo>
                      <a:pt x="14"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6" name="Freeform 656">
                <a:extLst>
                  <a:ext uri="{FF2B5EF4-FFF2-40B4-BE49-F238E27FC236}">
                    <a16:creationId xmlns:a16="http://schemas.microsoft.com/office/drawing/2014/main" id="{E404DFC5-664E-4B9B-B5D0-B8ECA459636D}"/>
                  </a:ext>
                </a:extLst>
              </p:cNvPr>
              <p:cNvSpPr>
                <a:spLocks/>
              </p:cNvSpPr>
              <p:nvPr/>
            </p:nvSpPr>
            <p:spPr bwMode="auto">
              <a:xfrm>
                <a:off x="1225" y="3196"/>
                <a:ext cx="14" cy="26"/>
              </a:xfrm>
              <a:custGeom>
                <a:avLst/>
                <a:gdLst>
                  <a:gd name="T0" fmla="*/ 13 w 14"/>
                  <a:gd name="T1" fmla="*/ 0 h 26"/>
                  <a:gd name="T2" fmla="*/ 13 w 14"/>
                  <a:gd name="T3" fmla="*/ 6 h 26"/>
                  <a:gd name="T4" fmla="*/ 13 w 14"/>
                  <a:gd name="T5" fmla="*/ 12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0 w 14"/>
                  <a:gd name="T19" fmla="*/ 20 h 26"/>
                  <a:gd name="T20" fmla="*/ 0 w 14"/>
                  <a:gd name="T21" fmla="*/ 14 h 26"/>
                  <a:gd name="T22" fmla="*/ 0 w 14"/>
                  <a:gd name="T23" fmla="*/ 0 h 26"/>
                  <a:gd name="T24" fmla="*/ 0 w 14"/>
                  <a:gd name="T25" fmla="*/ 0 h 26"/>
                  <a:gd name="T26" fmla="*/ 3 w 14"/>
                  <a:gd name="T27" fmla="*/ 0 h 26"/>
                  <a:gd name="T28" fmla="*/ 6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2"/>
                    </a:lnTo>
                    <a:lnTo>
                      <a:pt x="13" y="25"/>
                    </a:lnTo>
                    <a:lnTo>
                      <a:pt x="10" y="25"/>
                    </a:lnTo>
                    <a:lnTo>
                      <a:pt x="7" y="25"/>
                    </a:lnTo>
                    <a:lnTo>
                      <a:pt x="0" y="25"/>
                    </a:lnTo>
                    <a:lnTo>
                      <a:pt x="0" y="20"/>
                    </a:lnTo>
                    <a:lnTo>
                      <a:pt x="0" y="14"/>
                    </a:lnTo>
                    <a:lnTo>
                      <a:pt x="0" y="0"/>
                    </a:lnTo>
                    <a:lnTo>
                      <a:pt x="3" y="0"/>
                    </a:lnTo>
                    <a:lnTo>
                      <a:pt x="6"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7" name="Freeform 657">
                <a:extLst>
                  <a:ext uri="{FF2B5EF4-FFF2-40B4-BE49-F238E27FC236}">
                    <a16:creationId xmlns:a16="http://schemas.microsoft.com/office/drawing/2014/main" id="{FD7DA2AF-9619-4EB4-8068-D421CAC014FD}"/>
                  </a:ext>
                </a:extLst>
              </p:cNvPr>
              <p:cNvSpPr>
                <a:spLocks/>
              </p:cNvSpPr>
              <p:nvPr/>
            </p:nvSpPr>
            <p:spPr bwMode="auto">
              <a:xfrm>
                <a:off x="1226" y="3198"/>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7 w 13"/>
                  <a:gd name="T13" fmla="*/ 23 h 24"/>
                  <a:gd name="T14" fmla="*/ 0 w 13"/>
                  <a:gd name="T15" fmla="*/ 23 h 24"/>
                  <a:gd name="T16" fmla="*/ 0 w 13"/>
                  <a:gd name="T17" fmla="*/ 23 h 24"/>
                  <a:gd name="T18" fmla="*/ 0 w 13"/>
                  <a:gd name="T19" fmla="*/ 18 h 24"/>
                  <a:gd name="T20" fmla="*/ 0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7" y="23"/>
                    </a:lnTo>
                    <a:lnTo>
                      <a:pt x="0" y="23"/>
                    </a:lnTo>
                    <a:lnTo>
                      <a:pt x="0" y="18"/>
                    </a:lnTo>
                    <a:lnTo>
                      <a:pt x="0"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8" name="Freeform 658">
                <a:extLst>
                  <a:ext uri="{FF2B5EF4-FFF2-40B4-BE49-F238E27FC236}">
                    <a16:creationId xmlns:a16="http://schemas.microsoft.com/office/drawing/2014/main" id="{48F004B6-DE20-47F5-901A-6E8AEA5A274C}"/>
                  </a:ext>
                </a:extLst>
              </p:cNvPr>
              <p:cNvSpPr>
                <a:spLocks/>
              </p:cNvSpPr>
              <p:nvPr/>
            </p:nvSpPr>
            <p:spPr bwMode="auto">
              <a:xfrm>
                <a:off x="1227" y="3200"/>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8 w 12"/>
                  <a:gd name="T11" fmla="*/ 21 h 22"/>
                  <a:gd name="T12" fmla="*/ 6 w 12"/>
                  <a:gd name="T13" fmla="*/ 21 h 22"/>
                  <a:gd name="T14" fmla="*/ 0 w 12"/>
                  <a:gd name="T15" fmla="*/ 21 h 22"/>
                  <a:gd name="T16" fmla="*/ 0 w 12"/>
                  <a:gd name="T17" fmla="*/ 21 h 22"/>
                  <a:gd name="T18" fmla="*/ 0 w 12"/>
                  <a:gd name="T19" fmla="*/ 17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8" y="21"/>
                    </a:lnTo>
                    <a:lnTo>
                      <a:pt x="6" y="21"/>
                    </a:lnTo>
                    <a:lnTo>
                      <a:pt x="0" y="21"/>
                    </a:lnTo>
                    <a:lnTo>
                      <a:pt x="0" y="17"/>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59" name="Freeform 659">
                <a:extLst>
                  <a:ext uri="{FF2B5EF4-FFF2-40B4-BE49-F238E27FC236}">
                    <a16:creationId xmlns:a16="http://schemas.microsoft.com/office/drawing/2014/main" id="{8124B3B0-AB58-4713-A5CC-90D5CB2D8D33}"/>
                  </a:ext>
                </a:extLst>
              </p:cNvPr>
              <p:cNvSpPr>
                <a:spLocks/>
              </p:cNvSpPr>
              <p:nvPr/>
            </p:nvSpPr>
            <p:spPr bwMode="auto">
              <a:xfrm>
                <a:off x="1228" y="3202"/>
                <a:ext cx="11" cy="20"/>
              </a:xfrm>
              <a:custGeom>
                <a:avLst/>
                <a:gdLst>
                  <a:gd name="T0" fmla="*/ 10 w 11"/>
                  <a:gd name="T1" fmla="*/ 0 h 20"/>
                  <a:gd name="T2" fmla="*/ 10 w 11"/>
                  <a:gd name="T3" fmla="*/ 5 h 20"/>
                  <a:gd name="T4" fmla="*/ 10 w 11"/>
                  <a:gd name="T5" fmla="*/ 9 h 20"/>
                  <a:gd name="T6" fmla="*/ 10 w 11"/>
                  <a:gd name="T7" fmla="*/ 19 h 20"/>
                  <a:gd name="T8" fmla="*/ 10 w 11"/>
                  <a:gd name="T9" fmla="*/ 19 h 20"/>
                  <a:gd name="T10" fmla="*/ 8 w 11"/>
                  <a:gd name="T11" fmla="*/ 19 h 20"/>
                  <a:gd name="T12" fmla="*/ 5 w 11"/>
                  <a:gd name="T13" fmla="*/ 19 h 20"/>
                  <a:gd name="T14" fmla="*/ 0 w 11"/>
                  <a:gd name="T15" fmla="*/ 19 h 20"/>
                  <a:gd name="T16" fmla="*/ 0 w 11"/>
                  <a:gd name="T17" fmla="*/ 19 h 20"/>
                  <a:gd name="T18" fmla="*/ 0 w 11"/>
                  <a:gd name="T19" fmla="*/ 15 h 20"/>
                  <a:gd name="T20" fmla="*/ 0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5"/>
                    </a:lnTo>
                    <a:lnTo>
                      <a:pt x="10" y="9"/>
                    </a:lnTo>
                    <a:lnTo>
                      <a:pt x="10" y="19"/>
                    </a:lnTo>
                    <a:lnTo>
                      <a:pt x="8" y="19"/>
                    </a:lnTo>
                    <a:lnTo>
                      <a:pt x="5" y="19"/>
                    </a:lnTo>
                    <a:lnTo>
                      <a:pt x="0" y="19"/>
                    </a:lnTo>
                    <a:lnTo>
                      <a:pt x="0" y="15"/>
                    </a:lnTo>
                    <a:lnTo>
                      <a:pt x="0"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0" name="Freeform 660">
                <a:extLst>
                  <a:ext uri="{FF2B5EF4-FFF2-40B4-BE49-F238E27FC236}">
                    <a16:creationId xmlns:a16="http://schemas.microsoft.com/office/drawing/2014/main" id="{DF8D3404-285A-4C00-BA4A-B53D9347BA73}"/>
                  </a:ext>
                </a:extLst>
              </p:cNvPr>
              <p:cNvSpPr>
                <a:spLocks/>
              </p:cNvSpPr>
              <p:nvPr/>
            </p:nvSpPr>
            <p:spPr bwMode="auto">
              <a:xfrm>
                <a:off x="1229" y="3203"/>
                <a:ext cx="10" cy="19"/>
              </a:xfrm>
              <a:custGeom>
                <a:avLst/>
                <a:gdLst>
                  <a:gd name="T0" fmla="*/ 9 w 10"/>
                  <a:gd name="T1" fmla="*/ 1 h 19"/>
                  <a:gd name="T2" fmla="*/ 9 w 10"/>
                  <a:gd name="T3" fmla="*/ 5 h 19"/>
                  <a:gd name="T4" fmla="*/ 9 w 10"/>
                  <a:gd name="T5" fmla="*/ 9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10 h 19"/>
                  <a:gd name="T22" fmla="*/ 0 w 10"/>
                  <a:gd name="T23" fmla="*/ 1 h 19"/>
                  <a:gd name="T24" fmla="*/ 0 w 10"/>
                  <a:gd name="T25" fmla="*/ 1 h 19"/>
                  <a:gd name="T26" fmla="*/ 2 w 10"/>
                  <a:gd name="T27" fmla="*/ 0 h 19"/>
                  <a:gd name="T28" fmla="*/ 4 w 10"/>
                  <a:gd name="T29" fmla="*/ 0 h 19"/>
                  <a:gd name="T30" fmla="*/ 9 w 10"/>
                  <a:gd name="T31" fmla="*/ 1 h 19"/>
                  <a:gd name="T32" fmla="*/ 9 w 10"/>
                  <a:gd name="T33" fmla="*/ 1 h 19"/>
                  <a:gd name="T34" fmla="*/ 9 w 10"/>
                  <a:gd name="T35" fmla="*/ 1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1"/>
                    </a:moveTo>
                    <a:lnTo>
                      <a:pt x="9" y="5"/>
                    </a:lnTo>
                    <a:lnTo>
                      <a:pt x="9" y="9"/>
                    </a:lnTo>
                    <a:lnTo>
                      <a:pt x="9" y="18"/>
                    </a:lnTo>
                    <a:lnTo>
                      <a:pt x="7" y="18"/>
                    </a:lnTo>
                    <a:lnTo>
                      <a:pt x="5" y="18"/>
                    </a:lnTo>
                    <a:lnTo>
                      <a:pt x="0" y="18"/>
                    </a:lnTo>
                    <a:lnTo>
                      <a:pt x="0" y="14"/>
                    </a:lnTo>
                    <a:lnTo>
                      <a:pt x="0" y="10"/>
                    </a:lnTo>
                    <a:lnTo>
                      <a:pt x="0" y="1"/>
                    </a:lnTo>
                    <a:lnTo>
                      <a:pt x="2" y="0"/>
                    </a:lnTo>
                    <a:lnTo>
                      <a:pt x="4" y="0"/>
                    </a:lnTo>
                    <a:lnTo>
                      <a:pt x="9" y="1"/>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1" name="Freeform 661">
                <a:extLst>
                  <a:ext uri="{FF2B5EF4-FFF2-40B4-BE49-F238E27FC236}">
                    <a16:creationId xmlns:a16="http://schemas.microsoft.com/office/drawing/2014/main" id="{F00950A9-A4CB-4F57-B00C-F21861B69DF2}"/>
                  </a:ext>
                </a:extLst>
              </p:cNvPr>
              <p:cNvSpPr>
                <a:spLocks/>
              </p:cNvSpPr>
              <p:nvPr/>
            </p:nvSpPr>
            <p:spPr bwMode="auto">
              <a:xfrm>
                <a:off x="1230" y="3206"/>
                <a:ext cx="9" cy="16"/>
              </a:xfrm>
              <a:custGeom>
                <a:avLst/>
                <a:gdLst>
                  <a:gd name="T0" fmla="*/ 8 w 9"/>
                  <a:gd name="T1" fmla="*/ 0 h 16"/>
                  <a:gd name="T2" fmla="*/ 8 w 9"/>
                  <a:gd name="T3" fmla="*/ 3 h 16"/>
                  <a:gd name="T4" fmla="*/ 8 w 9"/>
                  <a:gd name="T5" fmla="*/ 7 h 16"/>
                  <a:gd name="T6" fmla="*/ 8 w 9"/>
                  <a:gd name="T7" fmla="*/ 15 h 16"/>
                  <a:gd name="T8" fmla="*/ 8 w 9"/>
                  <a:gd name="T9" fmla="*/ 15 h 16"/>
                  <a:gd name="T10" fmla="*/ 6 w 9"/>
                  <a:gd name="T11" fmla="*/ 15 h 16"/>
                  <a:gd name="T12" fmla="*/ 4 w 9"/>
                  <a:gd name="T13" fmla="*/ 15 h 16"/>
                  <a:gd name="T14" fmla="*/ 0 w 9"/>
                  <a:gd name="T15" fmla="*/ 15 h 16"/>
                  <a:gd name="T16" fmla="*/ 0 w 9"/>
                  <a:gd name="T17" fmla="*/ 15 h 16"/>
                  <a:gd name="T18" fmla="*/ 0 w 9"/>
                  <a:gd name="T19" fmla="*/ 12 h 16"/>
                  <a:gd name="T20" fmla="*/ 0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3"/>
                    </a:lnTo>
                    <a:lnTo>
                      <a:pt x="8" y="7"/>
                    </a:lnTo>
                    <a:lnTo>
                      <a:pt x="8" y="15"/>
                    </a:lnTo>
                    <a:lnTo>
                      <a:pt x="6" y="15"/>
                    </a:lnTo>
                    <a:lnTo>
                      <a:pt x="4" y="15"/>
                    </a:lnTo>
                    <a:lnTo>
                      <a:pt x="0" y="15"/>
                    </a:lnTo>
                    <a:lnTo>
                      <a:pt x="0" y="12"/>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2" name="Freeform 662">
                <a:extLst>
                  <a:ext uri="{FF2B5EF4-FFF2-40B4-BE49-F238E27FC236}">
                    <a16:creationId xmlns:a16="http://schemas.microsoft.com/office/drawing/2014/main" id="{194B795B-626F-4242-BB0E-FBF5223EDAFB}"/>
                  </a:ext>
                </a:extLst>
              </p:cNvPr>
              <p:cNvSpPr>
                <a:spLocks/>
              </p:cNvSpPr>
              <p:nvPr/>
            </p:nvSpPr>
            <p:spPr bwMode="auto">
              <a:xfrm>
                <a:off x="1231" y="3208"/>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5 w 8"/>
                  <a:gd name="T11" fmla="*/ 13 h 14"/>
                  <a:gd name="T12" fmla="*/ 4 w 8"/>
                  <a:gd name="T13" fmla="*/ 13 h 14"/>
                  <a:gd name="T14" fmla="*/ 0 w 8"/>
                  <a:gd name="T15" fmla="*/ 13 h 14"/>
                  <a:gd name="T16" fmla="*/ 0 w 8"/>
                  <a:gd name="T17" fmla="*/ 13 h 14"/>
                  <a:gd name="T18" fmla="*/ 0 w 8"/>
                  <a:gd name="T19" fmla="*/ 10 h 14"/>
                  <a:gd name="T20" fmla="*/ 0 w 8"/>
                  <a:gd name="T21" fmla="*/ 7 h 14"/>
                  <a:gd name="T22" fmla="*/ 0 w 8"/>
                  <a:gd name="T23" fmla="*/ 0 h 14"/>
                  <a:gd name="T24" fmla="*/ 0 w 8"/>
                  <a:gd name="T25" fmla="*/ 0 h 14"/>
                  <a:gd name="T26" fmla="*/ 2 w 8"/>
                  <a:gd name="T27" fmla="*/ 0 h 14"/>
                  <a:gd name="T28" fmla="*/ 3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5" y="13"/>
                    </a:lnTo>
                    <a:lnTo>
                      <a:pt x="4" y="13"/>
                    </a:lnTo>
                    <a:lnTo>
                      <a:pt x="0" y="13"/>
                    </a:lnTo>
                    <a:lnTo>
                      <a:pt x="0" y="10"/>
                    </a:lnTo>
                    <a:lnTo>
                      <a:pt x="0" y="7"/>
                    </a:lnTo>
                    <a:lnTo>
                      <a:pt x="0" y="0"/>
                    </a:lnTo>
                    <a:lnTo>
                      <a:pt x="2" y="0"/>
                    </a:lnTo>
                    <a:lnTo>
                      <a:pt x="3"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3" name="Freeform 663">
                <a:extLst>
                  <a:ext uri="{FF2B5EF4-FFF2-40B4-BE49-F238E27FC236}">
                    <a16:creationId xmlns:a16="http://schemas.microsoft.com/office/drawing/2014/main" id="{0485748F-6156-40E8-BA27-A72D6255FC01}"/>
                  </a:ext>
                </a:extLst>
              </p:cNvPr>
              <p:cNvSpPr>
                <a:spLocks/>
              </p:cNvSpPr>
              <p:nvPr/>
            </p:nvSpPr>
            <p:spPr bwMode="auto">
              <a:xfrm>
                <a:off x="1232" y="3209"/>
                <a:ext cx="7" cy="13"/>
              </a:xfrm>
              <a:custGeom>
                <a:avLst/>
                <a:gdLst>
                  <a:gd name="T0" fmla="*/ 6 w 7"/>
                  <a:gd name="T1" fmla="*/ 0 h 13"/>
                  <a:gd name="T2" fmla="*/ 6 w 7"/>
                  <a:gd name="T3" fmla="*/ 3 h 13"/>
                  <a:gd name="T4" fmla="*/ 6 w 7"/>
                  <a:gd name="T5" fmla="*/ 6 h 13"/>
                  <a:gd name="T6" fmla="*/ 6 w 7"/>
                  <a:gd name="T7" fmla="*/ 12 h 13"/>
                  <a:gd name="T8" fmla="*/ 6 w 7"/>
                  <a:gd name="T9" fmla="*/ 12 h 13"/>
                  <a:gd name="T10" fmla="*/ 5 w 7"/>
                  <a:gd name="T11" fmla="*/ 12 h 13"/>
                  <a:gd name="T12" fmla="*/ 3 w 7"/>
                  <a:gd name="T13" fmla="*/ 12 h 13"/>
                  <a:gd name="T14" fmla="*/ 0 w 7"/>
                  <a:gd name="T15" fmla="*/ 12 h 13"/>
                  <a:gd name="T16" fmla="*/ 0 w 7"/>
                  <a:gd name="T17" fmla="*/ 12 h 13"/>
                  <a:gd name="T18" fmla="*/ 0 w 7"/>
                  <a:gd name="T19" fmla="*/ 10 h 13"/>
                  <a:gd name="T20" fmla="*/ 0 w 7"/>
                  <a:gd name="T21" fmla="*/ 7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6"/>
                    </a:lnTo>
                    <a:lnTo>
                      <a:pt x="6" y="12"/>
                    </a:lnTo>
                    <a:lnTo>
                      <a:pt x="5" y="12"/>
                    </a:lnTo>
                    <a:lnTo>
                      <a:pt x="3" y="12"/>
                    </a:lnTo>
                    <a:lnTo>
                      <a:pt x="0" y="12"/>
                    </a:lnTo>
                    <a:lnTo>
                      <a:pt x="0" y="10"/>
                    </a:lnTo>
                    <a:lnTo>
                      <a:pt x="0" y="7"/>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4" name="Freeform 664">
                <a:extLst>
                  <a:ext uri="{FF2B5EF4-FFF2-40B4-BE49-F238E27FC236}">
                    <a16:creationId xmlns:a16="http://schemas.microsoft.com/office/drawing/2014/main" id="{CD39F4B2-64B3-4F31-8E07-B375500BB7C4}"/>
                  </a:ext>
                </a:extLst>
              </p:cNvPr>
              <p:cNvSpPr>
                <a:spLocks/>
              </p:cNvSpPr>
              <p:nvPr/>
            </p:nvSpPr>
            <p:spPr bwMode="auto">
              <a:xfrm>
                <a:off x="1233" y="3212"/>
                <a:ext cx="6" cy="10"/>
              </a:xfrm>
              <a:custGeom>
                <a:avLst/>
                <a:gdLst>
                  <a:gd name="T0" fmla="*/ 5 w 6"/>
                  <a:gd name="T1" fmla="*/ 0 h 10"/>
                  <a:gd name="T2" fmla="*/ 5 w 6"/>
                  <a:gd name="T3" fmla="*/ 2 h 10"/>
                  <a:gd name="T4" fmla="*/ 5 w 6"/>
                  <a:gd name="T5" fmla="*/ 4 h 10"/>
                  <a:gd name="T6" fmla="*/ 5 w 6"/>
                  <a:gd name="T7" fmla="*/ 9 h 10"/>
                  <a:gd name="T8" fmla="*/ 5 w 6"/>
                  <a:gd name="T9" fmla="*/ 9 h 10"/>
                  <a:gd name="T10" fmla="*/ 4 w 6"/>
                  <a:gd name="T11" fmla="*/ 9 h 10"/>
                  <a:gd name="T12" fmla="*/ 3 w 6"/>
                  <a:gd name="T13" fmla="*/ 9 h 10"/>
                  <a:gd name="T14" fmla="*/ 0 w 6"/>
                  <a:gd name="T15" fmla="*/ 9 h 10"/>
                  <a:gd name="T16" fmla="*/ 0 w 6"/>
                  <a:gd name="T17" fmla="*/ 9 h 10"/>
                  <a:gd name="T18" fmla="*/ 0 w 6"/>
                  <a:gd name="T19" fmla="*/ 7 h 10"/>
                  <a:gd name="T20" fmla="*/ 0 w 6"/>
                  <a:gd name="T21" fmla="*/ 5 h 10"/>
                  <a:gd name="T22" fmla="*/ 0 w 6"/>
                  <a:gd name="T23" fmla="*/ 0 h 10"/>
                  <a:gd name="T24" fmla="*/ 0 w 6"/>
                  <a:gd name="T25" fmla="*/ 0 h 10"/>
                  <a:gd name="T26" fmla="*/ 1 w 6"/>
                  <a:gd name="T27" fmla="*/ 0 h 10"/>
                  <a:gd name="T28" fmla="*/ 2 w 6"/>
                  <a:gd name="T29" fmla="*/ 0 h 10"/>
                  <a:gd name="T30" fmla="*/ 5 w 6"/>
                  <a:gd name="T31" fmla="*/ 0 h 10"/>
                  <a:gd name="T32" fmla="*/ 5 w 6"/>
                  <a:gd name="T33" fmla="*/ 0 h 10"/>
                  <a:gd name="T34" fmla="*/ 5 w 6"/>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0"/>
                  <a:gd name="T56" fmla="*/ 6 w 6"/>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0">
                    <a:moveTo>
                      <a:pt x="5" y="0"/>
                    </a:moveTo>
                    <a:lnTo>
                      <a:pt x="5" y="2"/>
                    </a:lnTo>
                    <a:lnTo>
                      <a:pt x="5" y="4"/>
                    </a:lnTo>
                    <a:lnTo>
                      <a:pt x="5" y="9"/>
                    </a:lnTo>
                    <a:lnTo>
                      <a:pt x="4" y="9"/>
                    </a:lnTo>
                    <a:lnTo>
                      <a:pt x="3" y="9"/>
                    </a:lnTo>
                    <a:lnTo>
                      <a:pt x="0" y="9"/>
                    </a:lnTo>
                    <a:lnTo>
                      <a:pt x="0" y="7"/>
                    </a:lnTo>
                    <a:lnTo>
                      <a:pt x="0" y="5"/>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5" name="Freeform 665">
                <a:extLst>
                  <a:ext uri="{FF2B5EF4-FFF2-40B4-BE49-F238E27FC236}">
                    <a16:creationId xmlns:a16="http://schemas.microsoft.com/office/drawing/2014/main" id="{A180DAD9-7F05-4CBD-B072-812351B7F34E}"/>
                  </a:ext>
                </a:extLst>
              </p:cNvPr>
              <p:cNvSpPr>
                <a:spLocks/>
              </p:cNvSpPr>
              <p:nvPr/>
            </p:nvSpPr>
            <p:spPr bwMode="auto">
              <a:xfrm>
                <a:off x="1234" y="3214"/>
                <a:ext cx="5" cy="9"/>
              </a:xfrm>
              <a:custGeom>
                <a:avLst/>
                <a:gdLst>
                  <a:gd name="T0" fmla="*/ 4 w 5"/>
                  <a:gd name="T1" fmla="*/ 0 h 9"/>
                  <a:gd name="T2" fmla="*/ 4 w 5"/>
                  <a:gd name="T3" fmla="*/ 2 h 9"/>
                  <a:gd name="T4" fmla="*/ 4 w 5"/>
                  <a:gd name="T5" fmla="*/ 6 h 9"/>
                  <a:gd name="T6" fmla="*/ 4 w 5"/>
                  <a:gd name="T7" fmla="*/ 8 h 9"/>
                  <a:gd name="T8" fmla="*/ 4 w 5"/>
                  <a:gd name="T9" fmla="*/ 8 h 9"/>
                  <a:gd name="T10" fmla="*/ 3 w 5"/>
                  <a:gd name="T11" fmla="*/ 8 h 9"/>
                  <a:gd name="T12" fmla="*/ 1 w 5"/>
                  <a:gd name="T13" fmla="*/ 8 h 9"/>
                  <a:gd name="T14" fmla="*/ 0 w 5"/>
                  <a:gd name="T15" fmla="*/ 8 h 9"/>
                  <a:gd name="T16" fmla="*/ 0 w 5"/>
                  <a:gd name="T17" fmla="*/ 8 h 9"/>
                  <a:gd name="T18" fmla="*/ 0 w 5"/>
                  <a:gd name="T19" fmla="*/ 6 h 9"/>
                  <a:gd name="T20" fmla="*/ 0 w 5"/>
                  <a:gd name="T21" fmla="*/ 2 h 9"/>
                  <a:gd name="T22" fmla="*/ 0 w 5"/>
                  <a:gd name="T23" fmla="*/ 0 h 9"/>
                  <a:gd name="T24" fmla="*/ 0 w 5"/>
                  <a:gd name="T25" fmla="*/ 0 h 9"/>
                  <a:gd name="T26" fmla="*/ 1 w 5"/>
                  <a:gd name="T27" fmla="*/ 0 h 9"/>
                  <a:gd name="T28" fmla="*/ 3 w 5"/>
                  <a:gd name="T29" fmla="*/ 0 h 9"/>
                  <a:gd name="T30" fmla="*/ 4 w 5"/>
                  <a:gd name="T31" fmla="*/ 0 h 9"/>
                  <a:gd name="T32" fmla="*/ 4 w 5"/>
                  <a:gd name="T33" fmla="*/ 0 h 9"/>
                  <a:gd name="T34" fmla="*/ 4 w 5"/>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9"/>
                  <a:gd name="T56" fmla="*/ 5 w 5"/>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9">
                    <a:moveTo>
                      <a:pt x="4" y="0"/>
                    </a:moveTo>
                    <a:lnTo>
                      <a:pt x="4" y="2"/>
                    </a:lnTo>
                    <a:lnTo>
                      <a:pt x="4" y="6"/>
                    </a:lnTo>
                    <a:lnTo>
                      <a:pt x="4" y="8"/>
                    </a:lnTo>
                    <a:lnTo>
                      <a:pt x="3" y="8"/>
                    </a:lnTo>
                    <a:lnTo>
                      <a:pt x="1" y="8"/>
                    </a:lnTo>
                    <a:lnTo>
                      <a:pt x="0" y="8"/>
                    </a:lnTo>
                    <a:lnTo>
                      <a:pt x="0" y="6"/>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6" name="Freeform 666">
                <a:extLst>
                  <a:ext uri="{FF2B5EF4-FFF2-40B4-BE49-F238E27FC236}">
                    <a16:creationId xmlns:a16="http://schemas.microsoft.com/office/drawing/2014/main" id="{B3769C6F-4EE2-4FA2-8FB3-A55690C0A891}"/>
                  </a:ext>
                </a:extLst>
              </p:cNvPr>
              <p:cNvSpPr>
                <a:spLocks/>
              </p:cNvSpPr>
              <p:nvPr/>
            </p:nvSpPr>
            <p:spPr bwMode="auto">
              <a:xfrm>
                <a:off x="414"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7" name="Freeform 667">
                <a:extLst>
                  <a:ext uri="{FF2B5EF4-FFF2-40B4-BE49-F238E27FC236}">
                    <a16:creationId xmlns:a16="http://schemas.microsoft.com/office/drawing/2014/main" id="{71D62240-B4FE-4C97-9934-C4A7202778A1}"/>
                  </a:ext>
                </a:extLst>
              </p:cNvPr>
              <p:cNvSpPr>
                <a:spLocks/>
              </p:cNvSpPr>
              <p:nvPr/>
            </p:nvSpPr>
            <p:spPr bwMode="auto">
              <a:xfrm>
                <a:off x="414" y="3258"/>
                <a:ext cx="68" cy="105"/>
              </a:xfrm>
              <a:custGeom>
                <a:avLst/>
                <a:gdLst>
                  <a:gd name="T0" fmla="*/ 67 w 68"/>
                  <a:gd name="T1" fmla="*/ 0 h 105"/>
                  <a:gd name="T2" fmla="*/ 67 w 68"/>
                  <a:gd name="T3" fmla="*/ 2 h 105"/>
                  <a:gd name="T4" fmla="*/ 67 w 68"/>
                  <a:gd name="T5" fmla="*/ 7 h 105"/>
                  <a:gd name="T6" fmla="*/ 67 w 68"/>
                  <a:gd name="T7" fmla="*/ 14 h 105"/>
                  <a:gd name="T8" fmla="*/ 67 w 68"/>
                  <a:gd name="T9" fmla="*/ 24 h 105"/>
                  <a:gd name="T10" fmla="*/ 67 w 68"/>
                  <a:gd name="T11" fmla="*/ 35 h 105"/>
                  <a:gd name="T12" fmla="*/ 67 w 68"/>
                  <a:gd name="T13" fmla="*/ 46 h 105"/>
                  <a:gd name="T14" fmla="*/ 67 w 68"/>
                  <a:gd name="T15" fmla="*/ 58 h 105"/>
                  <a:gd name="T16" fmla="*/ 67 w 68"/>
                  <a:gd name="T17" fmla="*/ 70 h 105"/>
                  <a:gd name="T18" fmla="*/ 67 w 68"/>
                  <a:gd name="T19" fmla="*/ 81 h 105"/>
                  <a:gd name="T20" fmla="*/ 67 w 68"/>
                  <a:gd name="T21" fmla="*/ 90 h 105"/>
                  <a:gd name="T22" fmla="*/ 67 w 68"/>
                  <a:gd name="T23" fmla="*/ 98 h 105"/>
                  <a:gd name="T24" fmla="*/ 67 w 68"/>
                  <a:gd name="T25" fmla="*/ 103 h 105"/>
                  <a:gd name="T26" fmla="*/ 67 w 68"/>
                  <a:gd name="T27" fmla="*/ 104 h 105"/>
                  <a:gd name="T28" fmla="*/ 67 w 68"/>
                  <a:gd name="T29" fmla="*/ 104 h 105"/>
                  <a:gd name="T30" fmla="*/ 64 w 68"/>
                  <a:gd name="T31" fmla="*/ 104 h 105"/>
                  <a:gd name="T32" fmla="*/ 57 w 68"/>
                  <a:gd name="T33" fmla="*/ 104 h 105"/>
                  <a:gd name="T34" fmla="*/ 46 w 68"/>
                  <a:gd name="T35" fmla="*/ 104 h 105"/>
                  <a:gd name="T36" fmla="*/ 34 w 68"/>
                  <a:gd name="T37" fmla="*/ 104 h 105"/>
                  <a:gd name="T38" fmla="*/ 21 w 68"/>
                  <a:gd name="T39" fmla="*/ 104 h 105"/>
                  <a:gd name="T40" fmla="*/ 11 w 68"/>
                  <a:gd name="T41" fmla="*/ 104 h 105"/>
                  <a:gd name="T42" fmla="*/ 3 w 68"/>
                  <a:gd name="T43" fmla="*/ 104 h 105"/>
                  <a:gd name="T44" fmla="*/ 0 w 68"/>
                  <a:gd name="T45" fmla="*/ 104 h 105"/>
                  <a:gd name="T46" fmla="*/ 0 w 68"/>
                  <a:gd name="T47" fmla="*/ 104 h 105"/>
                  <a:gd name="T48" fmla="*/ 0 w 68"/>
                  <a:gd name="T49" fmla="*/ 103 h 105"/>
                  <a:gd name="T50" fmla="*/ 0 w 68"/>
                  <a:gd name="T51" fmla="*/ 98 h 105"/>
                  <a:gd name="T52" fmla="*/ 0 w 68"/>
                  <a:gd name="T53" fmla="*/ 90 h 105"/>
                  <a:gd name="T54" fmla="*/ 0 w 68"/>
                  <a:gd name="T55" fmla="*/ 81 h 105"/>
                  <a:gd name="T56" fmla="*/ 0 w 68"/>
                  <a:gd name="T57" fmla="*/ 70 h 105"/>
                  <a:gd name="T58" fmla="*/ 0 w 68"/>
                  <a:gd name="T59" fmla="*/ 58 h 105"/>
                  <a:gd name="T60" fmla="*/ 0 w 68"/>
                  <a:gd name="T61" fmla="*/ 46 h 105"/>
                  <a:gd name="T62" fmla="*/ 0 w 68"/>
                  <a:gd name="T63" fmla="*/ 35 h 105"/>
                  <a:gd name="T64" fmla="*/ 0 w 68"/>
                  <a:gd name="T65" fmla="*/ 24 h 105"/>
                  <a:gd name="T66" fmla="*/ 0 w 68"/>
                  <a:gd name="T67" fmla="*/ 14 h 105"/>
                  <a:gd name="T68" fmla="*/ 0 w 68"/>
                  <a:gd name="T69" fmla="*/ 7 h 105"/>
                  <a:gd name="T70" fmla="*/ 0 w 68"/>
                  <a:gd name="T71" fmla="*/ 2 h 105"/>
                  <a:gd name="T72" fmla="*/ 0 w 68"/>
                  <a:gd name="T73" fmla="*/ 0 h 105"/>
                  <a:gd name="T74" fmla="*/ 0 w 68"/>
                  <a:gd name="T75" fmla="*/ 0 h 105"/>
                  <a:gd name="T76" fmla="*/ 3 w 68"/>
                  <a:gd name="T77" fmla="*/ 0 h 105"/>
                  <a:gd name="T78" fmla="*/ 11 w 68"/>
                  <a:gd name="T79" fmla="*/ 0 h 105"/>
                  <a:gd name="T80" fmla="*/ 21 w 68"/>
                  <a:gd name="T81" fmla="*/ 0 h 105"/>
                  <a:gd name="T82" fmla="*/ 34 w 68"/>
                  <a:gd name="T83" fmla="*/ 0 h 105"/>
                  <a:gd name="T84" fmla="*/ 46 w 68"/>
                  <a:gd name="T85" fmla="*/ 0 h 105"/>
                  <a:gd name="T86" fmla="*/ 57 w 68"/>
                  <a:gd name="T87" fmla="*/ 0 h 105"/>
                  <a:gd name="T88" fmla="*/ 64 w 68"/>
                  <a:gd name="T89" fmla="*/ 0 h 105"/>
                  <a:gd name="T90" fmla="*/ 67 w 68"/>
                  <a:gd name="T91" fmla="*/ 0 h 105"/>
                  <a:gd name="T92" fmla="*/ 67 w 68"/>
                  <a:gd name="T93" fmla="*/ 0 h 105"/>
                  <a:gd name="T94" fmla="*/ 67 w 68"/>
                  <a:gd name="T95" fmla="*/ 0 h 10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5"/>
                  <a:gd name="T146" fmla="*/ 68 w 68"/>
                  <a:gd name="T147" fmla="*/ 105 h 10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5">
                    <a:moveTo>
                      <a:pt x="67" y="0"/>
                    </a:moveTo>
                    <a:lnTo>
                      <a:pt x="67" y="2"/>
                    </a:lnTo>
                    <a:lnTo>
                      <a:pt x="67" y="7"/>
                    </a:lnTo>
                    <a:lnTo>
                      <a:pt x="67" y="14"/>
                    </a:lnTo>
                    <a:lnTo>
                      <a:pt x="67" y="24"/>
                    </a:lnTo>
                    <a:lnTo>
                      <a:pt x="67" y="35"/>
                    </a:lnTo>
                    <a:lnTo>
                      <a:pt x="67" y="46"/>
                    </a:lnTo>
                    <a:lnTo>
                      <a:pt x="67" y="58"/>
                    </a:lnTo>
                    <a:lnTo>
                      <a:pt x="67" y="70"/>
                    </a:lnTo>
                    <a:lnTo>
                      <a:pt x="67" y="81"/>
                    </a:lnTo>
                    <a:lnTo>
                      <a:pt x="67" y="90"/>
                    </a:lnTo>
                    <a:lnTo>
                      <a:pt x="67" y="98"/>
                    </a:lnTo>
                    <a:lnTo>
                      <a:pt x="67" y="103"/>
                    </a:lnTo>
                    <a:lnTo>
                      <a:pt x="67" y="104"/>
                    </a:lnTo>
                    <a:lnTo>
                      <a:pt x="64" y="104"/>
                    </a:lnTo>
                    <a:lnTo>
                      <a:pt x="57" y="104"/>
                    </a:lnTo>
                    <a:lnTo>
                      <a:pt x="46" y="104"/>
                    </a:lnTo>
                    <a:lnTo>
                      <a:pt x="34" y="104"/>
                    </a:lnTo>
                    <a:lnTo>
                      <a:pt x="21" y="104"/>
                    </a:lnTo>
                    <a:lnTo>
                      <a:pt x="11" y="104"/>
                    </a:lnTo>
                    <a:lnTo>
                      <a:pt x="3" y="104"/>
                    </a:lnTo>
                    <a:lnTo>
                      <a:pt x="0" y="104"/>
                    </a:lnTo>
                    <a:lnTo>
                      <a:pt x="0" y="103"/>
                    </a:lnTo>
                    <a:lnTo>
                      <a:pt x="0" y="98"/>
                    </a:lnTo>
                    <a:lnTo>
                      <a:pt x="0" y="90"/>
                    </a:lnTo>
                    <a:lnTo>
                      <a:pt x="0" y="81"/>
                    </a:lnTo>
                    <a:lnTo>
                      <a:pt x="0" y="70"/>
                    </a:lnTo>
                    <a:lnTo>
                      <a:pt x="0" y="58"/>
                    </a:lnTo>
                    <a:lnTo>
                      <a:pt x="0" y="46"/>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68" name="Freeform 668">
                <a:extLst>
                  <a:ext uri="{FF2B5EF4-FFF2-40B4-BE49-F238E27FC236}">
                    <a16:creationId xmlns:a16="http://schemas.microsoft.com/office/drawing/2014/main" id="{BC39399E-15AD-46ED-97C5-F58A14EC1BEB}"/>
                  </a:ext>
                </a:extLst>
              </p:cNvPr>
              <p:cNvSpPr>
                <a:spLocks/>
              </p:cNvSpPr>
              <p:nvPr/>
            </p:nvSpPr>
            <p:spPr bwMode="auto">
              <a:xfrm>
                <a:off x="419" y="3263"/>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9"/>
                    </a:lnTo>
                    <a:lnTo>
                      <a:pt x="58" y="70"/>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3" y="0"/>
                    </a:lnTo>
                    <a:lnTo>
                      <a:pt x="11" y="0"/>
                    </a:lnTo>
                    <a:lnTo>
                      <a:pt x="23" y="0"/>
                    </a:lnTo>
                    <a:lnTo>
                      <a:pt x="35" y="0"/>
                    </a:lnTo>
                    <a:lnTo>
                      <a:pt x="46" y="0"/>
                    </a:lnTo>
                    <a:lnTo>
                      <a:pt x="54"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69" name="Freeform 669">
                <a:extLst>
                  <a:ext uri="{FF2B5EF4-FFF2-40B4-BE49-F238E27FC236}">
                    <a16:creationId xmlns:a16="http://schemas.microsoft.com/office/drawing/2014/main" id="{6027E5E0-72BD-4F4A-9CAD-9662575F5A47}"/>
                  </a:ext>
                </a:extLst>
              </p:cNvPr>
              <p:cNvSpPr>
                <a:spLocks/>
              </p:cNvSpPr>
              <p:nvPr/>
            </p:nvSpPr>
            <p:spPr bwMode="auto">
              <a:xfrm>
                <a:off x="419" y="3263"/>
                <a:ext cx="59" cy="95"/>
              </a:xfrm>
              <a:custGeom>
                <a:avLst/>
                <a:gdLst>
                  <a:gd name="T0" fmla="*/ 58 w 59"/>
                  <a:gd name="T1" fmla="*/ 0 h 95"/>
                  <a:gd name="T2" fmla="*/ 58 w 59"/>
                  <a:gd name="T3" fmla="*/ 2 h 95"/>
                  <a:gd name="T4" fmla="*/ 58 w 59"/>
                  <a:gd name="T5" fmla="*/ 7 h 95"/>
                  <a:gd name="T6" fmla="*/ 58 w 59"/>
                  <a:gd name="T7" fmla="*/ 15 h 95"/>
                  <a:gd name="T8" fmla="*/ 58 w 59"/>
                  <a:gd name="T9" fmla="*/ 24 h 95"/>
                  <a:gd name="T10" fmla="*/ 58 w 59"/>
                  <a:gd name="T11" fmla="*/ 35 h 95"/>
                  <a:gd name="T12" fmla="*/ 58 w 59"/>
                  <a:gd name="T13" fmla="*/ 47 h 95"/>
                  <a:gd name="T14" fmla="*/ 58 w 59"/>
                  <a:gd name="T15" fmla="*/ 59 h 95"/>
                  <a:gd name="T16" fmla="*/ 58 w 59"/>
                  <a:gd name="T17" fmla="*/ 70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70 h 95"/>
                  <a:gd name="T52" fmla="*/ 0 w 59"/>
                  <a:gd name="T53" fmla="*/ 59 h 95"/>
                  <a:gd name="T54" fmla="*/ 0 w 59"/>
                  <a:gd name="T55" fmla="*/ 47 h 95"/>
                  <a:gd name="T56" fmla="*/ 0 w 59"/>
                  <a:gd name="T57" fmla="*/ 35 h 95"/>
                  <a:gd name="T58" fmla="*/ 0 w 59"/>
                  <a:gd name="T59" fmla="*/ 24 h 95"/>
                  <a:gd name="T60" fmla="*/ 0 w 59"/>
                  <a:gd name="T61" fmla="*/ 15 h 95"/>
                  <a:gd name="T62" fmla="*/ 0 w 59"/>
                  <a:gd name="T63" fmla="*/ 7 h 95"/>
                  <a:gd name="T64" fmla="*/ 0 w 59"/>
                  <a:gd name="T65" fmla="*/ 2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2"/>
                    </a:lnTo>
                    <a:lnTo>
                      <a:pt x="58" y="7"/>
                    </a:lnTo>
                    <a:lnTo>
                      <a:pt x="58" y="15"/>
                    </a:lnTo>
                    <a:lnTo>
                      <a:pt x="58" y="24"/>
                    </a:lnTo>
                    <a:lnTo>
                      <a:pt x="58" y="35"/>
                    </a:lnTo>
                    <a:lnTo>
                      <a:pt x="58" y="47"/>
                    </a:lnTo>
                    <a:lnTo>
                      <a:pt x="58" y="59"/>
                    </a:lnTo>
                    <a:lnTo>
                      <a:pt x="58" y="70"/>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70"/>
                    </a:lnTo>
                    <a:lnTo>
                      <a:pt x="0" y="59"/>
                    </a:lnTo>
                    <a:lnTo>
                      <a:pt x="0" y="47"/>
                    </a:lnTo>
                    <a:lnTo>
                      <a:pt x="0" y="35"/>
                    </a:lnTo>
                    <a:lnTo>
                      <a:pt x="0" y="24"/>
                    </a:lnTo>
                    <a:lnTo>
                      <a:pt x="0" y="15"/>
                    </a:lnTo>
                    <a:lnTo>
                      <a:pt x="0" y="7"/>
                    </a:lnTo>
                    <a:lnTo>
                      <a:pt x="0" y="2"/>
                    </a:lnTo>
                    <a:lnTo>
                      <a:pt x="0" y="0"/>
                    </a:lnTo>
                    <a:lnTo>
                      <a:pt x="3" y="0"/>
                    </a:lnTo>
                    <a:lnTo>
                      <a:pt x="11" y="0"/>
                    </a:lnTo>
                    <a:lnTo>
                      <a:pt x="23" y="0"/>
                    </a:lnTo>
                    <a:lnTo>
                      <a:pt x="35" y="0"/>
                    </a:lnTo>
                    <a:lnTo>
                      <a:pt x="46" y="0"/>
                    </a:lnTo>
                    <a:lnTo>
                      <a:pt x="54"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70" name="Freeform 670">
                <a:extLst>
                  <a:ext uri="{FF2B5EF4-FFF2-40B4-BE49-F238E27FC236}">
                    <a16:creationId xmlns:a16="http://schemas.microsoft.com/office/drawing/2014/main" id="{64231DEC-EC39-426A-B253-AAC51A4C6974}"/>
                  </a:ext>
                </a:extLst>
              </p:cNvPr>
              <p:cNvSpPr>
                <a:spLocks/>
              </p:cNvSpPr>
              <p:nvPr/>
            </p:nvSpPr>
            <p:spPr bwMode="auto">
              <a:xfrm>
                <a:off x="419" y="3263"/>
                <a:ext cx="28" cy="31"/>
              </a:xfrm>
              <a:custGeom>
                <a:avLst/>
                <a:gdLst>
                  <a:gd name="T0" fmla="*/ 27 w 28"/>
                  <a:gd name="T1" fmla="*/ 1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1 h 31"/>
                  <a:gd name="T24" fmla="*/ 0 w 28"/>
                  <a:gd name="T25" fmla="*/ 1 h 31"/>
                  <a:gd name="T26" fmla="*/ 7 w 28"/>
                  <a:gd name="T27" fmla="*/ 0 h 31"/>
                  <a:gd name="T28" fmla="*/ 20 w 28"/>
                  <a:gd name="T29" fmla="*/ 0 h 31"/>
                  <a:gd name="T30" fmla="*/ 27 w 28"/>
                  <a:gd name="T31" fmla="*/ 1 h 31"/>
                  <a:gd name="T32" fmla="*/ 27 w 28"/>
                  <a:gd name="T33" fmla="*/ 1 h 31"/>
                  <a:gd name="T34" fmla="*/ 27 w 28"/>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1"/>
                    </a:moveTo>
                    <a:lnTo>
                      <a:pt x="27" y="8"/>
                    </a:lnTo>
                    <a:lnTo>
                      <a:pt x="27" y="22"/>
                    </a:lnTo>
                    <a:lnTo>
                      <a:pt x="27" y="30"/>
                    </a:lnTo>
                    <a:lnTo>
                      <a:pt x="20" y="30"/>
                    </a:lnTo>
                    <a:lnTo>
                      <a:pt x="7" y="30"/>
                    </a:lnTo>
                    <a:lnTo>
                      <a:pt x="0" y="30"/>
                    </a:lnTo>
                    <a:lnTo>
                      <a:pt x="0" y="22"/>
                    </a:lnTo>
                    <a:lnTo>
                      <a:pt x="0" y="8"/>
                    </a:lnTo>
                    <a:lnTo>
                      <a:pt x="0" y="1"/>
                    </a:lnTo>
                    <a:lnTo>
                      <a:pt x="7" y="0"/>
                    </a:lnTo>
                    <a:lnTo>
                      <a:pt x="20" y="0"/>
                    </a:lnTo>
                    <a:lnTo>
                      <a:pt x="27"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1" name="Freeform 671">
                <a:extLst>
                  <a:ext uri="{FF2B5EF4-FFF2-40B4-BE49-F238E27FC236}">
                    <a16:creationId xmlns:a16="http://schemas.microsoft.com/office/drawing/2014/main" id="{C94B90E6-1A79-4843-8AB1-88B13E663CD9}"/>
                  </a:ext>
                </a:extLst>
              </p:cNvPr>
              <p:cNvSpPr>
                <a:spLocks/>
              </p:cNvSpPr>
              <p:nvPr/>
            </p:nvSpPr>
            <p:spPr bwMode="auto">
              <a:xfrm>
                <a:off x="449" y="3263"/>
                <a:ext cx="28" cy="31"/>
              </a:xfrm>
              <a:custGeom>
                <a:avLst/>
                <a:gdLst>
                  <a:gd name="T0" fmla="*/ 27 w 28"/>
                  <a:gd name="T1" fmla="*/ 1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1 h 31"/>
                  <a:gd name="T24" fmla="*/ 0 w 28"/>
                  <a:gd name="T25" fmla="*/ 1 h 31"/>
                  <a:gd name="T26" fmla="*/ 7 w 28"/>
                  <a:gd name="T27" fmla="*/ 0 h 31"/>
                  <a:gd name="T28" fmla="*/ 20 w 28"/>
                  <a:gd name="T29" fmla="*/ 0 h 31"/>
                  <a:gd name="T30" fmla="*/ 27 w 28"/>
                  <a:gd name="T31" fmla="*/ 1 h 31"/>
                  <a:gd name="T32" fmla="*/ 27 w 28"/>
                  <a:gd name="T33" fmla="*/ 1 h 31"/>
                  <a:gd name="T34" fmla="*/ 27 w 28"/>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1"/>
                    </a:moveTo>
                    <a:lnTo>
                      <a:pt x="27" y="8"/>
                    </a:lnTo>
                    <a:lnTo>
                      <a:pt x="27" y="22"/>
                    </a:lnTo>
                    <a:lnTo>
                      <a:pt x="27" y="30"/>
                    </a:lnTo>
                    <a:lnTo>
                      <a:pt x="20" y="30"/>
                    </a:lnTo>
                    <a:lnTo>
                      <a:pt x="7" y="30"/>
                    </a:lnTo>
                    <a:lnTo>
                      <a:pt x="0" y="30"/>
                    </a:lnTo>
                    <a:lnTo>
                      <a:pt x="0" y="22"/>
                    </a:lnTo>
                    <a:lnTo>
                      <a:pt x="0" y="8"/>
                    </a:lnTo>
                    <a:lnTo>
                      <a:pt x="0" y="1"/>
                    </a:lnTo>
                    <a:lnTo>
                      <a:pt x="7" y="0"/>
                    </a:lnTo>
                    <a:lnTo>
                      <a:pt x="20" y="0"/>
                    </a:lnTo>
                    <a:lnTo>
                      <a:pt x="27" y="1"/>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2" name="Freeform 672">
                <a:extLst>
                  <a:ext uri="{FF2B5EF4-FFF2-40B4-BE49-F238E27FC236}">
                    <a16:creationId xmlns:a16="http://schemas.microsoft.com/office/drawing/2014/main" id="{37E41493-B270-49A5-8B25-B0F4DBD9837E}"/>
                  </a:ext>
                </a:extLst>
              </p:cNvPr>
              <p:cNvSpPr>
                <a:spLocks/>
              </p:cNvSpPr>
              <p:nvPr/>
            </p:nvSpPr>
            <p:spPr bwMode="auto">
              <a:xfrm>
                <a:off x="419" y="3296"/>
                <a:ext cx="28" cy="30"/>
              </a:xfrm>
              <a:custGeom>
                <a:avLst/>
                <a:gdLst>
                  <a:gd name="T0" fmla="*/ 27 w 28"/>
                  <a:gd name="T1" fmla="*/ 0 h 30"/>
                  <a:gd name="T2" fmla="*/ 27 w 28"/>
                  <a:gd name="T3" fmla="*/ 7 h 30"/>
                  <a:gd name="T4" fmla="*/ 27 w 28"/>
                  <a:gd name="T5" fmla="*/ 21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1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1"/>
                    </a:lnTo>
                    <a:lnTo>
                      <a:pt x="27" y="29"/>
                    </a:lnTo>
                    <a:lnTo>
                      <a:pt x="20" y="29"/>
                    </a:lnTo>
                    <a:lnTo>
                      <a:pt x="7" y="29"/>
                    </a:lnTo>
                    <a:lnTo>
                      <a:pt x="0" y="29"/>
                    </a:lnTo>
                    <a:lnTo>
                      <a:pt x="0" y="21"/>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3" name="Freeform 673">
                <a:extLst>
                  <a:ext uri="{FF2B5EF4-FFF2-40B4-BE49-F238E27FC236}">
                    <a16:creationId xmlns:a16="http://schemas.microsoft.com/office/drawing/2014/main" id="{A774CB7C-8484-4359-91F0-B863A7516B42}"/>
                  </a:ext>
                </a:extLst>
              </p:cNvPr>
              <p:cNvSpPr>
                <a:spLocks/>
              </p:cNvSpPr>
              <p:nvPr/>
            </p:nvSpPr>
            <p:spPr bwMode="auto">
              <a:xfrm>
                <a:off x="449" y="3296"/>
                <a:ext cx="28" cy="30"/>
              </a:xfrm>
              <a:custGeom>
                <a:avLst/>
                <a:gdLst>
                  <a:gd name="T0" fmla="*/ 27 w 28"/>
                  <a:gd name="T1" fmla="*/ 0 h 30"/>
                  <a:gd name="T2" fmla="*/ 27 w 28"/>
                  <a:gd name="T3" fmla="*/ 7 h 30"/>
                  <a:gd name="T4" fmla="*/ 27 w 28"/>
                  <a:gd name="T5" fmla="*/ 21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1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1"/>
                    </a:lnTo>
                    <a:lnTo>
                      <a:pt x="27" y="29"/>
                    </a:lnTo>
                    <a:lnTo>
                      <a:pt x="20" y="29"/>
                    </a:lnTo>
                    <a:lnTo>
                      <a:pt x="7" y="29"/>
                    </a:lnTo>
                    <a:lnTo>
                      <a:pt x="0" y="29"/>
                    </a:lnTo>
                    <a:lnTo>
                      <a:pt x="0" y="21"/>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4" name="Freeform 674">
                <a:extLst>
                  <a:ext uri="{FF2B5EF4-FFF2-40B4-BE49-F238E27FC236}">
                    <a16:creationId xmlns:a16="http://schemas.microsoft.com/office/drawing/2014/main" id="{21532B1C-FD27-49DF-8986-F39E2A28A0B1}"/>
                  </a:ext>
                </a:extLst>
              </p:cNvPr>
              <p:cNvSpPr>
                <a:spLocks/>
              </p:cNvSpPr>
              <p:nvPr/>
            </p:nvSpPr>
            <p:spPr bwMode="auto">
              <a:xfrm>
                <a:off x="419" y="33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5" name="Freeform 675">
                <a:extLst>
                  <a:ext uri="{FF2B5EF4-FFF2-40B4-BE49-F238E27FC236}">
                    <a16:creationId xmlns:a16="http://schemas.microsoft.com/office/drawing/2014/main" id="{667CF275-DFD6-4A1B-AD02-28F1082D0A67}"/>
                  </a:ext>
                </a:extLst>
              </p:cNvPr>
              <p:cNvSpPr>
                <a:spLocks/>
              </p:cNvSpPr>
              <p:nvPr/>
            </p:nvSpPr>
            <p:spPr bwMode="auto">
              <a:xfrm>
                <a:off x="449" y="3328"/>
                <a:ext cx="28" cy="31"/>
              </a:xfrm>
              <a:custGeom>
                <a:avLst/>
                <a:gdLst>
                  <a:gd name="T0" fmla="*/ 27 w 28"/>
                  <a:gd name="T1" fmla="*/ 0 h 31"/>
                  <a:gd name="T2" fmla="*/ 27 w 28"/>
                  <a:gd name="T3" fmla="*/ 8 h 31"/>
                  <a:gd name="T4" fmla="*/ 27 w 28"/>
                  <a:gd name="T5" fmla="*/ 22 h 31"/>
                  <a:gd name="T6" fmla="*/ 27 w 28"/>
                  <a:gd name="T7" fmla="*/ 30 h 31"/>
                  <a:gd name="T8" fmla="*/ 27 w 28"/>
                  <a:gd name="T9" fmla="*/ 30 h 31"/>
                  <a:gd name="T10" fmla="*/ 20 w 28"/>
                  <a:gd name="T11" fmla="*/ 30 h 31"/>
                  <a:gd name="T12" fmla="*/ 7 w 28"/>
                  <a:gd name="T13" fmla="*/ 30 h 31"/>
                  <a:gd name="T14" fmla="*/ 0 w 28"/>
                  <a:gd name="T15" fmla="*/ 30 h 31"/>
                  <a:gd name="T16" fmla="*/ 0 w 28"/>
                  <a:gd name="T17" fmla="*/ 30 h 31"/>
                  <a:gd name="T18" fmla="*/ 0 w 28"/>
                  <a:gd name="T19" fmla="*/ 22 h 31"/>
                  <a:gd name="T20" fmla="*/ 0 w 28"/>
                  <a:gd name="T21" fmla="*/ 8 h 31"/>
                  <a:gd name="T22" fmla="*/ 0 w 28"/>
                  <a:gd name="T23" fmla="*/ 0 h 31"/>
                  <a:gd name="T24" fmla="*/ 0 w 28"/>
                  <a:gd name="T25" fmla="*/ 0 h 31"/>
                  <a:gd name="T26" fmla="*/ 7 w 28"/>
                  <a:gd name="T27" fmla="*/ 0 h 31"/>
                  <a:gd name="T28" fmla="*/ 20 w 28"/>
                  <a:gd name="T29" fmla="*/ 0 h 31"/>
                  <a:gd name="T30" fmla="*/ 27 w 28"/>
                  <a:gd name="T31" fmla="*/ 0 h 31"/>
                  <a:gd name="T32" fmla="*/ 27 w 28"/>
                  <a:gd name="T33" fmla="*/ 0 h 31"/>
                  <a:gd name="T34" fmla="*/ 27 w 28"/>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1"/>
                  <a:gd name="T56" fmla="*/ 28 w 28"/>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1">
                    <a:moveTo>
                      <a:pt x="27" y="0"/>
                    </a:moveTo>
                    <a:lnTo>
                      <a:pt x="27" y="8"/>
                    </a:lnTo>
                    <a:lnTo>
                      <a:pt x="27" y="22"/>
                    </a:lnTo>
                    <a:lnTo>
                      <a:pt x="27" y="30"/>
                    </a:lnTo>
                    <a:lnTo>
                      <a:pt x="20" y="30"/>
                    </a:lnTo>
                    <a:lnTo>
                      <a:pt x="7" y="30"/>
                    </a:lnTo>
                    <a:lnTo>
                      <a:pt x="0" y="30"/>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6" name="Freeform 676">
                <a:extLst>
                  <a:ext uri="{FF2B5EF4-FFF2-40B4-BE49-F238E27FC236}">
                    <a16:creationId xmlns:a16="http://schemas.microsoft.com/office/drawing/2014/main" id="{500FB227-314D-4024-AE51-BE4D788E3F3F}"/>
                  </a:ext>
                </a:extLst>
              </p:cNvPr>
              <p:cNvSpPr>
                <a:spLocks/>
              </p:cNvSpPr>
              <p:nvPr/>
            </p:nvSpPr>
            <p:spPr bwMode="auto">
              <a:xfrm>
                <a:off x="419" y="3264"/>
                <a:ext cx="15" cy="28"/>
              </a:xfrm>
              <a:custGeom>
                <a:avLst/>
                <a:gdLst>
                  <a:gd name="T0" fmla="*/ 14 w 15"/>
                  <a:gd name="T1" fmla="*/ 0 h 28"/>
                  <a:gd name="T2" fmla="*/ 14 w 15"/>
                  <a:gd name="T3" fmla="*/ 7 h 28"/>
                  <a:gd name="T4" fmla="*/ 14 w 15"/>
                  <a:gd name="T5" fmla="*/ 20 h 28"/>
                  <a:gd name="T6" fmla="*/ 14 w 15"/>
                  <a:gd name="T7" fmla="*/ 27 h 28"/>
                  <a:gd name="T8" fmla="*/ 14 w 15"/>
                  <a:gd name="T9" fmla="*/ 27 h 28"/>
                  <a:gd name="T10" fmla="*/ 11 w 15"/>
                  <a:gd name="T11" fmla="*/ 27 h 28"/>
                  <a:gd name="T12" fmla="*/ 4 w 15"/>
                  <a:gd name="T13" fmla="*/ 27 h 28"/>
                  <a:gd name="T14" fmla="*/ 0 w 15"/>
                  <a:gd name="T15" fmla="*/ 27 h 28"/>
                  <a:gd name="T16" fmla="*/ 0 w 15"/>
                  <a:gd name="T17" fmla="*/ 27 h 28"/>
                  <a:gd name="T18" fmla="*/ 0 w 15"/>
                  <a:gd name="T19" fmla="*/ 20 h 28"/>
                  <a:gd name="T20" fmla="*/ 0 w 15"/>
                  <a:gd name="T21" fmla="*/ 7 h 28"/>
                  <a:gd name="T22" fmla="*/ 0 w 15"/>
                  <a:gd name="T23" fmla="*/ 0 h 28"/>
                  <a:gd name="T24" fmla="*/ 0 w 15"/>
                  <a:gd name="T25" fmla="*/ 0 h 28"/>
                  <a:gd name="T26" fmla="*/ 4 w 15"/>
                  <a:gd name="T27" fmla="*/ 0 h 28"/>
                  <a:gd name="T28" fmla="*/ 11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7"/>
                    </a:lnTo>
                    <a:lnTo>
                      <a:pt x="14" y="20"/>
                    </a:lnTo>
                    <a:lnTo>
                      <a:pt x="14" y="27"/>
                    </a:lnTo>
                    <a:lnTo>
                      <a:pt x="11" y="27"/>
                    </a:lnTo>
                    <a:lnTo>
                      <a:pt x="4" y="27"/>
                    </a:lnTo>
                    <a:lnTo>
                      <a:pt x="0" y="27"/>
                    </a:lnTo>
                    <a:lnTo>
                      <a:pt x="0" y="20"/>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7" name="Freeform 677">
                <a:extLst>
                  <a:ext uri="{FF2B5EF4-FFF2-40B4-BE49-F238E27FC236}">
                    <a16:creationId xmlns:a16="http://schemas.microsoft.com/office/drawing/2014/main" id="{5680F33D-6477-42DF-A84C-E426D70DEC53}"/>
                  </a:ext>
                </a:extLst>
              </p:cNvPr>
              <p:cNvSpPr>
                <a:spLocks/>
              </p:cNvSpPr>
              <p:nvPr/>
            </p:nvSpPr>
            <p:spPr bwMode="auto">
              <a:xfrm>
                <a:off x="420" y="3265"/>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20 h 27"/>
                  <a:gd name="T20" fmla="*/ 0 w 14"/>
                  <a:gd name="T21" fmla="*/ 14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20"/>
                    </a:lnTo>
                    <a:lnTo>
                      <a:pt x="0" y="14"/>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8" name="Freeform 678">
                <a:extLst>
                  <a:ext uri="{FF2B5EF4-FFF2-40B4-BE49-F238E27FC236}">
                    <a16:creationId xmlns:a16="http://schemas.microsoft.com/office/drawing/2014/main" id="{AF1109CC-2224-4E4A-BCAF-17FD24B2BF2D}"/>
                  </a:ext>
                </a:extLst>
              </p:cNvPr>
              <p:cNvSpPr>
                <a:spLocks/>
              </p:cNvSpPr>
              <p:nvPr/>
            </p:nvSpPr>
            <p:spPr bwMode="auto">
              <a:xfrm>
                <a:off x="420" y="3267"/>
                <a:ext cx="14" cy="25"/>
              </a:xfrm>
              <a:custGeom>
                <a:avLst/>
                <a:gdLst>
                  <a:gd name="T0" fmla="*/ 13 w 14"/>
                  <a:gd name="T1" fmla="*/ 0 h 25"/>
                  <a:gd name="T2" fmla="*/ 13 w 14"/>
                  <a:gd name="T3" fmla="*/ 6 h 25"/>
                  <a:gd name="T4" fmla="*/ 13 w 14"/>
                  <a:gd name="T5" fmla="*/ 11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1 w 14"/>
                  <a:gd name="T19" fmla="*/ 18 h 25"/>
                  <a:gd name="T20" fmla="*/ 1 w 14"/>
                  <a:gd name="T21" fmla="*/ 13 h 25"/>
                  <a:gd name="T22" fmla="*/ 0 w 14"/>
                  <a:gd name="T23" fmla="*/ 0 h 25"/>
                  <a:gd name="T24" fmla="*/ 0 w 14"/>
                  <a:gd name="T25" fmla="*/ 0 h 25"/>
                  <a:gd name="T26" fmla="*/ 4 w 14"/>
                  <a:gd name="T27" fmla="*/ 0 h 25"/>
                  <a:gd name="T28" fmla="*/ 7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6"/>
                    </a:lnTo>
                    <a:lnTo>
                      <a:pt x="13" y="11"/>
                    </a:lnTo>
                    <a:lnTo>
                      <a:pt x="13" y="24"/>
                    </a:lnTo>
                    <a:lnTo>
                      <a:pt x="10" y="24"/>
                    </a:lnTo>
                    <a:lnTo>
                      <a:pt x="7" y="24"/>
                    </a:lnTo>
                    <a:lnTo>
                      <a:pt x="0" y="24"/>
                    </a:lnTo>
                    <a:lnTo>
                      <a:pt x="1" y="18"/>
                    </a:lnTo>
                    <a:lnTo>
                      <a:pt x="1" y="13"/>
                    </a:lnTo>
                    <a:lnTo>
                      <a:pt x="0" y="0"/>
                    </a:lnTo>
                    <a:lnTo>
                      <a:pt x="4" y="0"/>
                    </a:lnTo>
                    <a:lnTo>
                      <a:pt x="7"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79" name="Freeform 679">
                <a:extLst>
                  <a:ext uri="{FF2B5EF4-FFF2-40B4-BE49-F238E27FC236}">
                    <a16:creationId xmlns:a16="http://schemas.microsoft.com/office/drawing/2014/main" id="{B9020E1B-FEC0-4FE1-9082-EF4ACEFE03A0}"/>
                  </a:ext>
                </a:extLst>
              </p:cNvPr>
              <p:cNvSpPr>
                <a:spLocks/>
              </p:cNvSpPr>
              <p:nvPr/>
            </p:nvSpPr>
            <p:spPr bwMode="auto">
              <a:xfrm>
                <a:off x="421" y="3268"/>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7 w 13"/>
                  <a:gd name="T13" fmla="*/ 23 h 24"/>
                  <a:gd name="T14" fmla="*/ 0 w 13"/>
                  <a:gd name="T15" fmla="*/ 23 h 24"/>
                  <a:gd name="T16" fmla="*/ 0 w 13"/>
                  <a:gd name="T17" fmla="*/ 23 h 24"/>
                  <a:gd name="T18" fmla="*/ 1 w 13"/>
                  <a:gd name="T19" fmla="*/ 18 h 24"/>
                  <a:gd name="T20" fmla="*/ 1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7" y="23"/>
                    </a:lnTo>
                    <a:lnTo>
                      <a:pt x="0" y="23"/>
                    </a:lnTo>
                    <a:lnTo>
                      <a:pt x="1" y="18"/>
                    </a:lnTo>
                    <a:lnTo>
                      <a:pt x="1"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0" name="Freeform 680">
                <a:extLst>
                  <a:ext uri="{FF2B5EF4-FFF2-40B4-BE49-F238E27FC236}">
                    <a16:creationId xmlns:a16="http://schemas.microsoft.com/office/drawing/2014/main" id="{F5032DFD-0118-42E7-BFF4-1AFC74E687FE}"/>
                  </a:ext>
                </a:extLst>
              </p:cNvPr>
              <p:cNvSpPr>
                <a:spLocks/>
              </p:cNvSpPr>
              <p:nvPr/>
            </p:nvSpPr>
            <p:spPr bwMode="auto">
              <a:xfrm>
                <a:off x="422" y="3270"/>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9 w 12"/>
                  <a:gd name="T11" fmla="*/ 21 h 22"/>
                  <a:gd name="T12" fmla="*/ 6 w 12"/>
                  <a:gd name="T13" fmla="*/ 21 h 22"/>
                  <a:gd name="T14" fmla="*/ 0 w 12"/>
                  <a:gd name="T15" fmla="*/ 21 h 22"/>
                  <a:gd name="T16" fmla="*/ 0 w 12"/>
                  <a:gd name="T17" fmla="*/ 21 h 22"/>
                  <a:gd name="T18" fmla="*/ 0 w 12"/>
                  <a:gd name="T19" fmla="*/ 16 h 22"/>
                  <a:gd name="T20" fmla="*/ 0 w 12"/>
                  <a:gd name="T21" fmla="*/ 11 h 22"/>
                  <a:gd name="T22" fmla="*/ 0 w 12"/>
                  <a:gd name="T23" fmla="*/ 0 h 22"/>
                  <a:gd name="T24" fmla="*/ 0 w 12"/>
                  <a:gd name="T25" fmla="*/ 0 h 22"/>
                  <a:gd name="T26" fmla="*/ 3 w 12"/>
                  <a:gd name="T27" fmla="*/ 0 h 22"/>
                  <a:gd name="T28" fmla="*/ 5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9" y="21"/>
                    </a:lnTo>
                    <a:lnTo>
                      <a:pt x="6" y="21"/>
                    </a:lnTo>
                    <a:lnTo>
                      <a:pt x="0" y="21"/>
                    </a:lnTo>
                    <a:lnTo>
                      <a:pt x="0" y="16"/>
                    </a:lnTo>
                    <a:lnTo>
                      <a:pt x="0" y="11"/>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1" name="Freeform 681">
                <a:extLst>
                  <a:ext uri="{FF2B5EF4-FFF2-40B4-BE49-F238E27FC236}">
                    <a16:creationId xmlns:a16="http://schemas.microsoft.com/office/drawing/2014/main" id="{EA85606F-C96C-49A8-8D61-1C8212766105}"/>
                  </a:ext>
                </a:extLst>
              </p:cNvPr>
              <p:cNvSpPr>
                <a:spLocks/>
              </p:cNvSpPr>
              <p:nvPr/>
            </p:nvSpPr>
            <p:spPr bwMode="auto">
              <a:xfrm>
                <a:off x="423" y="3272"/>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5 w 11"/>
                  <a:gd name="T13" fmla="*/ 19 h 20"/>
                  <a:gd name="T14" fmla="*/ 0 w 11"/>
                  <a:gd name="T15" fmla="*/ 19 h 20"/>
                  <a:gd name="T16" fmla="*/ 0 w 11"/>
                  <a:gd name="T17" fmla="*/ 19 h 20"/>
                  <a:gd name="T18" fmla="*/ 0 w 11"/>
                  <a:gd name="T19" fmla="*/ 15 h 20"/>
                  <a:gd name="T20" fmla="*/ 0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5" y="19"/>
                    </a:lnTo>
                    <a:lnTo>
                      <a:pt x="0" y="19"/>
                    </a:lnTo>
                    <a:lnTo>
                      <a:pt x="0" y="15"/>
                    </a:lnTo>
                    <a:lnTo>
                      <a:pt x="0"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2" name="Freeform 682">
                <a:extLst>
                  <a:ext uri="{FF2B5EF4-FFF2-40B4-BE49-F238E27FC236}">
                    <a16:creationId xmlns:a16="http://schemas.microsoft.com/office/drawing/2014/main" id="{12B919CF-C614-49A0-9760-281B71CDA44A}"/>
                  </a:ext>
                </a:extLst>
              </p:cNvPr>
              <p:cNvSpPr>
                <a:spLocks/>
              </p:cNvSpPr>
              <p:nvPr/>
            </p:nvSpPr>
            <p:spPr bwMode="auto">
              <a:xfrm>
                <a:off x="424" y="3273"/>
                <a:ext cx="10" cy="19"/>
              </a:xfrm>
              <a:custGeom>
                <a:avLst/>
                <a:gdLst>
                  <a:gd name="T0" fmla="*/ 9 w 10"/>
                  <a:gd name="T1" fmla="*/ 0 h 19"/>
                  <a:gd name="T2" fmla="*/ 9 w 10"/>
                  <a:gd name="T3" fmla="*/ 5 h 19"/>
                  <a:gd name="T4" fmla="*/ 9 w 10"/>
                  <a:gd name="T5" fmla="*/ 9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0 w 10"/>
                  <a:gd name="T21" fmla="*/ 10 h 19"/>
                  <a:gd name="T22" fmla="*/ 0 w 10"/>
                  <a:gd name="T23" fmla="*/ 0 h 19"/>
                  <a:gd name="T24" fmla="*/ 0 w 10"/>
                  <a:gd name="T25" fmla="*/ 0 h 19"/>
                  <a:gd name="T26" fmla="*/ 2 w 10"/>
                  <a:gd name="T27" fmla="*/ 0 h 19"/>
                  <a:gd name="T28" fmla="*/ 4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5"/>
                    </a:lnTo>
                    <a:lnTo>
                      <a:pt x="9" y="9"/>
                    </a:lnTo>
                    <a:lnTo>
                      <a:pt x="9" y="18"/>
                    </a:lnTo>
                    <a:lnTo>
                      <a:pt x="7" y="18"/>
                    </a:lnTo>
                    <a:lnTo>
                      <a:pt x="5" y="18"/>
                    </a:lnTo>
                    <a:lnTo>
                      <a:pt x="0" y="18"/>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3" name="Freeform 683">
                <a:extLst>
                  <a:ext uri="{FF2B5EF4-FFF2-40B4-BE49-F238E27FC236}">
                    <a16:creationId xmlns:a16="http://schemas.microsoft.com/office/drawing/2014/main" id="{F6C64CEA-FE48-406D-ACEE-B704C4587199}"/>
                  </a:ext>
                </a:extLst>
              </p:cNvPr>
              <p:cNvSpPr>
                <a:spLocks/>
              </p:cNvSpPr>
              <p:nvPr/>
            </p:nvSpPr>
            <p:spPr bwMode="auto">
              <a:xfrm>
                <a:off x="425" y="3275"/>
                <a:ext cx="9" cy="17"/>
              </a:xfrm>
              <a:custGeom>
                <a:avLst/>
                <a:gdLst>
                  <a:gd name="T0" fmla="*/ 8 w 9"/>
                  <a:gd name="T1" fmla="*/ 0 h 17"/>
                  <a:gd name="T2" fmla="*/ 8 w 9"/>
                  <a:gd name="T3" fmla="*/ 4 h 17"/>
                  <a:gd name="T4" fmla="*/ 8 w 9"/>
                  <a:gd name="T5" fmla="*/ 8 h 17"/>
                  <a:gd name="T6" fmla="*/ 8 w 9"/>
                  <a:gd name="T7" fmla="*/ 16 h 17"/>
                  <a:gd name="T8" fmla="*/ 8 w 9"/>
                  <a:gd name="T9" fmla="*/ 16 h 17"/>
                  <a:gd name="T10" fmla="*/ 6 w 9"/>
                  <a:gd name="T11" fmla="*/ 16 h 17"/>
                  <a:gd name="T12" fmla="*/ 4 w 9"/>
                  <a:gd name="T13" fmla="*/ 16 h 17"/>
                  <a:gd name="T14" fmla="*/ 0 w 9"/>
                  <a:gd name="T15" fmla="*/ 16 h 17"/>
                  <a:gd name="T16" fmla="*/ 0 w 9"/>
                  <a:gd name="T17" fmla="*/ 16 h 17"/>
                  <a:gd name="T18" fmla="*/ 0 w 9"/>
                  <a:gd name="T19" fmla="*/ 12 h 17"/>
                  <a:gd name="T20" fmla="*/ 0 w 9"/>
                  <a:gd name="T21" fmla="*/ 9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8"/>
                    </a:lnTo>
                    <a:lnTo>
                      <a:pt x="8" y="16"/>
                    </a:lnTo>
                    <a:lnTo>
                      <a:pt x="6" y="16"/>
                    </a:lnTo>
                    <a:lnTo>
                      <a:pt x="4" y="16"/>
                    </a:lnTo>
                    <a:lnTo>
                      <a:pt x="0" y="16"/>
                    </a:lnTo>
                    <a:lnTo>
                      <a:pt x="0" y="12"/>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4" name="Freeform 684">
                <a:extLst>
                  <a:ext uri="{FF2B5EF4-FFF2-40B4-BE49-F238E27FC236}">
                    <a16:creationId xmlns:a16="http://schemas.microsoft.com/office/drawing/2014/main" id="{621E421B-80D1-4B51-928D-74917DEA35DF}"/>
                  </a:ext>
                </a:extLst>
              </p:cNvPr>
              <p:cNvSpPr>
                <a:spLocks/>
              </p:cNvSpPr>
              <p:nvPr/>
            </p:nvSpPr>
            <p:spPr bwMode="auto">
              <a:xfrm>
                <a:off x="425" y="3276"/>
                <a:ext cx="9" cy="16"/>
              </a:xfrm>
              <a:custGeom>
                <a:avLst/>
                <a:gdLst>
                  <a:gd name="T0" fmla="*/ 8 w 9"/>
                  <a:gd name="T1" fmla="*/ 0 h 16"/>
                  <a:gd name="T2" fmla="*/ 8 w 9"/>
                  <a:gd name="T3" fmla="*/ 4 h 16"/>
                  <a:gd name="T4" fmla="*/ 8 w 9"/>
                  <a:gd name="T5" fmla="*/ 7 h 16"/>
                  <a:gd name="T6" fmla="*/ 8 w 9"/>
                  <a:gd name="T7" fmla="*/ 15 h 16"/>
                  <a:gd name="T8" fmla="*/ 8 w 9"/>
                  <a:gd name="T9" fmla="*/ 15 h 16"/>
                  <a:gd name="T10" fmla="*/ 6 w 9"/>
                  <a:gd name="T11" fmla="*/ 15 h 16"/>
                  <a:gd name="T12" fmla="*/ 5 w 9"/>
                  <a:gd name="T13" fmla="*/ 15 h 16"/>
                  <a:gd name="T14" fmla="*/ 0 w 9"/>
                  <a:gd name="T15" fmla="*/ 15 h 16"/>
                  <a:gd name="T16" fmla="*/ 0 w 9"/>
                  <a:gd name="T17" fmla="*/ 15 h 16"/>
                  <a:gd name="T18" fmla="*/ 1 w 9"/>
                  <a:gd name="T19" fmla="*/ 12 h 16"/>
                  <a:gd name="T20" fmla="*/ 1 w 9"/>
                  <a:gd name="T21" fmla="*/ 8 h 16"/>
                  <a:gd name="T22" fmla="*/ 0 w 9"/>
                  <a:gd name="T23" fmla="*/ 0 h 16"/>
                  <a:gd name="T24" fmla="*/ 0 w 9"/>
                  <a:gd name="T25" fmla="*/ 0 h 16"/>
                  <a:gd name="T26" fmla="*/ 2 w 9"/>
                  <a:gd name="T27" fmla="*/ 0 h 16"/>
                  <a:gd name="T28" fmla="*/ 4 w 9"/>
                  <a:gd name="T29" fmla="*/ 0 h 16"/>
                  <a:gd name="T30" fmla="*/ 8 w 9"/>
                  <a:gd name="T31" fmla="*/ 0 h 16"/>
                  <a:gd name="T32" fmla="*/ 8 w 9"/>
                  <a:gd name="T33" fmla="*/ 0 h 16"/>
                  <a:gd name="T34" fmla="*/ 8 w 9"/>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6"/>
                  <a:gd name="T56" fmla="*/ 9 w 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6">
                    <a:moveTo>
                      <a:pt x="8" y="0"/>
                    </a:moveTo>
                    <a:lnTo>
                      <a:pt x="8" y="4"/>
                    </a:lnTo>
                    <a:lnTo>
                      <a:pt x="8" y="7"/>
                    </a:lnTo>
                    <a:lnTo>
                      <a:pt x="8" y="15"/>
                    </a:lnTo>
                    <a:lnTo>
                      <a:pt x="6" y="15"/>
                    </a:lnTo>
                    <a:lnTo>
                      <a:pt x="5" y="15"/>
                    </a:lnTo>
                    <a:lnTo>
                      <a:pt x="0" y="15"/>
                    </a:lnTo>
                    <a:lnTo>
                      <a:pt x="1" y="12"/>
                    </a:lnTo>
                    <a:lnTo>
                      <a:pt x="1" y="8"/>
                    </a:lnTo>
                    <a:lnTo>
                      <a:pt x="0" y="0"/>
                    </a:lnTo>
                    <a:lnTo>
                      <a:pt x="2" y="0"/>
                    </a:lnTo>
                    <a:lnTo>
                      <a:pt x="4" y="0"/>
                    </a:lnTo>
                    <a:lnTo>
                      <a:pt x="8"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5" name="Freeform 685">
                <a:extLst>
                  <a:ext uri="{FF2B5EF4-FFF2-40B4-BE49-F238E27FC236}">
                    <a16:creationId xmlns:a16="http://schemas.microsoft.com/office/drawing/2014/main" id="{1728B75A-7868-488D-8CD5-30C673F386A1}"/>
                  </a:ext>
                </a:extLst>
              </p:cNvPr>
              <p:cNvSpPr>
                <a:spLocks/>
              </p:cNvSpPr>
              <p:nvPr/>
            </p:nvSpPr>
            <p:spPr bwMode="auto">
              <a:xfrm>
                <a:off x="426" y="3278"/>
                <a:ext cx="8" cy="14"/>
              </a:xfrm>
              <a:custGeom>
                <a:avLst/>
                <a:gdLst>
                  <a:gd name="T0" fmla="*/ 7 w 8"/>
                  <a:gd name="T1" fmla="*/ 0 h 14"/>
                  <a:gd name="T2" fmla="*/ 7 w 8"/>
                  <a:gd name="T3" fmla="*/ 3 h 14"/>
                  <a:gd name="T4" fmla="*/ 7 w 8"/>
                  <a:gd name="T5" fmla="*/ 6 h 14"/>
                  <a:gd name="T6" fmla="*/ 7 w 8"/>
                  <a:gd name="T7" fmla="*/ 13 h 14"/>
                  <a:gd name="T8" fmla="*/ 7 w 8"/>
                  <a:gd name="T9" fmla="*/ 13 h 14"/>
                  <a:gd name="T10" fmla="*/ 6 w 8"/>
                  <a:gd name="T11" fmla="*/ 13 h 14"/>
                  <a:gd name="T12" fmla="*/ 4 w 8"/>
                  <a:gd name="T13" fmla="*/ 13 h 14"/>
                  <a:gd name="T14" fmla="*/ 0 w 8"/>
                  <a:gd name="T15" fmla="*/ 13 h 14"/>
                  <a:gd name="T16" fmla="*/ 0 w 8"/>
                  <a:gd name="T17" fmla="*/ 13 h 14"/>
                  <a:gd name="T18" fmla="*/ 1 w 8"/>
                  <a:gd name="T19" fmla="*/ 10 h 14"/>
                  <a:gd name="T20" fmla="*/ 1 w 8"/>
                  <a:gd name="T21" fmla="*/ 7 h 14"/>
                  <a:gd name="T22" fmla="*/ 0 w 8"/>
                  <a:gd name="T23" fmla="*/ 0 h 14"/>
                  <a:gd name="T24" fmla="*/ 0 w 8"/>
                  <a:gd name="T25" fmla="*/ 0 h 14"/>
                  <a:gd name="T26" fmla="*/ 2 w 8"/>
                  <a:gd name="T27" fmla="*/ 0 h 14"/>
                  <a:gd name="T28" fmla="*/ 4 w 8"/>
                  <a:gd name="T29" fmla="*/ 0 h 14"/>
                  <a:gd name="T30" fmla="*/ 7 w 8"/>
                  <a:gd name="T31" fmla="*/ 0 h 14"/>
                  <a:gd name="T32" fmla="*/ 7 w 8"/>
                  <a:gd name="T33" fmla="*/ 0 h 14"/>
                  <a:gd name="T34" fmla="*/ 7 w 8"/>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4"/>
                  <a:gd name="T56" fmla="*/ 8 w 8"/>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4">
                    <a:moveTo>
                      <a:pt x="7" y="0"/>
                    </a:moveTo>
                    <a:lnTo>
                      <a:pt x="7" y="3"/>
                    </a:lnTo>
                    <a:lnTo>
                      <a:pt x="7" y="6"/>
                    </a:lnTo>
                    <a:lnTo>
                      <a:pt x="7" y="13"/>
                    </a:lnTo>
                    <a:lnTo>
                      <a:pt x="6" y="13"/>
                    </a:lnTo>
                    <a:lnTo>
                      <a:pt x="4" y="13"/>
                    </a:lnTo>
                    <a:lnTo>
                      <a:pt x="0" y="13"/>
                    </a:lnTo>
                    <a:lnTo>
                      <a:pt x="1" y="10"/>
                    </a:lnTo>
                    <a:lnTo>
                      <a:pt x="1" y="7"/>
                    </a:lnTo>
                    <a:lnTo>
                      <a:pt x="0" y="0"/>
                    </a:lnTo>
                    <a:lnTo>
                      <a:pt x="2" y="0"/>
                    </a:lnTo>
                    <a:lnTo>
                      <a:pt x="4" y="0"/>
                    </a:lnTo>
                    <a:lnTo>
                      <a:pt x="7"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6" name="Freeform 686">
                <a:extLst>
                  <a:ext uri="{FF2B5EF4-FFF2-40B4-BE49-F238E27FC236}">
                    <a16:creationId xmlns:a16="http://schemas.microsoft.com/office/drawing/2014/main" id="{317053C5-CB04-409C-A6A2-62D677210A35}"/>
                  </a:ext>
                </a:extLst>
              </p:cNvPr>
              <p:cNvSpPr>
                <a:spLocks/>
              </p:cNvSpPr>
              <p:nvPr/>
            </p:nvSpPr>
            <p:spPr bwMode="auto">
              <a:xfrm>
                <a:off x="427" y="3280"/>
                <a:ext cx="7" cy="12"/>
              </a:xfrm>
              <a:custGeom>
                <a:avLst/>
                <a:gdLst>
                  <a:gd name="T0" fmla="*/ 6 w 7"/>
                  <a:gd name="T1" fmla="*/ 0 h 12"/>
                  <a:gd name="T2" fmla="*/ 6 w 7"/>
                  <a:gd name="T3" fmla="*/ 2 h 12"/>
                  <a:gd name="T4" fmla="*/ 6 w 7"/>
                  <a:gd name="T5" fmla="*/ 5 h 12"/>
                  <a:gd name="T6" fmla="*/ 6 w 7"/>
                  <a:gd name="T7" fmla="*/ 11 h 12"/>
                  <a:gd name="T8" fmla="*/ 6 w 7"/>
                  <a:gd name="T9" fmla="*/ 11 h 12"/>
                  <a:gd name="T10" fmla="*/ 5 w 7"/>
                  <a:gd name="T11" fmla="*/ 11 h 12"/>
                  <a:gd name="T12" fmla="*/ 4 w 7"/>
                  <a:gd name="T13" fmla="*/ 11 h 12"/>
                  <a:gd name="T14" fmla="*/ 0 w 7"/>
                  <a:gd name="T15" fmla="*/ 11 h 12"/>
                  <a:gd name="T16" fmla="*/ 0 w 7"/>
                  <a:gd name="T17" fmla="*/ 11 h 12"/>
                  <a:gd name="T18" fmla="*/ 0 w 7"/>
                  <a:gd name="T19" fmla="*/ 9 h 12"/>
                  <a:gd name="T20" fmla="*/ 0 w 7"/>
                  <a:gd name="T21" fmla="*/ 6 h 12"/>
                  <a:gd name="T22" fmla="*/ 0 w 7"/>
                  <a:gd name="T23" fmla="*/ 0 h 12"/>
                  <a:gd name="T24" fmla="*/ 0 w 7"/>
                  <a:gd name="T25" fmla="*/ 0 h 12"/>
                  <a:gd name="T26" fmla="*/ 2 w 7"/>
                  <a:gd name="T27" fmla="*/ 0 h 12"/>
                  <a:gd name="T28" fmla="*/ 3 w 7"/>
                  <a:gd name="T29" fmla="*/ 0 h 12"/>
                  <a:gd name="T30" fmla="*/ 6 w 7"/>
                  <a:gd name="T31" fmla="*/ 0 h 12"/>
                  <a:gd name="T32" fmla="*/ 6 w 7"/>
                  <a:gd name="T33" fmla="*/ 0 h 12"/>
                  <a:gd name="T34" fmla="*/ 6 w 7"/>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2"/>
                  <a:gd name="T56" fmla="*/ 7 w 7"/>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2">
                    <a:moveTo>
                      <a:pt x="6" y="0"/>
                    </a:moveTo>
                    <a:lnTo>
                      <a:pt x="6" y="2"/>
                    </a:lnTo>
                    <a:lnTo>
                      <a:pt x="6" y="5"/>
                    </a:lnTo>
                    <a:lnTo>
                      <a:pt x="6" y="11"/>
                    </a:lnTo>
                    <a:lnTo>
                      <a:pt x="5" y="11"/>
                    </a:lnTo>
                    <a:lnTo>
                      <a:pt x="4" y="11"/>
                    </a:lnTo>
                    <a:lnTo>
                      <a:pt x="0" y="11"/>
                    </a:lnTo>
                    <a:lnTo>
                      <a:pt x="0" y="9"/>
                    </a:lnTo>
                    <a:lnTo>
                      <a:pt x="0" y="6"/>
                    </a:lnTo>
                    <a:lnTo>
                      <a:pt x="0" y="0"/>
                    </a:lnTo>
                    <a:lnTo>
                      <a:pt x="2"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7" name="Freeform 687">
                <a:extLst>
                  <a:ext uri="{FF2B5EF4-FFF2-40B4-BE49-F238E27FC236}">
                    <a16:creationId xmlns:a16="http://schemas.microsoft.com/office/drawing/2014/main" id="{3D9FEBBC-1F86-4624-8A11-5AF5F2C34AFF}"/>
                  </a:ext>
                </a:extLst>
              </p:cNvPr>
              <p:cNvSpPr>
                <a:spLocks/>
              </p:cNvSpPr>
              <p:nvPr/>
            </p:nvSpPr>
            <p:spPr bwMode="auto">
              <a:xfrm>
                <a:off x="428" y="3282"/>
                <a:ext cx="6" cy="10"/>
              </a:xfrm>
              <a:custGeom>
                <a:avLst/>
                <a:gdLst>
                  <a:gd name="T0" fmla="*/ 5 w 6"/>
                  <a:gd name="T1" fmla="*/ 0 h 10"/>
                  <a:gd name="T2" fmla="*/ 5 w 6"/>
                  <a:gd name="T3" fmla="*/ 2 h 10"/>
                  <a:gd name="T4" fmla="*/ 5 w 6"/>
                  <a:gd name="T5" fmla="*/ 7 h 10"/>
                  <a:gd name="T6" fmla="*/ 5 w 6"/>
                  <a:gd name="T7" fmla="*/ 9 h 10"/>
                  <a:gd name="T8" fmla="*/ 5 w 6"/>
                  <a:gd name="T9" fmla="*/ 9 h 10"/>
                  <a:gd name="T10" fmla="*/ 4 w 6"/>
                  <a:gd name="T11" fmla="*/ 9 h 10"/>
                  <a:gd name="T12" fmla="*/ 1 w 6"/>
                  <a:gd name="T13" fmla="*/ 9 h 10"/>
                  <a:gd name="T14" fmla="*/ 0 w 6"/>
                  <a:gd name="T15" fmla="*/ 9 h 10"/>
                  <a:gd name="T16" fmla="*/ 0 w 6"/>
                  <a:gd name="T17" fmla="*/ 9 h 10"/>
                  <a:gd name="T18" fmla="*/ 0 w 6"/>
                  <a:gd name="T19" fmla="*/ 7 h 10"/>
                  <a:gd name="T20" fmla="*/ 0 w 6"/>
                  <a:gd name="T21" fmla="*/ 2 h 10"/>
                  <a:gd name="T22" fmla="*/ 0 w 6"/>
                  <a:gd name="T23" fmla="*/ 0 h 10"/>
                  <a:gd name="T24" fmla="*/ 0 w 6"/>
                  <a:gd name="T25" fmla="*/ 0 h 10"/>
                  <a:gd name="T26" fmla="*/ 1 w 6"/>
                  <a:gd name="T27" fmla="*/ 0 h 10"/>
                  <a:gd name="T28" fmla="*/ 4 w 6"/>
                  <a:gd name="T29" fmla="*/ 0 h 10"/>
                  <a:gd name="T30" fmla="*/ 5 w 6"/>
                  <a:gd name="T31" fmla="*/ 0 h 10"/>
                  <a:gd name="T32" fmla="*/ 5 w 6"/>
                  <a:gd name="T33" fmla="*/ 0 h 10"/>
                  <a:gd name="T34" fmla="*/ 5 w 6"/>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0"/>
                  <a:gd name="T56" fmla="*/ 6 w 6"/>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0">
                    <a:moveTo>
                      <a:pt x="5" y="0"/>
                    </a:moveTo>
                    <a:lnTo>
                      <a:pt x="5" y="2"/>
                    </a:lnTo>
                    <a:lnTo>
                      <a:pt x="5" y="7"/>
                    </a:lnTo>
                    <a:lnTo>
                      <a:pt x="5" y="9"/>
                    </a:lnTo>
                    <a:lnTo>
                      <a:pt x="4" y="9"/>
                    </a:lnTo>
                    <a:lnTo>
                      <a:pt x="1" y="9"/>
                    </a:lnTo>
                    <a:lnTo>
                      <a:pt x="0" y="9"/>
                    </a:lnTo>
                    <a:lnTo>
                      <a:pt x="0" y="7"/>
                    </a:lnTo>
                    <a:lnTo>
                      <a:pt x="0" y="2"/>
                    </a:lnTo>
                    <a:lnTo>
                      <a:pt x="0" y="0"/>
                    </a:lnTo>
                    <a:lnTo>
                      <a:pt x="1"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8" name="Freeform 688">
                <a:extLst>
                  <a:ext uri="{FF2B5EF4-FFF2-40B4-BE49-F238E27FC236}">
                    <a16:creationId xmlns:a16="http://schemas.microsoft.com/office/drawing/2014/main" id="{5694BD1B-46AB-43CE-9206-AD29FB2BEE55}"/>
                  </a:ext>
                </a:extLst>
              </p:cNvPr>
              <p:cNvSpPr>
                <a:spLocks/>
              </p:cNvSpPr>
              <p:nvPr/>
            </p:nvSpPr>
            <p:spPr bwMode="auto">
              <a:xfrm>
                <a:off x="419" y="3294"/>
                <a:ext cx="15" cy="30"/>
              </a:xfrm>
              <a:custGeom>
                <a:avLst/>
                <a:gdLst>
                  <a:gd name="T0" fmla="*/ 14 w 15"/>
                  <a:gd name="T1" fmla="*/ 0 h 30"/>
                  <a:gd name="T2" fmla="*/ 14 w 15"/>
                  <a:gd name="T3" fmla="*/ 7 h 30"/>
                  <a:gd name="T4" fmla="*/ 14 w 15"/>
                  <a:gd name="T5" fmla="*/ 21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1 h 30"/>
                  <a:gd name="T20" fmla="*/ 0 w 15"/>
                  <a:gd name="T21" fmla="*/ 7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7"/>
                    </a:lnTo>
                    <a:lnTo>
                      <a:pt x="14" y="21"/>
                    </a:lnTo>
                    <a:lnTo>
                      <a:pt x="14" y="29"/>
                    </a:lnTo>
                    <a:lnTo>
                      <a:pt x="11" y="29"/>
                    </a:lnTo>
                    <a:lnTo>
                      <a:pt x="4" y="29"/>
                    </a:lnTo>
                    <a:lnTo>
                      <a:pt x="0" y="29"/>
                    </a:lnTo>
                    <a:lnTo>
                      <a:pt x="0" y="21"/>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89" name="Freeform 689">
                <a:extLst>
                  <a:ext uri="{FF2B5EF4-FFF2-40B4-BE49-F238E27FC236}">
                    <a16:creationId xmlns:a16="http://schemas.microsoft.com/office/drawing/2014/main" id="{015BF8EE-A3E2-4149-86A9-194D5BBE8E07}"/>
                  </a:ext>
                </a:extLst>
              </p:cNvPr>
              <p:cNvSpPr>
                <a:spLocks/>
              </p:cNvSpPr>
              <p:nvPr/>
            </p:nvSpPr>
            <p:spPr bwMode="auto">
              <a:xfrm>
                <a:off x="420" y="3295"/>
                <a:ext cx="14" cy="29"/>
              </a:xfrm>
              <a:custGeom>
                <a:avLst/>
                <a:gdLst>
                  <a:gd name="T0" fmla="*/ 13 w 14"/>
                  <a:gd name="T1" fmla="*/ 1 h 29"/>
                  <a:gd name="T2" fmla="*/ 13 w 14"/>
                  <a:gd name="T3" fmla="*/ 7 h 29"/>
                  <a:gd name="T4" fmla="*/ 13 w 14"/>
                  <a:gd name="T5" fmla="*/ 13 h 29"/>
                  <a:gd name="T6" fmla="*/ 13 w 14"/>
                  <a:gd name="T7" fmla="*/ 28 h 29"/>
                  <a:gd name="T8" fmla="*/ 13 w 14"/>
                  <a:gd name="T9" fmla="*/ 28 h 29"/>
                  <a:gd name="T10" fmla="*/ 10 w 14"/>
                  <a:gd name="T11" fmla="*/ 28 h 29"/>
                  <a:gd name="T12" fmla="*/ 7 w 14"/>
                  <a:gd name="T13" fmla="*/ 28 h 29"/>
                  <a:gd name="T14" fmla="*/ 0 w 14"/>
                  <a:gd name="T15" fmla="*/ 28 h 29"/>
                  <a:gd name="T16" fmla="*/ 0 w 14"/>
                  <a:gd name="T17" fmla="*/ 28 h 29"/>
                  <a:gd name="T18" fmla="*/ 0 w 14"/>
                  <a:gd name="T19" fmla="*/ 21 h 29"/>
                  <a:gd name="T20" fmla="*/ 0 w 14"/>
                  <a:gd name="T21" fmla="*/ 15 h 29"/>
                  <a:gd name="T22" fmla="*/ 0 w 14"/>
                  <a:gd name="T23" fmla="*/ 1 h 29"/>
                  <a:gd name="T24" fmla="*/ 0 w 14"/>
                  <a:gd name="T25" fmla="*/ 1 h 29"/>
                  <a:gd name="T26" fmla="*/ 3 w 14"/>
                  <a:gd name="T27" fmla="*/ 0 h 29"/>
                  <a:gd name="T28" fmla="*/ 6 w 14"/>
                  <a:gd name="T29" fmla="*/ 0 h 29"/>
                  <a:gd name="T30" fmla="*/ 13 w 14"/>
                  <a:gd name="T31" fmla="*/ 1 h 29"/>
                  <a:gd name="T32" fmla="*/ 13 w 14"/>
                  <a:gd name="T33" fmla="*/ 1 h 29"/>
                  <a:gd name="T34" fmla="*/ 13 w 14"/>
                  <a:gd name="T35" fmla="*/ 1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9"/>
                  <a:gd name="T56" fmla="*/ 14 w 14"/>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9">
                    <a:moveTo>
                      <a:pt x="13" y="1"/>
                    </a:moveTo>
                    <a:lnTo>
                      <a:pt x="13" y="7"/>
                    </a:lnTo>
                    <a:lnTo>
                      <a:pt x="13" y="13"/>
                    </a:lnTo>
                    <a:lnTo>
                      <a:pt x="13" y="28"/>
                    </a:lnTo>
                    <a:lnTo>
                      <a:pt x="10" y="28"/>
                    </a:lnTo>
                    <a:lnTo>
                      <a:pt x="7" y="28"/>
                    </a:lnTo>
                    <a:lnTo>
                      <a:pt x="0" y="28"/>
                    </a:lnTo>
                    <a:lnTo>
                      <a:pt x="0" y="21"/>
                    </a:lnTo>
                    <a:lnTo>
                      <a:pt x="0" y="15"/>
                    </a:lnTo>
                    <a:lnTo>
                      <a:pt x="0" y="1"/>
                    </a:lnTo>
                    <a:lnTo>
                      <a:pt x="3" y="0"/>
                    </a:lnTo>
                    <a:lnTo>
                      <a:pt x="6" y="0"/>
                    </a:lnTo>
                    <a:lnTo>
                      <a:pt x="13" y="1"/>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0" name="Freeform 690">
                <a:extLst>
                  <a:ext uri="{FF2B5EF4-FFF2-40B4-BE49-F238E27FC236}">
                    <a16:creationId xmlns:a16="http://schemas.microsoft.com/office/drawing/2014/main" id="{6D8A4B53-7CD5-4E5E-939D-647CA2CAD2D7}"/>
                  </a:ext>
                </a:extLst>
              </p:cNvPr>
              <p:cNvSpPr>
                <a:spLocks/>
              </p:cNvSpPr>
              <p:nvPr/>
            </p:nvSpPr>
            <p:spPr bwMode="auto">
              <a:xfrm>
                <a:off x="420" y="3297"/>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1 w 14"/>
                  <a:gd name="T19" fmla="*/ 20 h 27"/>
                  <a:gd name="T20" fmla="*/ 1 w 14"/>
                  <a:gd name="T21" fmla="*/ 14 h 27"/>
                  <a:gd name="T22" fmla="*/ 0 w 14"/>
                  <a:gd name="T23" fmla="*/ 0 h 27"/>
                  <a:gd name="T24" fmla="*/ 0 w 14"/>
                  <a:gd name="T25" fmla="*/ 0 h 27"/>
                  <a:gd name="T26" fmla="*/ 4 w 14"/>
                  <a:gd name="T27" fmla="*/ 0 h 27"/>
                  <a:gd name="T28" fmla="*/ 7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1" y="20"/>
                    </a:lnTo>
                    <a:lnTo>
                      <a:pt x="1" y="14"/>
                    </a:lnTo>
                    <a:lnTo>
                      <a:pt x="0" y="0"/>
                    </a:lnTo>
                    <a:lnTo>
                      <a:pt x="4" y="0"/>
                    </a:lnTo>
                    <a:lnTo>
                      <a:pt x="7"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1" name="Freeform 691">
                <a:extLst>
                  <a:ext uri="{FF2B5EF4-FFF2-40B4-BE49-F238E27FC236}">
                    <a16:creationId xmlns:a16="http://schemas.microsoft.com/office/drawing/2014/main" id="{A4147E59-E756-4DD8-B7FA-E6FF559C8B1B}"/>
                  </a:ext>
                </a:extLst>
              </p:cNvPr>
              <p:cNvSpPr>
                <a:spLocks/>
              </p:cNvSpPr>
              <p:nvPr/>
            </p:nvSpPr>
            <p:spPr bwMode="auto">
              <a:xfrm>
                <a:off x="421" y="3299"/>
                <a:ext cx="13" cy="25"/>
              </a:xfrm>
              <a:custGeom>
                <a:avLst/>
                <a:gdLst>
                  <a:gd name="T0" fmla="*/ 12 w 13"/>
                  <a:gd name="T1" fmla="*/ 0 h 25"/>
                  <a:gd name="T2" fmla="*/ 12 w 13"/>
                  <a:gd name="T3" fmla="*/ 5 h 25"/>
                  <a:gd name="T4" fmla="*/ 12 w 13"/>
                  <a:gd name="T5" fmla="*/ 11 h 25"/>
                  <a:gd name="T6" fmla="*/ 12 w 13"/>
                  <a:gd name="T7" fmla="*/ 24 h 25"/>
                  <a:gd name="T8" fmla="*/ 12 w 13"/>
                  <a:gd name="T9" fmla="*/ 24 h 25"/>
                  <a:gd name="T10" fmla="*/ 9 w 13"/>
                  <a:gd name="T11" fmla="*/ 24 h 25"/>
                  <a:gd name="T12" fmla="*/ 7 w 13"/>
                  <a:gd name="T13" fmla="*/ 24 h 25"/>
                  <a:gd name="T14" fmla="*/ 0 w 13"/>
                  <a:gd name="T15" fmla="*/ 24 h 25"/>
                  <a:gd name="T16" fmla="*/ 0 w 13"/>
                  <a:gd name="T17" fmla="*/ 24 h 25"/>
                  <a:gd name="T18" fmla="*/ 1 w 13"/>
                  <a:gd name="T19" fmla="*/ 18 h 25"/>
                  <a:gd name="T20" fmla="*/ 1 w 13"/>
                  <a:gd name="T21" fmla="*/ 13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5"/>
                    </a:lnTo>
                    <a:lnTo>
                      <a:pt x="12" y="11"/>
                    </a:lnTo>
                    <a:lnTo>
                      <a:pt x="12" y="24"/>
                    </a:lnTo>
                    <a:lnTo>
                      <a:pt x="9" y="24"/>
                    </a:lnTo>
                    <a:lnTo>
                      <a:pt x="7" y="24"/>
                    </a:lnTo>
                    <a:lnTo>
                      <a:pt x="0" y="24"/>
                    </a:lnTo>
                    <a:lnTo>
                      <a:pt x="1" y="18"/>
                    </a:lnTo>
                    <a:lnTo>
                      <a:pt x="1" y="13"/>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2" name="Freeform 692">
                <a:extLst>
                  <a:ext uri="{FF2B5EF4-FFF2-40B4-BE49-F238E27FC236}">
                    <a16:creationId xmlns:a16="http://schemas.microsoft.com/office/drawing/2014/main" id="{17919331-77F2-4D1F-8DFF-8FE05E3D328A}"/>
                  </a:ext>
                </a:extLst>
              </p:cNvPr>
              <p:cNvSpPr>
                <a:spLocks/>
              </p:cNvSpPr>
              <p:nvPr/>
            </p:nvSpPr>
            <p:spPr bwMode="auto">
              <a:xfrm>
                <a:off x="422" y="3300"/>
                <a:ext cx="12" cy="24"/>
              </a:xfrm>
              <a:custGeom>
                <a:avLst/>
                <a:gdLst>
                  <a:gd name="T0" fmla="*/ 11 w 12"/>
                  <a:gd name="T1" fmla="*/ 0 h 24"/>
                  <a:gd name="T2" fmla="*/ 11 w 12"/>
                  <a:gd name="T3" fmla="*/ 6 h 24"/>
                  <a:gd name="T4" fmla="*/ 11 w 12"/>
                  <a:gd name="T5" fmla="*/ 11 h 24"/>
                  <a:gd name="T6" fmla="*/ 11 w 12"/>
                  <a:gd name="T7" fmla="*/ 23 h 24"/>
                  <a:gd name="T8" fmla="*/ 11 w 12"/>
                  <a:gd name="T9" fmla="*/ 23 h 24"/>
                  <a:gd name="T10" fmla="*/ 9 w 12"/>
                  <a:gd name="T11" fmla="*/ 23 h 24"/>
                  <a:gd name="T12" fmla="*/ 6 w 12"/>
                  <a:gd name="T13" fmla="*/ 23 h 24"/>
                  <a:gd name="T14" fmla="*/ 0 w 12"/>
                  <a:gd name="T15" fmla="*/ 23 h 24"/>
                  <a:gd name="T16" fmla="*/ 0 w 12"/>
                  <a:gd name="T17" fmla="*/ 23 h 24"/>
                  <a:gd name="T18" fmla="*/ 0 w 12"/>
                  <a:gd name="T19" fmla="*/ 18 h 24"/>
                  <a:gd name="T20" fmla="*/ 0 w 12"/>
                  <a:gd name="T21" fmla="*/ 12 h 24"/>
                  <a:gd name="T22" fmla="*/ 0 w 12"/>
                  <a:gd name="T23" fmla="*/ 0 h 24"/>
                  <a:gd name="T24" fmla="*/ 0 w 12"/>
                  <a:gd name="T25" fmla="*/ 0 h 24"/>
                  <a:gd name="T26" fmla="*/ 3 w 12"/>
                  <a:gd name="T27" fmla="*/ 0 h 24"/>
                  <a:gd name="T28" fmla="*/ 5 w 12"/>
                  <a:gd name="T29" fmla="*/ 0 h 24"/>
                  <a:gd name="T30" fmla="*/ 11 w 12"/>
                  <a:gd name="T31" fmla="*/ 0 h 24"/>
                  <a:gd name="T32" fmla="*/ 11 w 12"/>
                  <a:gd name="T33" fmla="*/ 0 h 24"/>
                  <a:gd name="T34" fmla="*/ 11 w 12"/>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4"/>
                  <a:gd name="T56" fmla="*/ 12 w 12"/>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4">
                    <a:moveTo>
                      <a:pt x="11" y="0"/>
                    </a:moveTo>
                    <a:lnTo>
                      <a:pt x="11" y="6"/>
                    </a:lnTo>
                    <a:lnTo>
                      <a:pt x="11" y="11"/>
                    </a:lnTo>
                    <a:lnTo>
                      <a:pt x="11" y="23"/>
                    </a:lnTo>
                    <a:lnTo>
                      <a:pt x="9" y="23"/>
                    </a:lnTo>
                    <a:lnTo>
                      <a:pt x="6" y="23"/>
                    </a:lnTo>
                    <a:lnTo>
                      <a:pt x="0" y="23"/>
                    </a:lnTo>
                    <a:lnTo>
                      <a:pt x="0" y="18"/>
                    </a:lnTo>
                    <a:lnTo>
                      <a:pt x="0" y="12"/>
                    </a:lnTo>
                    <a:lnTo>
                      <a:pt x="0" y="0"/>
                    </a:lnTo>
                    <a:lnTo>
                      <a:pt x="3" y="0"/>
                    </a:lnTo>
                    <a:lnTo>
                      <a:pt x="5"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3" name="Freeform 693">
                <a:extLst>
                  <a:ext uri="{FF2B5EF4-FFF2-40B4-BE49-F238E27FC236}">
                    <a16:creationId xmlns:a16="http://schemas.microsoft.com/office/drawing/2014/main" id="{069EA397-9774-4167-ACC0-E8ADA93134AB}"/>
                  </a:ext>
                </a:extLst>
              </p:cNvPr>
              <p:cNvSpPr>
                <a:spLocks/>
              </p:cNvSpPr>
              <p:nvPr/>
            </p:nvSpPr>
            <p:spPr bwMode="auto">
              <a:xfrm>
                <a:off x="423" y="3302"/>
                <a:ext cx="11" cy="22"/>
              </a:xfrm>
              <a:custGeom>
                <a:avLst/>
                <a:gdLst>
                  <a:gd name="T0" fmla="*/ 10 w 11"/>
                  <a:gd name="T1" fmla="*/ 0 h 22"/>
                  <a:gd name="T2" fmla="*/ 10 w 11"/>
                  <a:gd name="T3" fmla="*/ 5 h 22"/>
                  <a:gd name="T4" fmla="*/ 10 w 11"/>
                  <a:gd name="T5" fmla="*/ 10 h 22"/>
                  <a:gd name="T6" fmla="*/ 10 w 11"/>
                  <a:gd name="T7" fmla="*/ 21 h 22"/>
                  <a:gd name="T8" fmla="*/ 10 w 11"/>
                  <a:gd name="T9" fmla="*/ 21 h 22"/>
                  <a:gd name="T10" fmla="*/ 8 w 11"/>
                  <a:gd name="T11" fmla="*/ 21 h 22"/>
                  <a:gd name="T12" fmla="*/ 5 w 11"/>
                  <a:gd name="T13" fmla="*/ 21 h 22"/>
                  <a:gd name="T14" fmla="*/ 0 w 11"/>
                  <a:gd name="T15" fmla="*/ 21 h 22"/>
                  <a:gd name="T16" fmla="*/ 0 w 11"/>
                  <a:gd name="T17" fmla="*/ 21 h 22"/>
                  <a:gd name="T18" fmla="*/ 0 w 11"/>
                  <a:gd name="T19" fmla="*/ 16 h 22"/>
                  <a:gd name="T20" fmla="*/ 0 w 11"/>
                  <a:gd name="T21" fmla="*/ 11 h 22"/>
                  <a:gd name="T22" fmla="*/ 0 w 11"/>
                  <a:gd name="T23" fmla="*/ 0 h 22"/>
                  <a:gd name="T24" fmla="*/ 0 w 11"/>
                  <a:gd name="T25" fmla="*/ 0 h 22"/>
                  <a:gd name="T26" fmla="*/ 3 w 11"/>
                  <a:gd name="T27" fmla="*/ 0 h 22"/>
                  <a:gd name="T28" fmla="*/ 5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10"/>
                    </a:lnTo>
                    <a:lnTo>
                      <a:pt x="10" y="21"/>
                    </a:lnTo>
                    <a:lnTo>
                      <a:pt x="8" y="21"/>
                    </a:lnTo>
                    <a:lnTo>
                      <a:pt x="5" y="21"/>
                    </a:lnTo>
                    <a:lnTo>
                      <a:pt x="0" y="21"/>
                    </a:lnTo>
                    <a:lnTo>
                      <a:pt x="0" y="16"/>
                    </a:lnTo>
                    <a:lnTo>
                      <a:pt x="0" y="11"/>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4" name="Freeform 694">
                <a:extLst>
                  <a:ext uri="{FF2B5EF4-FFF2-40B4-BE49-F238E27FC236}">
                    <a16:creationId xmlns:a16="http://schemas.microsoft.com/office/drawing/2014/main" id="{B196746F-6925-443A-88BB-BD7C837A4362}"/>
                  </a:ext>
                </a:extLst>
              </p:cNvPr>
              <p:cNvSpPr>
                <a:spLocks/>
              </p:cNvSpPr>
              <p:nvPr/>
            </p:nvSpPr>
            <p:spPr bwMode="auto">
              <a:xfrm>
                <a:off x="424" y="3304"/>
                <a:ext cx="10" cy="20"/>
              </a:xfrm>
              <a:custGeom>
                <a:avLst/>
                <a:gdLst>
                  <a:gd name="T0" fmla="*/ 9 w 10"/>
                  <a:gd name="T1" fmla="*/ 0 h 20"/>
                  <a:gd name="T2" fmla="*/ 9 w 10"/>
                  <a:gd name="T3" fmla="*/ 4 h 20"/>
                  <a:gd name="T4" fmla="*/ 9 w 10"/>
                  <a:gd name="T5" fmla="*/ 9 h 20"/>
                  <a:gd name="T6" fmla="*/ 9 w 10"/>
                  <a:gd name="T7" fmla="*/ 19 h 20"/>
                  <a:gd name="T8" fmla="*/ 9 w 10"/>
                  <a:gd name="T9" fmla="*/ 19 h 20"/>
                  <a:gd name="T10" fmla="*/ 7 w 10"/>
                  <a:gd name="T11" fmla="*/ 19 h 20"/>
                  <a:gd name="T12" fmla="*/ 5 w 10"/>
                  <a:gd name="T13" fmla="*/ 19 h 20"/>
                  <a:gd name="T14" fmla="*/ 0 w 10"/>
                  <a:gd name="T15" fmla="*/ 19 h 20"/>
                  <a:gd name="T16" fmla="*/ 0 w 10"/>
                  <a:gd name="T17" fmla="*/ 19 h 20"/>
                  <a:gd name="T18" fmla="*/ 0 w 10"/>
                  <a:gd name="T19" fmla="*/ 14 h 20"/>
                  <a:gd name="T20" fmla="*/ 0 w 10"/>
                  <a:gd name="T21" fmla="*/ 10 h 20"/>
                  <a:gd name="T22" fmla="*/ 0 w 10"/>
                  <a:gd name="T23" fmla="*/ 0 h 20"/>
                  <a:gd name="T24" fmla="*/ 0 w 10"/>
                  <a:gd name="T25" fmla="*/ 0 h 20"/>
                  <a:gd name="T26" fmla="*/ 2 w 10"/>
                  <a:gd name="T27" fmla="*/ 0 h 20"/>
                  <a:gd name="T28" fmla="*/ 4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4"/>
                    </a:lnTo>
                    <a:lnTo>
                      <a:pt x="9" y="9"/>
                    </a:lnTo>
                    <a:lnTo>
                      <a:pt x="9" y="19"/>
                    </a:lnTo>
                    <a:lnTo>
                      <a:pt x="7" y="19"/>
                    </a:lnTo>
                    <a:lnTo>
                      <a:pt x="5" y="19"/>
                    </a:lnTo>
                    <a:lnTo>
                      <a:pt x="0" y="19"/>
                    </a:lnTo>
                    <a:lnTo>
                      <a:pt x="0" y="14"/>
                    </a:lnTo>
                    <a:lnTo>
                      <a:pt x="0" y="10"/>
                    </a:lnTo>
                    <a:lnTo>
                      <a:pt x="0" y="0"/>
                    </a:lnTo>
                    <a:lnTo>
                      <a:pt x="2" y="0"/>
                    </a:lnTo>
                    <a:lnTo>
                      <a:pt x="4"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5" name="Freeform 695">
                <a:extLst>
                  <a:ext uri="{FF2B5EF4-FFF2-40B4-BE49-F238E27FC236}">
                    <a16:creationId xmlns:a16="http://schemas.microsoft.com/office/drawing/2014/main" id="{176EC494-2342-46BF-9627-CEDA324E81DC}"/>
                  </a:ext>
                </a:extLst>
              </p:cNvPr>
              <p:cNvSpPr>
                <a:spLocks/>
              </p:cNvSpPr>
              <p:nvPr/>
            </p:nvSpPr>
            <p:spPr bwMode="auto">
              <a:xfrm>
                <a:off x="425" y="3306"/>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7 h 18"/>
                  <a:gd name="T12" fmla="*/ 4 w 9"/>
                  <a:gd name="T13" fmla="*/ 17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7"/>
                    </a:lnTo>
                    <a:lnTo>
                      <a:pt x="4" y="17"/>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6" name="Freeform 696">
                <a:extLst>
                  <a:ext uri="{FF2B5EF4-FFF2-40B4-BE49-F238E27FC236}">
                    <a16:creationId xmlns:a16="http://schemas.microsoft.com/office/drawing/2014/main" id="{AFBED54E-4AEC-4722-9ECB-53F947B3FEC5}"/>
                  </a:ext>
                </a:extLst>
              </p:cNvPr>
              <p:cNvSpPr>
                <a:spLocks/>
              </p:cNvSpPr>
              <p:nvPr/>
            </p:nvSpPr>
            <p:spPr bwMode="auto">
              <a:xfrm>
                <a:off x="426" y="3307"/>
                <a:ext cx="8" cy="17"/>
              </a:xfrm>
              <a:custGeom>
                <a:avLst/>
                <a:gdLst>
                  <a:gd name="T0" fmla="*/ 7 w 8"/>
                  <a:gd name="T1" fmla="*/ 1 h 17"/>
                  <a:gd name="T2" fmla="*/ 7 w 8"/>
                  <a:gd name="T3" fmla="*/ 4 h 17"/>
                  <a:gd name="T4" fmla="*/ 7 w 8"/>
                  <a:gd name="T5" fmla="*/ 8 h 17"/>
                  <a:gd name="T6" fmla="*/ 7 w 8"/>
                  <a:gd name="T7" fmla="*/ 16 h 17"/>
                  <a:gd name="T8" fmla="*/ 7 w 8"/>
                  <a:gd name="T9" fmla="*/ 16 h 17"/>
                  <a:gd name="T10" fmla="*/ 5 w 8"/>
                  <a:gd name="T11" fmla="*/ 16 h 17"/>
                  <a:gd name="T12" fmla="*/ 4 w 8"/>
                  <a:gd name="T13" fmla="*/ 16 h 17"/>
                  <a:gd name="T14" fmla="*/ 0 w 8"/>
                  <a:gd name="T15" fmla="*/ 16 h 17"/>
                  <a:gd name="T16" fmla="*/ 0 w 8"/>
                  <a:gd name="T17" fmla="*/ 16 h 17"/>
                  <a:gd name="T18" fmla="*/ 0 w 8"/>
                  <a:gd name="T19" fmla="*/ 12 h 17"/>
                  <a:gd name="T20" fmla="*/ 0 w 8"/>
                  <a:gd name="T21" fmla="*/ 9 h 17"/>
                  <a:gd name="T22" fmla="*/ 0 w 8"/>
                  <a:gd name="T23" fmla="*/ 1 h 17"/>
                  <a:gd name="T24" fmla="*/ 0 w 8"/>
                  <a:gd name="T25" fmla="*/ 1 h 17"/>
                  <a:gd name="T26" fmla="*/ 2 w 8"/>
                  <a:gd name="T27" fmla="*/ 1 h 17"/>
                  <a:gd name="T28" fmla="*/ 3 w 8"/>
                  <a:gd name="T29" fmla="*/ 0 h 17"/>
                  <a:gd name="T30" fmla="*/ 7 w 8"/>
                  <a:gd name="T31" fmla="*/ 1 h 17"/>
                  <a:gd name="T32" fmla="*/ 7 w 8"/>
                  <a:gd name="T33" fmla="*/ 1 h 17"/>
                  <a:gd name="T34" fmla="*/ 7 w 8"/>
                  <a:gd name="T35" fmla="*/ 1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7"/>
                  <a:gd name="T56" fmla="*/ 8 w 8"/>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7">
                    <a:moveTo>
                      <a:pt x="7" y="1"/>
                    </a:moveTo>
                    <a:lnTo>
                      <a:pt x="7" y="4"/>
                    </a:lnTo>
                    <a:lnTo>
                      <a:pt x="7" y="8"/>
                    </a:lnTo>
                    <a:lnTo>
                      <a:pt x="7" y="16"/>
                    </a:lnTo>
                    <a:lnTo>
                      <a:pt x="5" y="16"/>
                    </a:lnTo>
                    <a:lnTo>
                      <a:pt x="4" y="16"/>
                    </a:lnTo>
                    <a:lnTo>
                      <a:pt x="0" y="16"/>
                    </a:lnTo>
                    <a:lnTo>
                      <a:pt x="0" y="12"/>
                    </a:lnTo>
                    <a:lnTo>
                      <a:pt x="0" y="9"/>
                    </a:lnTo>
                    <a:lnTo>
                      <a:pt x="0" y="1"/>
                    </a:lnTo>
                    <a:lnTo>
                      <a:pt x="2" y="1"/>
                    </a:lnTo>
                    <a:lnTo>
                      <a:pt x="3" y="0"/>
                    </a:lnTo>
                    <a:lnTo>
                      <a:pt x="7" y="1"/>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7" name="Freeform 697">
                <a:extLst>
                  <a:ext uri="{FF2B5EF4-FFF2-40B4-BE49-F238E27FC236}">
                    <a16:creationId xmlns:a16="http://schemas.microsoft.com/office/drawing/2014/main" id="{8B85626A-021D-40D7-BC65-574791757592}"/>
                  </a:ext>
                </a:extLst>
              </p:cNvPr>
              <p:cNvSpPr>
                <a:spLocks/>
              </p:cNvSpPr>
              <p:nvPr/>
            </p:nvSpPr>
            <p:spPr bwMode="auto">
              <a:xfrm>
                <a:off x="427" y="3309"/>
                <a:ext cx="7" cy="15"/>
              </a:xfrm>
              <a:custGeom>
                <a:avLst/>
                <a:gdLst>
                  <a:gd name="T0" fmla="*/ 6 w 7"/>
                  <a:gd name="T1" fmla="*/ 0 h 15"/>
                  <a:gd name="T2" fmla="*/ 6 w 7"/>
                  <a:gd name="T3" fmla="*/ 3 h 15"/>
                  <a:gd name="T4" fmla="*/ 6 w 7"/>
                  <a:gd name="T5" fmla="*/ 7 h 15"/>
                  <a:gd name="T6" fmla="*/ 6 w 7"/>
                  <a:gd name="T7" fmla="*/ 14 h 15"/>
                  <a:gd name="T8" fmla="*/ 6 w 7"/>
                  <a:gd name="T9" fmla="*/ 14 h 15"/>
                  <a:gd name="T10" fmla="*/ 5 w 7"/>
                  <a:gd name="T11" fmla="*/ 14 h 15"/>
                  <a:gd name="T12" fmla="*/ 3 w 7"/>
                  <a:gd name="T13" fmla="*/ 14 h 15"/>
                  <a:gd name="T14" fmla="*/ 0 w 7"/>
                  <a:gd name="T15" fmla="*/ 14 h 15"/>
                  <a:gd name="T16" fmla="*/ 0 w 7"/>
                  <a:gd name="T17" fmla="*/ 14 h 15"/>
                  <a:gd name="T18" fmla="*/ 0 w 7"/>
                  <a:gd name="T19" fmla="*/ 11 h 15"/>
                  <a:gd name="T20" fmla="*/ 0 w 7"/>
                  <a:gd name="T21" fmla="*/ 7 h 15"/>
                  <a:gd name="T22" fmla="*/ 0 w 7"/>
                  <a:gd name="T23" fmla="*/ 0 h 15"/>
                  <a:gd name="T24" fmla="*/ 0 w 7"/>
                  <a:gd name="T25" fmla="*/ 0 h 15"/>
                  <a:gd name="T26" fmla="*/ 1 w 7"/>
                  <a:gd name="T27" fmla="*/ 0 h 15"/>
                  <a:gd name="T28" fmla="*/ 3 w 7"/>
                  <a:gd name="T29" fmla="*/ 0 h 15"/>
                  <a:gd name="T30" fmla="*/ 6 w 7"/>
                  <a:gd name="T31" fmla="*/ 0 h 15"/>
                  <a:gd name="T32" fmla="*/ 6 w 7"/>
                  <a:gd name="T33" fmla="*/ 0 h 15"/>
                  <a:gd name="T34" fmla="*/ 6 w 7"/>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5"/>
                  <a:gd name="T56" fmla="*/ 7 w 7"/>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5">
                    <a:moveTo>
                      <a:pt x="6" y="0"/>
                    </a:moveTo>
                    <a:lnTo>
                      <a:pt x="6" y="3"/>
                    </a:lnTo>
                    <a:lnTo>
                      <a:pt x="6" y="7"/>
                    </a:lnTo>
                    <a:lnTo>
                      <a:pt x="6" y="14"/>
                    </a:lnTo>
                    <a:lnTo>
                      <a:pt x="5" y="14"/>
                    </a:lnTo>
                    <a:lnTo>
                      <a:pt x="3" y="14"/>
                    </a:lnTo>
                    <a:lnTo>
                      <a:pt x="0" y="14"/>
                    </a:lnTo>
                    <a:lnTo>
                      <a:pt x="0" y="11"/>
                    </a:lnTo>
                    <a:lnTo>
                      <a:pt x="0" y="7"/>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8" name="Freeform 698">
                <a:extLst>
                  <a:ext uri="{FF2B5EF4-FFF2-40B4-BE49-F238E27FC236}">
                    <a16:creationId xmlns:a16="http://schemas.microsoft.com/office/drawing/2014/main" id="{3076EB1B-7A8A-43A1-AAD6-99CF89677EA8}"/>
                  </a:ext>
                </a:extLst>
              </p:cNvPr>
              <p:cNvSpPr>
                <a:spLocks/>
              </p:cNvSpPr>
              <p:nvPr/>
            </p:nvSpPr>
            <p:spPr bwMode="auto">
              <a:xfrm>
                <a:off x="427" y="3311"/>
                <a:ext cx="7" cy="13"/>
              </a:xfrm>
              <a:custGeom>
                <a:avLst/>
                <a:gdLst>
                  <a:gd name="T0" fmla="*/ 6 w 7"/>
                  <a:gd name="T1" fmla="*/ 0 h 13"/>
                  <a:gd name="T2" fmla="*/ 6 w 7"/>
                  <a:gd name="T3" fmla="*/ 3 h 13"/>
                  <a:gd name="T4" fmla="*/ 6 w 7"/>
                  <a:gd name="T5" fmla="*/ 5 h 13"/>
                  <a:gd name="T6" fmla="*/ 6 w 7"/>
                  <a:gd name="T7" fmla="*/ 12 h 13"/>
                  <a:gd name="T8" fmla="*/ 6 w 7"/>
                  <a:gd name="T9" fmla="*/ 12 h 13"/>
                  <a:gd name="T10" fmla="*/ 5 w 7"/>
                  <a:gd name="T11" fmla="*/ 12 h 13"/>
                  <a:gd name="T12" fmla="*/ 4 w 7"/>
                  <a:gd name="T13" fmla="*/ 12 h 13"/>
                  <a:gd name="T14" fmla="*/ 0 w 7"/>
                  <a:gd name="T15" fmla="*/ 12 h 13"/>
                  <a:gd name="T16" fmla="*/ 0 w 7"/>
                  <a:gd name="T17" fmla="*/ 12 h 13"/>
                  <a:gd name="T18" fmla="*/ 1 w 7"/>
                  <a:gd name="T19" fmla="*/ 9 h 13"/>
                  <a:gd name="T20" fmla="*/ 1 w 7"/>
                  <a:gd name="T21" fmla="*/ 6 h 13"/>
                  <a:gd name="T22" fmla="*/ 0 w 7"/>
                  <a:gd name="T23" fmla="*/ 0 h 13"/>
                  <a:gd name="T24" fmla="*/ 0 w 7"/>
                  <a:gd name="T25" fmla="*/ 0 h 13"/>
                  <a:gd name="T26" fmla="*/ 2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5"/>
                    </a:lnTo>
                    <a:lnTo>
                      <a:pt x="6" y="12"/>
                    </a:lnTo>
                    <a:lnTo>
                      <a:pt x="5" y="12"/>
                    </a:lnTo>
                    <a:lnTo>
                      <a:pt x="4" y="12"/>
                    </a:lnTo>
                    <a:lnTo>
                      <a:pt x="0" y="12"/>
                    </a:lnTo>
                    <a:lnTo>
                      <a:pt x="1" y="9"/>
                    </a:lnTo>
                    <a:lnTo>
                      <a:pt x="1" y="6"/>
                    </a:lnTo>
                    <a:lnTo>
                      <a:pt x="0" y="0"/>
                    </a:lnTo>
                    <a:lnTo>
                      <a:pt x="2" y="0"/>
                    </a:lnTo>
                    <a:lnTo>
                      <a:pt x="3" y="0"/>
                    </a:lnTo>
                    <a:lnTo>
                      <a:pt x="6"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899" name="Freeform 699">
                <a:extLst>
                  <a:ext uri="{FF2B5EF4-FFF2-40B4-BE49-F238E27FC236}">
                    <a16:creationId xmlns:a16="http://schemas.microsoft.com/office/drawing/2014/main" id="{F72E106E-D15A-48D8-B082-0A0C0C36A670}"/>
                  </a:ext>
                </a:extLst>
              </p:cNvPr>
              <p:cNvSpPr>
                <a:spLocks/>
              </p:cNvSpPr>
              <p:nvPr/>
            </p:nvSpPr>
            <p:spPr bwMode="auto">
              <a:xfrm>
                <a:off x="428" y="3313"/>
                <a:ext cx="6" cy="11"/>
              </a:xfrm>
              <a:custGeom>
                <a:avLst/>
                <a:gdLst>
                  <a:gd name="T0" fmla="*/ 5 w 6"/>
                  <a:gd name="T1" fmla="*/ 0 h 11"/>
                  <a:gd name="T2" fmla="*/ 5 w 6"/>
                  <a:gd name="T3" fmla="*/ 2 h 11"/>
                  <a:gd name="T4" fmla="*/ 5 w 6"/>
                  <a:gd name="T5" fmla="*/ 7 h 11"/>
                  <a:gd name="T6" fmla="*/ 5 w 6"/>
                  <a:gd name="T7" fmla="*/ 10 h 11"/>
                  <a:gd name="T8" fmla="*/ 5 w 6"/>
                  <a:gd name="T9" fmla="*/ 10 h 11"/>
                  <a:gd name="T10" fmla="*/ 4 w 6"/>
                  <a:gd name="T11" fmla="*/ 10 h 11"/>
                  <a:gd name="T12" fmla="*/ 1 w 6"/>
                  <a:gd name="T13" fmla="*/ 10 h 11"/>
                  <a:gd name="T14" fmla="*/ 0 w 6"/>
                  <a:gd name="T15" fmla="*/ 10 h 11"/>
                  <a:gd name="T16" fmla="*/ 0 w 6"/>
                  <a:gd name="T17" fmla="*/ 10 h 11"/>
                  <a:gd name="T18" fmla="*/ 0 w 6"/>
                  <a:gd name="T19" fmla="*/ 7 h 11"/>
                  <a:gd name="T20" fmla="*/ 0 w 6"/>
                  <a:gd name="T21" fmla="*/ 2 h 11"/>
                  <a:gd name="T22" fmla="*/ 0 w 6"/>
                  <a:gd name="T23" fmla="*/ 0 h 11"/>
                  <a:gd name="T24" fmla="*/ 0 w 6"/>
                  <a:gd name="T25" fmla="*/ 0 h 11"/>
                  <a:gd name="T26" fmla="*/ 1 w 6"/>
                  <a:gd name="T27" fmla="*/ 0 h 11"/>
                  <a:gd name="T28" fmla="*/ 4 w 6"/>
                  <a:gd name="T29" fmla="*/ 0 h 11"/>
                  <a:gd name="T30" fmla="*/ 5 w 6"/>
                  <a:gd name="T31" fmla="*/ 0 h 11"/>
                  <a:gd name="T32" fmla="*/ 5 w 6"/>
                  <a:gd name="T33" fmla="*/ 0 h 11"/>
                  <a:gd name="T34" fmla="*/ 5 w 6"/>
                  <a:gd name="T35" fmla="*/ 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1"/>
                  <a:gd name="T56" fmla="*/ 6 w 6"/>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1">
                    <a:moveTo>
                      <a:pt x="5" y="0"/>
                    </a:moveTo>
                    <a:lnTo>
                      <a:pt x="5" y="2"/>
                    </a:lnTo>
                    <a:lnTo>
                      <a:pt x="5" y="7"/>
                    </a:lnTo>
                    <a:lnTo>
                      <a:pt x="5" y="10"/>
                    </a:lnTo>
                    <a:lnTo>
                      <a:pt x="4" y="10"/>
                    </a:lnTo>
                    <a:lnTo>
                      <a:pt x="1" y="10"/>
                    </a:lnTo>
                    <a:lnTo>
                      <a:pt x="0" y="10"/>
                    </a:lnTo>
                    <a:lnTo>
                      <a:pt x="0" y="7"/>
                    </a:lnTo>
                    <a:lnTo>
                      <a:pt x="0" y="2"/>
                    </a:lnTo>
                    <a:lnTo>
                      <a:pt x="0" y="0"/>
                    </a:lnTo>
                    <a:lnTo>
                      <a:pt x="1" y="0"/>
                    </a:lnTo>
                    <a:lnTo>
                      <a:pt x="4" y="0"/>
                    </a:lnTo>
                    <a:lnTo>
                      <a:pt x="5"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0" name="Freeform 700">
                <a:extLst>
                  <a:ext uri="{FF2B5EF4-FFF2-40B4-BE49-F238E27FC236}">
                    <a16:creationId xmlns:a16="http://schemas.microsoft.com/office/drawing/2014/main" id="{F7F0B2A4-173B-420C-BA06-ED2B8A607C22}"/>
                  </a:ext>
                </a:extLst>
              </p:cNvPr>
              <p:cNvSpPr>
                <a:spLocks/>
              </p:cNvSpPr>
              <p:nvPr/>
            </p:nvSpPr>
            <p:spPr bwMode="auto">
              <a:xfrm>
                <a:off x="419" y="3325"/>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1" y="29"/>
                    </a:lnTo>
                    <a:lnTo>
                      <a:pt x="4" y="29"/>
                    </a:lnTo>
                    <a:lnTo>
                      <a:pt x="0" y="29"/>
                    </a:lnTo>
                    <a:lnTo>
                      <a:pt x="0" y="22"/>
                    </a:lnTo>
                    <a:lnTo>
                      <a:pt x="0" y="8"/>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1" name="Freeform 701">
                <a:extLst>
                  <a:ext uri="{FF2B5EF4-FFF2-40B4-BE49-F238E27FC236}">
                    <a16:creationId xmlns:a16="http://schemas.microsoft.com/office/drawing/2014/main" id="{EECBF281-BF41-4097-9AE7-87B2173D485E}"/>
                  </a:ext>
                </a:extLst>
              </p:cNvPr>
              <p:cNvSpPr>
                <a:spLocks/>
              </p:cNvSpPr>
              <p:nvPr/>
            </p:nvSpPr>
            <p:spPr bwMode="auto">
              <a:xfrm>
                <a:off x="420" y="3327"/>
                <a:ext cx="14" cy="29"/>
              </a:xfrm>
              <a:custGeom>
                <a:avLst/>
                <a:gdLst>
                  <a:gd name="T0" fmla="*/ 13 w 14"/>
                  <a:gd name="T1" fmla="*/ 0 h 29"/>
                  <a:gd name="T2" fmla="*/ 13 w 14"/>
                  <a:gd name="T3" fmla="*/ 7 h 29"/>
                  <a:gd name="T4" fmla="*/ 13 w 14"/>
                  <a:gd name="T5" fmla="*/ 13 h 29"/>
                  <a:gd name="T6" fmla="*/ 13 w 14"/>
                  <a:gd name="T7" fmla="*/ 28 h 29"/>
                  <a:gd name="T8" fmla="*/ 13 w 14"/>
                  <a:gd name="T9" fmla="*/ 28 h 29"/>
                  <a:gd name="T10" fmla="*/ 10 w 14"/>
                  <a:gd name="T11" fmla="*/ 28 h 29"/>
                  <a:gd name="T12" fmla="*/ 7 w 14"/>
                  <a:gd name="T13" fmla="*/ 27 h 29"/>
                  <a:gd name="T14" fmla="*/ 0 w 14"/>
                  <a:gd name="T15" fmla="*/ 28 h 29"/>
                  <a:gd name="T16" fmla="*/ 0 w 14"/>
                  <a:gd name="T17" fmla="*/ 28 h 29"/>
                  <a:gd name="T18" fmla="*/ 0 w 14"/>
                  <a:gd name="T19" fmla="*/ 21 h 29"/>
                  <a:gd name="T20" fmla="*/ 0 w 14"/>
                  <a:gd name="T21" fmla="*/ 15 h 29"/>
                  <a:gd name="T22" fmla="*/ 0 w 14"/>
                  <a:gd name="T23" fmla="*/ 0 h 29"/>
                  <a:gd name="T24" fmla="*/ 0 w 14"/>
                  <a:gd name="T25" fmla="*/ 0 h 29"/>
                  <a:gd name="T26" fmla="*/ 3 w 14"/>
                  <a:gd name="T27" fmla="*/ 0 h 29"/>
                  <a:gd name="T28" fmla="*/ 6 w 14"/>
                  <a:gd name="T29" fmla="*/ 0 h 29"/>
                  <a:gd name="T30" fmla="*/ 13 w 14"/>
                  <a:gd name="T31" fmla="*/ 0 h 29"/>
                  <a:gd name="T32" fmla="*/ 13 w 14"/>
                  <a:gd name="T33" fmla="*/ 0 h 29"/>
                  <a:gd name="T34" fmla="*/ 13 w 14"/>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9"/>
                  <a:gd name="T56" fmla="*/ 14 w 14"/>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9">
                    <a:moveTo>
                      <a:pt x="13" y="0"/>
                    </a:moveTo>
                    <a:lnTo>
                      <a:pt x="13" y="7"/>
                    </a:lnTo>
                    <a:lnTo>
                      <a:pt x="13" y="13"/>
                    </a:lnTo>
                    <a:lnTo>
                      <a:pt x="13" y="28"/>
                    </a:lnTo>
                    <a:lnTo>
                      <a:pt x="10" y="28"/>
                    </a:lnTo>
                    <a:lnTo>
                      <a:pt x="7" y="27"/>
                    </a:lnTo>
                    <a:lnTo>
                      <a:pt x="0" y="28"/>
                    </a:lnTo>
                    <a:lnTo>
                      <a:pt x="0" y="21"/>
                    </a:lnTo>
                    <a:lnTo>
                      <a:pt x="0" y="15"/>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2" name="Freeform 702">
                <a:extLst>
                  <a:ext uri="{FF2B5EF4-FFF2-40B4-BE49-F238E27FC236}">
                    <a16:creationId xmlns:a16="http://schemas.microsoft.com/office/drawing/2014/main" id="{C41267C7-AE35-4D14-A800-52410A822694}"/>
                  </a:ext>
                </a:extLst>
              </p:cNvPr>
              <p:cNvSpPr>
                <a:spLocks/>
              </p:cNvSpPr>
              <p:nvPr/>
            </p:nvSpPr>
            <p:spPr bwMode="auto">
              <a:xfrm>
                <a:off x="420" y="33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5 h 27"/>
                  <a:gd name="T14" fmla="*/ 0 w 14"/>
                  <a:gd name="T15" fmla="*/ 26 h 27"/>
                  <a:gd name="T16" fmla="*/ 0 w 14"/>
                  <a:gd name="T17" fmla="*/ 26 h 27"/>
                  <a:gd name="T18" fmla="*/ 1 w 14"/>
                  <a:gd name="T19" fmla="*/ 20 h 27"/>
                  <a:gd name="T20" fmla="*/ 1 w 14"/>
                  <a:gd name="T21" fmla="*/ 14 h 27"/>
                  <a:gd name="T22" fmla="*/ 0 w 14"/>
                  <a:gd name="T23" fmla="*/ 0 h 27"/>
                  <a:gd name="T24" fmla="*/ 0 w 14"/>
                  <a:gd name="T25" fmla="*/ 0 h 27"/>
                  <a:gd name="T26" fmla="*/ 4 w 14"/>
                  <a:gd name="T27" fmla="*/ 0 h 27"/>
                  <a:gd name="T28" fmla="*/ 7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5"/>
                    </a:lnTo>
                    <a:lnTo>
                      <a:pt x="0" y="26"/>
                    </a:lnTo>
                    <a:lnTo>
                      <a:pt x="1" y="20"/>
                    </a:lnTo>
                    <a:lnTo>
                      <a:pt x="1" y="14"/>
                    </a:lnTo>
                    <a:lnTo>
                      <a:pt x="0" y="0"/>
                    </a:lnTo>
                    <a:lnTo>
                      <a:pt x="4" y="0"/>
                    </a:lnTo>
                    <a:lnTo>
                      <a:pt x="7"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3" name="Freeform 703">
                <a:extLst>
                  <a:ext uri="{FF2B5EF4-FFF2-40B4-BE49-F238E27FC236}">
                    <a16:creationId xmlns:a16="http://schemas.microsoft.com/office/drawing/2014/main" id="{49005611-9B76-4E9F-A9FC-464A9513710D}"/>
                  </a:ext>
                </a:extLst>
              </p:cNvPr>
              <p:cNvSpPr>
                <a:spLocks/>
              </p:cNvSpPr>
              <p:nvPr/>
            </p:nvSpPr>
            <p:spPr bwMode="auto">
              <a:xfrm>
                <a:off x="421" y="3331"/>
                <a:ext cx="13" cy="25"/>
              </a:xfrm>
              <a:custGeom>
                <a:avLst/>
                <a:gdLst>
                  <a:gd name="T0" fmla="*/ 12 w 13"/>
                  <a:gd name="T1" fmla="*/ 0 h 25"/>
                  <a:gd name="T2" fmla="*/ 12 w 13"/>
                  <a:gd name="T3" fmla="*/ 6 h 25"/>
                  <a:gd name="T4" fmla="*/ 12 w 13"/>
                  <a:gd name="T5" fmla="*/ 11 h 25"/>
                  <a:gd name="T6" fmla="*/ 12 w 13"/>
                  <a:gd name="T7" fmla="*/ 24 h 25"/>
                  <a:gd name="T8" fmla="*/ 12 w 13"/>
                  <a:gd name="T9" fmla="*/ 24 h 25"/>
                  <a:gd name="T10" fmla="*/ 9 w 13"/>
                  <a:gd name="T11" fmla="*/ 24 h 25"/>
                  <a:gd name="T12" fmla="*/ 7 w 13"/>
                  <a:gd name="T13" fmla="*/ 23 h 25"/>
                  <a:gd name="T14" fmla="*/ 0 w 13"/>
                  <a:gd name="T15" fmla="*/ 24 h 25"/>
                  <a:gd name="T16" fmla="*/ 0 w 13"/>
                  <a:gd name="T17" fmla="*/ 24 h 25"/>
                  <a:gd name="T18" fmla="*/ 1 w 13"/>
                  <a:gd name="T19" fmla="*/ 18 h 25"/>
                  <a:gd name="T20" fmla="*/ 1 w 13"/>
                  <a:gd name="T21" fmla="*/ 13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6"/>
                    </a:lnTo>
                    <a:lnTo>
                      <a:pt x="12" y="11"/>
                    </a:lnTo>
                    <a:lnTo>
                      <a:pt x="12" y="24"/>
                    </a:lnTo>
                    <a:lnTo>
                      <a:pt x="9" y="24"/>
                    </a:lnTo>
                    <a:lnTo>
                      <a:pt x="7" y="23"/>
                    </a:lnTo>
                    <a:lnTo>
                      <a:pt x="0" y="24"/>
                    </a:lnTo>
                    <a:lnTo>
                      <a:pt x="1" y="18"/>
                    </a:lnTo>
                    <a:lnTo>
                      <a:pt x="1" y="13"/>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4" name="Freeform 704">
                <a:extLst>
                  <a:ext uri="{FF2B5EF4-FFF2-40B4-BE49-F238E27FC236}">
                    <a16:creationId xmlns:a16="http://schemas.microsoft.com/office/drawing/2014/main" id="{304419B8-8FEA-4454-B7D3-DA59479A3C13}"/>
                  </a:ext>
                </a:extLst>
              </p:cNvPr>
              <p:cNvSpPr>
                <a:spLocks/>
              </p:cNvSpPr>
              <p:nvPr/>
            </p:nvSpPr>
            <p:spPr bwMode="auto">
              <a:xfrm>
                <a:off x="422" y="3333"/>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9 w 12"/>
                  <a:gd name="T11" fmla="*/ 22 h 23"/>
                  <a:gd name="T12" fmla="*/ 6 w 12"/>
                  <a:gd name="T13" fmla="*/ 21 h 23"/>
                  <a:gd name="T14" fmla="*/ 0 w 12"/>
                  <a:gd name="T15" fmla="*/ 22 h 23"/>
                  <a:gd name="T16" fmla="*/ 0 w 12"/>
                  <a:gd name="T17" fmla="*/ 22 h 23"/>
                  <a:gd name="T18" fmla="*/ 1 w 12"/>
                  <a:gd name="T19" fmla="*/ 17 h 23"/>
                  <a:gd name="T20" fmla="*/ 1 w 12"/>
                  <a:gd name="T21" fmla="*/ 12 h 23"/>
                  <a:gd name="T22" fmla="*/ 0 w 12"/>
                  <a:gd name="T23" fmla="*/ 0 h 23"/>
                  <a:gd name="T24" fmla="*/ 0 w 12"/>
                  <a:gd name="T25" fmla="*/ 0 h 23"/>
                  <a:gd name="T26" fmla="*/ 3 w 12"/>
                  <a:gd name="T27" fmla="*/ 0 h 23"/>
                  <a:gd name="T28" fmla="*/ 6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9" y="22"/>
                    </a:lnTo>
                    <a:lnTo>
                      <a:pt x="6" y="21"/>
                    </a:lnTo>
                    <a:lnTo>
                      <a:pt x="0" y="22"/>
                    </a:lnTo>
                    <a:lnTo>
                      <a:pt x="1" y="17"/>
                    </a:lnTo>
                    <a:lnTo>
                      <a:pt x="1" y="12"/>
                    </a:lnTo>
                    <a:lnTo>
                      <a:pt x="0" y="0"/>
                    </a:lnTo>
                    <a:lnTo>
                      <a:pt x="3" y="0"/>
                    </a:lnTo>
                    <a:lnTo>
                      <a:pt x="6"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5" name="Freeform 705">
                <a:extLst>
                  <a:ext uri="{FF2B5EF4-FFF2-40B4-BE49-F238E27FC236}">
                    <a16:creationId xmlns:a16="http://schemas.microsoft.com/office/drawing/2014/main" id="{B342A308-E4C8-4726-9CE9-B5910B154B67}"/>
                  </a:ext>
                </a:extLst>
              </p:cNvPr>
              <p:cNvSpPr>
                <a:spLocks/>
              </p:cNvSpPr>
              <p:nvPr/>
            </p:nvSpPr>
            <p:spPr bwMode="auto">
              <a:xfrm>
                <a:off x="423" y="3335"/>
                <a:ext cx="11" cy="21"/>
              </a:xfrm>
              <a:custGeom>
                <a:avLst/>
                <a:gdLst>
                  <a:gd name="T0" fmla="*/ 10 w 11"/>
                  <a:gd name="T1" fmla="*/ 0 h 21"/>
                  <a:gd name="T2" fmla="*/ 10 w 11"/>
                  <a:gd name="T3" fmla="*/ 4 h 21"/>
                  <a:gd name="T4" fmla="*/ 10 w 11"/>
                  <a:gd name="T5" fmla="*/ 9 h 21"/>
                  <a:gd name="T6" fmla="*/ 10 w 11"/>
                  <a:gd name="T7" fmla="*/ 20 h 21"/>
                  <a:gd name="T8" fmla="*/ 10 w 11"/>
                  <a:gd name="T9" fmla="*/ 20 h 21"/>
                  <a:gd name="T10" fmla="*/ 8 w 11"/>
                  <a:gd name="T11" fmla="*/ 20 h 21"/>
                  <a:gd name="T12" fmla="*/ 6 w 11"/>
                  <a:gd name="T13" fmla="*/ 19 h 21"/>
                  <a:gd name="T14" fmla="*/ 0 w 11"/>
                  <a:gd name="T15" fmla="*/ 20 h 21"/>
                  <a:gd name="T16" fmla="*/ 0 w 11"/>
                  <a:gd name="T17" fmla="*/ 20 h 21"/>
                  <a:gd name="T18" fmla="*/ 1 w 11"/>
                  <a:gd name="T19" fmla="*/ 15 h 21"/>
                  <a:gd name="T20" fmla="*/ 1 w 11"/>
                  <a:gd name="T21" fmla="*/ 10 h 21"/>
                  <a:gd name="T22" fmla="*/ 0 w 11"/>
                  <a:gd name="T23" fmla="*/ 0 h 21"/>
                  <a:gd name="T24" fmla="*/ 0 w 11"/>
                  <a:gd name="T25" fmla="*/ 0 h 21"/>
                  <a:gd name="T26" fmla="*/ 3 w 11"/>
                  <a:gd name="T27" fmla="*/ 0 h 21"/>
                  <a:gd name="T28" fmla="*/ 5 w 11"/>
                  <a:gd name="T29" fmla="*/ 0 h 21"/>
                  <a:gd name="T30" fmla="*/ 10 w 11"/>
                  <a:gd name="T31" fmla="*/ 0 h 21"/>
                  <a:gd name="T32" fmla="*/ 10 w 11"/>
                  <a:gd name="T33" fmla="*/ 0 h 21"/>
                  <a:gd name="T34" fmla="*/ 10 w 11"/>
                  <a:gd name="T35" fmla="*/ 0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0"/>
                    </a:moveTo>
                    <a:lnTo>
                      <a:pt x="10" y="4"/>
                    </a:lnTo>
                    <a:lnTo>
                      <a:pt x="10" y="9"/>
                    </a:lnTo>
                    <a:lnTo>
                      <a:pt x="10" y="20"/>
                    </a:lnTo>
                    <a:lnTo>
                      <a:pt x="8" y="20"/>
                    </a:lnTo>
                    <a:lnTo>
                      <a:pt x="6" y="19"/>
                    </a:lnTo>
                    <a:lnTo>
                      <a:pt x="0" y="20"/>
                    </a:lnTo>
                    <a:lnTo>
                      <a:pt x="1" y="15"/>
                    </a:lnTo>
                    <a:lnTo>
                      <a:pt x="1"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6" name="Freeform 706">
                <a:extLst>
                  <a:ext uri="{FF2B5EF4-FFF2-40B4-BE49-F238E27FC236}">
                    <a16:creationId xmlns:a16="http://schemas.microsoft.com/office/drawing/2014/main" id="{E4B39F99-FA1B-4CC6-A08D-EA73C5C6C1A7}"/>
                  </a:ext>
                </a:extLst>
              </p:cNvPr>
              <p:cNvSpPr>
                <a:spLocks/>
              </p:cNvSpPr>
              <p:nvPr/>
            </p:nvSpPr>
            <p:spPr bwMode="auto">
              <a:xfrm>
                <a:off x="424" y="3337"/>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7 h 19"/>
                  <a:gd name="T14" fmla="*/ 0 w 10"/>
                  <a:gd name="T15" fmla="*/ 18 h 19"/>
                  <a:gd name="T16" fmla="*/ 0 w 10"/>
                  <a:gd name="T17" fmla="*/ 18 h 19"/>
                  <a:gd name="T18" fmla="*/ 1 w 10"/>
                  <a:gd name="T19" fmla="*/ 13 h 19"/>
                  <a:gd name="T20" fmla="*/ 1 w 10"/>
                  <a:gd name="T21" fmla="*/ 9 h 19"/>
                  <a:gd name="T22" fmla="*/ 0 w 10"/>
                  <a:gd name="T23" fmla="*/ 0 h 19"/>
                  <a:gd name="T24" fmla="*/ 0 w 10"/>
                  <a:gd name="T25" fmla="*/ 0 h 19"/>
                  <a:gd name="T26" fmla="*/ 3 w 10"/>
                  <a:gd name="T27" fmla="*/ 0 h 19"/>
                  <a:gd name="T28" fmla="*/ 5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7"/>
                    </a:lnTo>
                    <a:lnTo>
                      <a:pt x="0" y="18"/>
                    </a:lnTo>
                    <a:lnTo>
                      <a:pt x="1" y="13"/>
                    </a:lnTo>
                    <a:lnTo>
                      <a:pt x="1" y="9"/>
                    </a:lnTo>
                    <a:lnTo>
                      <a:pt x="0" y="0"/>
                    </a:lnTo>
                    <a:lnTo>
                      <a:pt x="3" y="0"/>
                    </a:lnTo>
                    <a:lnTo>
                      <a:pt x="5"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7" name="Freeform 707">
                <a:extLst>
                  <a:ext uri="{FF2B5EF4-FFF2-40B4-BE49-F238E27FC236}">
                    <a16:creationId xmlns:a16="http://schemas.microsoft.com/office/drawing/2014/main" id="{232C7827-EB16-4732-9772-B21FD9EC0DD0}"/>
                  </a:ext>
                </a:extLst>
              </p:cNvPr>
              <p:cNvSpPr>
                <a:spLocks/>
              </p:cNvSpPr>
              <p:nvPr/>
            </p:nvSpPr>
            <p:spPr bwMode="auto">
              <a:xfrm>
                <a:off x="425" y="3339"/>
                <a:ext cx="9" cy="17"/>
              </a:xfrm>
              <a:custGeom>
                <a:avLst/>
                <a:gdLst>
                  <a:gd name="T0" fmla="*/ 8 w 9"/>
                  <a:gd name="T1" fmla="*/ 0 h 17"/>
                  <a:gd name="T2" fmla="*/ 8 w 9"/>
                  <a:gd name="T3" fmla="*/ 4 h 17"/>
                  <a:gd name="T4" fmla="*/ 8 w 9"/>
                  <a:gd name="T5" fmla="*/ 7 h 17"/>
                  <a:gd name="T6" fmla="*/ 8 w 9"/>
                  <a:gd name="T7" fmla="*/ 16 h 17"/>
                  <a:gd name="T8" fmla="*/ 8 w 9"/>
                  <a:gd name="T9" fmla="*/ 16 h 17"/>
                  <a:gd name="T10" fmla="*/ 6 w 9"/>
                  <a:gd name="T11" fmla="*/ 16 h 17"/>
                  <a:gd name="T12" fmla="*/ 5 w 9"/>
                  <a:gd name="T13" fmla="*/ 15 h 17"/>
                  <a:gd name="T14" fmla="*/ 0 w 9"/>
                  <a:gd name="T15" fmla="*/ 16 h 17"/>
                  <a:gd name="T16" fmla="*/ 0 w 9"/>
                  <a:gd name="T17" fmla="*/ 16 h 17"/>
                  <a:gd name="T18" fmla="*/ 0 w 9"/>
                  <a:gd name="T19" fmla="*/ 12 h 17"/>
                  <a:gd name="T20" fmla="*/ 1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7"/>
                    </a:lnTo>
                    <a:lnTo>
                      <a:pt x="8" y="16"/>
                    </a:lnTo>
                    <a:lnTo>
                      <a:pt x="6" y="16"/>
                    </a:lnTo>
                    <a:lnTo>
                      <a:pt x="5" y="15"/>
                    </a:lnTo>
                    <a:lnTo>
                      <a:pt x="0" y="16"/>
                    </a:lnTo>
                    <a:lnTo>
                      <a:pt x="0" y="12"/>
                    </a:lnTo>
                    <a:lnTo>
                      <a:pt x="1"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8" name="Freeform 708">
                <a:extLst>
                  <a:ext uri="{FF2B5EF4-FFF2-40B4-BE49-F238E27FC236}">
                    <a16:creationId xmlns:a16="http://schemas.microsoft.com/office/drawing/2014/main" id="{3A18F83B-C15D-4E73-A8FE-F6D56F1E0170}"/>
                  </a:ext>
                </a:extLst>
              </p:cNvPr>
              <p:cNvSpPr>
                <a:spLocks/>
              </p:cNvSpPr>
              <p:nvPr/>
            </p:nvSpPr>
            <p:spPr bwMode="auto">
              <a:xfrm>
                <a:off x="426" y="3341"/>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6 w 8"/>
                  <a:gd name="T11" fmla="*/ 14 h 15"/>
                  <a:gd name="T12" fmla="*/ 4 w 8"/>
                  <a:gd name="T13" fmla="*/ 13 h 15"/>
                  <a:gd name="T14" fmla="*/ 0 w 8"/>
                  <a:gd name="T15" fmla="*/ 14 h 15"/>
                  <a:gd name="T16" fmla="*/ 0 w 8"/>
                  <a:gd name="T17" fmla="*/ 14 h 15"/>
                  <a:gd name="T18" fmla="*/ 1 w 8"/>
                  <a:gd name="T19" fmla="*/ 10 h 15"/>
                  <a:gd name="T20" fmla="*/ 1 w 8"/>
                  <a:gd name="T21" fmla="*/ 7 h 15"/>
                  <a:gd name="T22" fmla="*/ 0 w 8"/>
                  <a:gd name="T23" fmla="*/ 0 h 15"/>
                  <a:gd name="T24" fmla="*/ 0 w 8"/>
                  <a:gd name="T25" fmla="*/ 0 h 15"/>
                  <a:gd name="T26" fmla="*/ 2 w 8"/>
                  <a:gd name="T27" fmla="*/ 0 h 15"/>
                  <a:gd name="T28" fmla="*/ 4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6" y="14"/>
                    </a:lnTo>
                    <a:lnTo>
                      <a:pt x="4" y="13"/>
                    </a:lnTo>
                    <a:lnTo>
                      <a:pt x="0" y="14"/>
                    </a:lnTo>
                    <a:lnTo>
                      <a:pt x="1" y="10"/>
                    </a:lnTo>
                    <a:lnTo>
                      <a:pt x="1" y="7"/>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09" name="Freeform 709">
                <a:extLst>
                  <a:ext uri="{FF2B5EF4-FFF2-40B4-BE49-F238E27FC236}">
                    <a16:creationId xmlns:a16="http://schemas.microsoft.com/office/drawing/2014/main" id="{4D4BFCA3-644F-485C-BCDC-AF009391D3BD}"/>
                  </a:ext>
                </a:extLst>
              </p:cNvPr>
              <p:cNvSpPr>
                <a:spLocks/>
              </p:cNvSpPr>
              <p:nvPr/>
            </p:nvSpPr>
            <p:spPr bwMode="auto">
              <a:xfrm>
                <a:off x="427" y="3342"/>
                <a:ext cx="7" cy="14"/>
              </a:xfrm>
              <a:custGeom>
                <a:avLst/>
                <a:gdLst>
                  <a:gd name="T0" fmla="*/ 6 w 7"/>
                  <a:gd name="T1" fmla="*/ 1 h 14"/>
                  <a:gd name="T2" fmla="*/ 6 w 7"/>
                  <a:gd name="T3" fmla="*/ 3 h 14"/>
                  <a:gd name="T4" fmla="*/ 6 w 7"/>
                  <a:gd name="T5" fmla="*/ 6 h 14"/>
                  <a:gd name="T6" fmla="*/ 6 w 7"/>
                  <a:gd name="T7" fmla="*/ 13 h 14"/>
                  <a:gd name="T8" fmla="*/ 6 w 7"/>
                  <a:gd name="T9" fmla="*/ 13 h 14"/>
                  <a:gd name="T10" fmla="*/ 5 w 7"/>
                  <a:gd name="T11" fmla="*/ 13 h 14"/>
                  <a:gd name="T12" fmla="*/ 4 w 7"/>
                  <a:gd name="T13" fmla="*/ 12 h 14"/>
                  <a:gd name="T14" fmla="*/ 0 w 7"/>
                  <a:gd name="T15" fmla="*/ 13 h 14"/>
                  <a:gd name="T16" fmla="*/ 0 w 7"/>
                  <a:gd name="T17" fmla="*/ 13 h 14"/>
                  <a:gd name="T18" fmla="*/ 0 w 7"/>
                  <a:gd name="T19" fmla="*/ 10 h 14"/>
                  <a:gd name="T20" fmla="*/ 0 w 7"/>
                  <a:gd name="T21" fmla="*/ 7 h 14"/>
                  <a:gd name="T22" fmla="*/ 0 w 7"/>
                  <a:gd name="T23" fmla="*/ 1 h 14"/>
                  <a:gd name="T24" fmla="*/ 0 w 7"/>
                  <a:gd name="T25" fmla="*/ 1 h 14"/>
                  <a:gd name="T26" fmla="*/ 2 w 7"/>
                  <a:gd name="T27" fmla="*/ 0 h 14"/>
                  <a:gd name="T28" fmla="*/ 3 w 7"/>
                  <a:gd name="T29" fmla="*/ 0 h 14"/>
                  <a:gd name="T30" fmla="*/ 6 w 7"/>
                  <a:gd name="T31" fmla="*/ 1 h 14"/>
                  <a:gd name="T32" fmla="*/ 6 w 7"/>
                  <a:gd name="T33" fmla="*/ 1 h 14"/>
                  <a:gd name="T34" fmla="*/ 6 w 7"/>
                  <a:gd name="T35" fmla="*/ 1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1"/>
                    </a:moveTo>
                    <a:lnTo>
                      <a:pt x="6" y="3"/>
                    </a:lnTo>
                    <a:lnTo>
                      <a:pt x="6" y="6"/>
                    </a:lnTo>
                    <a:lnTo>
                      <a:pt x="6" y="13"/>
                    </a:lnTo>
                    <a:lnTo>
                      <a:pt x="5" y="13"/>
                    </a:lnTo>
                    <a:lnTo>
                      <a:pt x="4" y="12"/>
                    </a:lnTo>
                    <a:lnTo>
                      <a:pt x="0" y="13"/>
                    </a:lnTo>
                    <a:lnTo>
                      <a:pt x="0" y="10"/>
                    </a:lnTo>
                    <a:lnTo>
                      <a:pt x="0" y="7"/>
                    </a:lnTo>
                    <a:lnTo>
                      <a:pt x="0" y="1"/>
                    </a:lnTo>
                    <a:lnTo>
                      <a:pt x="2" y="0"/>
                    </a:lnTo>
                    <a:lnTo>
                      <a:pt x="3" y="0"/>
                    </a:lnTo>
                    <a:lnTo>
                      <a:pt x="6" y="1"/>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0" name="Freeform 710">
                <a:extLst>
                  <a:ext uri="{FF2B5EF4-FFF2-40B4-BE49-F238E27FC236}">
                    <a16:creationId xmlns:a16="http://schemas.microsoft.com/office/drawing/2014/main" id="{A08AD31B-6017-4830-B929-DC8A62196799}"/>
                  </a:ext>
                </a:extLst>
              </p:cNvPr>
              <p:cNvSpPr>
                <a:spLocks/>
              </p:cNvSpPr>
              <p:nvPr/>
            </p:nvSpPr>
            <p:spPr bwMode="auto">
              <a:xfrm>
                <a:off x="428" y="3344"/>
                <a:ext cx="6" cy="12"/>
              </a:xfrm>
              <a:custGeom>
                <a:avLst/>
                <a:gdLst>
                  <a:gd name="T0" fmla="*/ 5 w 6"/>
                  <a:gd name="T1" fmla="*/ 1 h 12"/>
                  <a:gd name="T2" fmla="*/ 5 w 6"/>
                  <a:gd name="T3" fmla="*/ 3 h 12"/>
                  <a:gd name="T4" fmla="*/ 5 w 6"/>
                  <a:gd name="T5" fmla="*/ 5 h 12"/>
                  <a:gd name="T6" fmla="*/ 5 w 6"/>
                  <a:gd name="T7" fmla="*/ 11 h 12"/>
                  <a:gd name="T8" fmla="*/ 5 w 6"/>
                  <a:gd name="T9" fmla="*/ 11 h 12"/>
                  <a:gd name="T10" fmla="*/ 4 w 6"/>
                  <a:gd name="T11" fmla="*/ 11 h 12"/>
                  <a:gd name="T12" fmla="*/ 3 w 6"/>
                  <a:gd name="T13" fmla="*/ 10 h 12"/>
                  <a:gd name="T14" fmla="*/ 0 w 6"/>
                  <a:gd name="T15" fmla="*/ 11 h 12"/>
                  <a:gd name="T16" fmla="*/ 0 w 6"/>
                  <a:gd name="T17" fmla="*/ 11 h 12"/>
                  <a:gd name="T18" fmla="*/ 0 w 6"/>
                  <a:gd name="T19" fmla="*/ 8 h 12"/>
                  <a:gd name="T20" fmla="*/ 0 w 6"/>
                  <a:gd name="T21" fmla="*/ 6 h 12"/>
                  <a:gd name="T22" fmla="*/ 0 w 6"/>
                  <a:gd name="T23" fmla="*/ 1 h 12"/>
                  <a:gd name="T24" fmla="*/ 0 w 6"/>
                  <a:gd name="T25" fmla="*/ 1 h 12"/>
                  <a:gd name="T26" fmla="*/ 2 w 6"/>
                  <a:gd name="T27" fmla="*/ 0 h 12"/>
                  <a:gd name="T28" fmla="*/ 3 w 6"/>
                  <a:gd name="T29" fmla="*/ 0 h 12"/>
                  <a:gd name="T30" fmla="*/ 5 w 6"/>
                  <a:gd name="T31" fmla="*/ 1 h 12"/>
                  <a:gd name="T32" fmla="*/ 5 w 6"/>
                  <a:gd name="T33" fmla="*/ 1 h 12"/>
                  <a:gd name="T34" fmla="*/ 5 w 6"/>
                  <a:gd name="T35" fmla="*/ 1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1"/>
                    </a:moveTo>
                    <a:lnTo>
                      <a:pt x="5" y="3"/>
                    </a:lnTo>
                    <a:lnTo>
                      <a:pt x="5" y="5"/>
                    </a:lnTo>
                    <a:lnTo>
                      <a:pt x="5" y="11"/>
                    </a:lnTo>
                    <a:lnTo>
                      <a:pt x="4" y="11"/>
                    </a:lnTo>
                    <a:lnTo>
                      <a:pt x="3" y="10"/>
                    </a:lnTo>
                    <a:lnTo>
                      <a:pt x="0" y="11"/>
                    </a:lnTo>
                    <a:lnTo>
                      <a:pt x="0" y="8"/>
                    </a:lnTo>
                    <a:lnTo>
                      <a:pt x="0" y="6"/>
                    </a:lnTo>
                    <a:lnTo>
                      <a:pt x="0" y="1"/>
                    </a:lnTo>
                    <a:lnTo>
                      <a:pt x="2" y="0"/>
                    </a:lnTo>
                    <a:lnTo>
                      <a:pt x="3" y="0"/>
                    </a:lnTo>
                    <a:lnTo>
                      <a:pt x="5" y="1"/>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1" name="Freeform 711">
                <a:extLst>
                  <a:ext uri="{FF2B5EF4-FFF2-40B4-BE49-F238E27FC236}">
                    <a16:creationId xmlns:a16="http://schemas.microsoft.com/office/drawing/2014/main" id="{B44D346D-1325-44B9-83E7-40C5F44EAE45}"/>
                  </a:ext>
                </a:extLst>
              </p:cNvPr>
              <p:cNvSpPr>
                <a:spLocks/>
              </p:cNvSpPr>
              <p:nvPr/>
            </p:nvSpPr>
            <p:spPr bwMode="auto">
              <a:xfrm>
                <a:off x="429" y="3347"/>
                <a:ext cx="5" cy="9"/>
              </a:xfrm>
              <a:custGeom>
                <a:avLst/>
                <a:gdLst>
                  <a:gd name="T0" fmla="*/ 4 w 5"/>
                  <a:gd name="T1" fmla="*/ 0 h 9"/>
                  <a:gd name="T2" fmla="*/ 4 w 5"/>
                  <a:gd name="T3" fmla="*/ 2 h 9"/>
                  <a:gd name="T4" fmla="*/ 4 w 5"/>
                  <a:gd name="T5" fmla="*/ 6 h 9"/>
                  <a:gd name="T6" fmla="*/ 4 w 5"/>
                  <a:gd name="T7" fmla="*/ 8 h 9"/>
                  <a:gd name="T8" fmla="*/ 4 w 5"/>
                  <a:gd name="T9" fmla="*/ 8 h 9"/>
                  <a:gd name="T10" fmla="*/ 3 w 5"/>
                  <a:gd name="T11" fmla="*/ 8 h 9"/>
                  <a:gd name="T12" fmla="*/ 1 w 5"/>
                  <a:gd name="T13" fmla="*/ 8 h 9"/>
                  <a:gd name="T14" fmla="*/ 0 w 5"/>
                  <a:gd name="T15" fmla="*/ 8 h 9"/>
                  <a:gd name="T16" fmla="*/ 0 w 5"/>
                  <a:gd name="T17" fmla="*/ 8 h 9"/>
                  <a:gd name="T18" fmla="*/ 0 w 5"/>
                  <a:gd name="T19" fmla="*/ 6 h 9"/>
                  <a:gd name="T20" fmla="*/ 0 w 5"/>
                  <a:gd name="T21" fmla="*/ 2 h 9"/>
                  <a:gd name="T22" fmla="*/ 0 w 5"/>
                  <a:gd name="T23" fmla="*/ 0 h 9"/>
                  <a:gd name="T24" fmla="*/ 0 w 5"/>
                  <a:gd name="T25" fmla="*/ 0 h 9"/>
                  <a:gd name="T26" fmla="*/ 1 w 5"/>
                  <a:gd name="T27" fmla="*/ 0 h 9"/>
                  <a:gd name="T28" fmla="*/ 3 w 5"/>
                  <a:gd name="T29" fmla="*/ 0 h 9"/>
                  <a:gd name="T30" fmla="*/ 4 w 5"/>
                  <a:gd name="T31" fmla="*/ 0 h 9"/>
                  <a:gd name="T32" fmla="*/ 4 w 5"/>
                  <a:gd name="T33" fmla="*/ 0 h 9"/>
                  <a:gd name="T34" fmla="*/ 4 w 5"/>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9"/>
                  <a:gd name="T56" fmla="*/ 5 w 5"/>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9">
                    <a:moveTo>
                      <a:pt x="4" y="0"/>
                    </a:moveTo>
                    <a:lnTo>
                      <a:pt x="4" y="2"/>
                    </a:lnTo>
                    <a:lnTo>
                      <a:pt x="4" y="6"/>
                    </a:lnTo>
                    <a:lnTo>
                      <a:pt x="4" y="8"/>
                    </a:lnTo>
                    <a:lnTo>
                      <a:pt x="3" y="8"/>
                    </a:lnTo>
                    <a:lnTo>
                      <a:pt x="1" y="8"/>
                    </a:lnTo>
                    <a:lnTo>
                      <a:pt x="0" y="8"/>
                    </a:lnTo>
                    <a:lnTo>
                      <a:pt x="0" y="6"/>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2" name="Freeform 712">
                <a:extLst>
                  <a:ext uri="{FF2B5EF4-FFF2-40B4-BE49-F238E27FC236}">
                    <a16:creationId xmlns:a16="http://schemas.microsoft.com/office/drawing/2014/main" id="{90283E3F-67C2-4455-8040-6C29F4A0F09F}"/>
                  </a:ext>
                </a:extLst>
              </p:cNvPr>
              <p:cNvSpPr>
                <a:spLocks/>
              </p:cNvSpPr>
              <p:nvPr/>
            </p:nvSpPr>
            <p:spPr bwMode="auto">
              <a:xfrm>
                <a:off x="414" y="3389"/>
                <a:ext cx="68" cy="106"/>
              </a:xfrm>
              <a:custGeom>
                <a:avLst/>
                <a:gdLst>
                  <a:gd name="T0" fmla="*/ 67 w 68"/>
                  <a:gd name="T1" fmla="*/ 0 h 106"/>
                  <a:gd name="T2" fmla="*/ 67 w 68"/>
                  <a:gd name="T3" fmla="*/ 2 h 106"/>
                  <a:gd name="T4" fmla="*/ 67 w 68"/>
                  <a:gd name="T5" fmla="*/ 7 h 106"/>
                  <a:gd name="T6" fmla="*/ 67 w 68"/>
                  <a:gd name="T7" fmla="*/ 14 h 106"/>
                  <a:gd name="T8" fmla="*/ 67 w 68"/>
                  <a:gd name="T9" fmla="*/ 24 h 106"/>
                  <a:gd name="T10" fmla="*/ 67 w 68"/>
                  <a:gd name="T11" fmla="*/ 35 h 106"/>
                  <a:gd name="T12" fmla="*/ 67 w 68"/>
                  <a:gd name="T13" fmla="*/ 47 h 106"/>
                  <a:gd name="T14" fmla="*/ 67 w 68"/>
                  <a:gd name="T15" fmla="*/ 59 h 106"/>
                  <a:gd name="T16" fmla="*/ 67 w 68"/>
                  <a:gd name="T17" fmla="*/ 70 h 106"/>
                  <a:gd name="T18" fmla="*/ 67 w 68"/>
                  <a:gd name="T19" fmla="*/ 81 h 106"/>
                  <a:gd name="T20" fmla="*/ 67 w 68"/>
                  <a:gd name="T21" fmla="*/ 91 h 106"/>
                  <a:gd name="T22" fmla="*/ 67 w 68"/>
                  <a:gd name="T23" fmla="*/ 98 h 106"/>
                  <a:gd name="T24" fmla="*/ 67 w 68"/>
                  <a:gd name="T25" fmla="*/ 103 h 106"/>
                  <a:gd name="T26" fmla="*/ 67 w 68"/>
                  <a:gd name="T27" fmla="*/ 105 h 106"/>
                  <a:gd name="T28" fmla="*/ 67 w 68"/>
                  <a:gd name="T29" fmla="*/ 105 h 106"/>
                  <a:gd name="T30" fmla="*/ 64 w 68"/>
                  <a:gd name="T31" fmla="*/ 105 h 106"/>
                  <a:gd name="T32" fmla="*/ 57 w 68"/>
                  <a:gd name="T33" fmla="*/ 105 h 106"/>
                  <a:gd name="T34" fmla="*/ 46 w 68"/>
                  <a:gd name="T35" fmla="*/ 105 h 106"/>
                  <a:gd name="T36" fmla="*/ 34 w 68"/>
                  <a:gd name="T37" fmla="*/ 105 h 106"/>
                  <a:gd name="T38" fmla="*/ 21 w 68"/>
                  <a:gd name="T39" fmla="*/ 105 h 106"/>
                  <a:gd name="T40" fmla="*/ 11 w 68"/>
                  <a:gd name="T41" fmla="*/ 105 h 106"/>
                  <a:gd name="T42" fmla="*/ 3 w 68"/>
                  <a:gd name="T43" fmla="*/ 105 h 106"/>
                  <a:gd name="T44" fmla="*/ 0 w 68"/>
                  <a:gd name="T45" fmla="*/ 105 h 106"/>
                  <a:gd name="T46" fmla="*/ 0 w 68"/>
                  <a:gd name="T47" fmla="*/ 105 h 106"/>
                  <a:gd name="T48" fmla="*/ 0 w 68"/>
                  <a:gd name="T49" fmla="*/ 103 h 106"/>
                  <a:gd name="T50" fmla="*/ 0 w 68"/>
                  <a:gd name="T51" fmla="*/ 98 h 106"/>
                  <a:gd name="T52" fmla="*/ 0 w 68"/>
                  <a:gd name="T53" fmla="*/ 91 h 106"/>
                  <a:gd name="T54" fmla="*/ 0 w 68"/>
                  <a:gd name="T55" fmla="*/ 81 h 106"/>
                  <a:gd name="T56" fmla="*/ 0 w 68"/>
                  <a:gd name="T57" fmla="*/ 70 h 106"/>
                  <a:gd name="T58" fmla="*/ 0 w 68"/>
                  <a:gd name="T59" fmla="*/ 59 h 106"/>
                  <a:gd name="T60" fmla="*/ 0 w 68"/>
                  <a:gd name="T61" fmla="*/ 47 h 106"/>
                  <a:gd name="T62" fmla="*/ 0 w 68"/>
                  <a:gd name="T63" fmla="*/ 35 h 106"/>
                  <a:gd name="T64" fmla="*/ 0 w 68"/>
                  <a:gd name="T65" fmla="*/ 24 h 106"/>
                  <a:gd name="T66" fmla="*/ 0 w 68"/>
                  <a:gd name="T67" fmla="*/ 14 h 106"/>
                  <a:gd name="T68" fmla="*/ 0 w 68"/>
                  <a:gd name="T69" fmla="*/ 7 h 106"/>
                  <a:gd name="T70" fmla="*/ 0 w 68"/>
                  <a:gd name="T71" fmla="*/ 2 h 106"/>
                  <a:gd name="T72" fmla="*/ 0 w 68"/>
                  <a:gd name="T73" fmla="*/ 0 h 106"/>
                  <a:gd name="T74" fmla="*/ 0 w 68"/>
                  <a:gd name="T75" fmla="*/ 0 h 106"/>
                  <a:gd name="T76" fmla="*/ 3 w 68"/>
                  <a:gd name="T77" fmla="*/ 0 h 106"/>
                  <a:gd name="T78" fmla="*/ 11 w 68"/>
                  <a:gd name="T79" fmla="*/ 0 h 106"/>
                  <a:gd name="T80" fmla="*/ 21 w 68"/>
                  <a:gd name="T81" fmla="*/ 0 h 106"/>
                  <a:gd name="T82" fmla="*/ 34 w 68"/>
                  <a:gd name="T83" fmla="*/ 0 h 106"/>
                  <a:gd name="T84" fmla="*/ 46 w 68"/>
                  <a:gd name="T85" fmla="*/ 0 h 106"/>
                  <a:gd name="T86" fmla="*/ 57 w 68"/>
                  <a:gd name="T87" fmla="*/ 0 h 106"/>
                  <a:gd name="T88" fmla="*/ 64 w 68"/>
                  <a:gd name="T89" fmla="*/ 0 h 106"/>
                  <a:gd name="T90" fmla="*/ 67 w 68"/>
                  <a:gd name="T91" fmla="*/ 0 h 106"/>
                  <a:gd name="T92" fmla="*/ 67 w 68"/>
                  <a:gd name="T93" fmla="*/ 0 h 106"/>
                  <a:gd name="T94" fmla="*/ 67 w 68"/>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6"/>
                  <a:gd name="T146" fmla="*/ 68 w 68"/>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6">
                    <a:moveTo>
                      <a:pt x="67" y="0"/>
                    </a:moveTo>
                    <a:lnTo>
                      <a:pt x="67" y="2"/>
                    </a:lnTo>
                    <a:lnTo>
                      <a:pt x="67" y="7"/>
                    </a:lnTo>
                    <a:lnTo>
                      <a:pt x="67" y="14"/>
                    </a:lnTo>
                    <a:lnTo>
                      <a:pt x="67" y="24"/>
                    </a:lnTo>
                    <a:lnTo>
                      <a:pt x="67" y="35"/>
                    </a:lnTo>
                    <a:lnTo>
                      <a:pt x="67" y="47"/>
                    </a:lnTo>
                    <a:lnTo>
                      <a:pt x="67" y="59"/>
                    </a:lnTo>
                    <a:lnTo>
                      <a:pt x="67" y="70"/>
                    </a:lnTo>
                    <a:lnTo>
                      <a:pt x="67" y="81"/>
                    </a:lnTo>
                    <a:lnTo>
                      <a:pt x="67" y="91"/>
                    </a:lnTo>
                    <a:lnTo>
                      <a:pt x="67" y="98"/>
                    </a:lnTo>
                    <a:lnTo>
                      <a:pt x="67" y="103"/>
                    </a:lnTo>
                    <a:lnTo>
                      <a:pt x="67" y="105"/>
                    </a:lnTo>
                    <a:lnTo>
                      <a:pt x="64" y="105"/>
                    </a:lnTo>
                    <a:lnTo>
                      <a:pt x="57" y="105"/>
                    </a:lnTo>
                    <a:lnTo>
                      <a:pt x="46" y="105"/>
                    </a:lnTo>
                    <a:lnTo>
                      <a:pt x="34" y="105"/>
                    </a:lnTo>
                    <a:lnTo>
                      <a:pt x="21" y="105"/>
                    </a:lnTo>
                    <a:lnTo>
                      <a:pt x="11"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solidFill>
                <a:srgbClr val="7F65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3" name="Freeform 713">
                <a:extLst>
                  <a:ext uri="{FF2B5EF4-FFF2-40B4-BE49-F238E27FC236}">
                    <a16:creationId xmlns:a16="http://schemas.microsoft.com/office/drawing/2014/main" id="{B7B79C2B-9020-4D08-86ED-513D9EF9AB2D}"/>
                  </a:ext>
                </a:extLst>
              </p:cNvPr>
              <p:cNvSpPr>
                <a:spLocks/>
              </p:cNvSpPr>
              <p:nvPr/>
            </p:nvSpPr>
            <p:spPr bwMode="auto">
              <a:xfrm>
                <a:off x="414" y="3389"/>
                <a:ext cx="68" cy="106"/>
              </a:xfrm>
              <a:custGeom>
                <a:avLst/>
                <a:gdLst>
                  <a:gd name="T0" fmla="*/ 67 w 68"/>
                  <a:gd name="T1" fmla="*/ 0 h 106"/>
                  <a:gd name="T2" fmla="*/ 67 w 68"/>
                  <a:gd name="T3" fmla="*/ 2 h 106"/>
                  <a:gd name="T4" fmla="*/ 67 w 68"/>
                  <a:gd name="T5" fmla="*/ 7 h 106"/>
                  <a:gd name="T6" fmla="*/ 67 w 68"/>
                  <a:gd name="T7" fmla="*/ 14 h 106"/>
                  <a:gd name="T8" fmla="*/ 67 w 68"/>
                  <a:gd name="T9" fmla="*/ 24 h 106"/>
                  <a:gd name="T10" fmla="*/ 67 w 68"/>
                  <a:gd name="T11" fmla="*/ 35 h 106"/>
                  <a:gd name="T12" fmla="*/ 67 w 68"/>
                  <a:gd name="T13" fmla="*/ 47 h 106"/>
                  <a:gd name="T14" fmla="*/ 67 w 68"/>
                  <a:gd name="T15" fmla="*/ 59 h 106"/>
                  <a:gd name="T16" fmla="*/ 67 w 68"/>
                  <a:gd name="T17" fmla="*/ 70 h 106"/>
                  <a:gd name="T18" fmla="*/ 67 w 68"/>
                  <a:gd name="T19" fmla="*/ 81 h 106"/>
                  <a:gd name="T20" fmla="*/ 67 w 68"/>
                  <a:gd name="T21" fmla="*/ 91 h 106"/>
                  <a:gd name="T22" fmla="*/ 67 w 68"/>
                  <a:gd name="T23" fmla="*/ 98 h 106"/>
                  <a:gd name="T24" fmla="*/ 67 w 68"/>
                  <a:gd name="T25" fmla="*/ 103 h 106"/>
                  <a:gd name="T26" fmla="*/ 67 w 68"/>
                  <a:gd name="T27" fmla="*/ 105 h 106"/>
                  <a:gd name="T28" fmla="*/ 67 w 68"/>
                  <a:gd name="T29" fmla="*/ 105 h 106"/>
                  <a:gd name="T30" fmla="*/ 64 w 68"/>
                  <a:gd name="T31" fmla="*/ 105 h 106"/>
                  <a:gd name="T32" fmla="*/ 57 w 68"/>
                  <a:gd name="T33" fmla="*/ 105 h 106"/>
                  <a:gd name="T34" fmla="*/ 46 w 68"/>
                  <a:gd name="T35" fmla="*/ 105 h 106"/>
                  <a:gd name="T36" fmla="*/ 34 w 68"/>
                  <a:gd name="T37" fmla="*/ 105 h 106"/>
                  <a:gd name="T38" fmla="*/ 21 w 68"/>
                  <a:gd name="T39" fmla="*/ 105 h 106"/>
                  <a:gd name="T40" fmla="*/ 11 w 68"/>
                  <a:gd name="T41" fmla="*/ 105 h 106"/>
                  <a:gd name="T42" fmla="*/ 3 w 68"/>
                  <a:gd name="T43" fmla="*/ 105 h 106"/>
                  <a:gd name="T44" fmla="*/ 0 w 68"/>
                  <a:gd name="T45" fmla="*/ 105 h 106"/>
                  <a:gd name="T46" fmla="*/ 0 w 68"/>
                  <a:gd name="T47" fmla="*/ 105 h 106"/>
                  <a:gd name="T48" fmla="*/ 0 w 68"/>
                  <a:gd name="T49" fmla="*/ 103 h 106"/>
                  <a:gd name="T50" fmla="*/ 0 w 68"/>
                  <a:gd name="T51" fmla="*/ 98 h 106"/>
                  <a:gd name="T52" fmla="*/ 0 w 68"/>
                  <a:gd name="T53" fmla="*/ 91 h 106"/>
                  <a:gd name="T54" fmla="*/ 0 w 68"/>
                  <a:gd name="T55" fmla="*/ 81 h 106"/>
                  <a:gd name="T56" fmla="*/ 0 w 68"/>
                  <a:gd name="T57" fmla="*/ 70 h 106"/>
                  <a:gd name="T58" fmla="*/ 0 w 68"/>
                  <a:gd name="T59" fmla="*/ 59 h 106"/>
                  <a:gd name="T60" fmla="*/ 0 w 68"/>
                  <a:gd name="T61" fmla="*/ 47 h 106"/>
                  <a:gd name="T62" fmla="*/ 0 w 68"/>
                  <a:gd name="T63" fmla="*/ 35 h 106"/>
                  <a:gd name="T64" fmla="*/ 0 w 68"/>
                  <a:gd name="T65" fmla="*/ 24 h 106"/>
                  <a:gd name="T66" fmla="*/ 0 w 68"/>
                  <a:gd name="T67" fmla="*/ 14 h 106"/>
                  <a:gd name="T68" fmla="*/ 0 w 68"/>
                  <a:gd name="T69" fmla="*/ 7 h 106"/>
                  <a:gd name="T70" fmla="*/ 0 w 68"/>
                  <a:gd name="T71" fmla="*/ 2 h 106"/>
                  <a:gd name="T72" fmla="*/ 0 w 68"/>
                  <a:gd name="T73" fmla="*/ 0 h 106"/>
                  <a:gd name="T74" fmla="*/ 0 w 68"/>
                  <a:gd name="T75" fmla="*/ 0 h 106"/>
                  <a:gd name="T76" fmla="*/ 3 w 68"/>
                  <a:gd name="T77" fmla="*/ 0 h 106"/>
                  <a:gd name="T78" fmla="*/ 11 w 68"/>
                  <a:gd name="T79" fmla="*/ 0 h 106"/>
                  <a:gd name="T80" fmla="*/ 21 w 68"/>
                  <a:gd name="T81" fmla="*/ 0 h 106"/>
                  <a:gd name="T82" fmla="*/ 34 w 68"/>
                  <a:gd name="T83" fmla="*/ 0 h 106"/>
                  <a:gd name="T84" fmla="*/ 46 w 68"/>
                  <a:gd name="T85" fmla="*/ 0 h 106"/>
                  <a:gd name="T86" fmla="*/ 57 w 68"/>
                  <a:gd name="T87" fmla="*/ 0 h 106"/>
                  <a:gd name="T88" fmla="*/ 64 w 68"/>
                  <a:gd name="T89" fmla="*/ 0 h 106"/>
                  <a:gd name="T90" fmla="*/ 67 w 68"/>
                  <a:gd name="T91" fmla="*/ 0 h 106"/>
                  <a:gd name="T92" fmla="*/ 67 w 68"/>
                  <a:gd name="T93" fmla="*/ 0 h 106"/>
                  <a:gd name="T94" fmla="*/ 67 w 68"/>
                  <a:gd name="T95" fmla="*/ 0 h 10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
                  <a:gd name="T145" fmla="*/ 0 h 106"/>
                  <a:gd name="T146" fmla="*/ 68 w 68"/>
                  <a:gd name="T147" fmla="*/ 106 h 10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 h="106">
                    <a:moveTo>
                      <a:pt x="67" y="0"/>
                    </a:moveTo>
                    <a:lnTo>
                      <a:pt x="67" y="2"/>
                    </a:lnTo>
                    <a:lnTo>
                      <a:pt x="67" y="7"/>
                    </a:lnTo>
                    <a:lnTo>
                      <a:pt x="67" y="14"/>
                    </a:lnTo>
                    <a:lnTo>
                      <a:pt x="67" y="24"/>
                    </a:lnTo>
                    <a:lnTo>
                      <a:pt x="67" y="35"/>
                    </a:lnTo>
                    <a:lnTo>
                      <a:pt x="67" y="47"/>
                    </a:lnTo>
                    <a:lnTo>
                      <a:pt x="67" y="59"/>
                    </a:lnTo>
                    <a:lnTo>
                      <a:pt x="67" y="70"/>
                    </a:lnTo>
                    <a:lnTo>
                      <a:pt x="67" y="81"/>
                    </a:lnTo>
                    <a:lnTo>
                      <a:pt x="67" y="91"/>
                    </a:lnTo>
                    <a:lnTo>
                      <a:pt x="67" y="98"/>
                    </a:lnTo>
                    <a:lnTo>
                      <a:pt x="67" y="103"/>
                    </a:lnTo>
                    <a:lnTo>
                      <a:pt x="67" y="105"/>
                    </a:lnTo>
                    <a:lnTo>
                      <a:pt x="64" y="105"/>
                    </a:lnTo>
                    <a:lnTo>
                      <a:pt x="57" y="105"/>
                    </a:lnTo>
                    <a:lnTo>
                      <a:pt x="46" y="105"/>
                    </a:lnTo>
                    <a:lnTo>
                      <a:pt x="34" y="105"/>
                    </a:lnTo>
                    <a:lnTo>
                      <a:pt x="21" y="105"/>
                    </a:lnTo>
                    <a:lnTo>
                      <a:pt x="11" y="105"/>
                    </a:lnTo>
                    <a:lnTo>
                      <a:pt x="3" y="105"/>
                    </a:lnTo>
                    <a:lnTo>
                      <a:pt x="0" y="105"/>
                    </a:lnTo>
                    <a:lnTo>
                      <a:pt x="0" y="103"/>
                    </a:lnTo>
                    <a:lnTo>
                      <a:pt x="0" y="98"/>
                    </a:lnTo>
                    <a:lnTo>
                      <a:pt x="0" y="91"/>
                    </a:lnTo>
                    <a:lnTo>
                      <a:pt x="0" y="81"/>
                    </a:lnTo>
                    <a:lnTo>
                      <a:pt x="0" y="70"/>
                    </a:lnTo>
                    <a:lnTo>
                      <a:pt x="0" y="59"/>
                    </a:lnTo>
                    <a:lnTo>
                      <a:pt x="0" y="47"/>
                    </a:lnTo>
                    <a:lnTo>
                      <a:pt x="0" y="35"/>
                    </a:lnTo>
                    <a:lnTo>
                      <a:pt x="0" y="24"/>
                    </a:lnTo>
                    <a:lnTo>
                      <a:pt x="0" y="14"/>
                    </a:lnTo>
                    <a:lnTo>
                      <a:pt x="0" y="7"/>
                    </a:lnTo>
                    <a:lnTo>
                      <a:pt x="0" y="2"/>
                    </a:lnTo>
                    <a:lnTo>
                      <a:pt x="0" y="0"/>
                    </a:lnTo>
                    <a:lnTo>
                      <a:pt x="3" y="0"/>
                    </a:lnTo>
                    <a:lnTo>
                      <a:pt x="11" y="0"/>
                    </a:lnTo>
                    <a:lnTo>
                      <a:pt x="21" y="0"/>
                    </a:lnTo>
                    <a:lnTo>
                      <a:pt x="34" y="0"/>
                    </a:lnTo>
                    <a:lnTo>
                      <a:pt x="46" y="0"/>
                    </a:lnTo>
                    <a:lnTo>
                      <a:pt x="57" y="0"/>
                    </a:lnTo>
                    <a:lnTo>
                      <a:pt x="64" y="0"/>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14" name="Freeform 714">
                <a:extLst>
                  <a:ext uri="{FF2B5EF4-FFF2-40B4-BE49-F238E27FC236}">
                    <a16:creationId xmlns:a16="http://schemas.microsoft.com/office/drawing/2014/main" id="{79B4FFAC-E80C-4657-B8E4-40400D595DB5}"/>
                  </a:ext>
                </a:extLst>
              </p:cNvPr>
              <p:cNvSpPr>
                <a:spLocks/>
              </p:cNvSpPr>
              <p:nvPr/>
            </p:nvSpPr>
            <p:spPr bwMode="auto">
              <a:xfrm>
                <a:off x="419"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1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3" y="0"/>
                    </a:lnTo>
                    <a:lnTo>
                      <a:pt x="11" y="0"/>
                    </a:lnTo>
                    <a:lnTo>
                      <a:pt x="23" y="0"/>
                    </a:lnTo>
                    <a:lnTo>
                      <a:pt x="35" y="0"/>
                    </a:lnTo>
                    <a:lnTo>
                      <a:pt x="46" y="0"/>
                    </a:lnTo>
                    <a:lnTo>
                      <a:pt x="54" y="0"/>
                    </a:lnTo>
                    <a:lnTo>
                      <a:pt x="58" y="0"/>
                    </a:lnTo>
                  </a:path>
                </a:pathLst>
              </a:custGeom>
              <a:solidFill>
                <a:srgbClr val="B29832"/>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5" name="Freeform 715">
                <a:extLst>
                  <a:ext uri="{FF2B5EF4-FFF2-40B4-BE49-F238E27FC236}">
                    <a16:creationId xmlns:a16="http://schemas.microsoft.com/office/drawing/2014/main" id="{560576F3-6801-4FF8-8216-BA3557ED64F8}"/>
                  </a:ext>
                </a:extLst>
              </p:cNvPr>
              <p:cNvSpPr>
                <a:spLocks/>
              </p:cNvSpPr>
              <p:nvPr/>
            </p:nvSpPr>
            <p:spPr bwMode="auto">
              <a:xfrm>
                <a:off x="419" y="3395"/>
                <a:ext cx="59" cy="95"/>
              </a:xfrm>
              <a:custGeom>
                <a:avLst/>
                <a:gdLst>
                  <a:gd name="T0" fmla="*/ 58 w 59"/>
                  <a:gd name="T1" fmla="*/ 0 h 95"/>
                  <a:gd name="T2" fmla="*/ 58 w 59"/>
                  <a:gd name="T3" fmla="*/ 1 h 95"/>
                  <a:gd name="T4" fmla="*/ 58 w 59"/>
                  <a:gd name="T5" fmla="*/ 7 h 95"/>
                  <a:gd name="T6" fmla="*/ 58 w 59"/>
                  <a:gd name="T7" fmla="*/ 14 h 95"/>
                  <a:gd name="T8" fmla="*/ 58 w 59"/>
                  <a:gd name="T9" fmla="*/ 24 h 95"/>
                  <a:gd name="T10" fmla="*/ 58 w 59"/>
                  <a:gd name="T11" fmla="*/ 35 h 95"/>
                  <a:gd name="T12" fmla="*/ 58 w 59"/>
                  <a:gd name="T13" fmla="*/ 47 h 95"/>
                  <a:gd name="T14" fmla="*/ 58 w 59"/>
                  <a:gd name="T15" fmla="*/ 58 h 95"/>
                  <a:gd name="T16" fmla="*/ 58 w 59"/>
                  <a:gd name="T17" fmla="*/ 69 h 95"/>
                  <a:gd name="T18" fmla="*/ 58 w 59"/>
                  <a:gd name="T19" fmla="*/ 79 h 95"/>
                  <a:gd name="T20" fmla="*/ 58 w 59"/>
                  <a:gd name="T21" fmla="*/ 87 h 95"/>
                  <a:gd name="T22" fmla="*/ 58 w 59"/>
                  <a:gd name="T23" fmla="*/ 92 h 95"/>
                  <a:gd name="T24" fmla="*/ 58 w 59"/>
                  <a:gd name="T25" fmla="*/ 94 h 95"/>
                  <a:gd name="T26" fmla="*/ 58 w 59"/>
                  <a:gd name="T27" fmla="*/ 94 h 95"/>
                  <a:gd name="T28" fmla="*/ 54 w 59"/>
                  <a:gd name="T29" fmla="*/ 94 h 95"/>
                  <a:gd name="T30" fmla="*/ 46 w 59"/>
                  <a:gd name="T31" fmla="*/ 94 h 95"/>
                  <a:gd name="T32" fmla="*/ 35 w 59"/>
                  <a:gd name="T33" fmla="*/ 94 h 95"/>
                  <a:gd name="T34" fmla="*/ 23 w 59"/>
                  <a:gd name="T35" fmla="*/ 94 h 95"/>
                  <a:gd name="T36" fmla="*/ 11 w 59"/>
                  <a:gd name="T37" fmla="*/ 94 h 95"/>
                  <a:gd name="T38" fmla="*/ 3 w 59"/>
                  <a:gd name="T39" fmla="*/ 94 h 95"/>
                  <a:gd name="T40" fmla="*/ 0 w 59"/>
                  <a:gd name="T41" fmla="*/ 94 h 95"/>
                  <a:gd name="T42" fmla="*/ 0 w 59"/>
                  <a:gd name="T43" fmla="*/ 94 h 95"/>
                  <a:gd name="T44" fmla="*/ 0 w 59"/>
                  <a:gd name="T45" fmla="*/ 92 h 95"/>
                  <a:gd name="T46" fmla="*/ 0 w 59"/>
                  <a:gd name="T47" fmla="*/ 87 h 95"/>
                  <a:gd name="T48" fmla="*/ 0 w 59"/>
                  <a:gd name="T49" fmla="*/ 79 h 95"/>
                  <a:gd name="T50" fmla="*/ 0 w 59"/>
                  <a:gd name="T51" fmla="*/ 69 h 95"/>
                  <a:gd name="T52" fmla="*/ 0 w 59"/>
                  <a:gd name="T53" fmla="*/ 58 h 95"/>
                  <a:gd name="T54" fmla="*/ 0 w 59"/>
                  <a:gd name="T55" fmla="*/ 47 h 95"/>
                  <a:gd name="T56" fmla="*/ 0 w 59"/>
                  <a:gd name="T57" fmla="*/ 35 h 95"/>
                  <a:gd name="T58" fmla="*/ 0 w 59"/>
                  <a:gd name="T59" fmla="*/ 24 h 95"/>
                  <a:gd name="T60" fmla="*/ 0 w 59"/>
                  <a:gd name="T61" fmla="*/ 14 h 95"/>
                  <a:gd name="T62" fmla="*/ 0 w 59"/>
                  <a:gd name="T63" fmla="*/ 7 h 95"/>
                  <a:gd name="T64" fmla="*/ 0 w 59"/>
                  <a:gd name="T65" fmla="*/ 1 h 95"/>
                  <a:gd name="T66" fmla="*/ 0 w 59"/>
                  <a:gd name="T67" fmla="*/ 0 h 95"/>
                  <a:gd name="T68" fmla="*/ 0 w 59"/>
                  <a:gd name="T69" fmla="*/ 0 h 95"/>
                  <a:gd name="T70" fmla="*/ 3 w 59"/>
                  <a:gd name="T71" fmla="*/ 0 h 95"/>
                  <a:gd name="T72" fmla="*/ 11 w 59"/>
                  <a:gd name="T73" fmla="*/ 0 h 95"/>
                  <a:gd name="T74" fmla="*/ 23 w 59"/>
                  <a:gd name="T75" fmla="*/ 0 h 95"/>
                  <a:gd name="T76" fmla="*/ 35 w 59"/>
                  <a:gd name="T77" fmla="*/ 0 h 95"/>
                  <a:gd name="T78" fmla="*/ 46 w 59"/>
                  <a:gd name="T79" fmla="*/ 0 h 95"/>
                  <a:gd name="T80" fmla="*/ 54 w 59"/>
                  <a:gd name="T81" fmla="*/ 0 h 95"/>
                  <a:gd name="T82" fmla="*/ 58 w 59"/>
                  <a:gd name="T83" fmla="*/ 0 h 95"/>
                  <a:gd name="T84" fmla="*/ 58 w 59"/>
                  <a:gd name="T85" fmla="*/ 0 h 95"/>
                  <a:gd name="T86" fmla="*/ 58 w 59"/>
                  <a:gd name="T87" fmla="*/ 0 h 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9"/>
                  <a:gd name="T133" fmla="*/ 0 h 95"/>
                  <a:gd name="T134" fmla="*/ 59 w 59"/>
                  <a:gd name="T135" fmla="*/ 95 h 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9" h="95">
                    <a:moveTo>
                      <a:pt x="58" y="0"/>
                    </a:moveTo>
                    <a:lnTo>
                      <a:pt x="58" y="1"/>
                    </a:lnTo>
                    <a:lnTo>
                      <a:pt x="58" y="7"/>
                    </a:lnTo>
                    <a:lnTo>
                      <a:pt x="58" y="14"/>
                    </a:lnTo>
                    <a:lnTo>
                      <a:pt x="58" y="24"/>
                    </a:lnTo>
                    <a:lnTo>
                      <a:pt x="58" y="35"/>
                    </a:lnTo>
                    <a:lnTo>
                      <a:pt x="58" y="47"/>
                    </a:lnTo>
                    <a:lnTo>
                      <a:pt x="58" y="58"/>
                    </a:lnTo>
                    <a:lnTo>
                      <a:pt x="58" y="69"/>
                    </a:lnTo>
                    <a:lnTo>
                      <a:pt x="58" y="79"/>
                    </a:lnTo>
                    <a:lnTo>
                      <a:pt x="58" y="87"/>
                    </a:lnTo>
                    <a:lnTo>
                      <a:pt x="58" y="92"/>
                    </a:lnTo>
                    <a:lnTo>
                      <a:pt x="58" y="94"/>
                    </a:lnTo>
                    <a:lnTo>
                      <a:pt x="54" y="94"/>
                    </a:lnTo>
                    <a:lnTo>
                      <a:pt x="46" y="94"/>
                    </a:lnTo>
                    <a:lnTo>
                      <a:pt x="35" y="94"/>
                    </a:lnTo>
                    <a:lnTo>
                      <a:pt x="23" y="94"/>
                    </a:lnTo>
                    <a:lnTo>
                      <a:pt x="11" y="94"/>
                    </a:lnTo>
                    <a:lnTo>
                      <a:pt x="3" y="94"/>
                    </a:lnTo>
                    <a:lnTo>
                      <a:pt x="0" y="94"/>
                    </a:lnTo>
                    <a:lnTo>
                      <a:pt x="0" y="92"/>
                    </a:lnTo>
                    <a:lnTo>
                      <a:pt x="0" y="87"/>
                    </a:lnTo>
                    <a:lnTo>
                      <a:pt x="0" y="79"/>
                    </a:lnTo>
                    <a:lnTo>
                      <a:pt x="0" y="69"/>
                    </a:lnTo>
                    <a:lnTo>
                      <a:pt x="0" y="58"/>
                    </a:lnTo>
                    <a:lnTo>
                      <a:pt x="0" y="47"/>
                    </a:lnTo>
                    <a:lnTo>
                      <a:pt x="0" y="35"/>
                    </a:lnTo>
                    <a:lnTo>
                      <a:pt x="0" y="24"/>
                    </a:lnTo>
                    <a:lnTo>
                      <a:pt x="0" y="14"/>
                    </a:lnTo>
                    <a:lnTo>
                      <a:pt x="0" y="7"/>
                    </a:lnTo>
                    <a:lnTo>
                      <a:pt x="0" y="1"/>
                    </a:lnTo>
                    <a:lnTo>
                      <a:pt x="0" y="0"/>
                    </a:lnTo>
                    <a:lnTo>
                      <a:pt x="3" y="0"/>
                    </a:lnTo>
                    <a:lnTo>
                      <a:pt x="11" y="0"/>
                    </a:lnTo>
                    <a:lnTo>
                      <a:pt x="23" y="0"/>
                    </a:lnTo>
                    <a:lnTo>
                      <a:pt x="35" y="0"/>
                    </a:lnTo>
                    <a:lnTo>
                      <a:pt x="46" y="0"/>
                    </a:lnTo>
                    <a:lnTo>
                      <a:pt x="54" y="0"/>
                    </a:lnTo>
                    <a:lnTo>
                      <a:pt x="58"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16" name="Freeform 716">
                <a:extLst>
                  <a:ext uri="{FF2B5EF4-FFF2-40B4-BE49-F238E27FC236}">
                    <a16:creationId xmlns:a16="http://schemas.microsoft.com/office/drawing/2014/main" id="{F8E1EB01-6D66-488F-A825-56764F5C79EA}"/>
                  </a:ext>
                </a:extLst>
              </p:cNvPr>
              <p:cNvSpPr>
                <a:spLocks/>
              </p:cNvSpPr>
              <p:nvPr/>
            </p:nvSpPr>
            <p:spPr bwMode="auto">
              <a:xfrm>
                <a:off x="419"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7" name="Freeform 717">
                <a:extLst>
                  <a:ext uri="{FF2B5EF4-FFF2-40B4-BE49-F238E27FC236}">
                    <a16:creationId xmlns:a16="http://schemas.microsoft.com/office/drawing/2014/main" id="{AFA1CBCB-DFC2-4158-A5A1-CC96142FC5A7}"/>
                  </a:ext>
                </a:extLst>
              </p:cNvPr>
              <p:cNvSpPr>
                <a:spLocks/>
              </p:cNvSpPr>
              <p:nvPr/>
            </p:nvSpPr>
            <p:spPr bwMode="auto">
              <a:xfrm>
                <a:off x="449" y="3395"/>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8" name="Freeform 718">
                <a:extLst>
                  <a:ext uri="{FF2B5EF4-FFF2-40B4-BE49-F238E27FC236}">
                    <a16:creationId xmlns:a16="http://schemas.microsoft.com/office/drawing/2014/main" id="{9F5318E4-B5AB-4BEE-A026-635EB33FBAD6}"/>
                  </a:ext>
                </a:extLst>
              </p:cNvPr>
              <p:cNvSpPr>
                <a:spLocks/>
              </p:cNvSpPr>
              <p:nvPr/>
            </p:nvSpPr>
            <p:spPr bwMode="auto">
              <a:xfrm>
                <a:off x="419"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19" name="Freeform 719">
                <a:extLst>
                  <a:ext uri="{FF2B5EF4-FFF2-40B4-BE49-F238E27FC236}">
                    <a16:creationId xmlns:a16="http://schemas.microsoft.com/office/drawing/2014/main" id="{F0D54A5D-C259-47A3-BA94-749D9C856127}"/>
                  </a:ext>
                </a:extLst>
              </p:cNvPr>
              <p:cNvSpPr>
                <a:spLocks/>
              </p:cNvSpPr>
              <p:nvPr/>
            </p:nvSpPr>
            <p:spPr bwMode="auto">
              <a:xfrm>
                <a:off x="449" y="3427"/>
                <a:ext cx="28" cy="30"/>
              </a:xfrm>
              <a:custGeom>
                <a:avLst/>
                <a:gdLst>
                  <a:gd name="T0" fmla="*/ 27 w 28"/>
                  <a:gd name="T1" fmla="*/ 0 h 30"/>
                  <a:gd name="T2" fmla="*/ 27 w 28"/>
                  <a:gd name="T3" fmla="*/ 8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8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8"/>
                    </a:lnTo>
                    <a:lnTo>
                      <a:pt x="27" y="22"/>
                    </a:lnTo>
                    <a:lnTo>
                      <a:pt x="27" y="29"/>
                    </a:lnTo>
                    <a:lnTo>
                      <a:pt x="20" y="29"/>
                    </a:lnTo>
                    <a:lnTo>
                      <a:pt x="7" y="29"/>
                    </a:lnTo>
                    <a:lnTo>
                      <a:pt x="0" y="29"/>
                    </a:lnTo>
                    <a:lnTo>
                      <a:pt x="0" y="22"/>
                    </a:lnTo>
                    <a:lnTo>
                      <a:pt x="0" y="8"/>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0" name="Freeform 720">
                <a:extLst>
                  <a:ext uri="{FF2B5EF4-FFF2-40B4-BE49-F238E27FC236}">
                    <a16:creationId xmlns:a16="http://schemas.microsoft.com/office/drawing/2014/main" id="{B573ECCF-E5D6-4AC9-9CFF-24C8B26DA1DF}"/>
                  </a:ext>
                </a:extLst>
              </p:cNvPr>
              <p:cNvSpPr>
                <a:spLocks/>
              </p:cNvSpPr>
              <p:nvPr/>
            </p:nvSpPr>
            <p:spPr bwMode="auto">
              <a:xfrm>
                <a:off x="419"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1" name="Freeform 721">
                <a:extLst>
                  <a:ext uri="{FF2B5EF4-FFF2-40B4-BE49-F238E27FC236}">
                    <a16:creationId xmlns:a16="http://schemas.microsoft.com/office/drawing/2014/main" id="{DBF2FC72-8D32-40DC-B436-9C306FA3FDEC}"/>
                  </a:ext>
                </a:extLst>
              </p:cNvPr>
              <p:cNvSpPr>
                <a:spLocks/>
              </p:cNvSpPr>
              <p:nvPr/>
            </p:nvSpPr>
            <p:spPr bwMode="auto">
              <a:xfrm>
                <a:off x="449" y="3460"/>
                <a:ext cx="28" cy="30"/>
              </a:xfrm>
              <a:custGeom>
                <a:avLst/>
                <a:gdLst>
                  <a:gd name="T0" fmla="*/ 27 w 28"/>
                  <a:gd name="T1" fmla="*/ 0 h 30"/>
                  <a:gd name="T2" fmla="*/ 27 w 28"/>
                  <a:gd name="T3" fmla="*/ 7 h 30"/>
                  <a:gd name="T4" fmla="*/ 27 w 28"/>
                  <a:gd name="T5" fmla="*/ 22 h 30"/>
                  <a:gd name="T6" fmla="*/ 27 w 28"/>
                  <a:gd name="T7" fmla="*/ 29 h 30"/>
                  <a:gd name="T8" fmla="*/ 27 w 28"/>
                  <a:gd name="T9" fmla="*/ 29 h 30"/>
                  <a:gd name="T10" fmla="*/ 20 w 28"/>
                  <a:gd name="T11" fmla="*/ 29 h 30"/>
                  <a:gd name="T12" fmla="*/ 7 w 28"/>
                  <a:gd name="T13" fmla="*/ 29 h 30"/>
                  <a:gd name="T14" fmla="*/ 0 w 28"/>
                  <a:gd name="T15" fmla="*/ 29 h 30"/>
                  <a:gd name="T16" fmla="*/ 0 w 28"/>
                  <a:gd name="T17" fmla="*/ 29 h 30"/>
                  <a:gd name="T18" fmla="*/ 0 w 28"/>
                  <a:gd name="T19" fmla="*/ 22 h 30"/>
                  <a:gd name="T20" fmla="*/ 0 w 28"/>
                  <a:gd name="T21" fmla="*/ 7 h 30"/>
                  <a:gd name="T22" fmla="*/ 0 w 28"/>
                  <a:gd name="T23" fmla="*/ 0 h 30"/>
                  <a:gd name="T24" fmla="*/ 0 w 28"/>
                  <a:gd name="T25" fmla="*/ 0 h 30"/>
                  <a:gd name="T26" fmla="*/ 7 w 28"/>
                  <a:gd name="T27" fmla="*/ 0 h 30"/>
                  <a:gd name="T28" fmla="*/ 20 w 28"/>
                  <a:gd name="T29" fmla="*/ 0 h 30"/>
                  <a:gd name="T30" fmla="*/ 27 w 28"/>
                  <a:gd name="T31" fmla="*/ 0 h 30"/>
                  <a:gd name="T32" fmla="*/ 27 w 28"/>
                  <a:gd name="T33" fmla="*/ 0 h 30"/>
                  <a:gd name="T34" fmla="*/ 27 w 28"/>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0"/>
                  <a:gd name="T56" fmla="*/ 28 w 28"/>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0">
                    <a:moveTo>
                      <a:pt x="27" y="0"/>
                    </a:moveTo>
                    <a:lnTo>
                      <a:pt x="27" y="7"/>
                    </a:lnTo>
                    <a:lnTo>
                      <a:pt x="27" y="22"/>
                    </a:lnTo>
                    <a:lnTo>
                      <a:pt x="27" y="29"/>
                    </a:lnTo>
                    <a:lnTo>
                      <a:pt x="20" y="29"/>
                    </a:lnTo>
                    <a:lnTo>
                      <a:pt x="7" y="29"/>
                    </a:lnTo>
                    <a:lnTo>
                      <a:pt x="0" y="29"/>
                    </a:lnTo>
                    <a:lnTo>
                      <a:pt x="0" y="22"/>
                    </a:lnTo>
                    <a:lnTo>
                      <a:pt x="0" y="7"/>
                    </a:lnTo>
                    <a:lnTo>
                      <a:pt x="0" y="0"/>
                    </a:lnTo>
                    <a:lnTo>
                      <a:pt x="7" y="0"/>
                    </a:lnTo>
                    <a:lnTo>
                      <a:pt x="20" y="0"/>
                    </a:lnTo>
                    <a:lnTo>
                      <a:pt x="27" y="0"/>
                    </a:lnTo>
                  </a:path>
                </a:pathLst>
              </a:custGeom>
              <a:solidFill>
                <a:srgbClr val="4C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2" name="Freeform 722">
                <a:extLst>
                  <a:ext uri="{FF2B5EF4-FFF2-40B4-BE49-F238E27FC236}">
                    <a16:creationId xmlns:a16="http://schemas.microsoft.com/office/drawing/2014/main" id="{180A1BC3-42C4-4884-AEFB-A1D932E25E3D}"/>
                  </a:ext>
                </a:extLst>
              </p:cNvPr>
              <p:cNvSpPr>
                <a:spLocks/>
              </p:cNvSpPr>
              <p:nvPr/>
            </p:nvSpPr>
            <p:spPr bwMode="auto">
              <a:xfrm>
                <a:off x="419" y="3395"/>
                <a:ext cx="15" cy="28"/>
              </a:xfrm>
              <a:custGeom>
                <a:avLst/>
                <a:gdLst>
                  <a:gd name="T0" fmla="*/ 14 w 15"/>
                  <a:gd name="T1" fmla="*/ 0 h 28"/>
                  <a:gd name="T2" fmla="*/ 14 w 15"/>
                  <a:gd name="T3" fmla="*/ 7 h 28"/>
                  <a:gd name="T4" fmla="*/ 14 w 15"/>
                  <a:gd name="T5" fmla="*/ 20 h 28"/>
                  <a:gd name="T6" fmla="*/ 14 w 15"/>
                  <a:gd name="T7" fmla="*/ 27 h 28"/>
                  <a:gd name="T8" fmla="*/ 14 w 15"/>
                  <a:gd name="T9" fmla="*/ 27 h 28"/>
                  <a:gd name="T10" fmla="*/ 11 w 15"/>
                  <a:gd name="T11" fmla="*/ 27 h 28"/>
                  <a:gd name="T12" fmla="*/ 4 w 15"/>
                  <a:gd name="T13" fmla="*/ 27 h 28"/>
                  <a:gd name="T14" fmla="*/ 0 w 15"/>
                  <a:gd name="T15" fmla="*/ 27 h 28"/>
                  <a:gd name="T16" fmla="*/ 0 w 15"/>
                  <a:gd name="T17" fmla="*/ 27 h 28"/>
                  <a:gd name="T18" fmla="*/ 0 w 15"/>
                  <a:gd name="T19" fmla="*/ 20 h 28"/>
                  <a:gd name="T20" fmla="*/ 0 w 15"/>
                  <a:gd name="T21" fmla="*/ 7 h 28"/>
                  <a:gd name="T22" fmla="*/ 0 w 15"/>
                  <a:gd name="T23" fmla="*/ 0 h 28"/>
                  <a:gd name="T24" fmla="*/ 0 w 15"/>
                  <a:gd name="T25" fmla="*/ 0 h 28"/>
                  <a:gd name="T26" fmla="*/ 4 w 15"/>
                  <a:gd name="T27" fmla="*/ 0 h 28"/>
                  <a:gd name="T28" fmla="*/ 11 w 15"/>
                  <a:gd name="T29" fmla="*/ 0 h 28"/>
                  <a:gd name="T30" fmla="*/ 14 w 15"/>
                  <a:gd name="T31" fmla="*/ 0 h 28"/>
                  <a:gd name="T32" fmla="*/ 14 w 15"/>
                  <a:gd name="T33" fmla="*/ 0 h 28"/>
                  <a:gd name="T34" fmla="*/ 14 w 15"/>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28"/>
                  <a:gd name="T56" fmla="*/ 15 w 15"/>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28">
                    <a:moveTo>
                      <a:pt x="14" y="0"/>
                    </a:moveTo>
                    <a:lnTo>
                      <a:pt x="14" y="7"/>
                    </a:lnTo>
                    <a:lnTo>
                      <a:pt x="14" y="20"/>
                    </a:lnTo>
                    <a:lnTo>
                      <a:pt x="14" y="27"/>
                    </a:lnTo>
                    <a:lnTo>
                      <a:pt x="11" y="27"/>
                    </a:lnTo>
                    <a:lnTo>
                      <a:pt x="4" y="27"/>
                    </a:lnTo>
                    <a:lnTo>
                      <a:pt x="0" y="27"/>
                    </a:lnTo>
                    <a:lnTo>
                      <a:pt x="0" y="20"/>
                    </a:lnTo>
                    <a:lnTo>
                      <a:pt x="0" y="7"/>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3" name="Freeform 723">
                <a:extLst>
                  <a:ext uri="{FF2B5EF4-FFF2-40B4-BE49-F238E27FC236}">
                    <a16:creationId xmlns:a16="http://schemas.microsoft.com/office/drawing/2014/main" id="{E52AFF7D-3FC2-464F-8ADB-AA197CFDF308}"/>
                  </a:ext>
                </a:extLst>
              </p:cNvPr>
              <p:cNvSpPr>
                <a:spLocks/>
              </p:cNvSpPr>
              <p:nvPr/>
            </p:nvSpPr>
            <p:spPr bwMode="auto">
              <a:xfrm>
                <a:off x="420" y="3397"/>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6 h 27"/>
                  <a:gd name="T12" fmla="*/ 7 w 14"/>
                  <a:gd name="T13" fmla="*/ 26 h 27"/>
                  <a:gd name="T14" fmla="*/ 0 w 14"/>
                  <a:gd name="T15" fmla="*/ 26 h 27"/>
                  <a:gd name="T16" fmla="*/ 0 w 14"/>
                  <a:gd name="T17" fmla="*/ 26 h 27"/>
                  <a:gd name="T18" fmla="*/ 0 w 14"/>
                  <a:gd name="T19" fmla="*/ 19 h 27"/>
                  <a:gd name="T20" fmla="*/ 0 w 14"/>
                  <a:gd name="T21" fmla="*/ 13 h 27"/>
                  <a:gd name="T22" fmla="*/ 0 w 14"/>
                  <a:gd name="T23" fmla="*/ 0 h 27"/>
                  <a:gd name="T24" fmla="*/ 0 w 14"/>
                  <a:gd name="T25" fmla="*/ 0 h 27"/>
                  <a:gd name="T26" fmla="*/ 3 w 14"/>
                  <a:gd name="T27" fmla="*/ 0 h 27"/>
                  <a:gd name="T28" fmla="*/ 6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6"/>
                    </a:lnTo>
                    <a:lnTo>
                      <a:pt x="7" y="26"/>
                    </a:lnTo>
                    <a:lnTo>
                      <a:pt x="0" y="26"/>
                    </a:lnTo>
                    <a:lnTo>
                      <a:pt x="0" y="19"/>
                    </a:lnTo>
                    <a:lnTo>
                      <a:pt x="0" y="13"/>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4" name="Freeform 724">
                <a:extLst>
                  <a:ext uri="{FF2B5EF4-FFF2-40B4-BE49-F238E27FC236}">
                    <a16:creationId xmlns:a16="http://schemas.microsoft.com/office/drawing/2014/main" id="{880BBC9A-D3BB-4CC9-AEA5-A9CB0FB0D704}"/>
                  </a:ext>
                </a:extLst>
              </p:cNvPr>
              <p:cNvSpPr>
                <a:spLocks/>
              </p:cNvSpPr>
              <p:nvPr/>
            </p:nvSpPr>
            <p:spPr bwMode="auto">
              <a:xfrm>
                <a:off x="420" y="3399"/>
                <a:ext cx="14" cy="25"/>
              </a:xfrm>
              <a:custGeom>
                <a:avLst/>
                <a:gdLst>
                  <a:gd name="T0" fmla="*/ 13 w 14"/>
                  <a:gd name="T1" fmla="*/ 0 h 25"/>
                  <a:gd name="T2" fmla="*/ 13 w 14"/>
                  <a:gd name="T3" fmla="*/ 5 h 25"/>
                  <a:gd name="T4" fmla="*/ 13 w 14"/>
                  <a:gd name="T5" fmla="*/ 11 h 25"/>
                  <a:gd name="T6" fmla="*/ 13 w 14"/>
                  <a:gd name="T7" fmla="*/ 24 h 25"/>
                  <a:gd name="T8" fmla="*/ 13 w 14"/>
                  <a:gd name="T9" fmla="*/ 24 h 25"/>
                  <a:gd name="T10" fmla="*/ 10 w 14"/>
                  <a:gd name="T11" fmla="*/ 24 h 25"/>
                  <a:gd name="T12" fmla="*/ 7 w 14"/>
                  <a:gd name="T13" fmla="*/ 24 h 25"/>
                  <a:gd name="T14" fmla="*/ 0 w 14"/>
                  <a:gd name="T15" fmla="*/ 24 h 25"/>
                  <a:gd name="T16" fmla="*/ 0 w 14"/>
                  <a:gd name="T17" fmla="*/ 24 h 25"/>
                  <a:gd name="T18" fmla="*/ 1 w 14"/>
                  <a:gd name="T19" fmla="*/ 18 h 25"/>
                  <a:gd name="T20" fmla="*/ 1 w 14"/>
                  <a:gd name="T21" fmla="*/ 12 h 25"/>
                  <a:gd name="T22" fmla="*/ 0 w 14"/>
                  <a:gd name="T23" fmla="*/ 0 h 25"/>
                  <a:gd name="T24" fmla="*/ 0 w 14"/>
                  <a:gd name="T25" fmla="*/ 0 h 25"/>
                  <a:gd name="T26" fmla="*/ 4 w 14"/>
                  <a:gd name="T27" fmla="*/ 0 h 25"/>
                  <a:gd name="T28" fmla="*/ 7 w 14"/>
                  <a:gd name="T29" fmla="*/ 0 h 25"/>
                  <a:gd name="T30" fmla="*/ 13 w 14"/>
                  <a:gd name="T31" fmla="*/ 0 h 25"/>
                  <a:gd name="T32" fmla="*/ 13 w 14"/>
                  <a:gd name="T33" fmla="*/ 0 h 25"/>
                  <a:gd name="T34" fmla="*/ 13 w 14"/>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5"/>
                  <a:gd name="T56" fmla="*/ 14 w 1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5">
                    <a:moveTo>
                      <a:pt x="13" y="0"/>
                    </a:moveTo>
                    <a:lnTo>
                      <a:pt x="13" y="5"/>
                    </a:lnTo>
                    <a:lnTo>
                      <a:pt x="13" y="11"/>
                    </a:lnTo>
                    <a:lnTo>
                      <a:pt x="13" y="24"/>
                    </a:lnTo>
                    <a:lnTo>
                      <a:pt x="10" y="24"/>
                    </a:lnTo>
                    <a:lnTo>
                      <a:pt x="7" y="24"/>
                    </a:lnTo>
                    <a:lnTo>
                      <a:pt x="0" y="24"/>
                    </a:lnTo>
                    <a:lnTo>
                      <a:pt x="1" y="18"/>
                    </a:lnTo>
                    <a:lnTo>
                      <a:pt x="1" y="12"/>
                    </a:lnTo>
                    <a:lnTo>
                      <a:pt x="0" y="0"/>
                    </a:lnTo>
                    <a:lnTo>
                      <a:pt x="4" y="0"/>
                    </a:lnTo>
                    <a:lnTo>
                      <a:pt x="7"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5" name="Freeform 725">
                <a:extLst>
                  <a:ext uri="{FF2B5EF4-FFF2-40B4-BE49-F238E27FC236}">
                    <a16:creationId xmlns:a16="http://schemas.microsoft.com/office/drawing/2014/main" id="{E40023F7-4CEA-4332-8108-80B323BAE99A}"/>
                  </a:ext>
                </a:extLst>
              </p:cNvPr>
              <p:cNvSpPr>
                <a:spLocks/>
              </p:cNvSpPr>
              <p:nvPr/>
            </p:nvSpPr>
            <p:spPr bwMode="auto">
              <a:xfrm>
                <a:off x="421" y="3400"/>
                <a:ext cx="13" cy="24"/>
              </a:xfrm>
              <a:custGeom>
                <a:avLst/>
                <a:gdLst>
                  <a:gd name="T0" fmla="*/ 12 w 13"/>
                  <a:gd name="T1" fmla="*/ 0 h 24"/>
                  <a:gd name="T2" fmla="*/ 12 w 13"/>
                  <a:gd name="T3" fmla="*/ 6 h 24"/>
                  <a:gd name="T4" fmla="*/ 12 w 13"/>
                  <a:gd name="T5" fmla="*/ 11 h 24"/>
                  <a:gd name="T6" fmla="*/ 12 w 13"/>
                  <a:gd name="T7" fmla="*/ 23 h 24"/>
                  <a:gd name="T8" fmla="*/ 12 w 13"/>
                  <a:gd name="T9" fmla="*/ 23 h 24"/>
                  <a:gd name="T10" fmla="*/ 9 w 13"/>
                  <a:gd name="T11" fmla="*/ 23 h 24"/>
                  <a:gd name="T12" fmla="*/ 7 w 13"/>
                  <a:gd name="T13" fmla="*/ 23 h 24"/>
                  <a:gd name="T14" fmla="*/ 0 w 13"/>
                  <a:gd name="T15" fmla="*/ 23 h 24"/>
                  <a:gd name="T16" fmla="*/ 0 w 13"/>
                  <a:gd name="T17" fmla="*/ 23 h 24"/>
                  <a:gd name="T18" fmla="*/ 1 w 13"/>
                  <a:gd name="T19" fmla="*/ 17 h 24"/>
                  <a:gd name="T20" fmla="*/ 1 w 13"/>
                  <a:gd name="T21" fmla="*/ 12 h 24"/>
                  <a:gd name="T22" fmla="*/ 0 w 13"/>
                  <a:gd name="T23" fmla="*/ 0 h 24"/>
                  <a:gd name="T24" fmla="*/ 0 w 13"/>
                  <a:gd name="T25" fmla="*/ 0 h 24"/>
                  <a:gd name="T26" fmla="*/ 3 w 13"/>
                  <a:gd name="T27" fmla="*/ 0 h 24"/>
                  <a:gd name="T28" fmla="*/ 6 w 13"/>
                  <a:gd name="T29" fmla="*/ 0 h 24"/>
                  <a:gd name="T30" fmla="*/ 12 w 13"/>
                  <a:gd name="T31" fmla="*/ 0 h 24"/>
                  <a:gd name="T32" fmla="*/ 12 w 13"/>
                  <a:gd name="T33" fmla="*/ 0 h 24"/>
                  <a:gd name="T34" fmla="*/ 12 w 13"/>
                  <a:gd name="T35" fmla="*/ 0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4"/>
                  <a:gd name="T56" fmla="*/ 13 w 13"/>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4">
                    <a:moveTo>
                      <a:pt x="12" y="0"/>
                    </a:moveTo>
                    <a:lnTo>
                      <a:pt x="12" y="6"/>
                    </a:lnTo>
                    <a:lnTo>
                      <a:pt x="12" y="11"/>
                    </a:lnTo>
                    <a:lnTo>
                      <a:pt x="12" y="23"/>
                    </a:lnTo>
                    <a:lnTo>
                      <a:pt x="9" y="23"/>
                    </a:lnTo>
                    <a:lnTo>
                      <a:pt x="7" y="23"/>
                    </a:lnTo>
                    <a:lnTo>
                      <a:pt x="0" y="23"/>
                    </a:lnTo>
                    <a:lnTo>
                      <a:pt x="1" y="17"/>
                    </a:lnTo>
                    <a:lnTo>
                      <a:pt x="1"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6" name="Freeform 726">
                <a:extLst>
                  <a:ext uri="{FF2B5EF4-FFF2-40B4-BE49-F238E27FC236}">
                    <a16:creationId xmlns:a16="http://schemas.microsoft.com/office/drawing/2014/main" id="{C62A2B45-4C34-4870-BC3D-AB3A62942DC7}"/>
                  </a:ext>
                </a:extLst>
              </p:cNvPr>
              <p:cNvSpPr>
                <a:spLocks/>
              </p:cNvSpPr>
              <p:nvPr/>
            </p:nvSpPr>
            <p:spPr bwMode="auto">
              <a:xfrm>
                <a:off x="422" y="3402"/>
                <a:ext cx="12" cy="22"/>
              </a:xfrm>
              <a:custGeom>
                <a:avLst/>
                <a:gdLst>
                  <a:gd name="T0" fmla="*/ 11 w 12"/>
                  <a:gd name="T1" fmla="*/ 0 h 22"/>
                  <a:gd name="T2" fmla="*/ 11 w 12"/>
                  <a:gd name="T3" fmla="*/ 5 h 22"/>
                  <a:gd name="T4" fmla="*/ 11 w 12"/>
                  <a:gd name="T5" fmla="*/ 10 h 22"/>
                  <a:gd name="T6" fmla="*/ 11 w 12"/>
                  <a:gd name="T7" fmla="*/ 21 h 22"/>
                  <a:gd name="T8" fmla="*/ 11 w 12"/>
                  <a:gd name="T9" fmla="*/ 21 h 22"/>
                  <a:gd name="T10" fmla="*/ 9 w 12"/>
                  <a:gd name="T11" fmla="*/ 21 h 22"/>
                  <a:gd name="T12" fmla="*/ 6 w 12"/>
                  <a:gd name="T13" fmla="*/ 21 h 22"/>
                  <a:gd name="T14" fmla="*/ 0 w 12"/>
                  <a:gd name="T15" fmla="*/ 21 h 22"/>
                  <a:gd name="T16" fmla="*/ 0 w 12"/>
                  <a:gd name="T17" fmla="*/ 21 h 22"/>
                  <a:gd name="T18" fmla="*/ 1 w 12"/>
                  <a:gd name="T19" fmla="*/ 16 h 22"/>
                  <a:gd name="T20" fmla="*/ 1 w 12"/>
                  <a:gd name="T21" fmla="*/ 11 h 22"/>
                  <a:gd name="T22" fmla="*/ 0 w 12"/>
                  <a:gd name="T23" fmla="*/ 0 h 22"/>
                  <a:gd name="T24" fmla="*/ 0 w 12"/>
                  <a:gd name="T25" fmla="*/ 0 h 22"/>
                  <a:gd name="T26" fmla="*/ 3 w 12"/>
                  <a:gd name="T27" fmla="*/ 0 h 22"/>
                  <a:gd name="T28" fmla="*/ 6 w 12"/>
                  <a:gd name="T29" fmla="*/ 0 h 22"/>
                  <a:gd name="T30" fmla="*/ 11 w 12"/>
                  <a:gd name="T31" fmla="*/ 0 h 22"/>
                  <a:gd name="T32" fmla="*/ 11 w 12"/>
                  <a:gd name="T33" fmla="*/ 0 h 22"/>
                  <a:gd name="T34" fmla="*/ 11 w 12"/>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2"/>
                  <a:gd name="T56" fmla="*/ 12 w 12"/>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2">
                    <a:moveTo>
                      <a:pt x="11" y="0"/>
                    </a:moveTo>
                    <a:lnTo>
                      <a:pt x="11" y="5"/>
                    </a:lnTo>
                    <a:lnTo>
                      <a:pt x="11" y="10"/>
                    </a:lnTo>
                    <a:lnTo>
                      <a:pt x="11" y="21"/>
                    </a:lnTo>
                    <a:lnTo>
                      <a:pt x="9" y="21"/>
                    </a:lnTo>
                    <a:lnTo>
                      <a:pt x="6" y="21"/>
                    </a:lnTo>
                    <a:lnTo>
                      <a:pt x="0" y="21"/>
                    </a:lnTo>
                    <a:lnTo>
                      <a:pt x="1" y="16"/>
                    </a:lnTo>
                    <a:lnTo>
                      <a:pt x="1" y="11"/>
                    </a:lnTo>
                    <a:lnTo>
                      <a:pt x="0" y="0"/>
                    </a:lnTo>
                    <a:lnTo>
                      <a:pt x="3" y="0"/>
                    </a:lnTo>
                    <a:lnTo>
                      <a:pt x="6"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7" name="Freeform 727">
                <a:extLst>
                  <a:ext uri="{FF2B5EF4-FFF2-40B4-BE49-F238E27FC236}">
                    <a16:creationId xmlns:a16="http://schemas.microsoft.com/office/drawing/2014/main" id="{9EA230DA-73BA-457C-B772-986A62288396}"/>
                  </a:ext>
                </a:extLst>
              </p:cNvPr>
              <p:cNvSpPr>
                <a:spLocks/>
              </p:cNvSpPr>
              <p:nvPr/>
            </p:nvSpPr>
            <p:spPr bwMode="auto">
              <a:xfrm>
                <a:off x="423" y="3404"/>
                <a:ext cx="11" cy="20"/>
              </a:xfrm>
              <a:custGeom>
                <a:avLst/>
                <a:gdLst>
                  <a:gd name="T0" fmla="*/ 10 w 11"/>
                  <a:gd name="T1" fmla="*/ 0 h 20"/>
                  <a:gd name="T2" fmla="*/ 10 w 11"/>
                  <a:gd name="T3" fmla="*/ 4 h 20"/>
                  <a:gd name="T4" fmla="*/ 10 w 11"/>
                  <a:gd name="T5" fmla="*/ 9 h 20"/>
                  <a:gd name="T6" fmla="*/ 10 w 11"/>
                  <a:gd name="T7" fmla="*/ 19 h 20"/>
                  <a:gd name="T8" fmla="*/ 10 w 11"/>
                  <a:gd name="T9" fmla="*/ 19 h 20"/>
                  <a:gd name="T10" fmla="*/ 8 w 11"/>
                  <a:gd name="T11" fmla="*/ 19 h 20"/>
                  <a:gd name="T12" fmla="*/ 6 w 11"/>
                  <a:gd name="T13" fmla="*/ 19 h 20"/>
                  <a:gd name="T14" fmla="*/ 0 w 11"/>
                  <a:gd name="T15" fmla="*/ 19 h 20"/>
                  <a:gd name="T16" fmla="*/ 0 w 11"/>
                  <a:gd name="T17" fmla="*/ 19 h 20"/>
                  <a:gd name="T18" fmla="*/ 0 w 11"/>
                  <a:gd name="T19" fmla="*/ 14 h 20"/>
                  <a:gd name="T20" fmla="*/ 1 w 11"/>
                  <a:gd name="T21" fmla="*/ 10 h 20"/>
                  <a:gd name="T22" fmla="*/ 0 w 11"/>
                  <a:gd name="T23" fmla="*/ 0 h 20"/>
                  <a:gd name="T24" fmla="*/ 0 w 11"/>
                  <a:gd name="T25" fmla="*/ 0 h 20"/>
                  <a:gd name="T26" fmla="*/ 3 w 11"/>
                  <a:gd name="T27" fmla="*/ 0 h 20"/>
                  <a:gd name="T28" fmla="*/ 5 w 11"/>
                  <a:gd name="T29" fmla="*/ 0 h 20"/>
                  <a:gd name="T30" fmla="*/ 10 w 11"/>
                  <a:gd name="T31" fmla="*/ 0 h 20"/>
                  <a:gd name="T32" fmla="*/ 10 w 11"/>
                  <a:gd name="T33" fmla="*/ 0 h 20"/>
                  <a:gd name="T34" fmla="*/ 10 w 11"/>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0"/>
                  <a:gd name="T56" fmla="*/ 11 w 11"/>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0">
                    <a:moveTo>
                      <a:pt x="10" y="0"/>
                    </a:moveTo>
                    <a:lnTo>
                      <a:pt x="10" y="4"/>
                    </a:lnTo>
                    <a:lnTo>
                      <a:pt x="10" y="9"/>
                    </a:lnTo>
                    <a:lnTo>
                      <a:pt x="10" y="19"/>
                    </a:lnTo>
                    <a:lnTo>
                      <a:pt x="8" y="19"/>
                    </a:lnTo>
                    <a:lnTo>
                      <a:pt x="6" y="19"/>
                    </a:lnTo>
                    <a:lnTo>
                      <a:pt x="0" y="19"/>
                    </a:lnTo>
                    <a:lnTo>
                      <a:pt x="0" y="14"/>
                    </a:lnTo>
                    <a:lnTo>
                      <a:pt x="1" y="10"/>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8" name="Freeform 728">
                <a:extLst>
                  <a:ext uri="{FF2B5EF4-FFF2-40B4-BE49-F238E27FC236}">
                    <a16:creationId xmlns:a16="http://schemas.microsoft.com/office/drawing/2014/main" id="{1338F166-A626-461C-96E9-C48DC6CB7D16}"/>
                  </a:ext>
                </a:extLst>
              </p:cNvPr>
              <p:cNvSpPr>
                <a:spLocks/>
              </p:cNvSpPr>
              <p:nvPr/>
            </p:nvSpPr>
            <p:spPr bwMode="auto">
              <a:xfrm>
                <a:off x="424" y="3405"/>
                <a:ext cx="10" cy="19"/>
              </a:xfrm>
              <a:custGeom>
                <a:avLst/>
                <a:gdLst>
                  <a:gd name="T0" fmla="*/ 9 w 10"/>
                  <a:gd name="T1" fmla="*/ 1 h 19"/>
                  <a:gd name="T2" fmla="*/ 9 w 10"/>
                  <a:gd name="T3" fmla="*/ 5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3 h 19"/>
                  <a:gd name="T20" fmla="*/ 1 w 10"/>
                  <a:gd name="T21" fmla="*/ 9 h 19"/>
                  <a:gd name="T22" fmla="*/ 0 w 10"/>
                  <a:gd name="T23" fmla="*/ 1 h 19"/>
                  <a:gd name="T24" fmla="*/ 0 w 10"/>
                  <a:gd name="T25" fmla="*/ 1 h 19"/>
                  <a:gd name="T26" fmla="*/ 2 w 10"/>
                  <a:gd name="T27" fmla="*/ 0 h 19"/>
                  <a:gd name="T28" fmla="*/ 5 w 10"/>
                  <a:gd name="T29" fmla="*/ 0 h 19"/>
                  <a:gd name="T30" fmla="*/ 9 w 10"/>
                  <a:gd name="T31" fmla="*/ 1 h 19"/>
                  <a:gd name="T32" fmla="*/ 9 w 10"/>
                  <a:gd name="T33" fmla="*/ 1 h 19"/>
                  <a:gd name="T34" fmla="*/ 9 w 10"/>
                  <a:gd name="T35" fmla="*/ 1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1"/>
                    </a:moveTo>
                    <a:lnTo>
                      <a:pt x="9" y="5"/>
                    </a:lnTo>
                    <a:lnTo>
                      <a:pt x="9" y="8"/>
                    </a:lnTo>
                    <a:lnTo>
                      <a:pt x="9" y="18"/>
                    </a:lnTo>
                    <a:lnTo>
                      <a:pt x="7" y="18"/>
                    </a:lnTo>
                    <a:lnTo>
                      <a:pt x="5" y="18"/>
                    </a:lnTo>
                    <a:lnTo>
                      <a:pt x="0" y="18"/>
                    </a:lnTo>
                    <a:lnTo>
                      <a:pt x="0" y="13"/>
                    </a:lnTo>
                    <a:lnTo>
                      <a:pt x="1" y="9"/>
                    </a:lnTo>
                    <a:lnTo>
                      <a:pt x="0" y="1"/>
                    </a:lnTo>
                    <a:lnTo>
                      <a:pt x="2" y="0"/>
                    </a:lnTo>
                    <a:lnTo>
                      <a:pt x="5" y="0"/>
                    </a:lnTo>
                    <a:lnTo>
                      <a:pt x="9" y="1"/>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29" name="Freeform 729">
                <a:extLst>
                  <a:ext uri="{FF2B5EF4-FFF2-40B4-BE49-F238E27FC236}">
                    <a16:creationId xmlns:a16="http://schemas.microsoft.com/office/drawing/2014/main" id="{CD483348-9D8B-4E43-90DE-A272DAEF5502}"/>
                  </a:ext>
                </a:extLst>
              </p:cNvPr>
              <p:cNvSpPr>
                <a:spLocks/>
              </p:cNvSpPr>
              <p:nvPr/>
            </p:nvSpPr>
            <p:spPr bwMode="auto">
              <a:xfrm>
                <a:off x="425" y="3407"/>
                <a:ext cx="9" cy="17"/>
              </a:xfrm>
              <a:custGeom>
                <a:avLst/>
                <a:gdLst>
                  <a:gd name="T0" fmla="*/ 8 w 9"/>
                  <a:gd name="T1" fmla="*/ 1 h 17"/>
                  <a:gd name="T2" fmla="*/ 8 w 9"/>
                  <a:gd name="T3" fmla="*/ 4 h 17"/>
                  <a:gd name="T4" fmla="*/ 8 w 9"/>
                  <a:gd name="T5" fmla="*/ 7 h 17"/>
                  <a:gd name="T6" fmla="*/ 8 w 9"/>
                  <a:gd name="T7" fmla="*/ 16 h 17"/>
                  <a:gd name="T8" fmla="*/ 8 w 9"/>
                  <a:gd name="T9" fmla="*/ 16 h 17"/>
                  <a:gd name="T10" fmla="*/ 6 w 9"/>
                  <a:gd name="T11" fmla="*/ 16 h 17"/>
                  <a:gd name="T12" fmla="*/ 5 w 9"/>
                  <a:gd name="T13" fmla="*/ 16 h 17"/>
                  <a:gd name="T14" fmla="*/ 0 w 9"/>
                  <a:gd name="T15" fmla="*/ 16 h 17"/>
                  <a:gd name="T16" fmla="*/ 0 w 9"/>
                  <a:gd name="T17" fmla="*/ 16 h 17"/>
                  <a:gd name="T18" fmla="*/ 0 w 9"/>
                  <a:gd name="T19" fmla="*/ 12 h 17"/>
                  <a:gd name="T20" fmla="*/ 0 w 9"/>
                  <a:gd name="T21" fmla="*/ 8 h 17"/>
                  <a:gd name="T22" fmla="*/ 0 w 9"/>
                  <a:gd name="T23" fmla="*/ 1 h 17"/>
                  <a:gd name="T24" fmla="*/ 0 w 9"/>
                  <a:gd name="T25" fmla="*/ 1 h 17"/>
                  <a:gd name="T26" fmla="*/ 2 w 9"/>
                  <a:gd name="T27" fmla="*/ 0 h 17"/>
                  <a:gd name="T28" fmla="*/ 4 w 9"/>
                  <a:gd name="T29" fmla="*/ 0 h 17"/>
                  <a:gd name="T30" fmla="*/ 8 w 9"/>
                  <a:gd name="T31" fmla="*/ 1 h 17"/>
                  <a:gd name="T32" fmla="*/ 8 w 9"/>
                  <a:gd name="T33" fmla="*/ 1 h 17"/>
                  <a:gd name="T34" fmla="*/ 8 w 9"/>
                  <a:gd name="T35" fmla="*/ 1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1"/>
                    </a:moveTo>
                    <a:lnTo>
                      <a:pt x="8" y="4"/>
                    </a:lnTo>
                    <a:lnTo>
                      <a:pt x="8" y="7"/>
                    </a:lnTo>
                    <a:lnTo>
                      <a:pt x="8" y="16"/>
                    </a:lnTo>
                    <a:lnTo>
                      <a:pt x="6" y="16"/>
                    </a:lnTo>
                    <a:lnTo>
                      <a:pt x="5" y="16"/>
                    </a:lnTo>
                    <a:lnTo>
                      <a:pt x="0" y="16"/>
                    </a:lnTo>
                    <a:lnTo>
                      <a:pt x="0" y="12"/>
                    </a:lnTo>
                    <a:lnTo>
                      <a:pt x="0" y="8"/>
                    </a:lnTo>
                    <a:lnTo>
                      <a:pt x="0" y="1"/>
                    </a:lnTo>
                    <a:lnTo>
                      <a:pt x="2" y="0"/>
                    </a:lnTo>
                    <a:lnTo>
                      <a:pt x="4" y="0"/>
                    </a:lnTo>
                    <a:lnTo>
                      <a:pt x="8" y="1"/>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0" name="Freeform 730">
                <a:extLst>
                  <a:ext uri="{FF2B5EF4-FFF2-40B4-BE49-F238E27FC236}">
                    <a16:creationId xmlns:a16="http://schemas.microsoft.com/office/drawing/2014/main" id="{609C7D60-FC3C-413B-968F-EE5D39A946AD}"/>
                  </a:ext>
                </a:extLst>
              </p:cNvPr>
              <p:cNvSpPr>
                <a:spLocks/>
              </p:cNvSpPr>
              <p:nvPr/>
            </p:nvSpPr>
            <p:spPr bwMode="auto">
              <a:xfrm>
                <a:off x="426" y="3409"/>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6 w 8"/>
                  <a:gd name="T11" fmla="*/ 14 h 15"/>
                  <a:gd name="T12" fmla="*/ 4 w 8"/>
                  <a:gd name="T13" fmla="*/ 14 h 15"/>
                  <a:gd name="T14" fmla="*/ 0 w 8"/>
                  <a:gd name="T15" fmla="*/ 14 h 15"/>
                  <a:gd name="T16" fmla="*/ 0 w 8"/>
                  <a:gd name="T17" fmla="*/ 14 h 15"/>
                  <a:gd name="T18" fmla="*/ 0 w 8"/>
                  <a:gd name="T19" fmla="*/ 10 h 15"/>
                  <a:gd name="T20" fmla="*/ 0 w 8"/>
                  <a:gd name="T21" fmla="*/ 7 h 15"/>
                  <a:gd name="T22" fmla="*/ 0 w 8"/>
                  <a:gd name="T23" fmla="*/ 0 h 15"/>
                  <a:gd name="T24" fmla="*/ 0 w 8"/>
                  <a:gd name="T25" fmla="*/ 0 h 15"/>
                  <a:gd name="T26" fmla="*/ 2 w 8"/>
                  <a:gd name="T27" fmla="*/ 0 h 15"/>
                  <a:gd name="T28" fmla="*/ 4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6" y="14"/>
                    </a:lnTo>
                    <a:lnTo>
                      <a:pt x="4" y="14"/>
                    </a:lnTo>
                    <a:lnTo>
                      <a:pt x="0" y="14"/>
                    </a:lnTo>
                    <a:lnTo>
                      <a:pt x="0" y="10"/>
                    </a:lnTo>
                    <a:lnTo>
                      <a:pt x="0" y="7"/>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1" name="Freeform 731">
                <a:extLst>
                  <a:ext uri="{FF2B5EF4-FFF2-40B4-BE49-F238E27FC236}">
                    <a16:creationId xmlns:a16="http://schemas.microsoft.com/office/drawing/2014/main" id="{32890E36-A9C3-4B13-952A-CBC373E580B9}"/>
                  </a:ext>
                </a:extLst>
              </p:cNvPr>
              <p:cNvSpPr>
                <a:spLocks/>
              </p:cNvSpPr>
              <p:nvPr/>
            </p:nvSpPr>
            <p:spPr bwMode="auto">
              <a:xfrm>
                <a:off x="427" y="3411"/>
                <a:ext cx="7" cy="13"/>
              </a:xfrm>
              <a:custGeom>
                <a:avLst/>
                <a:gdLst>
                  <a:gd name="T0" fmla="*/ 6 w 7"/>
                  <a:gd name="T1" fmla="*/ 0 h 13"/>
                  <a:gd name="T2" fmla="*/ 6 w 7"/>
                  <a:gd name="T3" fmla="*/ 3 h 13"/>
                  <a:gd name="T4" fmla="*/ 6 w 7"/>
                  <a:gd name="T5" fmla="*/ 5 h 13"/>
                  <a:gd name="T6" fmla="*/ 6 w 7"/>
                  <a:gd name="T7" fmla="*/ 12 h 13"/>
                  <a:gd name="T8" fmla="*/ 6 w 7"/>
                  <a:gd name="T9" fmla="*/ 12 h 13"/>
                  <a:gd name="T10" fmla="*/ 5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3"/>
                    </a:lnTo>
                    <a:lnTo>
                      <a:pt x="6" y="5"/>
                    </a:lnTo>
                    <a:lnTo>
                      <a:pt x="6" y="12"/>
                    </a:lnTo>
                    <a:lnTo>
                      <a:pt x="5" y="12"/>
                    </a:lnTo>
                    <a:lnTo>
                      <a:pt x="3" y="12"/>
                    </a:lnTo>
                    <a:lnTo>
                      <a:pt x="0" y="12"/>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2" name="Freeform 732">
                <a:extLst>
                  <a:ext uri="{FF2B5EF4-FFF2-40B4-BE49-F238E27FC236}">
                    <a16:creationId xmlns:a16="http://schemas.microsoft.com/office/drawing/2014/main" id="{D4321360-718F-4F37-ABA7-0D4D222A5DF2}"/>
                  </a:ext>
                </a:extLst>
              </p:cNvPr>
              <p:cNvSpPr>
                <a:spLocks/>
              </p:cNvSpPr>
              <p:nvPr/>
            </p:nvSpPr>
            <p:spPr bwMode="auto">
              <a:xfrm>
                <a:off x="428" y="3412"/>
                <a:ext cx="6" cy="12"/>
              </a:xfrm>
              <a:custGeom>
                <a:avLst/>
                <a:gdLst>
                  <a:gd name="T0" fmla="*/ 5 w 6"/>
                  <a:gd name="T1" fmla="*/ 0 h 12"/>
                  <a:gd name="T2" fmla="*/ 5 w 6"/>
                  <a:gd name="T3" fmla="*/ 3 h 12"/>
                  <a:gd name="T4" fmla="*/ 5 w 6"/>
                  <a:gd name="T5" fmla="*/ 5 h 12"/>
                  <a:gd name="T6" fmla="*/ 5 w 6"/>
                  <a:gd name="T7" fmla="*/ 11 h 12"/>
                  <a:gd name="T8" fmla="*/ 5 w 6"/>
                  <a:gd name="T9" fmla="*/ 11 h 12"/>
                  <a:gd name="T10" fmla="*/ 4 w 6"/>
                  <a:gd name="T11" fmla="*/ 11 h 12"/>
                  <a:gd name="T12" fmla="*/ 3 w 6"/>
                  <a:gd name="T13" fmla="*/ 11 h 12"/>
                  <a:gd name="T14" fmla="*/ 0 w 6"/>
                  <a:gd name="T15" fmla="*/ 11 h 12"/>
                  <a:gd name="T16" fmla="*/ 0 w 6"/>
                  <a:gd name="T17" fmla="*/ 11 h 12"/>
                  <a:gd name="T18" fmla="*/ 0 w 6"/>
                  <a:gd name="T19" fmla="*/ 8 h 12"/>
                  <a:gd name="T20" fmla="*/ 0 w 6"/>
                  <a:gd name="T21" fmla="*/ 6 h 12"/>
                  <a:gd name="T22" fmla="*/ 0 w 6"/>
                  <a:gd name="T23" fmla="*/ 0 h 12"/>
                  <a:gd name="T24" fmla="*/ 0 w 6"/>
                  <a:gd name="T25" fmla="*/ 0 h 12"/>
                  <a:gd name="T26" fmla="*/ 1 w 6"/>
                  <a:gd name="T27" fmla="*/ 0 h 12"/>
                  <a:gd name="T28" fmla="*/ 2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3"/>
                    </a:lnTo>
                    <a:lnTo>
                      <a:pt x="5" y="5"/>
                    </a:lnTo>
                    <a:lnTo>
                      <a:pt x="5" y="11"/>
                    </a:lnTo>
                    <a:lnTo>
                      <a:pt x="4" y="11"/>
                    </a:lnTo>
                    <a:lnTo>
                      <a:pt x="3" y="11"/>
                    </a:lnTo>
                    <a:lnTo>
                      <a:pt x="0" y="11"/>
                    </a:lnTo>
                    <a:lnTo>
                      <a:pt x="0" y="8"/>
                    </a:lnTo>
                    <a:lnTo>
                      <a:pt x="0" y="6"/>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3" name="Freeform 733">
                <a:extLst>
                  <a:ext uri="{FF2B5EF4-FFF2-40B4-BE49-F238E27FC236}">
                    <a16:creationId xmlns:a16="http://schemas.microsoft.com/office/drawing/2014/main" id="{DE772875-F454-4688-B902-9F1C49C448F6}"/>
                  </a:ext>
                </a:extLst>
              </p:cNvPr>
              <p:cNvSpPr>
                <a:spLocks/>
              </p:cNvSpPr>
              <p:nvPr/>
            </p:nvSpPr>
            <p:spPr bwMode="auto">
              <a:xfrm>
                <a:off x="429" y="3414"/>
                <a:ext cx="5" cy="9"/>
              </a:xfrm>
              <a:custGeom>
                <a:avLst/>
                <a:gdLst>
                  <a:gd name="T0" fmla="*/ 4 w 5"/>
                  <a:gd name="T1" fmla="*/ 0 h 9"/>
                  <a:gd name="T2" fmla="*/ 4 w 5"/>
                  <a:gd name="T3" fmla="*/ 2 h 9"/>
                  <a:gd name="T4" fmla="*/ 4 w 5"/>
                  <a:gd name="T5" fmla="*/ 6 h 9"/>
                  <a:gd name="T6" fmla="*/ 4 w 5"/>
                  <a:gd name="T7" fmla="*/ 8 h 9"/>
                  <a:gd name="T8" fmla="*/ 4 w 5"/>
                  <a:gd name="T9" fmla="*/ 8 h 9"/>
                  <a:gd name="T10" fmla="*/ 3 w 5"/>
                  <a:gd name="T11" fmla="*/ 8 h 9"/>
                  <a:gd name="T12" fmla="*/ 1 w 5"/>
                  <a:gd name="T13" fmla="*/ 8 h 9"/>
                  <a:gd name="T14" fmla="*/ 0 w 5"/>
                  <a:gd name="T15" fmla="*/ 8 h 9"/>
                  <a:gd name="T16" fmla="*/ 0 w 5"/>
                  <a:gd name="T17" fmla="*/ 8 h 9"/>
                  <a:gd name="T18" fmla="*/ 0 w 5"/>
                  <a:gd name="T19" fmla="*/ 6 h 9"/>
                  <a:gd name="T20" fmla="*/ 0 w 5"/>
                  <a:gd name="T21" fmla="*/ 2 h 9"/>
                  <a:gd name="T22" fmla="*/ 0 w 5"/>
                  <a:gd name="T23" fmla="*/ 0 h 9"/>
                  <a:gd name="T24" fmla="*/ 0 w 5"/>
                  <a:gd name="T25" fmla="*/ 0 h 9"/>
                  <a:gd name="T26" fmla="*/ 1 w 5"/>
                  <a:gd name="T27" fmla="*/ 0 h 9"/>
                  <a:gd name="T28" fmla="*/ 3 w 5"/>
                  <a:gd name="T29" fmla="*/ 0 h 9"/>
                  <a:gd name="T30" fmla="*/ 4 w 5"/>
                  <a:gd name="T31" fmla="*/ 0 h 9"/>
                  <a:gd name="T32" fmla="*/ 4 w 5"/>
                  <a:gd name="T33" fmla="*/ 0 h 9"/>
                  <a:gd name="T34" fmla="*/ 4 w 5"/>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9"/>
                  <a:gd name="T56" fmla="*/ 5 w 5"/>
                  <a:gd name="T57" fmla="*/ 9 h 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9">
                    <a:moveTo>
                      <a:pt x="4" y="0"/>
                    </a:moveTo>
                    <a:lnTo>
                      <a:pt x="4" y="2"/>
                    </a:lnTo>
                    <a:lnTo>
                      <a:pt x="4" y="6"/>
                    </a:lnTo>
                    <a:lnTo>
                      <a:pt x="4" y="8"/>
                    </a:lnTo>
                    <a:lnTo>
                      <a:pt x="3" y="8"/>
                    </a:lnTo>
                    <a:lnTo>
                      <a:pt x="1" y="8"/>
                    </a:lnTo>
                    <a:lnTo>
                      <a:pt x="0" y="8"/>
                    </a:lnTo>
                    <a:lnTo>
                      <a:pt x="0" y="6"/>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4" name="Freeform 734">
                <a:extLst>
                  <a:ext uri="{FF2B5EF4-FFF2-40B4-BE49-F238E27FC236}">
                    <a16:creationId xmlns:a16="http://schemas.microsoft.com/office/drawing/2014/main" id="{AF3EBBE3-C9B9-40B5-991B-1D3815C7CD64}"/>
                  </a:ext>
                </a:extLst>
              </p:cNvPr>
              <p:cNvSpPr>
                <a:spLocks/>
              </p:cNvSpPr>
              <p:nvPr/>
            </p:nvSpPr>
            <p:spPr bwMode="auto">
              <a:xfrm>
                <a:off x="419" y="3425"/>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1" y="29"/>
                    </a:lnTo>
                    <a:lnTo>
                      <a:pt x="4" y="29"/>
                    </a:lnTo>
                    <a:lnTo>
                      <a:pt x="0" y="29"/>
                    </a:lnTo>
                    <a:lnTo>
                      <a:pt x="0" y="22"/>
                    </a:lnTo>
                    <a:lnTo>
                      <a:pt x="0" y="8"/>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5" name="Freeform 735">
                <a:extLst>
                  <a:ext uri="{FF2B5EF4-FFF2-40B4-BE49-F238E27FC236}">
                    <a16:creationId xmlns:a16="http://schemas.microsoft.com/office/drawing/2014/main" id="{59CD2863-28F1-45AC-85B6-944E8033AC77}"/>
                  </a:ext>
                </a:extLst>
              </p:cNvPr>
              <p:cNvSpPr>
                <a:spLocks/>
              </p:cNvSpPr>
              <p:nvPr/>
            </p:nvSpPr>
            <p:spPr bwMode="auto">
              <a:xfrm>
                <a:off x="420" y="3427"/>
                <a:ext cx="14" cy="29"/>
              </a:xfrm>
              <a:custGeom>
                <a:avLst/>
                <a:gdLst>
                  <a:gd name="T0" fmla="*/ 13 w 14"/>
                  <a:gd name="T1" fmla="*/ 0 h 29"/>
                  <a:gd name="T2" fmla="*/ 13 w 14"/>
                  <a:gd name="T3" fmla="*/ 7 h 29"/>
                  <a:gd name="T4" fmla="*/ 13 w 14"/>
                  <a:gd name="T5" fmla="*/ 13 h 29"/>
                  <a:gd name="T6" fmla="*/ 13 w 14"/>
                  <a:gd name="T7" fmla="*/ 28 h 29"/>
                  <a:gd name="T8" fmla="*/ 13 w 14"/>
                  <a:gd name="T9" fmla="*/ 28 h 29"/>
                  <a:gd name="T10" fmla="*/ 10 w 14"/>
                  <a:gd name="T11" fmla="*/ 27 h 29"/>
                  <a:gd name="T12" fmla="*/ 7 w 14"/>
                  <a:gd name="T13" fmla="*/ 27 h 29"/>
                  <a:gd name="T14" fmla="*/ 0 w 14"/>
                  <a:gd name="T15" fmla="*/ 28 h 29"/>
                  <a:gd name="T16" fmla="*/ 0 w 14"/>
                  <a:gd name="T17" fmla="*/ 28 h 29"/>
                  <a:gd name="T18" fmla="*/ 0 w 14"/>
                  <a:gd name="T19" fmla="*/ 21 h 29"/>
                  <a:gd name="T20" fmla="*/ 0 w 14"/>
                  <a:gd name="T21" fmla="*/ 14 h 29"/>
                  <a:gd name="T22" fmla="*/ 0 w 14"/>
                  <a:gd name="T23" fmla="*/ 0 h 29"/>
                  <a:gd name="T24" fmla="*/ 0 w 14"/>
                  <a:gd name="T25" fmla="*/ 0 h 29"/>
                  <a:gd name="T26" fmla="*/ 3 w 14"/>
                  <a:gd name="T27" fmla="*/ 0 h 29"/>
                  <a:gd name="T28" fmla="*/ 6 w 14"/>
                  <a:gd name="T29" fmla="*/ 0 h 29"/>
                  <a:gd name="T30" fmla="*/ 13 w 14"/>
                  <a:gd name="T31" fmla="*/ 0 h 29"/>
                  <a:gd name="T32" fmla="*/ 13 w 14"/>
                  <a:gd name="T33" fmla="*/ 0 h 29"/>
                  <a:gd name="T34" fmla="*/ 13 w 14"/>
                  <a:gd name="T35" fmla="*/ 0 h 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9"/>
                  <a:gd name="T56" fmla="*/ 14 w 14"/>
                  <a:gd name="T57" fmla="*/ 29 h 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9">
                    <a:moveTo>
                      <a:pt x="13" y="0"/>
                    </a:moveTo>
                    <a:lnTo>
                      <a:pt x="13" y="7"/>
                    </a:lnTo>
                    <a:lnTo>
                      <a:pt x="13" y="13"/>
                    </a:lnTo>
                    <a:lnTo>
                      <a:pt x="13" y="28"/>
                    </a:lnTo>
                    <a:lnTo>
                      <a:pt x="10" y="27"/>
                    </a:lnTo>
                    <a:lnTo>
                      <a:pt x="7" y="27"/>
                    </a:lnTo>
                    <a:lnTo>
                      <a:pt x="0" y="28"/>
                    </a:lnTo>
                    <a:lnTo>
                      <a:pt x="0" y="21"/>
                    </a:lnTo>
                    <a:lnTo>
                      <a:pt x="0" y="14"/>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6" name="Freeform 736">
                <a:extLst>
                  <a:ext uri="{FF2B5EF4-FFF2-40B4-BE49-F238E27FC236}">
                    <a16:creationId xmlns:a16="http://schemas.microsoft.com/office/drawing/2014/main" id="{586FA223-FA40-4CB5-A730-AF5FCB91BB1B}"/>
                  </a:ext>
                </a:extLst>
              </p:cNvPr>
              <p:cNvSpPr>
                <a:spLocks/>
              </p:cNvSpPr>
              <p:nvPr/>
            </p:nvSpPr>
            <p:spPr bwMode="auto">
              <a:xfrm>
                <a:off x="420" y="3429"/>
                <a:ext cx="14" cy="27"/>
              </a:xfrm>
              <a:custGeom>
                <a:avLst/>
                <a:gdLst>
                  <a:gd name="T0" fmla="*/ 13 w 14"/>
                  <a:gd name="T1" fmla="*/ 0 h 27"/>
                  <a:gd name="T2" fmla="*/ 13 w 14"/>
                  <a:gd name="T3" fmla="*/ 6 h 27"/>
                  <a:gd name="T4" fmla="*/ 13 w 14"/>
                  <a:gd name="T5" fmla="*/ 12 h 27"/>
                  <a:gd name="T6" fmla="*/ 13 w 14"/>
                  <a:gd name="T7" fmla="*/ 26 h 27"/>
                  <a:gd name="T8" fmla="*/ 13 w 14"/>
                  <a:gd name="T9" fmla="*/ 26 h 27"/>
                  <a:gd name="T10" fmla="*/ 10 w 14"/>
                  <a:gd name="T11" fmla="*/ 25 h 27"/>
                  <a:gd name="T12" fmla="*/ 7 w 14"/>
                  <a:gd name="T13" fmla="*/ 25 h 27"/>
                  <a:gd name="T14" fmla="*/ 0 w 14"/>
                  <a:gd name="T15" fmla="*/ 26 h 27"/>
                  <a:gd name="T16" fmla="*/ 0 w 14"/>
                  <a:gd name="T17" fmla="*/ 26 h 27"/>
                  <a:gd name="T18" fmla="*/ 1 w 14"/>
                  <a:gd name="T19" fmla="*/ 19 h 27"/>
                  <a:gd name="T20" fmla="*/ 1 w 14"/>
                  <a:gd name="T21" fmla="*/ 13 h 27"/>
                  <a:gd name="T22" fmla="*/ 0 w 14"/>
                  <a:gd name="T23" fmla="*/ 0 h 27"/>
                  <a:gd name="T24" fmla="*/ 0 w 14"/>
                  <a:gd name="T25" fmla="*/ 0 h 27"/>
                  <a:gd name="T26" fmla="*/ 4 w 14"/>
                  <a:gd name="T27" fmla="*/ 0 h 27"/>
                  <a:gd name="T28" fmla="*/ 7 w 14"/>
                  <a:gd name="T29" fmla="*/ 0 h 27"/>
                  <a:gd name="T30" fmla="*/ 13 w 14"/>
                  <a:gd name="T31" fmla="*/ 0 h 27"/>
                  <a:gd name="T32" fmla="*/ 13 w 14"/>
                  <a:gd name="T33" fmla="*/ 0 h 27"/>
                  <a:gd name="T34" fmla="*/ 13 w 14"/>
                  <a:gd name="T35" fmla="*/ 0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7"/>
                  <a:gd name="T56" fmla="*/ 14 w 14"/>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7">
                    <a:moveTo>
                      <a:pt x="13" y="0"/>
                    </a:moveTo>
                    <a:lnTo>
                      <a:pt x="13" y="6"/>
                    </a:lnTo>
                    <a:lnTo>
                      <a:pt x="13" y="12"/>
                    </a:lnTo>
                    <a:lnTo>
                      <a:pt x="13" y="26"/>
                    </a:lnTo>
                    <a:lnTo>
                      <a:pt x="10" y="25"/>
                    </a:lnTo>
                    <a:lnTo>
                      <a:pt x="7" y="25"/>
                    </a:lnTo>
                    <a:lnTo>
                      <a:pt x="0" y="26"/>
                    </a:lnTo>
                    <a:lnTo>
                      <a:pt x="1" y="19"/>
                    </a:lnTo>
                    <a:lnTo>
                      <a:pt x="1" y="13"/>
                    </a:lnTo>
                    <a:lnTo>
                      <a:pt x="0" y="0"/>
                    </a:lnTo>
                    <a:lnTo>
                      <a:pt x="4" y="0"/>
                    </a:lnTo>
                    <a:lnTo>
                      <a:pt x="7"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7" name="Freeform 737">
                <a:extLst>
                  <a:ext uri="{FF2B5EF4-FFF2-40B4-BE49-F238E27FC236}">
                    <a16:creationId xmlns:a16="http://schemas.microsoft.com/office/drawing/2014/main" id="{3D2E515D-5A96-4655-BD3F-0EEE33544436}"/>
                  </a:ext>
                </a:extLst>
              </p:cNvPr>
              <p:cNvSpPr>
                <a:spLocks/>
              </p:cNvSpPr>
              <p:nvPr/>
            </p:nvSpPr>
            <p:spPr bwMode="auto">
              <a:xfrm>
                <a:off x="421" y="3431"/>
                <a:ext cx="13" cy="25"/>
              </a:xfrm>
              <a:custGeom>
                <a:avLst/>
                <a:gdLst>
                  <a:gd name="T0" fmla="*/ 12 w 13"/>
                  <a:gd name="T1" fmla="*/ 0 h 25"/>
                  <a:gd name="T2" fmla="*/ 12 w 13"/>
                  <a:gd name="T3" fmla="*/ 5 h 25"/>
                  <a:gd name="T4" fmla="*/ 12 w 13"/>
                  <a:gd name="T5" fmla="*/ 11 h 25"/>
                  <a:gd name="T6" fmla="*/ 12 w 13"/>
                  <a:gd name="T7" fmla="*/ 24 h 25"/>
                  <a:gd name="T8" fmla="*/ 12 w 13"/>
                  <a:gd name="T9" fmla="*/ 24 h 25"/>
                  <a:gd name="T10" fmla="*/ 9 w 13"/>
                  <a:gd name="T11" fmla="*/ 23 h 25"/>
                  <a:gd name="T12" fmla="*/ 7 w 13"/>
                  <a:gd name="T13" fmla="*/ 23 h 25"/>
                  <a:gd name="T14" fmla="*/ 0 w 13"/>
                  <a:gd name="T15" fmla="*/ 24 h 25"/>
                  <a:gd name="T16" fmla="*/ 0 w 13"/>
                  <a:gd name="T17" fmla="*/ 24 h 25"/>
                  <a:gd name="T18" fmla="*/ 1 w 13"/>
                  <a:gd name="T19" fmla="*/ 18 h 25"/>
                  <a:gd name="T20" fmla="*/ 1 w 13"/>
                  <a:gd name="T21" fmla="*/ 12 h 25"/>
                  <a:gd name="T22" fmla="*/ 0 w 13"/>
                  <a:gd name="T23" fmla="*/ 0 h 25"/>
                  <a:gd name="T24" fmla="*/ 0 w 13"/>
                  <a:gd name="T25" fmla="*/ 0 h 25"/>
                  <a:gd name="T26" fmla="*/ 3 w 13"/>
                  <a:gd name="T27" fmla="*/ 0 h 25"/>
                  <a:gd name="T28" fmla="*/ 6 w 13"/>
                  <a:gd name="T29" fmla="*/ 0 h 25"/>
                  <a:gd name="T30" fmla="*/ 12 w 13"/>
                  <a:gd name="T31" fmla="*/ 0 h 25"/>
                  <a:gd name="T32" fmla="*/ 12 w 13"/>
                  <a:gd name="T33" fmla="*/ 0 h 25"/>
                  <a:gd name="T34" fmla="*/ 12 w 13"/>
                  <a:gd name="T35" fmla="*/ 0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0"/>
                    </a:moveTo>
                    <a:lnTo>
                      <a:pt x="12" y="5"/>
                    </a:lnTo>
                    <a:lnTo>
                      <a:pt x="12" y="11"/>
                    </a:lnTo>
                    <a:lnTo>
                      <a:pt x="12" y="24"/>
                    </a:lnTo>
                    <a:lnTo>
                      <a:pt x="9" y="23"/>
                    </a:lnTo>
                    <a:lnTo>
                      <a:pt x="7" y="23"/>
                    </a:lnTo>
                    <a:lnTo>
                      <a:pt x="0" y="24"/>
                    </a:lnTo>
                    <a:lnTo>
                      <a:pt x="1" y="18"/>
                    </a:lnTo>
                    <a:lnTo>
                      <a:pt x="1" y="12"/>
                    </a:lnTo>
                    <a:lnTo>
                      <a:pt x="0" y="0"/>
                    </a:lnTo>
                    <a:lnTo>
                      <a:pt x="3" y="0"/>
                    </a:lnTo>
                    <a:lnTo>
                      <a:pt x="6" y="0"/>
                    </a:lnTo>
                    <a:lnTo>
                      <a:pt x="12" y="0"/>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8" name="Freeform 738">
                <a:extLst>
                  <a:ext uri="{FF2B5EF4-FFF2-40B4-BE49-F238E27FC236}">
                    <a16:creationId xmlns:a16="http://schemas.microsoft.com/office/drawing/2014/main" id="{14A503DC-8B4A-426B-951C-ED0D9AA7189B}"/>
                  </a:ext>
                </a:extLst>
              </p:cNvPr>
              <p:cNvSpPr>
                <a:spLocks/>
              </p:cNvSpPr>
              <p:nvPr/>
            </p:nvSpPr>
            <p:spPr bwMode="auto">
              <a:xfrm>
                <a:off x="422" y="3433"/>
                <a:ext cx="12" cy="23"/>
              </a:xfrm>
              <a:custGeom>
                <a:avLst/>
                <a:gdLst>
                  <a:gd name="T0" fmla="*/ 11 w 12"/>
                  <a:gd name="T1" fmla="*/ 0 h 23"/>
                  <a:gd name="T2" fmla="*/ 11 w 12"/>
                  <a:gd name="T3" fmla="*/ 5 h 23"/>
                  <a:gd name="T4" fmla="*/ 11 w 12"/>
                  <a:gd name="T5" fmla="*/ 10 h 23"/>
                  <a:gd name="T6" fmla="*/ 11 w 12"/>
                  <a:gd name="T7" fmla="*/ 22 h 23"/>
                  <a:gd name="T8" fmla="*/ 11 w 12"/>
                  <a:gd name="T9" fmla="*/ 22 h 23"/>
                  <a:gd name="T10" fmla="*/ 9 w 12"/>
                  <a:gd name="T11" fmla="*/ 21 h 23"/>
                  <a:gd name="T12" fmla="*/ 6 w 12"/>
                  <a:gd name="T13" fmla="*/ 21 h 23"/>
                  <a:gd name="T14" fmla="*/ 0 w 12"/>
                  <a:gd name="T15" fmla="*/ 22 h 23"/>
                  <a:gd name="T16" fmla="*/ 0 w 12"/>
                  <a:gd name="T17" fmla="*/ 22 h 23"/>
                  <a:gd name="T18" fmla="*/ 1 w 12"/>
                  <a:gd name="T19" fmla="*/ 16 h 23"/>
                  <a:gd name="T20" fmla="*/ 1 w 12"/>
                  <a:gd name="T21" fmla="*/ 11 h 23"/>
                  <a:gd name="T22" fmla="*/ 0 w 12"/>
                  <a:gd name="T23" fmla="*/ 0 h 23"/>
                  <a:gd name="T24" fmla="*/ 0 w 12"/>
                  <a:gd name="T25" fmla="*/ 0 h 23"/>
                  <a:gd name="T26" fmla="*/ 3 w 12"/>
                  <a:gd name="T27" fmla="*/ 0 h 23"/>
                  <a:gd name="T28" fmla="*/ 6 w 12"/>
                  <a:gd name="T29" fmla="*/ 0 h 23"/>
                  <a:gd name="T30" fmla="*/ 11 w 12"/>
                  <a:gd name="T31" fmla="*/ 0 h 23"/>
                  <a:gd name="T32" fmla="*/ 11 w 12"/>
                  <a:gd name="T33" fmla="*/ 0 h 23"/>
                  <a:gd name="T34" fmla="*/ 11 w 12"/>
                  <a:gd name="T35" fmla="*/ 0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0"/>
                    </a:moveTo>
                    <a:lnTo>
                      <a:pt x="11" y="5"/>
                    </a:lnTo>
                    <a:lnTo>
                      <a:pt x="11" y="10"/>
                    </a:lnTo>
                    <a:lnTo>
                      <a:pt x="11" y="22"/>
                    </a:lnTo>
                    <a:lnTo>
                      <a:pt x="9" y="21"/>
                    </a:lnTo>
                    <a:lnTo>
                      <a:pt x="6" y="21"/>
                    </a:lnTo>
                    <a:lnTo>
                      <a:pt x="0" y="22"/>
                    </a:lnTo>
                    <a:lnTo>
                      <a:pt x="1" y="16"/>
                    </a:lnTo>
                    <a:lnTo>
                      <a:pt x="1" y="11"/>
                    </a:lnTo>
                    <a:lnTo>
                      <a:pt x="0" y="0"/>
                    </a:lnTo>
                    <a:lnTo>
                      <a:pt x="3" y="0"/>
                    </a:lnTo>
                    <a:lnTo>
                      <a:pt x="6" y="0"/>
                    </a:lnTo>
                    <a:lnTo>
                      <a:pt x="11" y="0"/>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39" name="Freeform 739">
                <a:extLst>
                  <a:ext uri="{FF2B5EF4-FFF2-40B4-BE49-F238E27FC236}">
                    <a16:creationId xmlns:a16="http://schemas.microsoft.com/office/drawing/2014/main" id="{FB744EB1-E6B9-4889-A9E5-73C59A8BF5E0}"/>
                  </a:ext>
                </a:extLst>
              </p:cNvPr>
              <p:cNvSpPr>
                <a:spLocks/>
              </p:cNvSpPr>
              <p:nvPr/>
            </p:nvSpPr>
            <p:spPr bwMode="auto">
              <a:xfrm>
                <a:off x="423" y="3434"/>
                <a:ext cx="11" cy="22"/>
              </a:xfrm>
              <a:custGeom>
                <a:avLst/>
                <a:gdLst>
                  <a:gd name="T0" fmla="*/ 10 w 11"/>
                  <a:gd name="T1" fmla="*/ 0 h 22"/>
                  <a:gd name="T2" fmla="*/ 10 w 11"/>
                  <a:gd name="T3" fmla="*/ 5 h 22"/>
                  <a:gd name="T4" fmla="*/ 10 w 11"/>
                  <a:gd name="T5" fmla="*/ 10 h 22"/>
                  <a:gd name="T6" fmla="*/ 10 w 11"/>
                  <a:gd name="T7" fmla="*/ 21 h 22"/>
                  <a:gd name="T8" fmla="*/ 10 w 11"/>
                  <a:gd name="T9" fmla="*/ 21 h 22"/>
                  <a:gd name="T10" fmla="*/ 8 w 11"/>
                  <a:gd name="T11" fmla="*/ 20 h 22"/>
                  <a:gd name="T12" fmla="*/ 6 w 11"/>
                  <a:gd name="T13" fmla="*/ 20 h 22"/>
                  <a:gd name="T14" fmla="*/ 0 w 11"/>
                  <a:gd name="T15" fmla="*/ 21 h 22"/>
                  <a:gd name="T16" fmla="*/ 0 w 11"/>
                  <a:gd name="T17" fmla="*/ 21 h 22"/>
                  <a:gd name="T18" fmla="*/ 0 w 11"/>
                  <a:gd name="T19" fmla="*/ 16 h 22"/>
                  <a:gd name="T20" fmla="*/ 1 w 11"/>
                  <a:gd name="T21" fmla="*/ 11 h 22"/>
                  <a:gd name="T22" fmla="*/ 0 w 11"/>
                  <a:gd name="T23" fmla="*/ 0 h 22"/>
                  <a:gd name="T24" fmla="*/ 0 w 11"/>
                  <a:gd name="T25" fmla="*/ 0 h 22"/>
                  <a:gd name="T26" fmla="*/ 3 w 11"/>
                  <a:gd name="T27" fmla="*/ 0 h 22"/>
                  <a:gd name="T28" fmla="*/ 5 w 11"/>
                  <a:gd name="T29" fmla="*/ 0 h 22"/>
                  <a:gd name="T30" fmla="*/ 10 w 11"/>
                  <a:gd name="T31" fmla="*/ 0 h 22"/>
                  <a:gd name="T32" fmla="*/ 10 w 11"/>
                  <a:gd name="T33" fmla="*/ 0 h 22"/>
                  <a:gd name="T34" fmla="*/ 10 w 11"/>
                  <a:gd name="T35" fmla="*/ 0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2"/>
                  <a:gd name="T56" fmla="*/ 11 w 1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2">
                    <a:moveTo>
                      <a:pt x="10" y="0"/>
                    </a:moveTo>
                    <a:lnTo>
                      <a:pt x="10" y="5"/>
                    </a:lnTo>
                    <a:lnTo>
                      <a:pt x="10" y="10"/>
                    </a:lnTo>
                    <a:lnTo>
                      <a:pt x="10" y="21"/>
                    </a:lnTo>
                    <a:lnTo>
                      <a:pt x="8" y="20"/>
                    </a:lnTo>
                    <a:lnTo>
                      <a:pt x="6" y="20"/>
                    </a:lnTo>
                    <a:lnTo>
                      <a:pt x="0" y="21"/>
                    </a:lnTo>
                    <a:lnTo>
                      <a:pt x="0" y="16"/>
                    </a:lnTo>
                    <a:lnTo>
                      <a:pt x="1" y="11"/>
                    </a:lnTo>
                    <a:lnTo>
                      <a:pt x="0" y="0"/>
                    </a:lnTo>
                    <a:lnTo>
                      <a:pt x="3" y="0"/>
                    </a:lnTo>
                    <a:lnTo>
                      <a:pt x="5" y="0"/>
                    </a:lnTo>
                    <a:lnTo>
                      <a:pt x="10" y="0"/>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0" name="Freeform 740">
                <a:extLst>
                  <a:ext uri="{FF2B5EF4-FFF2-40B4-BE49-F238E27FC236}">
                    <a16:creationId xmlns:a16="http://schemas.microsoft.com/office/drawing/2014/main" id="{214A3130-5108-4D5F-9A4E-9E5D35844CF3}"/>
                  </a:ext>
                </a:extLst>
              </p:cNvPr>
              <p:cNvSpPr>
                <a:spLocks/>
              </p:cNvSpPr>
              <p:nvPr/>
            </p:nvSpPr>
            <p:spPr bwMode="auto">
              <a:xfrm>
                <a:off x="424" y="3436"/>
                <a:ext cx="10" cy="20"/>
              </a:xfrm>
              <a:custGeom>
                <a:avLst/>
                <a:gdLst>
                  <a:gd name="T0" fmla="*/ 9 w 10"/>
                  <a:gd name="T1" fmla="*/ 0 h 20"/>
                  <a:gd name="T2" fmla="*/ 9 w 10"/>
                  <a:gd name="T3" fmla="*/ 4 h 20"/>
                  <a:gd name="T4" fmla="*/ 9 w 10"/>
                  <a:gd name="T5" fmla="*/ 9 h 20"/>
                  <a:gd name="T6" fmla="*/ 9 w 10"/>
                  <a:gd name="T7" fmla="*/ 19 h 20"/>
                  <a:gd name="T8" fmla="*/ 9 w 10"/>
                  <a:gd name="T9" fmla="*/ 19 h 20"/>
                  <a:gd name="T10" fmla="*/ 7 w 10"/>
                  <a:gd name="T11" fmla="*/ 18 h 20"/>
                  <a:gd name="T12" fmla="*/ 5 w 10"/>
                  <a:gd name="T13" fmla="*/ 18 h 20"/>
                  <a:gd name="T14" fmla="*/ 0 w 10"/>
                  <a:gd name="T15" fmla="*/ 19 h 20"/>
                  <a:gd name="T16" fmla="*/ 0 w 10"/>
                  <a:gd name="T17" fmla="*/ 19 h 20"/>
                  <a:gd name="T18" fmla="*/ 0 w 10"/>
                  <a:gd name="T19" fmla="*/ 14 h 20"/>
                  <a:gd name="T20" fmla="*/ 1 w 10"/>
                  <a:gd name="T21" fmla="*/ 10 h 20"/>
                  <a:gd name="T22" fmla="*/ 0 w 10"/>
                  <a:gd name="T23" fmla="*/ 0 h 20"/>
                  <a:gd name="T24" fmla="*/ 0 w 10"/>
                  <a:gd name="T25" fmla="*/ 0 h 20"/>
                  <a:gd name="T26" fmla="*/ 2 w 10"/>
                  <a:gd name="T27" fmla="*/ 0 h 20"/>
                  <a:gd name="T28" fmla="*/ 5 w 10"/>
                  <a:gd name="T29" fmla="*/ 0 h 20"/>
                  <a:gd name="T30" fmla="*/ 9 w 10"/>
                  <a:gd name="T31" fmla="*/ 0 h 20"/>
                  <a:gd name="T32" fmla="*/ 9 w 10"/>
                  <a:gd name="T33" fmla="*/ 0 h 20"/>
                  <a:gd name="T34" fmla="*/ 9 w 1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20"/>
                  <a:gd name="T56" fmla="*/ 10 w 10"/>
                  <a:gd name="T57" fmla="*/ 20 h 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20">
                    <a:moveTo>
                      <a:pt x="9" y="0"/>
                    </a:moveTo>
                    <a:lnTo>
                      <a:pt x="9" y="4"/>
                    </a:lnTo>
                    <a:lnTo>
                      <a:pt x="9" y="9"/>
                    </a:lnTo>
                    <a:lnTo>
                      <a:pt x="9" y="19"/>
                    </a:lnTo>
                    <a:lnTo>
                      <a:pt x="7" y="18"/>
                    </a:lnTo>
                    <a:lnTo>
                      <a:pt x="5" y="18"/>
                    </a:lnTo>
                    <a:lnTo>
                      <a:pt x="0" y="19"/>
                    </a:lnTo>
                    <a:lnTo>
                      <a:pt x="0" y="14"/>
                    </a:lnTo>
                    <a:lnTo>
                      <a:pt x="1" y="10"/>
                    </a:lnTo>
                    <a:lnTo>
                      <a:pt x="0" y="0"/>
                    </a:lnTo>
                    <a:lnTo>
                      <a:pt x="2" y="0"/>
                    </a:lnTo>
                    <a:lnTo>
                      <a:pt x="5"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1" name="Freeform 741">
                <a:extLst>
                  <a:ext uri="{FF2B5EF4-FFF2-40B4-BE49-F238E27FC236}">
                    <a16:creationId xmlns:a16="http://schemas.microsoft.com/office/drawing/2014/main" id="{288A1D30-7EEE-49E3-B811-EC812E6BC627}"/>
                  </a:ext>
                </a:extLst>
              </p:cNvPr>
              <p:cNvSpPr>
                <a:spLocks/>
              </p:cNvSpPr>
              <p:nvPr/>
            </p:nvSpPr>
            <p:spPr bwMode="auto">
              <a:xfrm>
                <a:off x="425" y="3438"/>
                <a:ext cx="9" cy="18"/>
              </a:xfrm>
              <a:custGeom>
                <a:avLst/>
                <a:gdLst>
                  <a:gd name="T0" fmla="*/ 8 w 9"/>
                  <a:gd name="T1" fmla="*/ 0 h 18"/>
                  <a:gd name="T2" fmla="*/ 8 w 9"/>
                  <a:gd name="T3" fmla="*/ 4 h 18"/>
                  <a:gd name="T4" fmla="*/ 8 w 9"/>
                  <a:gd name="T5" fmla="*/ 8 h 18"/>
                  <a:gd name="T6" fmla="*/ 8 w 9"/>
                  <a:gd name="T7" fmla="*/ 17 h 18"/>
                  <a:gd name="T8" fmla="*/ 8 w 9"/>
                  <a:gd name="T9" fmla="*/ 17 h 18"/>
                  <a:gd name="T10" fmla="*/ 6 w 9"/>
                  <a:gd name="T11" fmla="*/ 16 h 18"/>
                  <a:gd name="T12" fmla="*/ 5 w 9"/>
                  <a:gd name="T13" fmla="*/ 16 h 18"/>
                  <a:gd name="T14" fmla="*/ 0 w 9"/>
                  <a:gd name="T15" fmla="*/ 17 h 18"/>
                  <a:gd name="T16" fmla="*/ 0 w 9"/>
                  <a:gd name="T17" fmla="*/ 17 h 18"/>
                  <a:gd name="T18" fmla="*/ 0 w 9"/>
                  <a:gd name="T19" fmla="*/ 13 h 18"/>
                  <a:gd name="T20" fmla="*/ 0 w 9"/>
                  <a:gd name="T21" fmla="*/ 9 h 18"/>
                  <a:gd name="T22" fmla="*/ 0 w 9"/>
                  <a:gd name="T23" fmla="*/ 0 h 18"/>
                  <a:gd name="T24" fmla="*/ 0 w 9"/>
                  <a:gd name="T25" fmla="*/ 0 h 18"/>
                  <a:gd name="T26" fmla="*/ 2 w 9"/>
                  <a:gd name="T27" fmla="*/ 0 h 18"/>
                  <a:gd name="T28" fmla="*/ 4 w 9"/>
                  <a:gd name="T29" fmla="*/ 0 h 18"/>
                  <a:gd name="T30" fmla="*/ 8 w 9"/>
                  <a:gd name="T31" fmla="*/ 0 h 18"/>
                  <a:gd name="T32" fmla="*/ 8 w 9"/>
                  <a:gd name="T33" fmla="*/ 0 h 18"/>
                  <a:gd name="T34" fmla="*/ 8 w 9"/>
                  <a:gd name="T35" fmla="*/ 0 h 1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8"/>
                  <a:gd name="T56" fmla="*/ 9 w 9"/>
                  <a:gd name="T57" fmla="*/ 18 h 1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8">
                    <a:moveTo>
                      <a:pt x="8" y="0"/>
                    </a:moveTo>
                    <a:lnTo>
                      <a:pt x="8" y="4"/>
                    </a:lnTo>
                    <a:lnTo>
                      <a:pt x="8" y="8"/>
                    </a:lnTo>
                    <a:lnTo>
                      <a:pt x="8" y="17"/>
                    </a:lnTo>
                    <a:lnTo>
                      <a:pt x="6" y="16"/>
                    </a:lnTo>
                    <a:lnTo>
                      <a:pt x="5" y="16"/>
                    </a:lnTo>
                    <a:lnTo>
                      <a:pt x="0" y="17"/>
                    </a:lnTo>
                    <a:lnTo>
                      <a:pt x="0" y="13"/>
                    </a:lnTo>
                    <a:lnTo>
                      <a:pt x="0" y="9"/>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2" name="Freeform 742">
                <a:extLst>
                  <a:ext uri="{FF2B5EF4-FFF2-40B4-BE49-F238E27FC236}">
                    <a16:creationId xmlns:a16="http://schemas.microsoft.com/office/drawing/2014/main" id="{280C0EF5-0496-404B-B9B9-389127C69A92}"/>
                  </a:ext>
                </a:extLst>
              </p:cNvPr>
              <p:cNvSpPr>
                <a:spLocks/>
              </p:cNvSpPr>
              <p:nvPr/>
            </p:nvSpPr>
            <p:spPr bwMode="auto">
              <a:xfrm>
                <a:off x="426" y="3440"/>
                <a:ext cx="8" cy="16"/>
              </a:xfrm>
              <a:custGeom>
                <a:avLst/>
                <a:gdLst>
                  <a:gd name="T0" fmla="*/ 7 w 8"/>
                  <a:gd name="T1" fmla="*/ 0 h 16"/>
                  <a:gd name="T2" fmla="*/ 7 w 8"/>
                  <a:gd name="T3" fmla="*/ 3 h 16"/>
                  <a:gd name="T4" fmla="*/ 7 w 8"/>
                  <a:gd name="T5" fmla="*/ 7 h 16"/>
                  <a:gd name="T6" fmla="*/ 7 w 8"/>
                  <a:gd name="T7" fmla="*/ 15 h 16"/>
                  <a:gd name="T8" fmla="*/ 7 w 8"/>
                  <a:gd name="T9" fmla="*/ 15 h 16"/>
                  <a:gd name="T10" fmla="*/ 6 w 8"/>
                  <a:gd name="T11" fmla="*/ 14 h 16"/>
                  <a:gd name="T12" fmla="*/ 4 w 8"/>
                  <a:gd name="T13" fmla="*/ 14 h 16"/>
                  <a:gd name="T14" fmla="*/ 0 w 8"/>
                  <a:gd name="T15" fmla="*/ 15 h 16"/>
                  <a:gd name="T16" fmla="*/ 0 w 8"/>
                  <a:gd name="T17" fmla="*/ 15 h 16"/>
                  <a:gd name="T18" fmla="*/ 0 w 8"/>
                  <a:gd name="T19" fmla="*/ 11 h 16"/>
                  <a:gd name="T20" fmla="*/ 0 w 8"/>
                  <a:gd name="T21" fmla="*/ 8 h 16"/>
                  <a:gd name="T22" fmla="*/ 0 w 8"/>
                  <a:gd name="T23" fmla="*/ 0 h 16"/>
                  <a:gd name="T24" fmla="*/ 0 w 8"/>
                  <a:gd name="T25" fmla="*/ 0 h 16"/>
                  <a:gd name="T26" fmla="*/ 2 w 8"/>
                  <a:gd name="T27" fmla="*/ 0 h 16"/>
                  <a:gd name="T28" fmla="*/ 4 w 8"/>
                  <a:gd name="T29" fmla="*/ 0 h 16"/>
                  <a:gd name="T30" fmla="*/ 7 w 8"/>
                  <a:gd name="T31" fmla="*/ 0 h 16"/>
                  <a:gd name="T32" fmla="*/ 7 w 8"/>
                  <a:gd name="T33" fmla="*/ 0 h 16"/>
                  <a:gd name="T34" fmla="*/ 7 w 8"/>
                  <a:gd name="T35" fmla="*/ 0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6"/>
                  <a:gd name="T56" fmla="*/ 8 w 8"/>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6">
                    <a:moveTo>
                      <a:pt x="7" y="0"/>
                    </a:moveTo>
                    <a:lnTo>
                      <a:pt x="7" y="3"/>
                    </a:lnTo>
                    <a:lnTo>
                      <a:pt x="7" y="7"/>
                    </a:lnTo>
                    <a:lnTo>
                      <a:pt x="7" y="15"/>
                    </a:lnTo>
                    <a:lnTo>
                      <a:pt x="6" y="14"/>
                    </a:lnTo>
                    <a:lnTo>
                      <a:pt x="4" y="14"/>
                    </a:lnTo>
                    <a:lnTo>
                      <a:pt x="0" y="15"/>
                    </a:lnTo>
                    <a:lnTo>
                      <a:pt x="0" y="11"/>
                    </a:lnTo>
                    <a:lnTo>
                      <a:pt x="0" y="8"/>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3" name="Freeform 743">
                <a:extLst>
                  <a:ext uri="{FF2B5EF4-FFF2-40B4-BE49-F238E27FC236}">
                    <a16:creationId xmlns:a16="http://schemas.microsoft.com/office/drawing/2014/main" id="{242B06B8-C8DA-443F-97D6-4877C395E15F}"/>
                  </a:ext>
                </a:extLst>
              </p:cNvPr>
              <p:cNvSpPr>
                <a:spLocks/>
              </p:cNvSpPr>
              <p:nvPr/>
            </p:nvSpPr>
            <p:spPr bwMode="auto">
              <a:xfrm>
                <a:off x="427" y="3442"/>
                <a:ext cx="7" cy="14"/>
              </a:xfrm>
              <a:custGeom>
                <a:avLst/>
                <a:gdLst>
                  <a:gd name="T0" fmla="*/ 6 w 7"/>
                  <a:gd name="T1" fmla="*/ 0 h 14"/>
                  <a:gd name="T2" fmla="*/ 6 w 7"/>
                  <a:gd name="T3" fmla="*/ 3 h 14"/>
                  <a:gd name="T4" fmla="*/ 6 w 7"/>
                  <a:gd name="T5" fmla="*/ 6 h 14"/>
                  <a:gd name="T6" fmla="*/ 6 w 7"/>
                  <a:gd name="T7" fmla="*/ 13 h 14"/>
                  <a:gd name="T8" fmla="*/ 6 w 7"/>
                  <a:gd name="T9" fmla="*/ 13 h 14"/>
                  <a:gd name="T10" fmla="*/ 5 w 7"/>
                  <a:gd name="T11" fmla="*/ 12 h 14"/>
                  <a:gd name="T12" fmla="*/ 3 w 7"/>
                  <a:gd name="T13" fmla="*/ 12 h 14"/>
                  <a:gd name="T14" fmla="*/ 0 w 7"/>
                  <a:gd name="T15" fmla="*/ 13 h 14"/>
                  <a:gd name="T16" fmla="*/ 0 w 7"/>
                  <a:gd name="T17" fmla="*/ 13 h 14"/>
                  <a:gd name="T18" fmla="*/ 0 w 7"/>
                  <a:gd name="T19" fmla="*/ 9 h 14"/>
                  <a:gd name="T20" fmla="*/ 0 w 7"/>
                  <a:gd name="T21" fmla="*/ 6 h 14"/>
                  <a:gd name="T22" fmla="*/ 0 w 7"/>
                  <a:gd name="T23" fmla="*/ 0 h 14"/>
                  <a:gd name="T24" fmla="*/ 0 w 7"/>
                  <a:gd name="T25" fmla="*/ 0 h 14"/>
                  <a:gd name="T26" fmla="*/ 1 w 7"/>
                  <a:gd name="T27" fmla="*/ 0 h 14"/>
                  <a:gd name="T28" fmla="*/ 3 w 7"/>
                  <a:gd name="T29" fmla="*/ 0 h 14"/>
                  <a:gd name="T30" fmla="*/ 6 w 7"/>
                  <a:gd name="T31" fmla="*/ 0 h 14"/>
                  <a:gd name="T32" fmla="*/ 6 w 7"/>
                  <a:gd name="T33" fmla="*/ 0 h 14"/>
                  <a:gd name="T34" fmla="*/ 6 w 7"/>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4"/>
                  <a:gd name="T56" fmla="*/ 7 w 7"/>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4">
                    <a:moveTo>
                      <a:pt x="6" y="0"/>
                    </a:moveTo>
                    <a:lnTo>
                      <a:pt x="6" y="3"/>
                    </a:lnTo>
                    <a:lnTo>
                      <a:pt x="6" y="6"/>
                    </a:lnTo>
                    <a:lnTo>
                      <a:pt x="6" y="13"/>
                    </a:lnTo>
                    <a:lnTo>
                      <a:pt x="5" y="12"/>
                    </a:lnTo>
                    <a:lnTo>
                      <a:pt x="3" y="12"/>
                    </a:lnTo>
                    <a:lnTo>
                      <a:pt x="0" y="13"/>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4" name="Freeform 744">
                <a:extLst>
                  <a:ext uri="{FF2B5EF4-FFF2-40B4-BE49-F238E27FC236}">
                    <a16:creationId xmlns:a16="http://schemas.microsoft.com/office/drawing/2014/main" id="{A0C2BE08-6BDF-4CCE-A833-75D3E626070F}"/>
                  </a:ext>
                </a:extLst>
              </p:cNvPr>
              <p:cNvSpPr>
                <a:spLocks/>
              </p:cNvSpPr>
              <p:nvPr/>
            </p:nvSpPr>
            <p:spPr bwMode="auto">
              <a:xfrm>
                <a:off x="428" y="3443"/>
                <a:ext cx="6" cy="13"/>
              </a:xfrm>
              <a:custGeom>
                <a:avLst/>
                <a:gdLst>
                  <a:gd name="T0" fmla="*/ 5 w 6"/>
                  <a:gd name="T1" fmla="*/ 1 h 13"/>
                  <a:gd name="T2" fmla="*/ 5 w 6"/>
                  <a:gd name="T3" fmla="*/ 3 h 13"/>
                  <a:gd name="T4" fmla="*/ 5 w 6"/>
                  <a:gd name="T5" fmla="*/ 6 h 13"/>
                  <a:gd name="T6" fmla="*/ 5 w 6"/>
                  <a:gd name="T7" fmla="*/ 12 h 13"/>
                  <a:gd name="T8" fmla="*/ 5 w 6"/>
                  <a:gd name="T9" fmla="*/ 12 h 13"/>
                  <a:gd name="T10" fmla="*/ 4 w 6"/>
                  <a:gd name="T11" fmla="*/ 11 h 13"/>
                  <a:gd name="T12" fmla="*/ 3 w 6"/>
                  <a:gd name="T13" fmla="*/ 11 h 13"/>
                  <a:gd name="T14" fmla="*/ 0 w 6"/>
                  <a:gd name="T15" fmla="*/ 12 h 13"/>
                  <a:gd name="T16" fmla="*/ 0 w 6"/>
                  <a:gd name="T17" fmla="*/ 12 h 13"/>
                  <a:gd name="T18" fmla="*/ 0 w 6"/>
                  <a:gd name="T19" fmla="*/ 9 h 13"/>
                  <a:gd name="T20" fmla="*/ 0 w 6"/>
                  <a:gd name="T21" fmla="*/ 6 h 13"/>
                  <a:gd name="T22" fmla="*/ 0 w 6"/>
                  <a:gd name="T23" fmla="*/ 1 h 13"/>
                  <a:gd name="T24" fmla="*/ 0 w 6"/>
                  <a:gd name="T25" fmla="*/ 1 h 13"/>
                  <a:gd name="T26" fmla="*/ 1 w 6"/>
                  <a:gd name="T27" fmla="*/ 0 h 13"/>
                  <a:gd name="T28" fmla="*/ 2 w 6"/>
                  <a:gd name="T29" fmla="*/ 0 h 13"/>
                  <a:gd name="T30" fmla="*/ 5 w 6"/>
                  <a:gd name="T31" fmla="*/ 1 h 13"/>
                  <a:gd name="T32" fmla="*/ 5 w 6"/>
                  <a:gd name="T33" fmla="*/ 1 h 13"/>
                  <a:gd name="T34" fmla="*/ 5 w 6"/>
                  <a:gd name="T35" fmla="*/ 1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3"/>
                  <a:gd name="T56" fmla="*/ 6 w 6"/>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3">
                    <a:moveTo>
                      <a:pt x="5" y="1"/>
                    </a:moveTo>
                    <a:lnTo>
                      <a:pt x="5" y="3"/>
                    </a:lnTo>
                    <a:lnTo>
                      <a:pt x="5" y="6"/>
                    </a:lnTo>
                    <a:lnTo>
                      <a:pt x="5" y="12"/>
                    </a:lnTo>
                    <a:lnTo>
                      <a:pt x="4" y="11"/>
                    </a:lnTo>
                    <a:lnTo>
                      <a:pt x="3" y="11"/>
                    </a:lnTo>
                    <a:lnTo>
                      <a:pt x="0" y="12"/>
                    </a:lnTo>
                    <a:lnTo>
                      <a:pt x="0" y="9"/>
                    </a:lnTo>
                    <a:lnTo>
                      <a:pt x="0" y="6"/>
                    </a:lnTo>
                    <a:lnTo>
                      <a:pt x="0" y="1"/>
                    </a:lnTo>
                    <a:lnTo>
                      <a:pt x="1" y="0"/>
                    </a:lnTo>
                    <a:lnTo>
                      <a:pt x="2" y="0"/>
                    </a:lnTo>
                    <a:lnTo>
                      <a:pt x="5" y="1"/>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5" name="Freeform 745">
                <a:extLst>
                  <a:ext uri="{FF2B5EF4-FFF2-40B4-BE49-F238E27FC236}">
                    <a16:creationId xmlns:a16="http://schemas.microsoft.com/office/drawing/2014/main" id="{BB70661C-A344-44BD-8FF7-7AAC51D7403C}"/>
                  </a:ext>
                </a:extLst>
              </p:cNvPr>
              <p:cNvSpPr>
                <a:spLocks/>
              </p:cNvSpPr>
              <p:nvPr/>
            </p:nvSpPr>
            <p:spPr bwMode="auto">
              <a:xfrm>
                <a:off x="429" y="3445"/>
                <a:ext cx="5" cy="10"/>
              </a:xfrm>
              <a:custGeom>
                <a:avLst/>
                <a:gdLst>
                  <a:gd name="T0" fmla="*/ 4 w 5"/>
                  <a:gd name="T1" fmla="*/ 0 h 10"/>
                  <a:gd name="T2" fmla="*/ 4 w 5"/>
                  <a:gd name="T3" fmla="*/ 3 h 10"/>
                  <a:gd name="T4" fmla="*/ 4 w 5"/>
                  <a:gd name="T5" fmla="*/ 7 h 10"/>
                  <a:gd name="T6" fmla="*/ 4 w 5"/>
                  <a:gd name="T7" fmla="*/ 9 h 10"/>
                  <a:gd name="T8" fmla="*/ 4 w 5"/>
                  <a:gd name="T9" fmla="*/ 9 h 10"/>
                  <a:gd name="T10" fmla="*/ 3 w 5"/>
                  <a:gd name="T11" fmla="*/ 9 h 10"/>
                  <a:gd name="T12" fmla="*/ 1 w 5"/>
                  <a:gd name="T13" fmla="*/ 9 h 10"/>
                  <a:gd name="T14" fmla="*/ 0 w 5"/>
                  <a:gd name="T15" fmla="*/ 9 h 10"/>
                  <a:gd name="T16" fmla="*/ 0 w 5"/>
                  <a:gd name="T17" fmla="*/ 9 h 10"/>
                  <a:gd name="T18" fmla="*/ 0 w 5"/>
                  <a:gd name="T19" fmla="*/ 7 h 10"/>
                  <a:gd name="T20" fmla="*/ 0 w 5"/>
                  <a:gd name="T21" fmla="*/ 3 h 10"/>
                  <a:gd name="T22" fmla="*/ 0 w 5"/>
                  <a:gd name="T23" fmla="*/ 0 h 10"/>
                  <a:gd name="T24" fmla="*/ 0 w 5"/>
                  <a:gd name="T25" fmla="*/ 0 h 10"/>
                  <a:gd name="T26" fmla="*/ 1 w 5"/>
                  <a:gd name="T27" fmla="*/ 0 h 10"/>
                  <a:gd name="T28" fmla="*/ 3 w 5"/>
                  <a:gd name="T29" fmla="*/ 0 h 10"/>
                  <a:gd name="T30" fmla="*/ 4 w 5"/>
                  <a:gd name="T31" fmla="*/ 0 h 10"/>
                  <a:gd name="T32" fmla="*/ 4 w 5"/>
                  <a:gd name="T33" fmla="*/ 0 h 10"/>
                  <a:gd name="T34" fmla="*/ 4 w 5"/>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0"/>
                  <a:gd name="T56" fmla="*/ 5 w 5"/>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0">
                    <a:moveTo>
                      <a:pt x="4" y="0"/>
                    </a:moveTo>
                    <a:lnTo>
                      <a:pt x="4" y="3"/>
                    </a:lnTo>
                    <a:lnTo>
                      <a:pt x="4" y="7"/>
                    </a:lnTo>
                    <a:lnTo>
                      <a:pt x="4" y="9"/>
                    </a:lnTo>
                    <a:lnTo>
                      <a:pt x="3" y="9"/>
                    </a:lnTo>
                    <a:lnTo>
                      <a:pt x="1" y="9"/>
                    </a:lnTo>
                    <a:lnTo>
                      <a:pt x="0" y="9"/>
                    </a:lnTo>
                    <a:lnTo>
                      <a:pt x="0" y="7"/>
                    </a:lnTo>
                    <a:lnTo>
                      <a:pt x="0" y="3"/>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6" name="Freeform 746">
                <a:extLst>
                  <a:ext uri="{FF2B5EF4-FFF2-40B4-BE49-F238E27FC236}">
                    <a16:creationId xmlns:a16="http://schemas.microsoft.com/office/drawing/2014/main" id="{D0EF1FA1-A880-4E1A-9CB4-B6C0408EBE85}"/>
                  </a:ext>
                </a:extLst>
              </p:cNvPr>
              <p:cNvSpPr>
                <a:spLocks/>
              </p:cNvSpPr>
              <p:nvPr/>
            </p:nvSpPr>
            <p:spPr bwMode="auto">
              <a:xfrm>
                <a:off x="419" y="3457"/>
                <a:ext cx="15" cy="30"/>
              </a:xfrm>
              <a:custGeom>
                <a:avLst/>
                <a:gdLst>
                  <a:gd name="T0" fmla="*/ 14 w 15"/>
                  <a:gd name="T1" fmla="*/ 0 h 30"/>
                  <a:gd name="T2" fmla="*/ 14 w 15"/>
                  <a:gd name="T3" fmla="*/ 8 h 30"/>
                  <a:gd name="T4" fmla="*/ 14 w 15"/>
                  <a:gd name="T5" fmla="*/ 22 h 30"/>
                  <a:gd name="T6" fmla="*/ 14 w 15"/>
                  <a:gd name="T7" fmla="*/ 29 h 30"/>
                  <a:gd name="T8" fmla="*/ 14 w 15"/>
                  <a:gd name="T9" fmla="*/ 29 h 30"/>
                  <a:gd name="T10" fmla="*/ 11 w 15"/>
                  <a:gd name="T11" fmla="*/ 29 h 30"/>
                  <a:gd name="T12" fmla="*/ 4 w 15"/>
                  <a:gd name="T13" fmla="*/ 29 h 30"/>
                  <a:gd name="T14" fmla="*/ 0 w 15"/>
                  <a:gd name="T15" fmla="*/ 29 h 30"/>
                  <a:gd name="T16" fmla="*/ 0 w 15"/>
                  <a:gd name="T17" fmla="*/ 29 h 30"/>
                  <a:gd name="T18" fmla="*/ 0 w 15"/>
                  <a:gd name="T19" fmla="*/ 22 h 30"/>
                  <a:gd name="T20" fmla="*/ 0 w 15"/>
                  <a:gd name="T21" fmla="*/ 8 h 30"/>
                  <a:gd name="T22" fmla="*/ 0 w 15"/>
                  <a:gd name="T23" fmla="*/ 0 h 30"/>
                  <a:gd name="T24" fmla="*/ 0 w 15"/>
                  <a:gd name="T25" fmla="*/ 0 h 30"/>
                  <a:gd name="T26" fmla="*/ 4 w 15"/>
                  <a:gd name="T27" fmla="*/ 0 h 30"/>
                  <a:gd name="T28" fmla="*/ 11 w 15"/>
                  <a:gd name="T29" fmla="*/ 0 h 30"/>
                  <a:gd name="T30" fmla="*/ 14 w 15"/>
                  <a:gd name="T31" fmla="*/ 0 h 30"/>
                  <a:gd name="T32" fmla="*/ 14 w 15"/>
                  <a:gd name="T33" fmla="*/ 0 h 30"/>
                  <a:gd name="T34" fmla="*/ 14 w 15"/>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30"/>
                  <a:gd name="T56" fmla="*/ 15 w 1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30">
                    <a:moveTo>
                      <a:pt x="14" y="0"/>
                    </a:moveTo>
                    <a:lnTo>
                      <a:pt x="14" y="8"/>
                    </a:lnTo>
                    <a:lnTo>
                      <a:pt x="14" y="22"/>
                    </a:lnTo>
                    <a:lnTo>
                      <a:pt x="14" y="29"/>
                    </a:lnTo>
                    <a:lnTo>
                      <a:pt x="11" y="29"/>
                    </a:lnTo>
                    <a:lnTo>
                      <a:pt x="4" y="29"/>
                    </a:lnTo>
                    <a:lnTo>
                      <a:pt x="0" y="29"/>
                    </a:lnTo>
                    <a:lnTo>
                      <a:pt x="0" y="22"/>
                    </a:lnTo>
                    <a:lnTo>
                      <a:pt x="0" y="8"/>
                    </a:lnTo>
                    <a:lnTo>
                      <a:pt x="0" y="0"/>
                    </a:lnTo>
                    <a:lnTo>
                      <a:pt x="4" y="0"/>
                    </a:lnTo>
                    <a:lnTo>
                      <a:pt x="11" y="0"/>
                    </a:lnTo>
                    <a:lnTo>
                      <a:pt x="14" y="0"/>
                    </a:lnTo>
                  </a:path>
                </a:pathLst>
              </a:custGeom>
              <a:solidFill>
                <a:srgbClr val="66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7" name="Freeform 747">
                <a:extLst>
                  <a:ext uri="{FF2B5EF4-FFF2-40B4-BE49-F238E27FC236}">
                    <a16:creationId xmlns:a16="http://schemas.microsoft.com/office/drawing/2014/main" id="{CAC9C817-9F0D-4827-B795-3C0894F10480}"/>
                  </a:ext>
                </a:extLst>
              </p:cNvPr>
              <p:cNvSpPr>
                <a:spLocks/>
              </p:cNvSpPr>
              <p:nvPr/>
            </p:nvSpPr>
            <p:spPr bwMode="auto">
              <a:xfrm>
                <a:off x="420" y="3459"/>
                <a:ext cx="14" cy="28"/>
              </a:xfrm>
              <a:custGeom>
                <a:avLst/>
                <a:gdLst>
                  <a:gd name="T0" fmla="*/ 13 w 14"/>
                  <a:gd name="T1" fmla="*/ 0 h 28"/>
                  <a:gd name="T2" fmla="*/ 13 w 14"/>
                  <a:gd name="T3" fmla="*/ 6 h 28"/>
                  <a:gd name="T4" fmla="*/ 13 w 14"/>
                  <a:gd name="T5" fmla="*/ 13 h 28"/>
                  <a:gd name="T6" fmla="*/ 13 w 14"/>
                  <a:gd name="T7" fmla="*/ 27 h 28"/>
                  <a:gd name="T8" fmla="*/ 13 w 14"/>
                  <a:gd name="T9" fmla="*/ 27 h 28"/>
                  <a:gd name="T10" fmla="*/ 10 w 14"/>
                  <a:gd name="T11" fmla="*/ 27 h 28"/>
                  <a:gd name="T12" fmla="*/ 7 w 14"/>
                  <a:gd name="T13" fmla="*/ 27 h 28"/>
                  <a:gd name="T14" fmla="*/ 0 w 14"/>
                  <a:gd name="T15" fmla="*/ 27 h 28"/>
                  <a:gd name="T16" fmla="*/ 0 w 14"/>
                  <a:gd name="T17" fmla="*/ 27 h 28"/>
                  <a:gd name="T18" fmla="*/ 0 w 14"/>
                  <a:gd name="T19" fmla="*/ 21 h 28"/>
                  <a:gd name="T20" fmla="*/ 0 w 14"/>
                  <a:gd name="T21" fmla="*/ 14 h 28"/>
                  <a:gd name="T22" fmla="*/ 0 w 14"/>
                  <a:gd name="T23" fmla="*/ 0 h 28"/>
                  <a:gd name="T24" fmla="*/ 0 w 14"/>
                  <a:gd name="T25" fmla="*/ 0 h 28"/>
                  <a:gd name="T26" fmla="*/ 3 w 14"/>
                  <a:gd name="T27" fmla="*/ 0 h 28"/>
                  <a:gd name="T28" fmla="*/ 6 w 14"/>
                  <a:gd name="T29" fmla="*/ 0 h 28"/>
                  <a:gd name="T30" fmla="*/ 13 w 14"/>
                  <a:gd name="T31" fmla="*/ 0 h 28"/>
                  <a:gd name="T32" fmla="*/ 13 w 14"/>
                  <a:gd name="T33" fmla="*/ 0 h 28"/>
                  <a:gd name="T34" fmla="*/ 13 w 14"/>
                  <a:gd name="T35" fmla="*/ 0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8"/>
                  <a:gd name="T56" fmla="*/ 14 w 1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8">
                    <a:moveTo>
                      <a:pt x="13" y="0"/>
                    </a:moveTo>
                    <a:lnTo>
                      <a:pt x="13" y="6"/>
                    </a:lnTo>
                    <a:lnTo>
                      <a:pt x="13" y="13"/>
                    </a:lnTo>
                    <a:lnTo>
                      <a:pt x="13" y="27"/>
                    </a:lnTo>
                    <a:lnTo>
                      <a:pt x="10" y="27"/>
                    </a:lnTo>
                    <a:lnTo>
                      <a:pt x="7" y="27"/>
                    </a:lnTo>
                    <a:lnTo>
                      <a:pt x="0" y="27"/>
                    </a:lnTo>
                    <a:lnTo>
                      <a:pt x="0" y="21"/>
                    </a:lnTo>
                    <a:lnTo>
                      <a:pt x="0" y="14"/>
                    </a:lnTo>
                    <a:lnTo>
                      <a:pt x="0" y="0"/>
                    </a:lnTo>
                    <a:lnTo>
                      <a:pt x="3" y="0"/>
                    </a:lnTo>
                    <a:lnTo>
                      <a:pt x="6" y="0"/>
                    </a:lnTo>
                    <a:lnTo>
                      <a:pt x="13" y="0"/>
                    </a:lnTo>
                  </a:path>
                </a:pathLst>
              </a:custGeom>
              <a:solidFill>
                <a:srgbClr val="73A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8" name="Freeform 748">
                <a:extLst>
                  <a:ext uri="{FF2B5EF4-FFF2-40B4-BE49-F238E27FC236}">
                    <a16:creationId xmlns:a16="http://schemas.microsoft.com/office/drawing/2014/main" id="{286E296A-441B-4E79-87BC-2C1CB9B6FF2C}"/>
                  </a:ext>
                </a:extLst>
              </p:cNvPr>
              <p:cNvSpPr>
                <a:spLocks/>
              </p:cNvSpPr>
              <p:nvPr/>
            </p:nvSpPr>
            <p:spPr bwMode="auto">
              <a:xfrm>
                <a:off x="420" y="3461"/>
                <a:ext cx="14" cy="26"/>
              </a:xfrm>
              <a:custGeom>
                <a:avLst/>
                <a:gdLst>
                  <a:gd name="T0" fmla="*/ 13 w 14"/>
                  <a:gd name="T1" fmla="*/ 0 h 26"/>
                  <a:gd name="T2" fmla="*/ 13 w 14"/>
                  <a:gd name="T3" fmla="*/ 6 h 26"/>
                  <a:gd name="T4" fmla="*/ 13 w 14"/>
                  <a:gd name="T5" fmla="*/ 11 h 26"/>
                  <a:gd name="T6" fmla="*/ 13 w 14"/>
                  <a:gd name="T7" fmla="*/ 25 h 26"/>
                  <a:gd name="T8" fmla="*/ 13 w 14"/>
                  <a:gd name="T9" fmla="*/ 25 h 26"/>
                  <a:gd name="T10" fmla="*/ 10 w 14"/>
                  <a:gd name="T11" fmla="*/ 25 h 26"/>
                  <a:gd name="T12" fmla="*/ 7 w 14"/>
                  <a:gd name="T13" fmla="*/ 25 h 26"/>
                  <a:gd name="T14" fmla="*/ 0 w 14"/>
                  <a:gd name="T15" fmla="*/ 25 h 26"/>
                  <a:gd name="T16" fmla="*/ 0 w 14"/>
                  <a:gd name="T17" fmla="*/ 25 h 26"/>
                  <a:gd name="T18" fmla="*/ 1 w 14"/>
                  <a:gd name="T19" fmla="*/ 19 h 26"/>
                  <a:gd name="T20" fmla="*/ 1 w 14"/>
                  <a:gd name="T21" fmla="*/ 13 h 26"/>
                  <a:gd name="T22" fmla="*/ 0 w 14"/>
                  <a:gd name="T23" fmla="*/ 0 h 26"/>
                  <a:gd name="T24" fmla="*/ 0 w 14"/>
                  <a:gd name="T25" fmla="*/ 0 h 26"/>
                  <a:gd name="T26" fmla="*/ 4 w 14"/>
                  <a:gd name="T27" fmla="*/ 0 h 26"/>
                  <a:gd name="T28" fmla="*/ 7 w 14"/>
                  <a:gd name="T29" fmla="*/ 0 h 26"/>
                  <a:gd name="T30" fmla="*/ 13 w 14"/>
                  <a:gd name="T31" fmla="*/ 0 h 26"/>
                  <a:gd name="T32" fmla="*/ 13 w 14"/>
                  <a:gd name="T33" fmla="*/ 0 h 26"/>
                  <a:gd name="T34" fmla="*/ 13 w 14"/>
                  <a:gd name="T35" fmla="*/ 0 h 2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6"/>
                  <a:gd name="T56" fmla="*/ 14 w 14"/>
                  <a:gd name="T57" fmla="*/ 26 h 2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6">
                    <a:moveTo>
                      <a:pt x="13" y="0"/>
                    </a:moveTo>
                    <a:lnTo>
                      <a:pt x="13" y="6"/>
                    </a:lnTo>
                    <a:lnTo>
                      <a:pt x="13" y="11"/>
                    </a:lnTo>
                    <a:lnTo>
                      <a:pt x="13" y="25"/>
                    </a:lnTo>
                    <a:lnTo>
                      <a:pt x="10" y="25"/>
                    </a:lnTo>
                    <a:lnTo>
                      <a:pt x="7" y="25"/>
                    </a:lnTo>
                    <a:lnTo>
                      <a:pt x="0" y="25"/>
                    </a:lnTo>
                    <a:lnTo>
                      <a:pt x="1" y="19"/>
                    </a:lnTo>
                    <a:lnTo>
                      <a:pt x="1" y="13"/>
                    </a:lnTo>
                    <a:lnTo>
                      <a:pt x="0" y="0"/>
                    </a:lnTo>
                    <a:lnTo>
                      <a:pt x="4" y="0"/>
                    </a:lnTo>
                    <a:lnTo>
                      <a:pt x="7" y="0"/>
                    </a:lnTo>
                    <a:lnTo>
                      <a:pt x="13" y="0"/>
                    </a:lnTo>
                  </a:path>
                </a:pathLst>
              </a:custGeom>
              <a:solidFill>
                <a:srgbClr val="82AB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49" name="Freeform 749">
                <a:extLst>
                  <a:ext uri="{FF2B5EF4-FFF2-40B4-BE49-F238E27FC236}">
                    <a16:creationId xmlns:a16="http://schemas.microsoft.com/office/drawing/2014/main" id="{BF9F853A-EF56-4F26-B8FD-93DE52D6AE4E}"/>
                  </a:ext>
                </a:extLst>
              </p:cNvPr>
              <p:cNvSpPr>
                <a:spLocks/>
              </p:cNvSpPr>
              <p:nvPr/>
            </p:nvSpPr>
            <p:spPr bwMode="auto">
              <a:xfrm>
                <a:off x="421" y="3462"/>
                <a:ext cx="13" cy="25"/>
              </a:xfrm>
              <a:custGeom>
                <a:avLst/>
                <a:gdLst>
                  <a:gd name="T0" fmla="*/ 12 w 13"/>
                  <a:gd name="T1" fmla="*/ 1 h 25"/>
                  <a:gd name="T2" fmla="*/ 12 w 13"/>
                  <a:gd name="T3" fmla="*/ 6 h 25"/>
                  <a:gd name="T4" fmla="*/ 12 w 13"/>
                  <a:gd name="T5" fmla="*/ 12 h 25"/>
                  <a:gd name="T6" fmla="*/ 12 w 13"/>
                  <a:gd name="T7" fmla="*/ 24 h 25"/>
                  <a:gd name="T8" fmla="*/ 12 w 13"/>
                  <a:gd name="T9" fmla="*/ 24 h 25"/>
                  <a:gd name="T10" fmla="*/ 9 w 13"/>
                  <a:gd name="T11" fmla="*/ 24 h 25"/>
                  <a:gd name="T12" fmla="*/ 7 w 13"/>
                  <a:gd name="T13" fmla="*/ 24 h 25"/>
                  <a:gd name="T14" fmla="*/ 0 w 13"/>
                  <a:gd name="T15" fmla="*/ 24 h 25"/>
                  <a:gd name="T16" fmla="*/ 0 w 13"/>
                  <a:gd name="T17" fmla="*/ 24 h 25"/>
                  <a:gd name="T18" fmla="*/ 1 w 13"/>
                  <a:gd name="T19" fmla="*/ 19 h 25"/>
                  <a:gd name="T20" fmla="*/ 1 w 13"/>
                  <a:gd name="T21" fmla="*/ 13 h 25"/>
                  <a:gd name="T22" fmla="*/ 0 w 13"/>
                  <a:gd name="T23" fmla="*/ 1 h 25"/>
                  <a:gd name="T24" fmla="*/ 0 w 13"/>
                  <a:gd name="T25" fmla="*/ 1 h 25"/>
                  <a:gd name="T26" fmla="*/ 3 w 13"/>
                  <a:gd name="T27" fmla="*/ 0 h 25"/>
                  <a:gd name="T28" fmla="*/ 6 w 13"/>
                  <a:gd name="T29" fmla="*/ 0 h 25"/>
                  <a:gd name="T30" fmla="*/ 12 w 13"/>
                  <a:gd name="T31" fmla="*/ 1 h 25"/>
                  <a:gd name="T32" fmla="*/ 12 w 13"/>
                  <a:gd name="T33" fmla="*/ 1 h 25"/>
                  <a:gd name="T34" fmla="*/ 12 w 13"/>
                  <a:gd name="T35" fmla="*/ 1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
                  <a:gd name="T55" fmla="*/ 0 h 25"/>
                  <a:gd name="T56" fmla="*/ 13 w 13"/>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 h="25">
                    <a:moveTo>
                      <a:pt x="12" y="1"/>
                    </a:moveTo>
                    <a:lnTo>
                      <a:pt x="12" y="6"/>
                    </a:lnTo>
                    <a:lnTo>
                      <a:pt x="12" y="12"/>
                    </a:lnTo>
                    <a:lnTo>
                      <a:pt x="12" y="24"/>
                    </a:lnTo>
                    <a:lnTo>
                      <a:pt x="9" y="24"/>
                    </a:lnTo>
                    <a:lnTo>
                      <a:pt x="7" y="24"/>
                    </a:lnTo>
                    <a:lnTo>
                      <a:pt x="0" y="24"/>
                    </a:lnTo>
                    <a:lnTo>
                      <a:pt x="1" y="19"/>
                    </a:lnTo>
                    <a:lnTo>
                      <a:pt x="1" y="13"/>
                    </a:lnTo>
                    <a:lnTo>
                      <a:pt x="0" y="1"/>
                    </a:lnTo>
                    <a:lnTo>
                      <a:pt x="3" y="0"/>
                    </a:lnTo>
                    <a:lnTo>
                      <a:pt x="6" y="0"/>
                    </a:lnTo>
                    <a:lnTo>
                      <a:pt x="12" y="1"/>
                    </a:lnTo>
                  </a:path>
                </a:pathLst>
              </a:custGeom>
              <a:solidFill>
                <a:srgbClr val="8FB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0" name="Freeform 750">
                <a:extLst>
                  <a:ext uri="{FF2B5EF4-FFF2-40B4-BE49-F238E27FC236}">
                    <a16:creationId xmlns:a16="http://schemas.microsoft.com/office/drawing/2014/main" id="{1018AF14-A1BD-490C-8B6A-88420BF719B5}"/>
                  </a:ext>
                </a:extLst>
              </p:cNvPr>
              <p:cNvSpPr>
                <a:spLocks/>
              </p:cNvSpPr>
              <p:nvPr/>
            </p:nvSpPr>
            <p:spPr bwMode="auto">
              <a:xfrm>
                <a:off x="422" y="3464"/>
                <a:ext cx="12" cy="23"/>
              </a:xfrm>
              <a:custGeom>
                <a:avLst/>
                <a:gdLst>
                  <a:gd name="T0" fmla="*/ 11 w 12"/>
                  <a:gd name="T1" fmla="*/ 1 h 23"/>
                  <a:gd name="T2" fmla="*/ 11 w 12"/>
                  <a:gd name="T3" fmla="*/ 6 h 23"/>
                  <a:gd name="T4" fmla="*/ 11 w 12"/>
                  <a:gd name="T5" fmla="*/ 11 h 23"/>
                  <a:gd name="T6" fmla="*/ 11 w 12"/>
                  <a:gd name="T7" fmla="*/ 22 h 23"/>
                  <a:gd name="T8" fmla="*/ 11 w 12"/>
                  <a:gd name="T9" fmla="*/ 22 h 23"/>
                  <a:gd name="T10" fmla="*/ 9 w 12"/>
                  <a:gd name="T11" fmla="*/ 22 h 23"/>
                  <a:gd name="T12" fmla="*/ 6 w 12"/>
                  <a:gd name="T13" fmla="*/ 22 h 23"/>
                  <a:gd name="T14" fmla="*/ 0 w 12"/>
                  <a:gd name="T15" fmla="*/ 22 h 23"/>
                  <a:gd name="T16" fmla="*/ 0 w 12"/>
                  <a:gd name="T17" fmla="*/ 22 h 23"/>
                  <a:gd name="T18" fmla="*/ 1 w 12"/>
                  <a:gd name="T19" fmla="*/ 17 h 23"/>
                  <a:gd name="T20" fmla="*/ 1 w 12"/>
                  <a:gd name="T21" fmla="*/ 12 h 23"/>
                  <a:gd name="T22" fmla="*/ 0 w 12"/>
                  <a:gd name="T23" fmla="*/ 1 h 23"/>
                  <a:gd name="T24" fmla="*/ 0 w 12"/>
                  <a:gd name="T25" fmla="*/ 1 h 23"/>
                  <a:gd name="T26" fmla="*/ 3 w 12"/>
                  <a:gd name="T27" fmla="*/ 0 h 23"/>
                  <a:gd name="T28" fmla="*/ 6 w 12"/>
                  <a:gd name="T29" fmla="*/ 0 h 23"/>
                  <a:gd name="T30" fmla="*/ 11 w 12"/>
                  <a:gd name="T31" fmla="*/ 1 h 23"/>
                  <a:gd name="T32" fmla="*/ 11 w 12"/>
                  <a:gd name="T33" fmla="*/ 1 h 23"/>
                  <a:gd name="T34" fmla="*/ 11 w 12"/>
                  <a:gd name="T35" fmla="*/ 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
                  <a:gd name="T55" fmla="*/ 0 h 23"/>
                  <a:gd name="T56" fmla="*/ 12 w 1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 h="23">
                    <a:moveTo>
                      <a:pt x="11" y="1"/>
                    </a:moveTo>
                    <a:lnTo>
                      <a:pt x="11" y="6"/>
                    </a:lnTo>
                    <a:lnTo>
                      <a:pt x="11" y="11"/>
                    </a:lnTo>
                    <a:lnTo>
                      <a:pt x="11" y="22"/>
                    </a:lnTo>
                    <a:lnTo>
                      <a:pt x="9" y="22"/>
                    </a:lnTo>
                    <a:lnTo>
                      <a:pt x="6" y="22"/>
                    </a:lnTo>
                    <a:lnTo>
                      <a:pt x="0" y="22"/>
                    </a:lnTo>
                    <a:lnTo>
                      <a:pt x="1" y="17"/>
                    </a:lnTo>
                    <a:lnTo>
                      <a:pt x="1" y="12"/>
                    </a:lnTo>
                    <a:lnTo>
                      <a:pt x="0" y="1"/>
                    </a:lnTo>
                    <a:lnTo>
                      <a:pt x="3" y="0"/>
                    </a:lnTo>
                    <a:lnTo>
                      <a:pt x="6" y="0"/>
                    </a:lnTo>
                    <a:lnTo>
                      <a:pt x="11" y="1"/>
                    </a:lnTo>
                  </a:path>
                </a:pathLst>
              </a:custGeom>
              <a:solidFill>
                <a:srgbClr val="9EB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1" name="Freeform 751">
                <a:extLst>
                  <a:ext uri="{FF2B5EF4-FFF2-40B4-BE49-F238E27FC236}">
                    <a16:creationId xmlns:a16="http://schemas.microsoft.com/office/drawing/2014/main" id="{D544669A-1B43-4FCE-9525-9E538BE20797}"/>
                  </a:ext>
                </a:extLst>
              </p:cNvPr>
              <p:cNvSpPr>
                <a:spLocks/>
              </p:cNvSpPr>
              <p:nvPr/>
            </p:nvSpPr>
            <p:spPr bwMode="auto">
              <a:xfrm>
                <a:off x="423" y="3466"/>
                <a:ext cx="11" cy="21"/>
              </a:xfrm>
              <a:custGeom>
                <a:avLst/>
                <a:gdLst>
                  <a:gd name="T0" fmla="*/ 10 w 11"/>
                  <a:gd name="T1" fmla="*/ 1 h 21"/>
                  <a:gd name="T2" fmla="*/ 10 w 11"/>
                  <a:gd name="T3" fmla="*/ 5 h 21"/>
                  <a:gd name="T4" fmla="*/ 10 w 11"/>
                  <a:gd name="T5" fmla="*/ 9 h 21"/>
                  <a:gd name="T6" fmla="*/ 10 w 11"/>
                  <a:gd name="T7" fmla="*/ 20 h 21"/>
                  <a:gd name="T8" fmla="*/ 10 w 11"/>
                  <a:gd name="T9" fmla="*/ 20 h 21"/>
                  <a:gd name="T10" fmla="*/ 8 w 11"/>
                  <a:gd name="T11" fmla="*/ 20 h 21"/>
                  <a:gd name="T12" fmla="*/ 6 w 11"/>
                  <a:gd name="T13" fmla="*/ 20 h 21"/>
                  <a:gd name="T14" fmla="*/ 0 w 11"/>
                  <a:gd name="T15" fmla="*/ 20 h 21"/>
                  <a:gd name="T16" fmla="*/ 0 w 11"/>
                  <a:gd name="T17" fmla="*/ 20 h 21"/>
                  <a:gd name="T18" fmla="*/ 0 w 11"/>
                  <a:gd name="T19" fmla="*/ 15 h 21"/>
                  <a:gd name="T20" fmla="*/ 1 w 11"/>
                  <a:gd name="T21" fmla="*/ 11 h 21"/>
                  <a:gd name="T22" fmla="*/ 0 w 11"/>
                  <a:gd name="T23" fmla="*/ 1 h 21"/>
                  <a:gd name="T24" fmla="*/ 0 w 11"/>
                  <a:gd name="T25" fmla="*/ 1 h 21"/>
                  <a:gd name="T26" fmla="*/ 3 w 11"/>
                  <a:gd name="T27" fmla="*/ 0 h 21"/>
                  <a:gd name="T28" fmla="*/ 5 w 11"/>
                  <a:gd name="T29" fmla="*/ 0 h 21"/>
                  <a:gd name="T30" fmla="*/ 10 w 11"/>
                  <a:gd name="T31" fmla="*/ 1 h 21"/>
                  <a:gd name="T32" fmla="*/ 10 w 11"/>
                  <a:gd name="T33" fmla="*/ 1 h 21"/>
                  <a:gd name="T34" fmla="*/ 10 w 11"/>
                  <a:gd name="T35" fmla="*/ 1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
                  <a:gd name="T55" fmla="*/ 0 h 21"/>
                  <a:gd name="T56" fmla="*/ 11 w 11"/>
                  <a:gd name="T57" fmla="*/ 21 h 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 h="21">
                    <a:moveTo>
                      <a:pt x="10" y="1"/>
                    </a:moveTo>
                    <a:lnTo>
                      <a:pt x="10" y="5"/>
                    </a:lnTo>
                    <a:lnTo>
                      <a:pt x="10" y="9"/>
                    </a:lnTo>
                    <a:lnTo>
                      <a:pt x="10" y="20"/>
                    </a:lnTo>
                    <a:lnTo>
                      <a:pt x="8" y="20"/>
                    </a:lnTo>
                    <a:lnTo>
                      <a:pt x="6" y="20"/>
                    </a:lnTo>
                    <a:lnTo>
                      <a:pt x="0" y="20"/>
                    </a:lnTo>
                    <a:lnTo>
                      <a:pt x="0" y="15"/>
                    </a:lnTo>
                    <a:lnTo>
                      <a:pt x="1" y="11"/>
                    </a:lnTo>
                    <a:lnTo>
                      <a:pt x="0" y="1"/>
                    </a:lnTo>
                    <a:lnTo>
                      <a:pt x="3" y="0"/>
                    </a:lnTo>
                    <a:lnTo>
                      <a:pt x="5" y="0"/>
                    </a:lnTo>
                    <a:lnTo>
                      <a:pt x="10" y="1"/>
                    </a:lnTo>
                  </a:path>
                </a:pathLst>
              </a:custGeom>
              <a:solidFill>
                <a:srgbClr val="ABC7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2" name="Freeform 752">
                <a:extLst>
                  <a:ext uri="{FF2B5EF4-FFF2-40B4-BE49-F238E27FC236}">
                    <a16:creationId xmlns:a16="http://schemas.microsoft.com/office/drawing/2014/main" id="{6ECAA009-EBF6-47BD-AAC7-9ED52F3AD6C6}"/>
                  </a:ext>
                </a:extLst>
              </p:cNvPr>
              <p:cNvSpPr>
                <a:spLocks/>
              </p:cNvSpPr>
              <p:nvPr/>
            </p:nvSpPr>
            <p:spPr bwMode="auto">
              <a:xfrm>
                <a:off x="424" y="3468"/>
                <a:ext cx="10" cy="19"/>
              </a:xfrm>
              <a:custGeom>
                <a:avLst/>
                <a:gdLst>
                  <a:gd name="T0" fmla="*/ 9 w 10"/>
                  <a:gd name="T1" fmla="*/ 0 h 19"/>
                  <a:gd name="T2" fmla="*/ 9 w 10"/>
                  <a:gd name="T3" fmla="*/ 4 h 19"/>
                  <a:gd name="T4" fmla="*/ 9 w 10"/>
                  <a:gd name="T5" fmla="*/ 8 h 19"/>
                  <a:gd name="T6" fmla="*/ 9 w 10"/>
                  <a:gd name="T7" fmla="*/ 18 h 19"/>
                  <a:gd name="T8" fmla="*/ 9 w 10"/>
                  <a:gd name="T9" fmla="*/ 18 h 19"/>
                  <a:gd name="T10" fmla="*/ 7 w 10"/>
                  <a:gd name="T11" fmla="*/ 18 h 19"/>
                  <a:gd name="T12" fmla="*/ 5 w 10"/>
                  <a:gd name="T13" fmla="*/ 18 h 19"/>
                  <a:gd name="T14" fmla="*/ 0 w 10"/>
                  <a:gd name="T15" fmla="*/ 18 h 19"/>
                  <a:gd name="T16" fmla="*/ 0 w 10"/>
                  <a:gd name="T17" fmla="*/ 18 h 19"/>
                  <a:gd name="T18" fmla="*/ 0 w 10"/>
                  <a:gd name="T19" fmla="*/ 14 h 19"/>
                  <a:gd name="T20" fmla="*/ 1 w 10"/>
                  <a:gd name="T21" fmla="*/ 10 h 19"/>
                  <a:gd name="T22" fmla="*/ 0 w 10"/>
                  <a:gd name="T23" fmla="*/ 0 h 19"/>
                  <a:gd name="T24" fmla="*/ 0 w 10"/>
                  <a:gd name="T25" fmla="*/ 0 h 19"/>
                  <a:gd name="T26" fmla="*/ 2 w 10"/>
                  <a:gd name="T27" fmla="*/ 0 h 19"/>
                  <a:gd name="T28" fmla="*/ 5 w 10"/>
                  <a:gd name="T29" fmla="*/ 0 h 19"/>
                  <a:gd name="T30" fmla="*/ 9 w 10"/>
                  <a:gd name="T31" fmla="*/ 0 h 19"/>
                  <a:gd name="T32" fmla="*/ 9 w 10"/>
                  <a:gd name="T33" fmla="*/ 0 h 19"/>
                  <a:gd name="T34" fmla="*/ 9 w 10"/>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9"/>
                  <a:gd name="T56" fmla="*/ 10 w 10"/>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9">
                    <a:moveTo>
                      <a:pt x="9" y="0"/>
                    </a:moveTo>
                    <a:lnTo>
                      <a:pt x="9" y="4"/>
                    </a:lnTo>
                    <a:lnTo>
                      <a:pt x="9" y="8"/>
                    </a:lnTo>
                    <a:lnTo>
                      <a:pt x="9" y="18"/>
                    </a:lnTo>
                    <a:lnTo>
                      <a:pt x="7" y="18"/>
                    </a:lnTo>
                    <a:lnTo>
                      <a:pt x="5" y="18"/>
                    </a:lnTo>
                    <a:lnTo>
                      <a:pt x="0" y="18"/>
                    </a:lnTo>
                    <a:lnTo>
                      <a:pt x="0" y="14"/>
                    </a:lnTo>
                    <a:lnTo>
                      <a:pt x="1" y="10"/>
                    </a:lnTo>
                    <a:lnTo>
                      <a:pt x="0" y="0"/>
                    </a:lnTo>
                    <a:lnTo>
                      <a:pt x="2" y="0"/>
                    </a:lnTo>
                    <a:lnTo>
                      <a:pt x="5" y="0"/>
                    </a:lnTo>
                    <a:lnTo>
                      <a:pt x="9" y="0"/>
                    </a:lnTo>
                  </a:path>
                </a:pathLst>
              </a:custGeom>
              <a:solidFill>
                <a:srgbClr val="BAD1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3" name="Freeform 753">
                <a:extLst>
                  <a:ext uri="{FF2B5EF4-FFF2-40B4-BE49-F238E27FC236}">
                    <a16:creationId xmlns:a16="http://schemas.microsoft.com/office/drawing/2014/main" id="{6ECECDE3-818F-4E80-876C-1E9BC87FBD84}"/>
                  </a:ext>
                </a:extLst>
              </p:cNvPr>
              <p:cNvSpPr>
                <a:spLocks/>
              </p:cNvSpPr>
              <p:nvPr/>
            </p:nvSpPr>
            <p:spPr bwMode="auto">
              <a:xfrm>
                <a:off x="425" y="3470"/>
                <a:ext cx="9" cy="17"/>
              </a:xfrm>
              <a:custGeom>
                <a:avLst/>
                <a:gdLst>
                  <a:gd name="T0" fmla="*/ 8 w 9"/>
                  <a:gd name="T1" fmla="*/ 0 h 17"/>
                  <a:gd name="T2" fmla="*/ 8 w 9"/>
                  <a:gd name="T3" fmla="*/ 4 h 17"/>
                  <a:gd name="T4" fmla="*/ 8 w 9"/>
                  <a:gd name="T5" fmla="*/ 7 h 17"/>
                  <a:gd name="T6" fmla="*/ 8 w 9"/>
                  <a:gd name="T7" fmla="*/ 16 h 17"/>
                  <a:gd name="T8" fmla="*/ 8 w 9"/>
                  <a:gd name="T9" fmla="*/ 16 h 17"/>
                  <a:gd name="T10" fmla="*/ 6 w 9"/>
                  <a:gd name="T11" fmla="*/ 16 h 17"/>
                  <a:gd name="T12" fmla="*/ 5 w 9"/>
                  <a:gd name="T13" fmla="*/ 16 h 17"/>
                  <a:gd name="T14" fmla="*/ 0 w 9"/>
                  <a:gd name="T15" fmla="*/ 16 h 17"/>
                  <a:gd name="T16" fmla="*/ 0 w 9"/>
                  <a:gd name="T17" fmla="*/ 16 h 17"/>
                  <a:gd name="T18" fmla="*/ 0 w 9"/>
                  <a:gd name="T19" fmla="*/ 12 h 17"/>
                  <a:gd name="T20" fmla="*/ 0 w 9"/>
                  <a:gd name="T21" fmla="*/ 8 h 17"/>
                  <a:gd name="T22" fmla="*/ 0 w 9"/>
                  <a:gd name="T23" fmla="*/ 0 h 17"/>
                  <a:gd name="T24" fmla="*/ 0 w 9"/>
                  <a:gd name="T25" fmla="*/ 0 h 17"/>
                  <a:gd name="T26" fmla="*/ 2 w 9"/>
                  <a:gd name="T27" fmla="*/ 0 h 17"/>
                  <a:gd name="T28" fmla="*/ 4 w 9"/>
                  <a:gd name="T29" fmla="*/ 0 h 17"/>
                  <a:gd name="T30" fmla="*/ 8 w 9"/>
                  <a:gd name="T31" fmla="*/ 0 h 17"/>
                  <a:gd name="T32" fmla="*/ 8 w 9"/>
                  <a:gd name="T33" fmla="*/ 0 h 17"/>
                  <a:gd name="T34" fmla="*/ 8 w 9"/>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
                  <a:gd name="T55" fmla="*/ 0 h 17"/>
                  <a:gd name="T56" fmla="*/ 9 w 9"/>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 h="17">
                    <a:moveTo>
                      <a:pt x="8" y="0"/>
                    </a:moveTo>
                    <a:lnTo>
                      <a:pt x="8" y="4"/>
                    </a:lnTo>
                    <a:lnTo>
                      <a:pt x="8" y="7"/>
                    </a:lnTo>
                    <a:lnTo>
                      <a:pt x="8" y="16"/>
                    </a:lnTo>
                    <a:lnTo>
                      <a:pt x="6" y="16"/>
                    </a:lnTo>
                    <a:lnTo>
                      <a:pt x="5" y="16"/>
                    </a:lnTo>
                    <a:lnTo>
                      <a:pt x="0" y="16"/>
                    </a:lnTo>
                    <a:lnTo>
                      <a:pt x="0" y="12"/>
                    </a:lnTo>
                    <a:lnTo>
                      <a:pt x="0" y="8"/>
                    </a:lnTo>
                    <a:lnTo>
                      <a:pt x="0" y="0"/>
                    </a:lnTo>
                    <a:lnTo>
                      <a:pt x="2" y="0"/>
                    </a:lnTo>
                    <a:lnTo>
                      <a:pt x="4" y="0"/>
                    </a:lnTo>
                    <a:lnTo>
                      <a:pt x="8" y="0"/>
                    </a:lnTo>
                  </a:path>
                </a:pathLst>
              </a:custGeom>
              <a:solidFill>
                <a:srgbClr val="C7D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4" name="Freeform 754">
                <a:extLst>
                  <a:ext uri="{FF2B5EF4-FFF2-40B4-BE49-F238E27FC236}">
                    <a16:creationId xmlns:a16="http://schemas.microsoft.com/office/drawing/2014/main" id="{61DD1B92-8DDA-4DA7-8FAA-333ED3F36A41}"/>
                  </a:ext>
                </a:extLst>
              </p:cNvPr>
              <p:cNvSpPr>
                <a:spLocks/>
              </p:cNvSpPr>
              <p:nvPr/>
            </p:nvSpPr>
            <p:spPr bwMode="auto">
              <a:xfrm>
                <a:off x="426" y="3472"/>
                <a:ext cx="8" cy="15"/>
              </a:xfrm>
              <a:custGeom>
                <a:avLst/>
                <a:gdLst>
                  <a:gd name="T0" fmla="*/ 7 w 8"/>
                  <a:gd name="T1" fmla="*/ 0 h 15"/>
                  <a:gd name="T2" fmla="*/ 7 w 8"/>
                  <a:gd name="T3" fmla="*/ 3 h 15"/>
                  <a:gd name="T4" fmla="*/ 7 w 8"/>
                  <a:gd name="T5" fmla="*/ 6 h 15"/>
                  <a:gd name="T6" fmla="*/ 7 w 8"/>
                  <a:gd name="T7" fmla="*/ 14 h 15"/>
                  <a:gd name="T8" fmla="*/ 7 w 8"/>
                  <a:gd name="T9" fmla="*/ 14 h 15"/>
                  <a:gd name="T10" fmla="*/ 6 w 8"/>
                  <a:gd name="T11" fmla="*/ 14 h 15"/>
                  <a:gd name="T12" fmla="*/ 4 w 8"/>
                  <a:gd name="T13" fmla="*/ 14 h 15"/>
                  <a:gd name="T14" fmla="*/ 0 w 8"/>
                  <a:gd name="T15" fmla="*/ 14 h 15"/>
                  <a:gd name="T16" fmla="*/ 0 w 8"/>
                  <a:gd name="T17" fmla="*/ 14 h 15"/>
                  <a:gd name="T18" fmla="*/ 0 w 8"/>
                  <a:gd name="T19" fmla="*/ 11 h 15"/>
                  <a:gd name="T20" fmla="*/ 0 w 8"/>
                  <a:gd name="T21" fmla="*/ 7 h 15"/>
                  <a:gd name="T22" fmla="*/ 0 w 8"/>
                  <a:gd name="T23" fmla="*/ 0 h 15"/>
                  <a:gd name="T24" fmla="*/ 0 w 8"/>
                  <a:gd name="T25" fmla="*/ 0 h 15"/>
                  <a:gd name="T26" fmla="*/ 2 w 8"/>
                  <a:gd name="T27" fmla="*/ 0 h 15"/>
                  <a:gd name="T28" fmla="*/ 4 w 8"/>
                  <a:gd name="T29" fmla="*/ 0 h 15"/>
                  <a:gd name="T30" fmla="*/ 7 w 8"/>
                  <a:gd name="T31" fmla="*/ 0 h 15"/>
                  <a:gd name="T32" fmla="*/ 7 w 8"/>
                  <a:gd name="T33" fmla="*/ 0 h 15"/>
                  <a:gd name="T34" fmla="*/ 7 w 8"/>
                  <a:gd name="T35" fmla="*/ 0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
                  <a:gd name="T55" fmla="*/ 0 h 15"/>
                  <a:gd name="T56" fmla="*/ 8 w 8"/>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 h="15">
                    <a:moveTo>
                      <a:pt x="7" y="0"/>
                    </a:moveTo>
                    <a:lnTo>
                      <a:pt x="7" y="3"/>
                    </a:lnTo>
                    <a:lnTo>
                      <a:pt x="7" y="6"/>
                    </a:lnTo>
                    <a:lnTo>
                      <a:pt x="7" y="14"/>
                    </a:lnTo>
                    <a:lnTo>
                      <a:pt x="6" y="14"/>
                    </a:lnTo>
                    <a:lnTo>
                      <a:pt x="4" y="14"/>
                    </a:lnTo>
                    <a:lnTo>
                      <a:pt x="0" y="14"/>
                    </a:lnTo>
                    <a:lnTo>
                      <a:pt x="0" y="11"/>
                    </a:lnTo>
                    <a:lnTo>
                      <a:pt x="0" y="7"/>
                    </a:lnTo>
                    <a:lnTo>
                      <a:pt x="0" y="0"/>
                    </a:lnTo>
                    <a:lnTo>
                      <a:pt x="2" y="0"/>
                    </a:lnTo>
                    <a:lnTo>
                      <a:pt x="4" y="0"/>
                    </a:lnTo>
                    <a:lnTo>
                      <a:pt x="7" y="0"/>
                    </a:lnTo>
                  </a:path>
                </a:pathLst>
              </a:custGeom>
              <a:solidFill>
                <a:srgbClr val="D6E3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5" name="Freeform 755">
                <a:extLst>
                  <a:ext uri="{FF2B5EF4-FFF2-40B4-BE49-F238E27FC236}">
                    <a16:creationId xmlns:a16="http://schemas.microsoft.com/office/drawing/2014/main" id="{72B44FF9-2F98-4F53-8840-F925A7995CDA}"/>
                  </a:ext>
                </a:extLst>
              </p:cNvPr>
              <p:cNvSpPr>
                <a:spLocks/>
              </p:cNvSpPr>
              <p:nvPr/>
            </p:nvSpPr>
            <p:spPr bwMode="auto">
              <a:xfrm>
                <a:off x="427" y="3474"/>
                <a:ext cx="7" cy="13"/>
              </a:xfrm>
              <a:custGeom>
                <a:avLst/>
                <a:gdLst>
                  <a:gd name="T0" fmla="*/ 6 w 7"/>
                  <a:gd name="T1" fmla="*/ 0 h 13"/>
                  <a:gd name="T2" fmla="*/ 6 w 7"/>
                  <a:gd name="T3" fmla="*/ 2 h 13"/>
                  <a:gd name="T4" fmla="*/ 6 w 7"/>
                  <a:gd name="T5" fmla="*/ 5 h 13"/>
                  <a:gd name="T6" fmla="*/ 6 w 7"/>
                  <a:gd name="T7" fmla="*/ 12 h 13"/>
                  <a:gd name="T8" fmla="*/ 6 w 7"/>
                  <a:gd name="T9" fmla="*/ 12 h 13"/>
                  <a:gd name="T10" fmla="*/ 5 w 7"/>
                  <a:gd name="T11" fmla="*/ 12 h 13"/>
                  <a:gd name="T12" fmla="*/ 3 w 7"/>
                  <a:gd name="T13" fmla="*/ 12 h 13"/>
                  <a:gd name="T14" fmla="*/ 0 w 7"/>
                  <a:gd name="T15" fmla="*/ 12 h 13"/>
                  <a:gd name="T16" fmla="*/ 0 w 7"/>
                  <a:gd name="T17" fmla="*/ 12 h 13"/>
                  <a:gd name="T18" fmla="*/ 0 w 7"/>
                  <a:gd name="T19" fmla="*/ 9 h 13"/>
                  <a:gd name="T20" fmla="*/ 0 w 7"/>
                  <a:gd name="T21" fmla="*/ 6 h 13"/>
                  <a:gd name="T22" fmla="*/ 0 w 7"/>
                  <a:gd name="T23" fmla="*/ 0 h 13"/>
                  <a:gd name="T24" fmla="*/ 0 w 7"/>
                  <a:gd name="T25" fmla="*/ 0 h 13"/>
                  <a:gd name="T26" fmla="*/ 1 w 7"/>
                  <a:gd name="T27" fmla="*/ 0 h 13"/>
                  <a:gd name="T28" fmla="*/ 3 w 7"/>
                  <a:gd name="T29" fmla="*/ 0 h 13"/>
                  <a:gd name="T30" fmla="*/ 6 w 7"/>
                  <a:gd name="T31" fmla="*/ 0 h 13"/>
                  <a:gd name="T32" fmla="*/ 6 w 7"/>
                  <a:gd name="T33" fmla="*/ 0 h 13"/>
                  <a:gd name="T34" fmla="*/ 6 w 7"/>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
                  <a:gd name="T55" fmla="*/ 0 h 13"/>
                  <a:gd name="T56" fmla="*/ 7 w 7"/>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 h="13">
                    <a:moveTo>
                      <a:pt x="6" y="0"/>
                    </a:moveTo>
                    <a:lnTo>
                      <a:pt x="6" y="2"/>
                    </a:lnTo>
                    <a:lnTo>
                      <a:pt x="6" y="5"/>
                    </a:lnTo>
                    <a:lnTo>
                      <a:pt x="6" y="12"/>
                    </a:lnTo>
                    <a:lnTo>
                      <a:pt x="5" y="12"/>
                    </a:lnTo>
                    <a:lnTo>
                      <a:pt x="3" y="12"/>
                    </a:lnTo>
                    <a:lnTo>
                      <a:pt x="0" y="12"/>
                    </a:lnTo>
                    <a:lnTo>
                      <a:pt x="0" y="9"/>
                    </a:lnTo>
                    <a:lnTo>
                      <a:pt x="0" y="6"/>
                    </a:lnTo>
                    <a:lnTo>
                      <a:pt x="0" y="0"/>
                    </a:lnTo>
                    <a:lnTo>
                      <a:pt x="1" y="0"/>
                    </a:lnTo>
                    <a:lnTo>
                      <a:pt x="3" y="0"/>
                    </a:lnTo>
                    <a:lnTo>
                      <a:pt x="6" y="0"/>
                    </a:lnTo>
                  </a:path>
                </a:pathLst>
              </a:custGeom>
              <a:solidFill>
                <a:srgbClr val="E3ED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6" name="Freeform 756">
                <a:extLst>
                  <a:ext uri="{FF2B5EF4-FFF2-40B4-BE49-F238E27FC236}">
                    <a16:creationId xmlns:a16="http://schemas.microsoft.com/office/drawing/2014/main" id="{0966C283-57E3-49BB-BFB8-3C37EE30AAAD}"/>
                  </a:ext>
                </a:extLst>
              </p:cNvPr>
              <p:cNvSpPr>
                <a:spLocks/>
              </p:cNvSpPr>
              <p:nvPr/>
            </p:nvSpPr>
            <p:spPr bwMode="auto">
              <a:xfrm>
                <a:off x="428" y="3475"/>
                <a:ext cx="6" cy="12"/>
              </a:xfrm>
              <a:custGeom>
                <a:avLst/>
                <a:gdLst>
                  <a:gd name="T0" fmla="*/ 5 w 6"/>
                  <a:gd name="T1" fmla="*/ 0 h 12"/>
                  <a:gd name="T2" fmla="*/ 5 w 6"/>
                  <a:gd name="T3" fmla="*/ 3 h 12"/>
                  <a:gd name="T4" fmla="*/ 5 w 6"/>
                  <a:gd name="T5" fmla="*/ 5 h 12"/>
                  <a:gd name="T6" fmla="*/ 5 w 6"/>
                  <a:gd name="T7" fmla="*/ 11 h 12"/>
                  <a:gd name="T8" fmla="*/ 5 w 6"/>
                  <a:gd name="T9" fmla="*/ 11 h 12"/>
                  <a:gd name="T10" fmla="*/ 4 w 6"/>
                  <a:gd name="T11" fmla="*/ 11 h 12"/>
                  <a:gd name="T12" fmla="*/ 3 w 6"/>
                  <a:gd name="T13" fmla="*/ 11 h 12"/>
                  <a:gd name="T14" fmla="*/ 0 w 6"/>
                  <a:gd name="T15" fmla="*/ 11 h 12"/>
                  <a:gd name="T16" fmla="*/ 0 w 6"/>
                  <a:gd name="T17" fmla="*/ 11 h 12"/>
                  <a:gd name="T18" fmla="*/ 0 w 6"/>
                  <a:gd name="T19" fmla="*/ 9 h 12"/>
                  <a:gd name="T20" fmla="*/ 0 w 6"/>
                  <a:gd name="T21" fmla="*/ 6 h 12"/>
                  <a:gd name="T22" fmla="*/ 0 w 6"/>
                  <a:gd name="T23" fmla="*/ 0 h 12"/>
                  <a:gd name="T24" fmla="*/ 0 w 6"/>
                  <a:gd name="T25" fmla="*/ 0 h 12"/>
                  <a:gd name="T26" fmla="*/ 1 w 6"/>
                  <a:gd name="T27" fmla="*/ 0 h 12"/>
                  <a:gd name="T28" fmla="*/ 2 w 6"/>
                  <a:gd name="T29" fmla="*/ 0 h 12"/>
                  <a:gd name="T30" fmla="*/ 5 w 6"/>
                  <a:gd name="T31" fmla="*/ 0 h 12"/>
                  <a:gd name="T32" fmla="*/ 5 w 6"/>
                  <a:gd name="T33" fmla="*/ 0 h 12"/>
                  <a:gd name="T34" fmla="*/ 5 w 6"/>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
                  <a:gd name="T55" fmla="*/ 0 h 12"/>
                  <a:gd name="T56" fmla="*/ 6 w 6"/>
                  <a:gd name="T57" fmla="*/ 12 h 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 h="12">
                    <a:moveTo>
                      <a:pt x="5" y="0"/>
                    </a:moveTo>
                    <a:lnTo>
                      <a:pt x="5" y="3"/>
                    </a:lnTo>
                    <a:lnTo>
                      <a:pt x="5" y="5"/>
                    </a:lnTo>
                    <a:lnTo>
                      <a:pt x="5" y="11"/>
                    </a:lnTo>
                    <a:lnTo>
                      <a:pt x="4" y="11"/>
                    </a:lnTo>
                    <a:lnTo>
                      <a:pt x="3" y="11"/>
                    </a:lnTo>
                    <a:lnTo>
                      <a:pt x="0" y="11"/>
                    </a:lnTo>
                    <a:lnTo>
                      <a:pt x="0" y="9"/>
                    </a:lnTo>
                    <a:lnTo>
                      <a:pt x="0" y="6"/>
                    </a:lnTo>
                    <a:lnTo>
                      <a:pt x="0" y="0"/>
                    </a:lnTo>
                    <a:lnTo>
                      <a:pt x="1" y="0"/>
                    </a:lnTo>
                    <a:lnTo>
                      <a:pt x="2" y="0"/>
                    </a:lnTo>
                    <a:lnTo>
                      <a:pt x="5" y="0"/>
                    </a:lnTo>
                  </a:path>
                </a:pathLst>
              </a:custGeom>
              <a:solidFill>
                <a:srgbClr val="F2F5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7" name="Freeform 757">
                <a:extLst>
                  <a:ext uri="{FF2B5EF4-FFF2-40B4-BE49-F238E27FC236}">
                    <a16:creationId xmlns:a16="http://schemas.microsoft.com/office/drawing/2014/main" id="{A6728144-AD18-4B90-9024-2B3147E2CD30}"/>
                  </a:ext>
                </a:extLst>
              </p:cNvPr>
              <p:cNvSpPr>
                <a:spLocks/>
              </p:cNvSpPr>
              <p:nvPr/>
            </p:nvSpPr>
            <p:spPr bwMode="auto">
              <a:xfrm>
                <a:off x="429" y="3477"/>
                <a:ext cx="5" cy="10"/>
              </a:xfrm>
              <a:custGeom>
                <a:avLst/>
                <a:gdLst>
                  <a:gd name="T0" fmla="*/ 4 w 5"/>
                  <a:gd name="T1" fmla="*/ 0 h 10"/>
                  <a:gd name="T2" fmla="*/ 4 w 5"/>
                  <a:gd name="T3" fmla="*/ 2 h 10"/>
                  <a:gd name="T4" fmla="*/ 4 w 5"/>
                  <a:gd name="T5" fmla="*/ 7 h 10"/>
                  <a:gd name="T6" fmla="*/ 4 w 5"/>
                  <a:gd name="T7" fmla="*/ 9 h 10"/>
                  <a:gd name="T8" fmla="*/ 4 w 5"/>
                  <a:gd name="T9" fmla="*/ 9 h 10"/>
                  <a:gd name="T10" fmla="*/ 3 w 5"/>
                  <a:gd name="T11" fmla="*/ 9 h 10"/>
                  <a:gd name="T12" fmla="*/ 1 w 5"/>
                  <a:gd name="T13" fmla="*/ 9 h 10"/>
                  <a:gd name="T14" fmla="*/ 0 w 5"/>
                  <a:gd name="T15" fmla="*/ 9 h 10"/>
                  <a:gd name="T16" fmla="*/ 0 w 5"/>
                  <a:gd name="T17" fmla="*/ 9 h 10"/>
                  <a:gd name="T18" fmla="*/ 0 w 5"/>
                  <a:gd name="T19" fmla="*/ 7 h 10"/>
                  <a:gd name="T20" fmla="*/ 0 w 5"/>
                  <a:gd name="T21" fmla="*/ 2 h 10"/>
                  <a:gd name="T22" fmla="*/ 0 w 5"/>
                  <a:gd name="T23" fmla="*/ 0 h 10"/>
                  <a:gd name="T24" fmla="*/ 0 w 5"/>
                  <a:gd name="T25" fmla="*/ 0 h 10"/>
                  <a:gd name="T26" fmla="*/ 1 w 5"/>
                  <a:gd name="T27" fmla="*/ 0 h 10"/>
                  <a:gd name="T28" fmla="*/ 3 w 5"/>
                  <a:gd name="T29" fmla="*/ 0 h 10"/>
                  <a:gd name="T30" fmla="*/ 4 w 5"/>
                  <a:gd name="T31" fmla="*/ 0 h 10"/>
                  <a:gd name="T32" fmla="*/ 4 w 5"/>
                  <a:gd name="T33" fmla="*/ 0 h 10"/>
                  <a:gd name="T34" fmla="*/ 4 w 5"/>
                  <a:gd name="T35" fmla="*/ 0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10"/>
                  <a:gd name="T56" fmla="*/ 5 w 5"/>
                  <a:gd name="T57" fmla="*/ 10 h 1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10">
                    <a:moveTo>
                      <a:pt x="4" y="0"/>
                    </a:moveTo>
                    <a:lnTo>
                      <a:pt x="4" y="2"/>
                    </a:lnTo>
                    <a:lnTo>
                      <a:pt x="4" y="7"/>
                    </a:lnTo>
                    <a:lnTo>
                      <a:pt x="4" y="9"/>
                    </a:lnTo>
                    <a:lnTo>
                      <a:pt x="3" y="9"/>
                    </a:lnTo>
                    <a:lnTo>
                      <a:pt x="1" y="9"/>
                    </a:lnTo>
                    <a:lnTo>
                      <a:pt x="0" y="9"/>
                    </a:lnTo>
                    <a:lnTo>
                      <a:pt x="0" y="7"/>
                    </a:lnTo>
                    <a:lnTo>
                      <a:pt x="0" y="2"/>
                    </a:lnTo>
                    <a:lnTo>
                      <a:pt x="0" y="0"/>
                    </a:lnTo>
                    <a:lnTo>
                      <a:pt x="1" y="0"/>
                    </a:lnTo>
                    <a:lnTo>
                      <a:pt x="3" y="0"/>
                    </a:lnTo>
                    <a:lnTo>
                      <a:pt x="4"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8" name="Freeform 758">
                <a:extLst>
                  <a:ext uri="{FF2B5EF4-FFF2-40B4-BE49-F238E27FC236}">
                    <a16:creationId xmlns:a16="http://schemas.microsoft.com/office/drawing/2014/main" id="{829191D8-1FB9-461A-BCBC-65F3F3F514D2}"/>
                  </a:ext>
                </a:extLst>
              </p:cNvPr>
              <p:cNvSpPr>
                <a:spLocks/>
              </p:cNvSpPr>
              <p:nvPr/>
            </p:nvSpPr>
            <p:spPr bwMode="auto">
              <a:xfrm>
                <a:off x="577" y="3077"/>
                <a:ext cx="72" cy="559"/>
              </a:xfrm>
              <a:custGeom>
                <a:avLst/>
                <a:gdLst>
                  <a:gd name="T0" fmla="*/ 61 w 72"/>
                  <a:gd name="T1" fmla="*/ 17 h 559"/>
                  <a:gd name="T2" fmla="*/ 62 w 72"/>
                  <a:gd name="T3" fmla="*/ 23 h 559"/>
                  <a:gd name="T4" fmla="*/ 62 w 72"/>
                  <a:gd name="T5" fmla="*/ 33 h 559"/>
                  <a:gd name="T6" fmla="*/ 62 w 72"/>
                  <a:gd name="T7" fmla="*/ 48 h 559"/>
                  <a:gd name="T8" fmla="*/ 62 w 72"/>
                  <a:gd name="T9" fmla="*/ 66 h 559"/>
                  <a:gd name="T10" fmla="*/ 63 w 72"/>
                  <a:gd name="T11" fmla="*/ 88 h 559"/>
                  <a:gd name="T12" fmla="*/ 63 w 72"/>
                  <a:gd name="T13" fmla="*/ 113 h 559"/>
                  <a:gd name="T14" fmla="*/ 64 w 72"/>
                  <a:gd name="T15" fmla="*/ 140 h 559"/>
                  <a:gd name="T16" fmla="*/ 64 w 72"/>
                  <a:gd name="T17" fmla="*/ 169 h 559"/>
                  <a:gd name="T18" fmla="*/ 65 w 72"/>
                  <a:gd name="T19" fmla="*/ 200 h 559"/>
                  <a:gd name="T20" fmla="*/ 65 w 72"/>
                  <a:gd name="T21" fmla="*/ 232 h 559"/>
                  <a:gd name="T22" fmla="*/ 66 w 72"/>
                  <a:gd name="T23" fmla="*/ 264 h 559"/>
                  <a:gd name="T24" fmla="*/ 66 w 72"/>
                  <a:gd name="T25" fmla="*/ 297 h 559"/>
                  <a:gd name="T26" fmla="*/ 67 w 72"/>
                  <a:gd name="T27" fmla="*/ 330 h 559"/>
                  <a:gd name="T28" fmla="*/ 67 w 72"/>
                  <a:gd name="T29" fmla="*/ 362 h 559"/>
                  <a:gd name="T30" fmla="*/ 68 w 72"/>
                  <a:gd name="T31" fmla="*/ 393 h 559"/>
                  <a:gd name="T32" fmla="*/ 68 w 72"/>
                  <a:gd name="T33" fmla="*/ 423 h 559"/>
                  <a:gd name="T34" fmla="*/ 69 w 72"/>
                  <a:gd name="T35" fmla="*/ 451 h 559"/>
                  <a:gd name="T36" fmla="*/ 69 w 72"/>
                  <a:gd name="T37" fmla="*/ 477 h 559"/>
                  <a:gd name="T38" fmla="*/ 70 w 72"/>
                  <a:gd name="T39" fmla="*/ 499 h 559"/>
                  <a:gd name="T40" fmla="*/ 70 w 72"/>
                  <a:gd name="T41" fmla="*/ 519 h 559"/>
                  <a:gd name="T42" fmla="*/ 70 w 72"/>
                  <a:gd name="T43" fmla="*/ 535 h 559"/>
                  <a:gd name="T44" fmla="*/ 70 w 72"/>
                  <a:gd name="T45" fmla="*/ 547 h 559"/>
                  <a:gd name="T46" fmla="*/ 70 w 72"/>
                  <a:gd name="T47" fmla="*/ 554 h 559"/>
                  <a:gd name="T48" fmla="*/ 71 w 72"/>
                  <a:gd name="T49" fmla="*/ 557 h 559"/>
                  <a:gd name="T50" fmla="*/ 60 w 72"/>
                  <a:gd name="T51" fmla="*/ 557 h 559"/>
                  <a:gd name="T52" fmla="*/ 22 w 72"/>
                  <a:gd name="T53" fmla="*/ 557 h 559"/>
                  <a:gd name="T54" fmla="*/ 0 w 72"/>
                  <a:gd name="T55" fmla="*/ 558 h 559"/>
                  <a:gd name="T56" fmla="*/ 0 w 72"/>
                  <a:gd name="T57" fmla="*/ 556 h 559"/>
                  <a:gd name="T58" fmla="*/ 0 w 72"/>
                  <a:gd name="T59" fmla="*/ 551 h 559"/>
                  <a:gd name="T60" fmla="*/ 0 w 72"/>
                  <a:gd name="T61" fmla="*/ 540 h 559"/>
                  <a:gd name="T62" fmla="*/ 0 w 72"/>
                  <a:gd name="T63" fmla="*/ 526 h 559"/>
                  <a:gd name="T64" fmla="*/ 0 w 72"/>
                  <a:gd name="T65" fmla="*/ 508 h 559"/>
                  <a:gd name="T66" fmla="*/ 0 w 72"/>
                  <a:gd name="T67" fmla="*/ 486 h 559"/>
                  <a:gd name="T68" fmla="*/ 0 w 72"/>
                  <a:gd name="T69" fmla="*/ 462 h 559"/>
                  <a:gd name="T70" fmla="*/ 0 w 72"/>
                  <a:gd name="T71" fmla="*/ 435 h 559"/>
                  <a:gd name="T72" fmla="*/ 0 w 72"/>
                  <a:gd name="T73" fmla="*/ 406 h 559"/>
                  <a:gd name="T74" fmla="*/ 0 w 72"/>
                  <a:gd name="T75" fmla="*/ 376 h 559"/>
                  <a:gd name="T76" fmla="*/ 0 w 72"/>
                  <a:gd name="T77" fmla="*/ 344 h 559"/>
                  <a:gd name="T78" fmla="*/ 0 w 72"/>
                  <a:gd name="T79" fmla="*/ 312 h 559"/>
                  <a:gd name="T80" fmla="*/ 0 w 72"/>
                  <a:gd name="T81" fmla="*/ 279 h 559"/>
                  <a:gd name="T82" fmla="*/ 0 w 72"/>
                  <a:gd name="T83" fmla="*/ 246 h 559"/>
                  <a:gd name="T84" fmla="*/ 0 w 72"/>
                  <a:gd name="T85" fmla="*/ 213 h 559"/>
                  <a:gd name="T86" fmla="*/ 0 w 72"/>
                  <a:gd name="T87" fmla="*/ 182 h 559"/>
                  <a:gd name="T88" fmla="*/ 0 w 72"/>
                  <a:gd name="T89" fmla="*/ 151 h 559"/>
                  <a:gd name="T90" fmla="*/ 0 w 72"/>
                  <a:gd name="T91" fmla="*/ 122 h 559"/>
                  <a:gd name="T92" fmla="*/ 0 w 72"/>
                  <a:gd name="T93" fmla="*/ 96 h 559"/>
                  <a:gd name="T94" fmla="*/ 0 w 72"/>
                  <a:gd name="T95" fmla="*/ 71 h 559"/>
                  <a:gd name="T96" fmla="*/ 0 w 72"/>
                  <a:gd name="T97" fmla="*/ 50 h 559"/>
                  <a:gd name="T98" fmla="*/ 0 w 72"/>
                  <a:gd name="T99" fmla="*/ 32 h 559"/>
                  <a:gd name="T100" fmla="*/ 0 w 72"/>
                  <a:gd name="T101" fmla="*/ 17 h 559"/>
                  <a:gd name="T102" fmla="*/ 0 w 72"/>
                  <a:gd name="T103" fmla="*/ 7 h 559"/>
                  <a:gd name="T104" fmla="*/ 0 w 72"/>
                  <a:gd name="T105" fmla="*/ 1 h 559"/>
                  <a:gd name="T106" fmla="*/ 0 w 72"/>
                  <a:gd name="T107" fmla="*/ 0 h 559"/>
                  <a:gd name="T108" fmla="*/ 22 w 72"/>
                  <a:gd name="T109" fmla="*/ 1 h 559"/>
                  <a:gd name="T110" fmla="*/ 47 w 72"/>
                  <a:gd name="T111" fmla="*/ 8 h 559"/>
                  <a:gd name="T112" fmla="*/ 61 w 72"/>
                  <a:gd name="T113" fmla="*/ 16 h 55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2"/>
                  <a:gd name="T172" fmla="*/ 0 h 559"/>
                  <a:gd name="T173" fmla="*/ 72 w 72"/>
                  <a:gd name="T174" fmla="*/ 559 h 55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2" h="559">
                    <a:moveTo>
                      <a:pt x="61" y="16"/>
                    </a:moveTo>
                    <a:lnTo>
                      <a:pt x="61" y="16"/>
                    </a:lnTo>
                    <a:lnTo>
                      <a:pt x="61" y="17"/>
                    </a:lnTo>
                    <a:lnTo>
                      <a:pt x="61" y="18"/>
                    </a:lnTo>
                    <a:lnTo>
                      <a:pt x="61" y="20"/>
                    </a:lnTo>
                    <a:lnTo>
                      <a:pt x="62" y="23"/>
                    </a:lnTo>
                    <a:lnTo>
                      <a:pt x="62" y="26"/>
                    </a:lnTo>
                    <a:lnTo>
                      <a:pt x="62" y="29"/>
                    </a:lnTo>
                    <a:lnTo>
                      <a:pt x="62" y="33"/>
                    </a:lnTo>
                    <a:lnTo>
                      <a:pt x="62" y="38"/>
                    </a:lnTo>
                    <a:lnTo>
                      <a:pt x="62" y="43"/>
                    </a:lnTo>
                    <a:lnTo>
                      <a:pt x="62" y="48"/>
                    </a:lnTo>
                    <a:lnTo>
                      <a:pt x="62" y="54"/>
                    </a:lnTo>
                    <a:lnTo>
                      <a:pt x="62" y="60"/>
                    </a:lnTo>
                    <a:lnTo>
                      <a:pt x="62" y="66"/>
                    </a:lnTo>
                    <a:lnTo>
                      <a:pt x="62" y="73"/>
                    </a:lnTo>
                    <a:lnTo>
                      <a:pt x="63" y="81"/>
                    </a:lnTo>
                    <a:lnTo>
                      <a:pt x="63" y="88"/>
                    </a:lnTo>
                    <a:lnTo>
                      <a:pt x="63" y="96"/>
                    </a:lnTo>
                    <a:lnTo>
                      <a:pt x="63" y="104"/>
                    </a:lnTo>
                    <a:lnTo>
                      <a:pt x="63" y="113"/>
                    </a:lnTo>
                    <a:lnTo>
                      <a:pt x="63" y="122"/>
                    </a:lnTo>
                    <a:lnTo>
                      <a:pt x="63" y="131"/>
                    </a:lnTo>
                    <a:lnTo>
                      <a:pt x="64" y="140"/>
                    </a:lnTo>
                    <a:lnTo>
                      <a:pt x="64" y="150"/>
                    </a:lnTo>
                    <a:lnTo>
                      <a:pt x="64" y="159"/>
                    </a:lnTo>
                    <a:lnTo>
                      <a:pt x="64" y="169"/>
                    </a:lnTo>
                    <a:lnTo>
                      <a:pt x="64" y="179"/>
                    </a:lnTo>
                    <a:lnTo>
                      <a:pt x="64" y="190"/>
                    </a:lnTo>
                    <a:lnTo>
                      <a:pt x="65" y="200"/>
                    </a:lnTo>
                    <a:lnTo>
                      <a:pt x="65" y="210"/>
                    </a:lnTo>
                    <a:lnTo>
                      <a:pt x="65" y="221"/>
                    </a:lnTo>
                    <a:lnTo>
                      <a:pt x="65" y="232"/>
                    </a:lnTo>
                    <a:lnTo>
                      <a:pt x="65" y="243"/>
                    </a:lnTo>
                    <a:lnTo>
                      <a:pt x="65" y="253"/>
                    </a:lnTo>
                    <a:lnTo>
                      <a:pt x="66" y="264"/>
                    </a:lnTo>
                    <a:lnTo>
                      <a:pt x="66" y="275"/>
                    </a:lnTo>
                    <a:lnTo>
                      <a:pt x="66" y="286"/>
                    </a:lnTo>
                    <a:lnTo>
                      <a:pt x="66" y="297"/>
                    </a:lnTo>
                    <a:lnTo>
                      <a:pt x="66" y="308"/>
                    </a:lnTo>
                    <a:lnTo>
                      <a:pt x="67" y="319"/>
                    </a:lnTo>
                    <a:lnTo>
                      <a:pt x="67" y="330"/>
                    </a:lnTo>
                    <a:lnTo>
                      <a:pt x="67" y="341"/>
                    </a:lnTo>
                    <a:lnTo>
                      <a:pt x="67" y="352"/>
                    </a:lnTo>
                    <a:lnTo>
                      <a:pt x="67" y="362"/>
                    </a:lnTo>
                    <a:lnTo>
                      <a:pt x="67" y="373"/>
                    </a:lnTo>
                    <a:lnTo>
                      <a:pt x="68" y="383"/>
                    </a:lnTo>
                    <a:lnTo>
                      <a:pt x="68" y="393"/>
                    </a:lnTo>
                    <a:lnTo>
                      <a:pt x="68" y="404"/>
                    </a:lnTo>
                    <a:lnTo>
                      <a:pt x="68" y="413"/>
                    </a:lnTo>
                    <a:lnTo>
                      <a:pt x="68" y="423"/>
                    </a:lnTo>
                    <a:lnTo>
                      <a:pt x="68" y="433"/>
                    </a:lnTo>
                    <a:lnTo>
                      <a:pt x="69" y="442"/>
                    </a:lnTo>
                    <a:lnTo>
                      <a:pt x="69" y="451"/>
                    </a:lnTo>
                    <a:lnTo>
                      <a:pt x="69" y="460"/>
                    </a:lnTo>
                    <a:lnTo>
                      <a:pt x="69" y="468"/>
                    </a:lnTo>
                    <a:lnTo>
                      <a:pt x="69" y="477"/>
                    </a:lnTo>
                    <a:lnTo>
                      <a:pt x="69" y="484"/>
                    </a:lnTo>
                    <a:lnTo>
                      <a:pt x="69" y="492"/>
                    </a:lnTo>
                    <a:lnTo>
                      <a:pt x="70" y="499"/>
                    </a:lnTo>
                    <a:lnTo>
                      <a:pt x="70" y="506"/>
                    </a:lnTo>
                    <a:lnTo>
                      <a:pt x="70" y="513"/>
                    </a:lnTo>
                    <a:lnTo>
                      <a:pt x="70" y="519"/>
                    </a:lnTo>
                    <a:lnTo>
                      <a:pt x="70" y="525"/>
                    </a:lnTo>
                    <a:lnTo>
                      <a:pt x="70" y="530"/>
                    </a:lnTo>
                    <a:lnTo>
                      <a:pt x="70" y="535"/>
                    </a:lnTo>
                    <a:lnTo>
                      <a:pt x="70" y="539"/>
                    </a:lnTo>
                    <a:lnTo>
                      <a:pt x="70" y="543"/>
                    </a:lnTo>
                    <a:lnTo>
                      <a:pt x="70" y="547"/>
                    </a:lnTo>
                    <a:lnTo>
                      <a:pt x="70" y="550"/>
                    </a:lnTo>
                    <a:lnTo>
                      <a:pt x="70" y="552"/>
                    </a:lnTo>
                    <a:lnTo>
                      <a:pt x="70" y="554"/>
                    </a:lnTo>
                    <a:lnTo>
                      <a:pt x="71" y="556"/>
                    </a:lnTo>
                    <a:lnTo>
                      <a:pt x="71" y="557"/>
                    </a:lnTo>
                    <a:lnTo>
                      <a:pt x="68" y="557"/>
                    </a:lnTo>
                    <a:lnTo>
                      <a:pt x="60" y="557"/>
                    </a:lnTo>
                    <a:lnTo>
                      <a:pt x="48" y="557"/>
                    </a:lnTo>
                    <a:lnTo>
                      <a:pt x="35" y="557"/>
                    </a:lnTo>
                    <a:lnTo>
                      <a:pt x="22" y="557"/>
                    </a:lnTo>
                    <a:lnTo>
                      <a:pt x="11" y="557"/>
                    </a:lnTo>
                    <a:lnTo>
                      <a:pt x="3" y="558"/>
                    </a:lnTo>
                    <a:lnTo>
                      <a:pt x="0" y="558"/>
                    </a:lnTo>
                    <a:lnTo>
                      <a:pt x="0" y="557"/>
                    </a:lnTo>
                    <a:lnTo>
                      <a:pt x="0" y="556"/>
                    </a:lnTo>
                    <a:lnTo>
                      <a:pt x="0" y="555"/>
                    </a:lnTo>
                    <a:lnTo>
                      <a:pt x="0" y="553"/>
                    </a:lnTo>
                    <a:lnTo>
                      <a:pt x="0" y="551"/>
                    </a:lnTo>
                    <a:lnTo>
                      <a:pt x="0" y="548"/>
                    </a:lnTo>
                    <a:lnTo>
                      <a:pt x="0" y="544"/>
                    </a:lnTo>
                    <a:lnTo>
                      <a:pt x="0" y="540"/>
                    </a:lnTo>
                    <a:lnTo>
                      <a:pt x="0" y="536"/>
                    </a:lnTo>
                    <a:lnTo>
                      <a:pt x="0" y="531"/>
                    </a:lnTo>
                    <a:lnTo>
                      <a:pt x="0" y="526"/>
                    </a:lnTo>
                    <a:lnTo>
                      <a:pt x="0" y="520"/>
                    </a:lnTo>
                    <a:lnTo>
                      <a:pt x="0" y="514"/>
                    </a:lnTo>
                    <a:lnTo>
                      <a:pt x="0" y="508"/>
                    </a:lnTo>
                    <a:lnTo>
                      <a:pt x="0" y="501"/>
                    </a:lnTo>
                    <a:lnTo>
                      <a:pt x="0" y="494"/>
                    </a:lnTo>
                    <a:lnTo>
                      <a:pt x="0" y="486"/>
                    </a:lnTo>
                    <a:lnTo>
                      <a:pt x="0" y="479"/>
                    </a:lnTo>
                    <a:lnTo>
                      <a:pt x="0" y="470"/>
                    </a:lnTo>
                    <a:lnTo>
                      <a:pt x="0" y="462"/>
                    </a:lnTo>
                    <a:lnTo>
                      <a:pt x="0" y="453"/>
                    </a:lnTo>
                    <a:lnTo>
                      <a:pt x="0" y="444"/>
                    </a:lnTo>
                    <a:lnTo>
                      <a:pt x="0" y="435"/>
                    </a:lnTo>
                    <a:lnTo>
                      <a:pt x="0" y="426"/>
                    </a:lnTo>
                    <a:lnTo>
                      <a:pt x="0" y="416"/>
                    </a:lnTo>
                    <a:lnTo>
                      <a:pt x="0" y="406"/>
                    </a:lnTo>
                    <a:lnTo>
                      <a:pt x="0" y="397"/>
                    </a:lnTo>
                    <a:lnTo>
                      <a:pt x="0" y="386"/>
                    </a:lnTo>
                    <a:lnTo>
                      <a:pt x="0" y="376"/>
                    </a:lnTo>
                    <a:lnTo>
                      <a:pt x="0" y="366"/>
                    </a:lnTo>
                    <a:lnTo>
                      <a:pt x="0" y="355"/>
                    </a:lnTo>
                    <a:lnTo>
                      <a:pt x="0" y="344"/>
                    </a:lnTo>
                    <a:lnTo>
                      <a:pt x="0" y="334"/>
                    </a:lnTo>
                    <a:lnTo>
                      <a:pt x="0" y="323"/>
                    </a:lnTo>
                    <a:lnTo>
                      <a:pt x="0" y="312"/>
                    </a:lnTo>
                    <a:lnTo>
                      <a:pt x="0" y="301"/>
                    </a:lnTo>
                    <a:lnTo>
                      <a:pt x="0" y="290"/>
                    </a:lnTo>
                    <a:lnTo>
                      <a:pt x="0" y="279"/>
                    </a:lnTo>
                    <a:lnTo>
                      <a:pt x="0" y="268"/>
                    </a:lnTo>
                    <a:lnTo>
                      <a:pt x="0" y="257"/>
                    </a:lnTo>
                    <a:lnTo>
                      <a:pt x="0" y="246"/>
                    </a:lnTo>
                    <a:lnTo>
                      <a:pt x="0" y="235"/>
                    </a:lnTo>
                    <a:lnTo>
                      <a:pt x="0" y="224"/>
                    </a:lnTo>
                    <a:lnTo>
                      <a:pt x="0" y="213"/>
                    </a:lnTo>
                    <a:lnTo>
                      <a:pt x="0" y="203"/>
                    </a:lnTo>
                    <a:lnTo>
                      <a:pt x="0" y="192"/>
                    </a:lnTo>
                    <a:lnTo>
                      <a:pt x="0" y="182"/>
                    </a:lnTo>
                    <a:lnTo>
                      <a:pt x="0" y="171"/>
                    </a:lnTo>
                    <a:lnTo>
                      <a:pt x="0" y="161"/>
                    </a:lnTo>
                    <a:lnTo>
                      <a:pt x="0" y="151"/>
                    </a:lnTo>
                    <a:lnTo>
                      <a:pt x="0" y="141"/>
                    </a:lnTo>
                    <a:lnTo>
                      <a:pt x="0" y="132"/>
                    </a:lnTo>
                    <a:lnTo>
                      <a:pt x="0" y="122"/>
                    </a:lnTo>
                    <a:lnTo>
                      <a:pt x="0" y="113"/>
                    </a:lnTo>
                    <a:lnTo>
                      <a:pt x="0" y="104"/>
                    </a:lnTo>
                    <a:lnTo>
                      <a:pt x="0" y="96"/>
                    </a:lnTo>
                    <a:lnTo>
                      <a:pt x="0" y="87"/>
                    </a:lnTo>
                    <a:lnTo>
                      <a:pt x="0" y="79"/>
                    </a:lnTo>
                    <a:lnTo>
                      <a:pt x="0" y="71"/>
                    </a:lnTo>
                    <a:lnTo>
                      <a:pt x="0" y="64"/>
                    </a:lnTo>
                    <a:lnTo>
                      <a:pt x="0" y="57"/>
                    </a:lnTo>
                    <a:lnTo>
                      <a:pt x="0" y="50"/>
                    </a:lnTo>
                    <a:lnTo>
                      <a:pt x="0" y="44"/>
                    </a:lnTo>
                    <a:lnTo>
                      <a:pt x="0" y="38"/>
                    </a:lnTo>
                    <a:lnTo>
                      <a:pt x="0" y="32"/>
                    </a:lnTo>
                    <a:lnTo>
                      <a:pt x="0" y="27"/>
                    </a:lnTo>
                    <a:lnTo>
                      <a:pt x="0" y="22"/>
                    </a:lnTo>
                    <a:lnTo>
                      <a:pt x="0" y="17"/>
                    </a:lnTo>
                    <a:lnTo>
                      <a:pt x="0" y="14"/>
                    </a:lnTo>
                    <a:lnTo>
                      <a:pt x="0" y="10"/>
                    </a:lnTo>
                    <a:lnTo>
                      <a:pt x="0" y="7"/>
                    </a:lnTo>
                    <a:lnTo>
                      <a:pt x="0" y="5"/>
                    </a:lnTo>
                    <a:lnTo>
                      <a:pt x="0" y="3"/>
                    </a:lnTo>
                    <a:lnTo>
                      <a:pt x="0" y="1"/>
                    </a:lnTo>
                    <a:lnTo>
                      <a:pt x="0" y="0"/>
                    </a:lnTo>
                    <a:lnTo>
                      <a:pt x="7" y="0"/>
                    </a:lnTo>
                    <a:lnTo>
                      <a:pt x="14" y="0"/>
                    </a:lnTo>
                    <a:lnTo>
                      <a:pt x="22" y="1"/>
                    </a:lnTo>
                    <a:lnTo>
                      <a:pt x="30" y="3"/>
                    </a:lnTo>
                    <a:lnTo>
                      <a:pt x="39" y="5"/>
                    </a:lnTo>
                    <a:lnTo>
                      <a:pt x="47" y="8"/>
                    </a:lnTo>
                    <a:lnTo>
                      <a:pt x="54" y="12"/>
                    </a:lnTo>
                    <a:lnTo>
                      <a:pt x="61"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59" name="Freeform 759">
                <a:extLst>
                  <a:ext uri="{FF2B5EF4-FFF2-40B4-BE49-F238E27FC236}">
                    <a16:creationId xmlns:a16="http://schemas.microsoft.com/office/drawing/2014/main" id="{285FEF5F-F24F-441C-ADB5-3EBA164EA50B}"/>
                  </a:ext>
                </a:extLst>
              </p:cNvPr>
              <p:cNvSpPr>
                <a:spLocks/>
              </p:cNvSpPr>
              <p:nvPr/>
            </p:nvSpPr>
            <p:spPr bwMode="auto">
              <a:xfrm>
                <a:off x="582" y="3077"/>
                <a:ext cx="67" cy="559"/>
              </a:xfrm>
              <a:custGeom>
                <a:avLst/>
                <a:gdLst>
                  <a:gd name="T0" fmla="*/ 57 w 67"/>
                  <a:gd name="T1" fmla="*/ 32 h 559"/>
                  <a:gd name="T2" fmla="*/ 58 w 67"/>
                  <a:gd name="T3" fmla="*/ 53 h 559"/>
                  <a:gd name="T4" fmla="*/ 58 w 67"/>
                  <a:gd name="T5" fmla="*/ 71 h 559"/>
                  <a:gd name="T6" fmla="*/ 58 w 67"/>
                  <a:gd name="T7" fmla="*/ 88 h 559"/>
                  <a:gd name="T8" fmla="*/ 58 w 67"/>
                  <a:gd name="T9" fmla="*/ 103 h 559"/>
                  <a:gd name="T10" fmla="*/ 59 w 67"/>
                  <a:gd name="T11" fmla="*/ 118 h 559"/>
                  <a:gd name="T12" fmla="*/ 59 w 67"/>
                  <a:gd name="T13" fmla="*/ 131 h 559"/>
                  <a:gd name="T14" fmla="*/ 59 w 67"/>
                  <a:gd name="T15" fmla="*/ 145 h 559"/>
                  <a:gd name="T16" fmla="*/ 59 w 67"/>
                  <a:gd name="T17" fmla="*/ 158 h 559"/>
                  <a:gd name="T18" fmla="*/ 60 w 67"/>
                  <a:gd name="T19" fmla="*/ 172 h 559"/>
                  <a:gd name="T20" fmla="*/ 60 w 67"/>
                  <a:gd name="T21" fmla="*/ 186 h 559"/>
                  <a:gd name="T22" fmla="*/ 60 w 67"/>
                  <a:gd name="T23" fmla="*/ 202 h 559"/>
                  <a:gd name="T24" fmla="*/ 60 w 67"/>
                  <a:gd name="T25" fmla="*/ 219 h 559"/>
                  <a:gd name="T26" fmla="*/ 61 w 67"/>
                  <a:gd name="T27" fmla="*/ 238 h 559"/>
                  <a:gd name="T28" fmla="*/ 61 w 67"/>
                  <a:gd name="T29" fmla="*/ 260 h 559"/>
                  <a:gd name="T30" fmla="*/ 61 w 67"/>
                  <a:gd name="T31" fmla="*/ 284 h 559"/>
                  <a:gd name="T32" fmla="*/ 62 w 67"/>
                  <a:gd name="T33" fmla="*/ 311 h 559"/>
                  <a:gd name="T34" fmla="*/ 62 w 67"/>
                  <a:gd name="T35" fmla="*/ 341 h 559"/>
                  <a:gd name="T36" fmla="*/ 63 w 67"/>
                  <a:gd name="T37" fmla="*/ 376 h 559"/>
                  <a:gd name="T38" fmla="*/ 63 w 67"/>
                  <a:gd name="T39" fmla="*/ 414 h 559"/>
                  <a:gd name="T40" fmla="*/ 64 w 67"/>
                  <a:gd name="T41" fmla="*/ 457 h 559"/>
                  <a:gd name="T42" fmla="*/ 65 w 67"/>
                  <a:gd name="T43" fmla="*/ 504 h 559"/>
                  <a:gd name="T44" fmla="*/ 66 w 67"/>
                  <a:gd name="T45" fmla="*/ 557 h 559"/>
                  <a:gd name="T46" fmla="*/ 52 w 67"/>
                  <a:gd name="T47" fmla="*/ 557 h 559"/>
                  <a:gd name="T48" fmla="*/ 33 w 67"/>
                  <a:gd name="T49" fmla="*/ 557 h 559"/>
                  <a:gd name="T50" fmla="*/ 0 w 67"/>
                  <a:gd name="T51" fmla="*/ 558 h 559"/>
                  <a:gd name="T52" fmla="*/ 0 w 67"/>
                  <a:gd name="T53" fmla="*/ 535 h 559"/>
                  <a:gd name="T54" fmla="*/ 0 w 67"/>
                  <a:gd name="T55" fmla="*/ 515 h 559"/>
                  <a:gd name="T56" fmla="*/ 0 w 67"/>
                  <a:gd name="T57" fmla="*/ 496 h 559"/>
                  <a:gd name="T58" fmla="*/ 0 w 67"/>
                  <a:gd name="T59" fmla="*/ 480 h 559"/>
                  <a:gd name="T60" fmla="*/ 0 w 67"/>
                  <a:gd name="T61" fmla="*/ 465 h 559"/>
                  <a:gd name="T62" fmla="*/ 0 w 67"/>
                  <a:gd name="T63" fmla="*/ 450 h 559"/>
                  <a:gd name="T64" fmla="*/ 0 w 67"/>
                  <a:gd name="T65" fmla="*/ 437 h 559"/>
                  <a:gd name="T66" fmla="*/ 0 w 67"/>
                  <a:gd name="T67" fmla="*/ 423 h 559"/>
                  <a:gd name="T68" fmla="*/ 0 w 67"/>
                  <a:gd name="T69" fmla="*/ 410 h 559"/>
                  <a:gd name="T70" fmla="*/ 0 w 67"/>
                  <a:gd name="T71" fmla="*/ 396 h 559"/>
                  <a:gd name="T72" fmla="*/ 0 w 67"/>
                  <a:gd name="T73" fmla="*/ 382 h 559"/>
                  <a:gd name="T74" fmla="*/ 0 w 67"/>
                  <a:gd name="T75" fmla="*/ 366 h 559"/>
                  <a:gd name="T76" fmla="*/ 0 w 67"/>
                  <a:gd name="T77" fmla="*/ 348 h 559"/>
                  <a:gd name="T78" fmla="*/ 0 w 67"/>
                  <a:gd name="T79" fmla="*/ 329 h 559"/>
                  <a:gd name="T80" fmla="*/ 0 w 67"/>
                  <a:gd name="T81" fmla="*/ 308 h 559"/>
                  <a:gd name="T82" fmla="*/ 0 w 67"/>
                  <a:gd name="T83" fmla="*/ 284 h 559"/>
                  <a:gd name="T84" fmla="*/ 0 w 67"/>
                  <a:gd name="T85" fmla="*/ 257 h 559"/>
                  <a:gd name="T86" fmla="*/ 0 w 67"/>
                  <a:gd name="T87" fmla="*/ 227 h 559"/>
                  <a:gd name="T88" fmla="*/ 0 w 67"/>
                  <a:gd name="T89" fmla="*/ 193 h 559"/>
                  <a:gd name="T90" fmla="*/ 0 w 67"/>
                  <a:gd name="T91" fmla="*/ 155 h 559"/>
                  <a:gd name="T92" fmla="*/ 0 w 67"/>
                  <a:gd name="T93" fmla="*/ 113 h 559"/>
                  <a:gd name="T94" fmla="*/ 0 w 67"/>
                  <a:gd name="T95" fmla="*/ 66 h 559"/>
                  <a:gd name="T96" fmla="*/ 0 w 67"/>
                  <a:gd name="T97" fmla="*/ 14 h 559"/>
                  <a:gd name="T98" fmla="*/ 15 w 67"/>
                  <a:gd name="T99" fmla="*/ 0 h 559"/>
                  <a:gd name="T100" fmla="*/ 49 w 67"/>
                  <a:gd name="T101" fmla="*/ 11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
                  <a:gd name="T154" fmla="*/ 0 h 559"/>
                  <a:gd name="T155" fmla="*/ 67 w 67"/>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 h="559">
                    <a:moveTo>
                      <a:pt x="57" y="15"/>
                    </a:moveTo>
                    <a:lnTo>
                      <a:pt x="57" y="21"/>
                    </a:lnTo>
                    <a:lnTo>
                      <a:pt x="57" y="27"/>
                    </a:lnTo>
                    <a:lnTo>
                      <a:pt x="57" y="32"/>
                    </a:lnTo>
                    <a:lnTo>
                      <a:pt x="57" y="38"/>
                    </a:lnTo>
                    <a:lnTo>
                      <a:pt x="57" y="43"/>
                    </a:lnTo>
                    <a:lnTo>
                      <a:pt x="57" y="48"/>
                    </a:lnTo>
                    <a:lnTo>
                      <a:pt x="58" y="53"/>
                    </a:lnTo>
                    <a:lnTo>
                      <a:pt x="58" y="58"/>
                    </a:lnTo>
                    <a:lnTo>
                      <a:pt x="58" y="62"/>
                    </a:lnTo>
                    <a:lnTo>
                      <a:pt x="58" y="67"/>
                    </a:lnTo>
                    <a:lnTo>
                      <a:pt x="58" y="71"/>
                    </a:lnTo>
                    <a:lnTo>
                      <a:pt x="58" y="76"/>
                    </a:lnTo>
                    <a:lnTo>
                      <a:pt x="58" y="80"/>
                    </a:lnTo>
                    <a:lnTo>
                      <a:pt x="58" y="84"/>
                    </a:lnTo>
                    <a:lnTo>
                      <a:pt x="58" y="88"/>
                    </a:lnTo>
                    <a:lnTo>
                      <a:pt x="58" y="92"/>
                    </a:lnTo>
                    <a:lnTo>
                      <a:pt x="58" y="96"/>
                    </a:lnTo>
                    <a:lnTo>
                      <a:pt x="58" y="100"/>
                    </a:lnTo>
                    <a:lnTo>
                      <a:pt x="58" y="103"/>
                    </a:lnTo>
                    <a:lnTo>
                      <a:pt x="58" y="107"/>
                    </a:lnTo>
                    <a:lnTo>
                      <a:pt x="58" y="111"/>
                    </a:lnTo>
                    <a:lnTo>
                      <a:pt x="59" y="114"/>
                    </a:lnTo>
                    <a:lnTo>
                      <a:pt x="59" y="118"/>
                    </a:lnTo>
                    <a:lnTo>
                      <a:pt x="59" y="121"/>
                    </a:lnTo>
                    <a:lnTo>
                      <a:pt x="59" y="125"/>
                    </a:lnTo>
                    <a:lnTo>
                      <a:pt x="59" y="128"/>
                    </a:lnTo>
                    <a:lnTo>
                      <a:pt x="59" y="131"/>
                    </a:lnTo>
                    <a:lnTo>
                      <a:pt x="59" y="135"/>
                    </a:lnTo>
                    <a:lnTo>
                      <a:pt x="59" y="138"/>
                    </a:lnTo>
                    <a:lnTo>
                      <a:pt x="59" y="141"/>
                    </a:lnTo>
                    <a:lnTo>
                      <a:pt x="59" y="145"/>
                    </a:lnTo>
                    <a:lnTo>
                      <a:pt x="59" y="148"/>
                    </a:lnTo>
                    <a:lnTo>
                      <a:pt x="59" y="151"/>
                    </a:lnTo>
                    <a:lnTo>
                      <a:pt x="59" y="155"/>
                    </a:lnTo>
                    <a:lnTo>
                      <a:pt x="59" y="158"/>
                    </a:lnTo>
                    <a:lnTo>
                      <a:pt x="59" y="161"/>
                    </a:lnTo>
                    <a:lnTo>
                      <a:pt x="59" y="165"/>
                    </a:lnTo>
                    <a:lnTo>
                      <a:pt x="59" y="168"/>
                    </a:lnTo>
                    <a:lnTo>
                      <a:pt x="60" y="172"/>
                    </a:lnTo>
                    <a:lnTo>
                      <a:pt x="60" y="175"/>
                    </a:lnTo>
                    <a:lnTo>
                      <a:pt x="60" y="179"/>
                    </a:lnTo>
                    <a:lnTo>
                      <a:pt x="60" y="183"/>
                    </a:lnTo>
                    <a:lnTo>
                      <a:pt x="60" y="186"/>
                    </a:lnTo>
                    <a:lnTo>
                      <a:pt x="60" y="190"/>
                    </a:lnTo>
                    <a:lnTo>
                      <a:pt x="60" y="194"/>
                    </a:lnTo>
                    <a:lnTo>
                      <a:pt x="60" y="198"/>
                    </a:lnTo>
                    <a:lnTo>
                      <a:pt x="60" y="202"/>
                    </a:lnTo>
                    <a:lnTo>
                      <a:pt x="60" y="206"/>
                    </a:lnTo>
                    <a:lnTo>
                      <a:pt x="60" y="210"/>
                    </a:lnTo>
                    <a:lnTo>
                      <a:pt x="60" y="215"/>
                    </a:lnTo>
                    <a:lnTo>
                      <a:pt x="60" y="219"/>
                    </a:lnTo>
                    <a:lnTo>
                      <a:pt x="60" y="224"/>
                    </a:lnTo>
                    <a:lnTo>
                      <a:pt x="61" y="229"/>
                    </a:lnTo>
                    <a:lnTo>
                      <a:pt x="61" y="233"/>
                    </a:lnTo>
                    <a:lnTo>
                      <a:pt x="61" y="238"/>
                    </a:lnTo>
                    <a:lnTo>
                      <a:pt x="61" y="243"/>
                    </a:lnTo>
                    <a:lnTo>
                      <a:pt x="61" y="249"/>
                    </a:lnTo>
                    <a:lnTo>
                      <a:pt x="61" y="254"/>
                    </a:lnTo>
                    <a:lnTo>
                      <a:pt x="61" y="260"/>
                    </a:lnTo>
                    <a:lnTo>
                      <a:pt x="61" y="266"/>
                    </a:lnTo>
                    <a:lnTo>
                      <a:pt x="61" y="271"/>
                    </a:lnTo>
                    <a:lnTo>
                      <a:pt x="61" y="278"/>
                    </a:lnTo>
                    <a:lnTo>
                      <a:pt x="61" y="284"/>
                    </a:lnTo>
                    <a:lnTo>
                      <a:pt x="61" y="290"/>
                    </a:lnTo>
                    <a:lnTo>
                      <a:pt x="62" y="297"/>
                    </a:lnTo>
                    <a:lnTo>
                      <a:pt x="62" y="304"/>
                    </a:lnTo>
                    <a:lnTo>
                      <a:pt x="62" y="311"/>
                    </a:lnTo>
                    <a:lnTo>
                      <a:pt x="62" y="318"/>
                    </a:lnTo>
                    <a:lnTo>
                      <a:pt x="62" y="326"/>
                    </a:lnTo>
                    <a:lnTo>
                      <a:pt x="62" y="333"/>
                    </a:lnTo>
                    <a:lnTo>
                      <a:pt x="62" y="341"/>
                    </a:lnTo>
                    <a:lnTo>
                      <a:pt x="62" y="350"/>
                    </a:lnTo>
                    <a:lnTo>
                      <a:pt x="63" y="358"/>
                    </a:lnTo>
                    <a:lnTo>
                      <a:pt x="63" y="367"/>
                    </a:lnTo>
                    <a:lnTo>
                      <a:pt x="63" y="376"/>
                    </a:lnTo>
                    <a:lnTo>
                      <a:pt x="63" y="385"/>
                    </a:lnTo>
                    <a:lnTo>
                      <a:pt x="63" y="394"/>
                    </a:lnTo>
                    <a:lnTo>
                      <a:pt x="63" y="404"/>
                    </a:lnTo>
                    <a:lnTo>
                      <a:pt x="63" y="414"/>
                    </a:lnTo>
                    <a:lnTo>
                      <a:pt x="64" y="424"/>
                    </a:lnTo>
                    <a:lnTo>
                      <a:pt x="64" y="435"/>
                    </a:lnTo>
                    <a:lnTo>
                      <a:pt x="64" y="445"/>
                    </a:lnTo>
                    <a:lnTo>
                      <a:pt x="64" y="457"/>
                    </a:lnTo>
                    <a:lnTo>
                      <a:pt x="64" y="468"/>
                    </a:lnTo>
                    <a:lnTo>
                      <a:pt x="64" y="480"/>
                    </a:lnTo>
                    <a:lnTo>
                      <a:pt x="65" y="492"/>
                    </a:lnTo>
                    <a:lnTo>
                      <a:pt x="65" y="504"/>
                    </a:lnTo>
                    <a:lnTo>
                      <a:pt x="65" y="517"/>
                    </a:lnTo>
                    <a:lnTo>
                      <a:pt x="65" y="530"/>
                    </a:lnTo>
                    <a:lnTo>
                      <a:pt x="65" y="543"/>
                    </a:lnTo>
                    <a:lnTo>
                      <a:pt x="66" y="557"/>
                    </a:lnTo>
                    <a:lnTo>
                      <a:pt x="60" y="557"/>
                    </a:lnTo>
                    <a:lnTo>
                      <a:pt x="55" y="557"/>
                    </a:lnTo>
                    <a:lnTo>
                      <a:pt x="52" y="557"/>
                    </a:lnTo>
                    <a:lnTo>
                      <a:pt x="48" y="557"/>
                    </a:lnTo>
                    <a:lnTo>
                      <a:pt x="44" y="557"/>
                    </a:lnTo>
                    <a:lnTo>
                      <a:pt x="39" y="557"/>
                    </a:lnTo>
                    <a:lnTo>
                      <a:pt x="33" y="557"/>
                    </a:lnTo>
                    <a:lnTo>
                      <a:pt x="24"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0"/>
                    </a:lnTo>
                    <a:lnTo>
                      <a:pt x="24" y="2"/>
                    </a:lnTo>
                    <a:lnTo>
                      <a:pt x="33" y="4"/>
                    </a:lnTo>
                    <a:lnTo>
                      <a:pt x="41" y="7"/>
                    </a:lnTo>
                    <a:lnTo>
                      <a:pt x="49" y="11"/>
                    </a:lnTo>
                    <a:lnTo>
                      <a:pt x="57" y="15"/>
                    </a:lnTo>
                  </a:path>
                </a:pathLst>
              </a:custGeom>
              <a:solidFill>
                <a:srgbClr val="F0F0F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0" name="Freeform 760">
                <a:extLst>
                  <a:ext uri="{FF2B5EF4-FFF2-40B4-BE49-F238E27FC236}">
                    <a16:creationId xmlns:a16="http://schemas.microsoft.com/office/drawing/2014/main" id="{EAAC30E1-EC79-45E0-B6C4-6054C4D20B45}"/>
                  </a:ext>
                </a:extLst>
              </p:cNvPr>
              <p:cNvSpPr>
                <a:spLocks/>
              </p:cNvSpPr>
              <p:nvPr/>
            </p:nvSpPr>
            <p:spPr bwMode="auto">
              <a:xfrm>
                <a:off x="587" y="3077"/>
                <a:ext cx="62" cy="559"/>
              </a:xfrm>
              <a:custGeom>
                <a:avLst/>
                <a:gdLst>
                  <a:gd name="T0" fmla="*/ 53 w 62"/>
                  <a:gd name="T1" fmla="*/ 32 h 559"/>
                  <a:gd name="T2" fmla="*/ 53 w 62"/>
                  <a:gd name="T3" fmla="*/ 53 h 559"/>
                  <a:gd name="T4" fmla="*/ 53 w 62"/>
                  <a:gd name="T5" fmla="*/ 71 h 559"/>
                  <a:gd name="T6" fmla="*/ 54 w 62"/>
                  <a:gd name="T7" fmla="*/ 88 h 559"/>
                  <a:gd name="T8" fmla="*/ 54 w 62"/>
                  <a:gd name="T9" fmla="*/ 103 h 559"/>
                  <a:gd name="T10" fmla="*/ 54 w 62"/>
                  <a:gd name="T11" fmla="*/ 118 h 559"/>
                  <a:gd name="T12" fmla="*/ 54 w 62"/>
                  <a:gd name="T13" fmla="*/ 131 h 559"/>
                  <a:gd name="T14" fmla="*/ 55 w 62"/>
                  <a:gd name="T15" fmla="*/ 145 h 559"/>
                  <a:gd name="T16" fmla="*/ 55 w 62"/>
                  <a:gd name="T17" fmla="*/ 158 h 559"/>
                  <a:gd name="T18" fmla="*/ 55 w 62"/>
                  <a:gd name="T19" fmla="*/ 172 h 559"/>
                  <a:gd name="T20" fmla="*/ 55 w 62"/>
                  <a:gd name="T21" fmla="*/ 186 h 559"/>
                  <a:gd name="T22" fmla="*/ 55 w 62"/>
                  <a:gd name="T23" fmla="*/ 202 h 559"/>
                  <a:gd name="T24" fmla="*/ 56 w 62"/>
                  <a:gd name="T25" fmla="*/ 219 h 559"/>
                  <a:gd name="T26" fmla="*/ 56 w 62"/>
                  <a:gd name="T27" fmla="*/ 238 h 559"/>
                  <a:gd name="T28" fmla="*/ 56 w 62"/>
                  <a:gd name="T29" fmla="*/ 260 h 559"/>
                  <a:gd name="T30" fmla="*/ 57 w 62"/>
                  <a:gd name="T31" fmla="*/ 284 h 559"/>
                  <a:gd name="T32" fmla="*/ 57 w 62"/>
                  <a:gd name="T33" fmla="*/ 311 h 559"/>
                  <a:gd name="T34" fmla="*/ 58 w 62"/>
                  <a:gd name="T35" fmla="*/ 341 h 559"/>
                  <a:gd name="T36" fmla="*/ 58 w 62"/>
                  <a:gd name="T37" fmla="*/ 376 h 559"/>
                  <a:gd name="T38" fmla="*/ 59 w 62"/>
                  <a:gd name="T39" fmla="*/ 414 h 559"/>
                  <a:gd name="T40" fmla="*/ 59 w 62"/>
                  <a:gd name="T41" fmla="*/ 457 h 559"/>
                  <a:gd name="T42" fmla="*/ 60 w 62"/>
                  <a:gd name="T43" fmla="*/ 504 h 559"/>
                  <a:gd name="T44" fmla="*/ 61 w 62"/>
                  <a:gd name="T45" fmla="*/ 557 h 559"/>
                  <a:gd name="T46" fmla="*/ 46 w 62"/>
                  <a:gd name="T47" fmla="*/ 557 h 559"/>
                  <a:gd name="T48" fmla="*/ 24 w 62"/>
                  <a:gd name="T49" fmla="*/ 557 h 559"/>
                  <a:gd name="T50" fmla="*/ 0 w 62"/>
                  <a:gd name="T51" fmla="*/ 552 h 559"/>
                  <a:gd name="T52" fmla="*/ 0 w 62"/>
                  <a:gd name="T53" fmla="*/ 530 h 559"/>
                  <a:gd name="T54" fmla="*/ 0 w 62"/>
                  <a:gd name="T55" fmla="*/ 510 h 559"/>
                  <a:gd name="T56" fmla="*/ 0 w 62"/>
                  <a:gd name="T57" fmla="*/ 492 h 559"/>
                  <a:gd name="T58" fmla="*/ 0 w 62"/>
                  <a:gd name="T59" fmla="*/ 476 h 559"/>
                  <a:gd name="T60" fmla="*/ 0 w 62"/>
                  <a:gd name="T61" fmla="*/ 461 h 559"/>
                  <a:gd name="T62" fmla="*/ 0 w 62"/>
                  <a:gd name="T63" fmla="*/ 447 h 559"/>
                  <a:gd name="T64" fmla="*/ 0 w 62"/>
                  <a:gd name="T65" fmla="*/ 433 h 559"/>
                  <a:gd name="T66" fmla="*/ 0 w 62"/>
                  <a:gd name="T67" fmla="*/ 420 h 559"/>
                  <a:gd name="T68" fmla="*/ 0 w 62"/>
                  <a:gd name="T69" fmla="*/ 407 h 559"/>
                  <a:gd name="T70" fmla="*/ 0 w 62"/>
                  <a:gd name="T71" fmla="*/ 393 h 559"/>
                  <a:gd name="T72" fmla="*/ 0 w 62"/>
                  <a:gd name="T73" fmla="*/ 378 h 559"/>
                  <a:gd name="T74" fmla="*/ 0 w 62"/>
                  <a:gd name="T75" fmla="*/ 362 h 559"/>
                  <a:gd name="T76" fmla="*/ 0 w 62"/>
                  <a:gd name="T77" fmla="*/ 344 h 559"/>
                  <a:gd name="T78" fmla="*/ 0 w 62"/>
                  <a:gd name="T79" fmla="*/ 324 h 559"/>
                  <a:gd name="T80" fmla="*/ 0 w 62"/>
                  <a:gd name="T81" fmla="*/ 302 h 559"/>
                  <a:gd name="T82" fmla="*/ 0 w 62"/>
                  <a:gd name="T83" fmla="*/ 277 h 559"/>
                  <a:gd name="T84" fmla="*/ 0 w 62"/>
                  <a:gd name="T85" fmla="*/ 250 h 559"/>
                  <a:gd name="T86" fmla="*/ 0 w 62"/>
                  <a:gd name="T87" fmla="*/ 219 h 559"/>
                  <a:gd name="T88" fmla="*/ 0 w 62"/>
                  <a:gd name="T89" fmla="*/ 184 h 559"/>
                  <a:gd name="T90" fmla="*/ 0 w 62"/>
                  <a:gd name="T91" fmla="*/ 145 h 559"/>
                  <a:gd name="T92" fmla="*/ 0 w 62"/>
                  <a:gd name="T93" fmla="*/ 102 h 559"/>
                  <a:gd name="T94" fmla="*/ 0 w 62"/>
                  <a:gd name="T95" fmla="*/ 53 h 559"/>
                  <a:gd name="T96" fmla="*/ 0 w 62"/>
                  <a:gd name="T97" fmla="*/ 0 h 559"/>
                  <a:gd name="T98" fmla="*/ 26 w 62"/>
                  <a:gd name="T99" fmla="*/ 3 h 559"/>
                  <a:gd name="T100" fmla="*/ 52 w 62"/>
                  <a:gd name="T101" fmla="*/ 15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2"/>
                  <a:gd name="T154" fmla="*/ 0 h 559"/>
                  <a:gd name="T155" fmla="*/ 62 w 62"/>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2" h="559">
                    <a:moveTo>
                      <a:pt x="52" y="15"/>
                    </a:moveTo>
                    <a:lnTo>
                      <a:pt x="52" y="21"/>
                    </a:lnTo>
                    <a:lnTo>
                      <a:pt x="53" y="27"/>
                    </a:lnTo>
                    <a:lnTo>
                      <a:pt x="53" y="32"/>
                    </a:lnTo>
                    <a:lnTo>
                      <a:pt x="53" y="38"/>
                    </a:lnTo>
                    <a:lnTo>
                      <a:pt x="53" y="43"/>
                    </a:lnTo>
                    <a:lnTo>
                      <a:pt x="53" y="48"/>
                    </a:lnTo>
                    <a:lnTo>
                      <a:pt x="53" y="53"/>
                    </a:lnTo>
                    <a:lnTo>
                      <a:pt x="53" y="58"/>
                    </a:lnTo>
                    <a:lnTo>
                      <a:pt x="53" y="62"/>
                    </a:lnTo>
                    <a:lnTo>
                      <a:pt x="53" y="67"/>
                    </a:lnTo>
                    <a:lnTo>
                      <a:pt x="53" y="71"/>
                    </a:lnTo>
                    <a:lnTo>
                      <a:pt x="53" y="76"/>
                    </a:lnTo>
                    <a:lnTo>
                      <a:pt x="53" y="80"/>
                    </a:lnTo>
                    <a:lnTo>
                      <a:pt x="54" y="84"/>
                    </a:lnTo>
                    <a:lnTo>
                      <a:pt x="54" y="88"/>
                    </a:lnTo>
                    <a:lnTo>
                      <a:pt x="54" y="92"/>
                    </a:lnTo>
                    <a:lnTo>
                      <a:pt x="54" y="96"/>
                    </a:lnTo>
                    <a:lnTo>
                      <a:pt x="54" y="100"/>
                    </a:lnTo>
                    <a:lnTo>
                      <a:pt x="54" y="103"/>
                    </a:lnTo>
                    <a:lnTo>
                      <a:pt x="54" y="107"/>
                    </a:lnTo>
                    <a:lnTo>
                      <a:pt x="54" y="111"/>
                    </a:lnTo>
                    <a:lnTo>
                      <a:pt x="54" y="114"/>
                    </a:lnTo>
                    <a:lnTo>
                      <a:pt x="54" y="118"/>
                    </a:lnTo>
                    <a:lnTo>
                      <a:pt x="54" y="121"/>
                    </a:lnTo>
                    <a:lnTo>
                      <a:pt x="54" y="125"/>
                    </a:lnTo>
                    <a:lnTo>
                      <a:pt x="54" y="128"/>
                    </a:lnTo>
                    <a:lnTo>
                      <a:pt x="54" y="131"/>
                    </a:lnTo>
                    <a:lnTo>
                      <a:pt x="54" y="135"/>
                    </a:lnTo>
                    <a:lnTo>
                      <a:pt x="54" y="138"/>
                    </a:lnTo>
                    <a:lnTo>
                      <a:pt x="54" y="141"/>
                    </a:lnTo>
                    <a:lnTo>
                      <a:pt x="55" y="145"/>
                    </a:lnTo>
                    <a:lnTo>
                      <a:pt x="55" y="148"/>
                    </a:lnTo>
                    <a:lnTo>
                      <a:pt x="55" y="151"/>
                    </a:lnTo>
                    <a:lnTo>
                      <a:pt x="55" y="155"/>
                    </a:lnTo>
                    <a:lnTo>
                      <a:pt x="55" y="158"/>
                    </a:lnTo>
                    <a:lnTo>
                      <a:pt x="55" y="161"/>
                    </a:lnTo>
                    <a:lnTo>
                      <a:pt x="55" y="165"/>
                    </a:lnTo>
                    <a:lnTo>
                      <a:pt x="55" y="168"/>
                    </a:lnTo>
                    <a:lnTo>
                      <a:pt x="55" y="172"/>
                    </a:lnTo>
                    <a:lnTo>
                      <a:pt x="55" y="175"/>
                    </a:lnTo>
                    <a:lnTo>
                      <a:pt x="55" y="179"/>
                    </a:lnTo>
                    <a:lnTo>
                      <a:pt x="55" y="183"/>
                    </a:lnTo>
                    <a:lnTo>
                      <a:pt x="55" y="186"/>
                    </a:lnTo>
                    <a:lnTo>
                      <a:pt x="55" y="190"/>
                    </a:lnTo>
                    <a:lnTo>
                      <a:pt x="55" y="194"/>
                    </a:lnTo>
                    <a:lnTo>
                      <a:pt x="55" y="198"/>
                    </a:lnTo>
                    <a:lnTo>
                      <a:pt x="55" y="202"/>
                    </a:lnTo>
                    <a:lnTo>
                      <a:pt x="56" y="206"/>
                    </a:lnTo>
                    <a:lnTo>
                      <a:pt x="56" y="210"/>
                    </a:lnTo>
                    <a:lnTo>
                      <a:pt x="56" y="215"/>
                    </a:lnTo>
                    <a:lnTo>
                      <a:pt x="56" y="219"/>
                    </a:lnTo>
                    <a:lnTo>
                      <a:pt x="56" y="224"/>
                    </a:lnTo>
                    <a:lnTo>
                      <a:pt x="56" y="229"/>
                    </a:lnTo>
                    <a:lnTo>
                      <a:pt x="56" y="233"/>
                    </a:lnTo>
                    <a:lnTo>
                      <a:pt x="56" y="238"/>
                    </a:lnTo>
                    <a:lnTo>
                      <a:pt x="56" y="243"/>
                    </a:lnTo>
                    <a:lnTo>
                      <a:pt x="56" y="249"/>
                    </a:lnTo>
                    <a:lnTo>
                      <a:pt x="56" y="254"/>
                    </a:lnTo>
                    <a:lnTo>
                      <a:pt x="56" y="260"/>
                    </a:lnTo>
                    <a:lnTo>
                      <a:pt x="56" y="266"/>
                    </a:lnTo>
                    <a:lnTo>
                      <a:pt x="57" y="271"/>
                    </a:lnTo>
                    <a:lnTo>
                      <a:pt x="57" y="278"/>
                    </a:lnTo>
                    <a:lnTo>
                      <a:pt x="57" y="284"/>
                    </a:lnTo>
                    <a:lnTo>
                      <a:pt x="57" y="290"/>
                    </a:lnTo>
                    <a:lnTo>
                      <a:pt x="57" y="297"/>
                    </a:lnTo>
                    <a:lnTo>
                      <a:pt x="57" y="304"/>
                    </a:lnTo>
                    <a:lnTo>
                      <a:pt x="57" y="311"/>
                    </a:lnTo>
                    <a:lnTo>
                      <a:pt x="57" y="318"/>
                    </a:lnTo>
                    <a:lnTo>
                      <a:pt x="57" y="326"/>
                    </a:lnTo>
                    <a:lnTo>
                      <a:pt x="57" y="333"/>
                    </a:lnTo>
                    <a:lnTo>
                      <a:pt x="58" y="341"/>
                    </a:lnTo>
                    <a:lnTo>
                      <a:pt x="58" y="350"/>
                    </a:lnTo>
                    <a:lnTo>
                      <a:pt x="58" y="358"/>
                    </a:lnTo>
                    <a:lnTo>
                      <a:pt x="58" y="367"/>
                    </a:lnTo>
                    <a:lnTo>
                      <a:pt x="58" y="376"/>
                    </a:lnTo>
                    <a:lnTo>
                      <a:pt x="58" y="385"/>
                    </a:lnTo>
                    <a:lnTo>
                      <a:pt x="58" y="394"/>
                    </a:lnTo>
                    <a:lnTo>
                      <a:pt x="58" y="404"/>
                    </a:lnTo>
                    <a:lnTo>
                      <a:pt x="59" y="414"/>
                    </a:lnTo>
                    <a:lnTo>
                      <a:pt x="59" y="424"/>
                    </a:lnTo>
                    <a:lnTo>
                      <a:pt x="59" y="435"/>
                    </a:lnTo>
                    <a:lnTo>
                      <a:pt x="59" y="445"/>
                    </a:lnTo>
                    <a:lnTo>
                      <a:pt x="59" y="457"/>
                    </a:lnTo>
                    <a:lnTo>
                      <a:pt x="59" y="468"/>
                    </a:lnTo>
                    <a:lnTo>
                      <a:pt x="59" y="480"/>
                    </a:lnTo>
                    <a:lnTo>
                      <a:pt x="60" y="492"/>
                    </a:lnTo>
                    <a:lnTo>
                      <a:pt x="60" y="504"/>
                    </a:lnTo>
                    <a:lnTo>
                      <a:pt x="60" y="517"/>
                    </a:lnTo>
                    <a:lnTo>
                      <a:pt x="60" y="530"/>
                    </a:lnTo>
                    <a:lnTo>
                      <a:pt x="60" y="543"/>
                    </a:lnTo>
                    <a:lnTo>
                      <a:pt x="61" y="557"/>
                    </a:lnTo>
                    <a:lnTo>
                      <a:pt x="55" y="557"/>
                    </a:lnTo>
                    <a:lnTo>
                      <a:pt x="50" y="557"/>
                    </a:lnTo>
                    <a:lnTo>
                      <a:pt x="46" y="557"/>
                    </a:lnTo>
                    <a:lnTo>
                      <a:pt x="43" y="557"/>
                    </a:lnTo>
                    <a:lnTo>
                      <a:pt x="38" y="557"/>
                    </a:lnTo>
                    <a:lnTo>
                      <a:pt x="32" y="557"/>
                    </a:lnTo>
                    <a:lnTo>
                      <a:pt x="24"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8" y="0"/>
                    </a:lnTo>
                    <a:lnTo>
                      <a:pt x="16" y="0"/>
                    </a:lnTo>
                    <a:lnTo>
                      <a:pt x="26" y="3"/>
                    </a:lnTo>
                    <a:lnTo>
                      <a:pt x="35" y="6"/>
                    </a:lnTo>
                    <a:lnTo>
                      <a:pt x="44" y="10"/>
                    </a:lnTo>
                    <a:lnTo>
                      <a:pt x="52" y="15"/>
                    </a:lnTo>
                  </a:path>
                </a:pathLst>
              </a:custGeom>
              <a:solidFill>
                <a:srgbClr val="DEDED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1" name="Freeform 761">
                <a:extLst>
                  <a:ext uri="{FF2B5EF4-FFF2-40B4-BE49-F238E27FC236}">
                    <a16:creationId xmlns:a16="http://schemas.microsoft.com/office/drawing/2014/main" id="{9562081D-AA2C-4DD3-8860-FFF5E9A2C404}"/>
                  </a:ext>
                </a:extLst>
              </p:cNvPr>
              <p:cNvSpPr>
                <a:spLocks/>
              </p:cNvSpPr>
              <p:nvPr/>
            </p:nvSpPr>
            <p:spPr bwMode="auto">
              <a:xfrm>
                <a:off x="592" y="3077"/>
                <a:ext cx="57" cy="559"/>
              </a:xfrm>
              <a:custGeom>
                <a:avLst/>
                <a:gdLst>
                  <a:gd name="T0" fmla="*/ 49 w 57"/>
                  <a:gd name="T1" fmla="*/ 32 h 559"/>
                  <a:gd name="T2" fmla="*/ 49 w 57"/>
                  <a:gd name="T3" fmla="*/ 53 h 559"/>
                  <a:gd name="T4" fmla="*/ 49 w 57"/>
                  <a:gd name="T5" fmla="*/ 71 h 559"/>
                  <a:gd name="T6" fmla="*/ 49 w 57"/>
                  <a:gd name="T7" fmla="*/ 88 h 559"/>
                  <a:gd name="T8" fmla="*/ 50 w 57"/>
                  <a:gd name="T9" fmla="*/ 103 h 559"/>
                  <a:gd name="T10" fmla="*/ 50 w 57"/>
                  <a:gd name="T11" fmla="*/ 118 h 559"/>
                  <a:gd name="T12" fmla="*/ 50 w 57"/>
                  <a:gd name="T13" fmla="*/ 131 h 559"/>
                  <a:gd name="T14" fmla="*/ 50 w 57"/>
                  <a:gd name="T15" fmla="*/ 145 h 559"/>
                  <a:gd name="T16" fmla="*/ 50 w 57"/>
                  <a:gd name="T17" fmla="*/ 158 h 559"/>
                  <a:gd name="T18" fmla="*/ 51 w 57"/>
                  <a:gd name="T19" fmla="*/ 172 h 559"/>
                  <a:gd name="T20" fmla="*/ 51 w 57"/>
                  <a:gd name="T21" fmla="*/ 186 h 559"/>
                  <a:gd name="T22" fmla="*/ 51 w 57"/>
                  <a:gd name="T23" fmla="*/ 202 h 559"/>
                  <a:gd name="T24" fmla="*/ 51 w 57"/>
                  <a:gd name="T25" fmla="*/ 219 h 559"/>
                  <a:gd name="T26" fmla="*/ 51 w 57"/>
                  <a:gd name="T27" fmla="*/ 238 h 559"/>
                  <a:gd name="T28" fmla="*/ 52 w 57"/>
                  <a:gd name="T29" fmla="*/ 260 h 559"/>
                  <a:gd name="T30" fmla="*/ 52 w 57"/>
                  <a:gd name="T31" fmla="*/ 284 h 559"/>
                  <a:gd name="T32" fmla="*/ 52 w 57"/>
                  <a:gd name="T33" fmla="*/ 311 h 559"/>
                  <a:gd name="T34" fmla="*/ 53 w 57"/>
                  <a:gd name="T35" fmla="*/ 341 h 559"/>
                  <a:gd name="T36" fmla="*/ 53 w 57"/>
                  <a:gd name="T37" fmla="*/ 376 h 559"/>
                  <a:gd name="T38" fmla="*/ 54 w 57"/>
                  <a:gd name="T39" fmla="*/ 414 h 559"/>
                  <a:gd name="T40" fmla="*/ 54 w 57"/>
                  <a:gd name="T41" fmla="*/ 457 h 559"/>
                  <a:gd name="T42" fmla="*/ 55 w 57"/>
                  <a:gd name="T43" fmla="*/ 504 h 559"/>
                  <a:gd name="T44" fmla="*/ 56 w 57"/>
                  <a:gd name="T45" fmla="*/ 557 h 559"/>
                  <a:gd name="T46" fmla="*/ 41 w 57"/>
                  <a:gd name="T47" fmla="*/ 557 h 559"/>
                  <a:gd name="T48" fmla="*/ 14 w 57"/>
                  <a:gd name="T49" fmla="*/ 557 h 559"/>
                  <a:gd name="T50" fmla="*/ 0 w 57"/>
                  <a:gd name="T51" fmla="*/ 546 h 559"/>
                  <a:gd name="T52" fmla="*/ 0 w 57"/>
                  <a:gd name="T53" fmla="*/ 524 h 559"/>
                  <a:gd name="T54" fmla="*/ 0 w 57"/>
                  <a:gd name="T55" fmla="*/ 505 h 559"/>
                  <a:gd name="T56" fmla="*/ 0 w 57"/>
                  <a:gd name="T57" fmla="*/ 488 h 559"/>
                  <a:gd name="T58" fmla="*/ 0 w 57"/>
                  <a:gd name="T59" fmla="*/ 472 h 559"/>
                  <a:gd name="T60" fmla="*/ 0 w 57"/>
                  <a:gd name="T61" fmla="*/ 457 h 559"/>
                  <a:gd name="T62" fmla="*/ 0 w 57"/>
                  <a:gd name="T63" fmla="*/ 444 h 559"/>
                  <a:gd name="T64" fmla="*/ 0 w 57"/>
                  <a:gd name="T65" fmla="*/ 430 h 559"/>
                  <a:gd name="T66" fmla="*/ 0 w 57"/>
                  <a:gd name="T67" fmla="*/ 417 h 559"/>
                  <a:gd name="T68" fmla="*/ 0 w 57"/>
                  <a:gd name="T69" fmla="*/ 403 h 559"/>
                  <a:gd name="T70" fmla="*/ 0 w 57"/>
                  <a:gd name="T71" fmla="*/ 389 h 559"/>
                  <a:gd name="T72" fmla="*/ 0 w 57"/>
                  <a:gd name="T73" fmla="*/ 374 h 559"/>
                  <a:gd name="T74" fmla="*/ 0 w 57"/>
                  <a:gd name="T75" fmla="*/ 357 h 559"/>
                  <a:gd name="T76" fmla="*/ 0 w 57"/>
                  <a:gd name="T77" fmla="*/ 339 h 559"/>
                  <a:gd name="T78" fmla="*/ 0 w 57"/>
                  <a:gd name="T79" fmla="*/ 319 h 559"/>
                  <a:gd name="T80" fmla="*/ 0 w 57"/>
                  <a:gd name="T81" fmla="*/ 296 h 559"/>
                  <a:gd name="T82" fmla="*/ 0 w 57"/>
                  <a:gd name="T83" fmla="*/ 271 h 559"/>
                  <a:gd name="T84" fmla="*/ 0 w 57"/>
                  <a:gd name="T85" fmla="*/ 242 h 559"/>
                  <a:gd name="T86" fmla="*/ 0 w 57"/>
                  <a:gd name="T87" fmla="*/ 210 h 559"/>
                  <a:gd name="T88" fmla="*/ 0 w 57"/>
                  <a:gd name="T89" fmla="*/ 174 h 559"/>
                  <a:gd name="T90" fmla="*/ 0 w 57"/>
                  <a:gd name="T91" fmla="*/ 135 h 559"/>
                  <a:gd name="T92" fmla="*/ 0 w 57"/>
                  <a:gd name="T93" fmla="*/ 90 h 559"/>
                  <a:gd name="T94" fmla="*/ 0 w 57"/>
                  <a:gd name="T95" fmla="*/ 41 h 559"/>
                  <a:gd name="T96" fmla="*/ 0 w 57"/>
                  <a:gd name="T97" fmla="*/ 0 h 559"/>
                  <a:gd name="T98" fmla="*/ 32 w 57"/>
                  <a:gd name="T99" fmla="*/ 6 h 559"/>
                  <a:gd name="T100" fmla="*/ 48 w 57"/>
                  <a:gd name="T101" fmla="*/ 15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7"/>
                  <a:gd name="T154" fmla="*/ 0 h 559"/>
                  <a:gd name="T155" fmla="*/ 57 w 57"/>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7" h="559">
                    <a:moveTo>
                      <a:pt x="48" y="15"/>
                    </a:moveTo>
                    <a:lnTo>
                      <a:pt x="48" y="21"/>
                    </a:lnTo>
                    <a:lnTo>
                      <a:pt x="48" y="27"/>
                    </a:lnTo>
                    <a:lnTo>
                      <a:pt x="49" y="32"/>
                    </a:lnTo>
                    <a:lnTo>
                      <a:pt x="49" y="38"/>
                    </a:lnTo>
                    <a:lnTo>
                      <a:pt x="49" y="43"/>
                    </a:lnTo>
                    <a:lnTo>
                      <a:pt x="49" y="48"/>
                    </a:lnTo>
                    <a:lnTo>
                      <a:pt x="49" y="53"/>
                    </a:lnTo>
                    <a:lnTo>
                      <a:pt x="49" y="58"/>
                    </a:lnTo>
                    <a:lnTo>
                      <a:pt x="49" y="62"/>
                    </a:lnTo>
                    <a:lnTo>
                      <a:pt x="49" y="67"/>
                    </a:lnTo>
                    <a:lnTo>
                      <a:pt x="49" y="71"/>
                    </a:lnTo>
                    <a:lnTo>
                      <a:pt x="49" y="76"/>
                    </a:lnTo>
                    <a:lnTo>
                      <a:pt x="49" y="80"/>
                    </a:lnTo>
                    <a:lnTo>
                      <a:pt x="49" y="84"/>
                    </a:lnTo>
                    <a:lnTo>
                      <a:pt x="49" y="88"/>
                    </a:lnTo>
                    <a:lnTo>
                      <a:pt x="49" y="92"/>
                    </a:lnTo>
                    <a:lnTo>
                      <a:pt x="49" y="96"/>
                    </a:lnTo>
                    <a:lnTo>
                      <a:pt x="49" y="100"/>
                    </a:lnTo>
                    <a:lnTo>
                      <a:pt x="50" y="103"/>
                    </a:lnTo>
                    <a:lnTo>
                      <a:pt x="50" y="107"/>
                    </a:lnTo>
                    <a:lnTo>
                      <a:pt x="50" y="111"/>
                    </a:lnTo>
                    <a:lnTo>
                      <a:pt x="50" y="114"/>
                    </a:lnTo>
                    <a:lnTo>
                      <a:pt x="50" y="118"/>
                    </a:lnTo>
                    <a:lnTo>
                      <a:pt x="50" y="121"/>
                    </a:lnTo>
                    <a:lnTo>
                      <a:pt x="50" y="125"/>
                    </a:lnTo>
                    <a:lnTo>
                      <a:pt x="50" y="128"/>
                    </a:lnTo>
                    <a:lnTo>
                      <a:pt x="50" y="131"/>
                    </a:lnTo>
                    <a:lnTo>
                      <a:pt x="50" y="135"/>
                    </a:lnTo>
                    <a:lnTo>
                      <a:pt x="50" y="138"/>
                    </a:lnTo>
                    <a:lnTo>
                      <a:pt x="50" y="141"/>
                    </a:lnTo>
                    <a:lnTo>
                      <a:pt x="50" y="145"/>
                    </a:lnTo>
                    <a:lnTo>
                      <a:pt x="50" y="148"/>
                    </a:lnTo>
                    <a:lnTo>
                      <a:pt x="50" y="151"/>
                    </a:lnTo>
                    <a:lnTo>
                      <a:pt x="50" y="155"/>
                    </a:lnTo>
                    <a:lnTo>
                      <a:pt x="50" y="158"/>
                    </a:lnTo>
                    <a:lnTo>
                      <a:pt x="50" y="161"/>
                    </a:lnTo>
                    <a:lnTo>
                      <a:pt x="50" y="165"/>
                    </a:lnTo>
                    <a:lnTo>
                      <a:pt x="50" y="168"/>
                    </a:lnTo>
                    <a:lnTo>
                      <a:pt x="51" y="172"/>
                    </a:lnTo>
                    <a:lnTo>
                      <a:pt x="51" y="175"/>
                    </a:lnTo>
                    <a:lnTo>
                      <a:pt x="51" y="179"/>
                    </a:lnTo>
                    <a:lnTo>
                      <a:pt x="51" y="183"/>
                    </a:lnTo>
                    <a:lnTo>
                      <a:pt x="51" y="186"/>
                    </a:lnTo>
                    <a:lnTo>
                      <a:pt x="51" y="190"/>
                    </a:lnTo>
                    <a:lnTo>
                      <a:pt x="51" y="194"/>
                    </a:lnTo>
                    <a:lnTo>
                      <a:pt x="51" y="198"/>
                    </a:lnTo>
                    <a:lnTo>
                      <a:pt x="51" y="202"/>
                    </a:lnTo>
                    <a:lnTo>
                      <a:pt x="51" y="206"/>
                    </a:lnTo>
                    <a:lnTo>
                      <a:pt x="51" y="210"/>
                    </a:lnTo>
                    <a:lnTo>
                      <a:pt x="51" y="215"/>
                    </a:lnTo>
                    <a:lnTo>
                      <a:pt x="51" y="219"/>
                    </a:lnTo>
                    <a:lnTo>
                      <a:pt x="51" y="224"/>
                    </a:lnTo>
                    <a:lnTo>
                      <a:pt x="51" y="229"/>
                    </a:lnTo>
                    <a:lnTo>
                      <a:pt x="51" y="233"/>
                    </a:lnTo>
                    <a:lnTo>
                      <a:pt x="51" y="238"/>
                    </a:lnTo>
                    <a:lnTo>
                      <a:pt x="52" y="243"/>
                    </a:lnTo>
                    <a:lnTo>
                      <a:pt x="52" y="249"/>
                    </a:lnTo>
                    <a:lnTo>
                      <a:pt x="52" y="254"/>
                    </a:lnTo>
                    <a:lnTo>
                      <a:pt x="52" y="260"/>
                    </a:lnTo>
                    <a:lnTo>
                      <a:pt x="52" y="266"/>
                    </a:lnTo>
                    <a:lnTo>
                      <a:pt x="52" y="271"/>
                    </a:lnTo>
                    <a:lnTo>
                      <a:pt x="52" y="278"/>
                    </a:lnTo>
                    <a:lnTo>
                      <a:pt x="52" y="284"/>
                    </a:lnTo>
                    <a:lnTo>
                      <a:pt x="52" y="290"/>
                    </a:lnTo>
                    <a:lnTo>
                      <a:pt x="52" y="297"/>
                    </a:lnTo>
                    <a:lnTo>
                      <a:pt x="52" y="304"/>
                    </a:lnTo>
                    <a:lnTo>
                      <a:pt x="52" y="311"/>
                    </a:lnTo>
                    <a:lnTo>
                      <a:pt x="53" y="318"/>
                    </a:lnTo>
                    <a:lnTo>
                      <a:pt x="53" y="326"/>
                    </a:lnTo>
                    <a:lnTo>
                      <a:pt x="53" y="333"/>
                    </a:lnTo>
                    <a:lnTo>
                      <a:pt x="53" y="341"/>
                    </a:lnTo>
                    <a:lnTo>
                      <a:pt x="53" y="350"/>
                    </a:lnTo>
                    <a:lnTo>
                      <a:pt x="53" y="358"/>
                    </a:lnTo>
                    <a:lnTo>
                      <a:pt x="53" y="367"/>
                    </a:lnTo>
                    <a:lnTo>
                      <a:pt x="53" y="376"/>
                    </a:lnTo>
                    <a:lnTo>
                      <a:pt x="53" y="385"/>
                    </a:lnTo>
                    <a:lnTo>
                      <a:pt x="53" y="394"/>
                    </a:lnTo>
                    <a:lnTo>
                      <a:pt x="54" y="404"/>
                    </a:lnTo>
                    <a:lnTo>
                      <a:pt x="54" y="414"/>
                    </a:lnTo>
                    <a:lnTo>
                      <a:pt x="54" y="424"/>
                    </a:lnTo>
                    <a:lnTo>
                      <a:pt x="54" y="435"/>
                    </a:lnTo>
                    <a:lnTo>
                      <a:pt x="54" y="445"/>
                    </a:lnTo>
                    <a:lnTo>
                      <a:pt x="54" y="457"/>
                    </a:lnTo>
                    <a:lnTo>
                      <a:pt x="54" y="468"/>
                    </a:lnTo>
                    <a:lnTo>
                      <a:pt x="55" y="480"/>
                    </a:lnTo>
                    <a:lnTo>
                      <a:pt x="55" y="492"/>
                    </a:lnTo>
                    <a:lnTo>
                      <a:pt x="55" y="504"/>
                    </a:lnTo>
                    <a:lnTo>
                      <a:pt x="55" y="517"/>
                    </a:lnTo>
                    <a:lnTo>
                      <a:pt x="55" y="530"/>
                    </a:lnTo>
                    <a:lnTo>
                      <a:pt x="55" y="543"/>
                    </a:lnTo>
                    <a:lnTo>
                      <a:pt x="56" y="557"/>
                    </a:lnTo>
                    <a:lnTo>
                      <a:pt x="50" y="557"/>
                    </a:lnTo>
                    <a:lnTo>
                      <a:pt x="45" y="557"/>
                    </a:lnTo>
                    <a:lnTo>
                      <a:pt x="41" y="557"/>
                    </a:lnTo>
                    <a:lnTo>
                      <a:pt x="37" y="557"/>
                    </a:lnTo>
                    <a:lnTo>
                      <a:pt x="32" y="557"/>
                    </a:lnTo>
                    <a:lnTo>
                      <a:pt x="24"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0"/>
                    </a:lnTo>
                    <a:lnTo>
                      <a:pt x="24" y="3"/>
                    </a:lnTo>
                    <a:lnTo>
                      <a:pt x="32" y="6"/>
                    </a:lnTo>
                    <a:lnTo>
                      <a:pt x="41" y="10"/>
                    </a:lnTo>
                    <a:lnTo>
                      <a:pt x="48" y="15"/>
                    </a:lnTo>
                  </a:path>
                </a:pathLst>
              </a:custGeom>
              <a:solidFill>
                <a:srgbClr val="CFCFC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2" name="Freeform 762">
                <a:extLst>
                  <a:ext uri="{FF2B5EF4-FFF2-40B4-BE49-F238E27FC236}">
                    <a16:creationId xmlns:a16="http://schemas.microsoft.com/office/drawing/2014/main" id="{E7A5B409-4F5A-40FD-AA67-DEE09508456C}"/>
                  </a:ext>
                </a:extLst>
              </p:cNvPr>
              <p:cNvSpPr>
                <a:spLocks/>
              </p:cNvSpPr>
              <p:nvPr/>
            </p:nvSpPr>
            <p:spPr bwMode="auto">
              <a:xfrm>
                <a:off x="597" y="3077"/>
                <a:ext cx="52" cy="559"/>
              </a:xfrm>
              <a:custGeom>
                <a:avLst/>
                <a:gdLst>
                  <a:gd name="T0" fmla="*/ 44 w 52"/>
                  <a:gd name="T1" fmla="*/ 32 h 559"/>
                  <a:gd name="T2" fmla="*/ 44 w 52"/>
                  <a:gd name="T3" fmla="*/ 53 h 559"/>
                  <a:gd name="T4" fmla="*/ 45 w 52"/>
                  <a:gd name="T5" fmla="*/ 71 h 559"/>
                  <a:gd name="T6" fmla="*/ 45 w 52"/>
                  <a:gd name="T7" fmla="*/ 88 h 559"/>
                  <a:gd name="T8" fmla="*/ 45 w 52"/>
                  <a:gd name="T9" fmla="*/ 103 h 559"/>
                  <a:gd name="T10" fmla="*/ 45 w 52"/>
                  <a:gd name="T11" fmla="*/ 118 h 559"/>
                  <a:gd name="T12" fmla="*/ 45 w 52"/>
                  <a:gd name="T13" fmla="*/ 131 h 559"/>
                  <a:gd name="T14" fmla="*/ 46 w 52"/>
                  <a:gd name="T15" fmla="*/ 145 h 559"/>
                  <a:gd name="T16" fmla="*/ 46 w 52"/>
                  <a:gd name="T17" fmla="*/ 158 h 559"/>
                  <a:gd name="T18" fmla="*/ 46 w 52"/>
                  <a:gd name="T19" fmla="*/ 172 h 559"/>
                  <a:gd name="T20" fmla="*/ 46 w 52"/>
                  <a:gd name="T21" fmla="*/ 186 h 559"/>
                  <a:gd name="T22" fmla="*/ 46 w 52"/>
                  <a:gd name="T23" fmla="*/ 202 h 559"/>
                  <a:gd name="T24" fmla="*/ 47 w 52"/>
                  <a:gd name="T25" fmla="*/ 219 h 559"/>
                  <a:gd name="T26" fmla="*/ 47 w 52"/>
                  <a:gd name="T27" fmla="*/ 238 h 559"/>
                  <a:gd name="T28" fmla="*/ 47 w 52"/>
                  <a:gd name="T29" fmla="*/ 260 h 559"/>
                  <a:gd name="T30" fmla="*/ 47 w 52"/>
                  <a:gd name="T31" fmla="*/ 284 h 559"/>
                  <a:gd name="T32" fmla="*/ 48 w 52"/>
                  <a:gd name="T33" fmla="*/ 311 h 559"/>
                  <a:gd name="T34" fmla="*/ 48 w 52"/>
                  <a:gd name="T35" fmla="*/ 341 h 559"/>
                  <a:gd name="T36" fmla="*/ 48 w 52"/>
                  <a:gd name="T37" fmla="*/ 376 h 559"/>
                  <a:gd name="T38" fmla="*/ 49 w 52"/>
                  <a:gd name="T39" fmla="*/ 414 h 559"/>
                  <a:gd name="T40" fmla="*/ 49 w 52"/>
                  <a:gd name="T41" fmla="*/ 457 h 559"/>
                  <a:gd name="T42" fmla="*/ 50 w 52"/>
                  <a:gd name="T43" fmla="*/ 504 h 559"/>
                  <a:gd name="T44" fmla="*/ 51 w 52"/>
                  <a:gd name="T45" fmla="*/ 557 h 559"/>
                  <a:gd name="T46" fmla="*/ 36 w 52"/>
                  <a:gd name="T47" fmla="*/ 557 h 559"/>
                  <a:gd name="T48" fmla="*/ 0 w 52"/>
                  <a:gd name="T49" fmla="*/ 558 h 559"/>
                  <a:gd name="T50" fmla="*/ 0 w 52"/>
                  <a:gd name="T51" fmla="*/ 540 h 559"/>
                  <a:gd name="T52" fmla="*/ 0 w 52"/>
                  <a:gd name="T53" fmla="*/ 519 h 559"/>
                  <a:gd name="T54" fmla="*/ 0 w 52"/>
                  <a:gd name="T55" fmla="*/ 501 h 559"/>
                  <a:gd name="T56" fmla="*/ 0 w 52"/>
                  <a:gd name="T57" fmla="*/ 484 h 559"/>
                  <a:gd name="T58" fmla="*/ 0 w 52"/>
                  <a:gd name="T59" fmla="*/ 468 h 559"/>
                  <a:gd name="T60" fmla="*/ 0 w 52"/>
                  <a:gd name="T61" fmla="*/ 454 h 559"/>
                  <a:gd name="T62" fmla="*/ 0 w 52"/>
                  <a:gd name="T63" fmla="*/ 440 h 559"/>
                  <a:gd name="T64" fmla="*/ 0 w 52"/>
                  <a:gd name="T65" fmla="*/ 427 h 559"/>
                  <a:gd name="T66" fmla="*/ 0 w 52"/>
                  <a:gd name="T67" fmla="*/ 413 h 559"/>
                  <a:gd name="T68" fmla="*/ 0 w 52"/>
                  <a:gd name="T69" fmla="*/ 400 h 559"/>
                  <a:gd name="T70" fmla="*/ 0 w 52"/>
                  <a:gd name="T71" fmla="*/ 385 h 559"/>
                  <a:gd name="T72" fmla="*/ 0 w 52"/>
                  <a:gd name="T73" fmla="*/ 370 h 559"/>
                  <a:gd name="T74" fmla="*/ 0 w 52"/>
                  <a:gd name="T75" fmla="*/ 353 h 559"/>
                  <a:gd name="T76" fmla="*/ 0 w 52"/>
                  <a:gd name="T77" fmla="*/ 334 h 559"/>
                  <a:gd name="T78" fmla="*/ 0 w 52"/>
                  <a:gd name="T79" fmla="*/ 313 h 559"/>
                  <a:gd name="T80" fmla="*/ 0 w 52"/>
                  <a:gd name="T81" fmla="*/ 290 h 559"/>
                  <a:gd name="T82" fmla="*/ 0 w 52"/>
                  <a:gd name="T83" fmla="*/ 264 h 559"/>
                  <a:gd name="T84" fmla="*/ 0 w 52"/>
                  <a:gd name="T85" fmla="*/ 235 h 559"/>
                  <a:gd name="T86" fmla="*/ 0 w 52"/>
                  <a:gd name="T87" fmla="*/ 202 h 559"/>
                  <a:gd name="T88" fmla="*/ 0 w 52"/>
                  <a:gd name="T89" fmla="*/ 165 h 559"/>
                  <a:gd name="T90" fmla="*/ 0 w 52"/>
                  <a:gd name="T91" fmla="*/ 124 h 559"/>
                  <a:gd name="T92" fmla="*/ 0 w 52"/>
                  <a:gd name="T93" fmla="*/ 78 h 559"/>
                  <a:gd name="T94" fmla="*/ 0 w 52"/>
                  <a:gd name="T95" fmla="*/ 28 h 559"/>
                  <a:gd name="T96" fmla="*/ 8 w 52"/>
                  <a:gd name="T97" fmla="*/ 0 h 559"/>
                  <a:gd name="T98" fmla="*/ 44 w 52"/>
                  <a:gd name="T99" fmla="*/ 15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2"/>
                  <a:gd name="T151" fmla="*/ 0 h 559"/>
                  <a:gd name="T152" fmla="*/ 52 w 52"/>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2" h="559">
                    <a:moveTo>
                      <a:pt x="44" y="15"/>
                    </a:moveTo>
                    <a:lnTo>
                      <a:pt x="44" y="21"/>
                    </a:lnTo>
                    <a:lnTo>
                      <a:pt x="44" y="27"/>
                    </a:lnTo>
                    <a:lnTo>
                      <a:pt x="44" y="32"/>
                    </a:lnTo>
                    <a:lnTo>
                      <a:pt x="44" y="38"/>
                    </a:lnTo>
                    <a:lnTo>
                      <a:pt x="44" y="43"/>
                    </a:lnTo>
                    <a:lnTo>
                      <a:pt x="44" y="48"/>
                    </a:lnTo>
                    <a:lnTo>
                      <a:pt x="44" y="53"/>
                    </a:lnTo>
                    <a:lnTo>
                      <a:pt x="44" y="58"/>
                    </a:lnTo>
                    <a:lnTo>
                      <a:pt x="44" y="62"/>
                    </a:lnTo>
                    <a:lnTo>
                      <a:pt x="45" y="67"/>
                    </a:lnTo>
                    <a:lnTo>
                      <a:pt x="45" y="71"/>
                    </a:lnTo>
                    <a:lnTo>
                      <a:pt x="45" y="76"/>
                    </a:lnTo>
                    <a:lnTo>
                      <a:pt x="45" y="80"/>
                    </a:lnTo>
                    <a:lnTo>
                      <a:pt x="45" y="84"/>
                    </a:lnTo>
                    <a:lnTo>
                      <a:pt x="45" y="88"/>
                    </a:lnTo>
                    <a:lnTo>
                      <a:pt x="45" y="92"/>
                    </a:lnTo>
                    <a:lnTo>
                      <a:pt x="45" y="96"/>
                    </a:lnTo>
                    <a:lnTo>
                      <a:pt x="45" y="100"/>
                    </a:lnTo>
                    <a:lnTo>
                      <a:pt x="45" y="103"/>
                    </a:lnTo>
                    <a:lnTo>
                      <a:pt x="45" y="107"/>
                    </a:lnTo>
                    <a:lnTo>
                      <a:pt x="45" y="111"/>
                    </a:lnTo>
                    <a:lnTo>
                      <a:pt x="45" y="114"/>
                    </a:lnTo>
                    <a:lnTo>
                      <a:pt x="45" y="118"/>
                    </a:lnTo>
                    <a:lnTo>
                      <a:pt x="45" y="121"/>
                    </a:lnTo>
                    <a:lnTo>
                      <a:pt x="45" y="125"/>
                    </a:lnTo>
                    <a:lnTo>
                      <a:pt x="45" y="128"/>
                    </a:lnTo>
                    <a:lnTo>
                      <a:pt x="45" y="131"/>
                    </a:lnTo>
                    <a:lnTo>
                      <a:pt x="45" y="135"/>
                    </a:lnTo>
                    <a:lnTo>
                      <a:pt x="46" y="138"/>
                    </a:lnTo>
                    <a:lnTo>
                      <a:pt x="46" y="141"/>
                    </a:lnTo>
                    <a:lnTo>
                      <a:pt x="46" y="145"/>
                    </a:lnTo>
                    <a:lnTo>
                      <a:pt x="46" y="148"/>
                    </a:lnTo>
                    <a:lnTo>
                      <a:pt x="46" y="151"/>
                    </a:lnTo>
                    <a:lnTo>
                      <a:pt x="46" y="155"/>
                    </a:lnTo>
                    <a:lnTo>
                      <a:pt x="46" y="158"/>
                    </a:lnTo>
                    <a:lnTo>
                      <a:pt x="46" y="161"/>
                    </a:lnTo>
                    <a:lnTo>
                      <a:pt x="46" y="165"/>
                    </a:lnTo>
                    <a:lnTo>
                      <a:pt x="46" y="168"/>
                    </a:lnTo>
                    <a:lnTo>
                      <a:pt x="46" y="172"/>
                    </a:lnTo>
                    <a:lnTo>
                      <a:pt x="46" y="175"/>
                    </a:lnTo>
                    <a:lnTo>
                      <a:pt x="46" y="179"/>
                    </a:lnTo>
                    <a:lnTo>
                      <a:pt x="46" y="183"/>
                    </a:lnTo>
                    <a:lnTo>
                      <a:pt x="46" y="186"/>
                    </a:lnTo>
                    <a:lnTo>
                      <a:pt x="46" y="190"/>
                    </a:lnTo>
                    <a:lnTo>
                      <a:pt x="46" y="194"/>
                    </a:lnTo>
                    <a:lnTo>
                      <a:pt x="46" y="198"/>
                    </a:lnTo>
                    <a:lnTo>
                      <a:pt x="46" y="202"/>
                    </a:lnTo>
                    <a:lnTo>
                      <a:pt x="46" y="206"/>
                    </a:lnTo>
                    <a:lnTo>
                      <a:pt x="46" y="210"/>
                    </a:lnTo>
                    <a:lnTo>
                      <a:pt x="47" y="215"/>
                    </a:lnTo>
                    <a:lnTo>
                      <a:pt x="47" y="219"/>
                    </a:lnTo>
                    <a:lnTo>
                      <a:pt x="47" y="224"/>
                    </a:lnTo>
                    <a:lnTo>
                      <a:pt x="47" y="229"/>
                    </a:lnTo>
                    <a:lnTo>
                      <a:pt x="47" y="233"/>
                    </a:lnTo>
                    <a:lnTo>
                      <a:pt x="47" y="238"/>
                    </a:lnTo>
                    <a:lnTo>
                      <a:pt x="47" y="243"/>
                    </a:lnTo>
                    <a:lnTo>
                      <a:pt x="47" y="249"/>
                    </a:lnTo>
                    <a:lnTo>
                      <a:pt x="47" y="254"/>
                    </a:lnTo>
                    <a:lnTo>
                      <a:pt x="47" y="260"/>
                    </a:lnTo>
                    <a:lnTo>
                      <a:pt x="47" y="266"/>
                    </a:lnTo>
                    <a:lnTo>
                      <a:pt x="47" y="271"/>
                    </a:lnTo>
                    <a:lnTo>
                      <a:pt x="47" y="278"/>
                    </a:lnTo>
                    <a:lnTo>
                      <a:pt x="47" y="284"/>
                    </a:lnTo>
                    <a:lnTo>
                      <a:pt x="47" y="290"/>
                    </a:lnTo>
                    <a:lnTo>
                      <a:pt x="48" y="297"/>
                    </a:lnTo>
                    <a:lnTo>
                      <a:pt x="48" y="304"/>
                    </a:lnTo>
                    <a:lnTo>
                      <a:pt x="48" y="311"/>
                    </a:lnTo>
                    <a:lnTo>
                      <a:pt x="48" y="318"/>
                    </a:lnTo>
                    <a:lnTo>
                      <a:pt x="48" y="326"/>
                    </a:lnTo>
                    <a:lnTo>
                      <a:pt x="48" y="333"/>
                    </a:lnTo>
                    <a:lnTo>
                      <a:pt x="48" y="341"/>
                    </a:lnTo>
                    <a:lnTo>
                      <a:pt x="48" y="350"/>
                    </a:lnTo>
                    <a:lnTo>
                      <a:pt x="48" y="358"/>
                    </a:lnTo>
                    <a:lnTo>
                      <a:pt x="48" y="367"/>
                    </a:lnTo>
                    <a:lnTo>
                      <a:pt x="48" y="376"/>
                    </a:lnTo>
                    <a:lnTo>
                      <a:pt x="49" y="385"/>
                    </a:lnTo>
                    <a:lnTo>
                      <a:pt x="49" y="394"/>
                    </a:lnTo>
                    <a:lnTo>
                      <a:pt x="49" y="404"/>
                    </a:lnTo>
                    <a:lnTo>
                      <a:pt x="49" y="414"/>
                    </a:lnTo>
                    <a:lnTo>
                      <a:pt x="49" y="424"/>
                    </a:lnTo>
                    <a:lnTo>
                      <a:pt x="49" y="435"/>
                    </a:lnTo>
                    <a:lnTo>
                      <a:pt x="49" y="445"/>
                    </a:lnTo>
                    <a:lnTo>
                      <a:pt x="49" y="457"/>
                    </a:lnTo>
                    <a:lnTo>
                      <a:pt x="50" y="468"/>
                    </a:lnTo>
                    <a:lnTo>
                      <a:pt x="50" y="480"/>
                    </a:lnTo>
                    <a:lnTo>
                      <a:pt x="50" y="492"/>
                    </a:lnTo>
                    <a:lnTo>
                      <a:pt x="50" y="504"/>
                    </a:lnTo>
                    <a:lnTo>
                      <a:pt x="50" y="517"/>
                    </a:lnTo>
                    <a:lnTo>
                      <a:pt x="50" y="530"/>
                    </a:lnTo>
                    <a:lnTo>
                      <a:pt x="50" y="543"/>
                    </a:lnTo>
                    <a:lnTo>
                      <a:pt x="51" y="557"/>
                    </a:lnTo>
                    <a:lnTo>
                      <a:pt x="45" y="557"/>
                    </a:lnTo>
                    <a:lnTo>
                      <a:pt x="40" y="557"/>
                    </a:lnTo>
                    <a:lnTo>
                      <a:pt x="36" y="557"/>
                    </a:lnTo>
                    <a:lnTo>
                      <a:pt x="31" y="557"/>
                    </a:lnTo>
                    <a:lnTo>
                      <a:pt x="24"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8" y="0"/>
                    </a:lnTo>
                    <a:lnTo>
                      <a:pt x="17" y="1"/>
                    </a:lnTo>
                    <a:lnTo>
                      <a:pt x="26" y="5"/>
                    </a:lnTo>
                    <a:lnTo>
                      <a:pt x="35" y="9"/>
                    </a:lnTo>
                    <a:lnTo>
                      <a:pt x="44" y="15"/>
                    </a:lnTo>
                  </a:path>
                </a:pathLst>
              </a:custGeom>
              <a:solidFill>
                <a:srgbClr val="BFBFB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3" name="Freeform 763">
                <a:extLst>
                  <a:ext uri="{FF2B5EF4-FFF2-40B4-BE49-F238E27FC236}">
                    <a16:creationId xmlns:a16="http://schemas.microsoft.com/office/drawing/2014/main" id="{E8F317A6-B760-4B11-8DCF-C158E99C396C}"/>
                  </a:ext>
                </a:extLst>
              </p:cNvPr>
              <p:cNvSpPr>
                <a:spLocks/>
              </p:cNvSpPr>
              <p:nvPr/>
            </p:nvSpPr>
            <p:spPr bwMode="auto">
              <a:xfrm>
                <a:off x="602" y="3077"/>
                <a:ext cx="47" cy="559"/>
              </a:xfrm>
              <a:custGeom>
                <a:avLst/>
                <a:gdLst>
                  <a:gd name="T0" fmla="*/ 40 w 47"/>
                  <a:gd name="T1" fmla="*/ 32 h 559"/>
                  <a:gd name="T2" fmla="*/ 40 w 47"/>
                  <a:gd name="T3" fmla="*/ 53 h 559"/>
                  <a:gd name="T4" fmla="*/ 40 w 47"/>
                  <a:gd name="T5" fmla="*/ 71 h 559"/>
                  <a:gd name="T6" fmla="*/ 40 w 47"/>
                  <a:gd name="T7" fmla="*/ 88 h 559"/>
                  <a:gd name="T8" fmla="*/ 40 w 47"/>
                  <a:gd name="T9" fmla="*/ 103 h 559"/>
                  <a:gd name="T10" fmla="*/ 41 w 47"/>
                  <a:gd name="T11" fmla="*/ 118 h 559"/>
                  <a:gd name="T12" fmla="*/ 41 w 47"/>
                  <a:gd name="T13" fmla="*/ 131 h 559"/>
                  <a:gd name="T14" fmla="*/ 41 w 47"/>
                  <a:gd name="T15" fmla="*/ 145 h 559"/>
                  <a:gd name="T16" fmla="*/ 41 w 47"/>
                  <a:gd name="T17" fmla="*/ 158 h 559"/>
                  <a:gd name="T18" fmla="*/ 41 w 47"/>
                  <a:gd name="T19" fmla="*/ 172 h 559"/>
                  <a:gd name="T20" fmla="*/ 42 w 47"/>
                  <a:gd name="T21" fmla="*/ 186 h 559"/>
                  <a:gd name="T22" fmla="*/ 42 w 47"/>
                  <a:gd name="T23" fmla="*/ 202 h 559"/>
                  <a:gd name="T24" fmla="*/ 42 w 47"/>
                  <a:gd name="T25" fmla="*/ 219 h 559"/>
                  <a:gd name="T26" fmla="*/ 42 w 47"/>
                  <a:gd name="T27" fmla="*/ 238 h 559"/>
                  <a:gd name="T28" fmla="*/ 42 w 47"/>
                  <a:gd name="T29" fmla="*/ 260 h 559"/>
                  <a:gd name="T30" fmla="*/ 43 w 47"/>
                  <a:gd name="T31" fmla="*/ 284 h 559"/>
                  <a:gd name="T32" fmla="*/ 43 w 47"/>
                  <a:gd name="T33" fmla="*/ 311 h 559"/>
                  <a:gd name="T34" fmla="*/ 43 w 47"/>
                  <a:gd name="T35" fmla="*/ 341 h 559"/>
                  <a:gd name="T36" fmla="*/ 44 w 47"/>
                  <a:gd name="T37" fmla="*/ 376 h 559"/>
                  <a:gd name="T38" fmla="*/ 44 w 47"/>
                  <a:gd name="T39" fmla="*/ 414 h 559"/>
                  <a:gd name="T40" fmla="*/ 45 w 47"/>
                  <a:gd name="T41" fmla="*/ 457 h 559"/>
                  <a:gd name="T42" fmla="*/ 45 w 47"/>
                  <a:gd name="T43" fmla="*/ 504 h 559"/>
                  <a:gd name="T44" fmla="*/ 46 w 47"/>
                  <a:gd name="T45" fmla="*/ 557 h 559"/>
                  <a:gd name="T46" fmla="*/ 30 w 47"/>
                  <a:gd name="T47" fmla="*/ 557 h 559"/>
                  <a:gd name="T48" fmla="*/ 0 w 47"/>
                  <a:gd name="T49" fmla="*/ 558 h 559"/>
                  <a:gd name="T50" fmla="*/ 0 w 47"/>
                  <a:gd name="T51" fmla="*/ 535 h 559"/>
                  <a:gd name="T52" fmla="*/ 0 w 47"/>
                  <a:gd name="T53" fmla="*/ 515 h 559"/>
                  <a:gd name="T54" fmla="*/ 0 w 47"/>
                  <a:gd name="T55" fmla="*/ 496 h 559"/>
                  <a:gd name="T56" fmla="*/ 0 w 47"/>
                  <a:gd name="T57" fmla="*/ 480 h 559"/>
                  <a:gd name="T58" fmla="*/ 0 w 47"/>
                  <a:gd name="T59" fmla="*/ 465 h 559"/>
                  <a:gd name="T60" fmla="*/ 0 w 47"/>
                  <a:gd name="T61" fmla="*/ 450 h 559"/>
                  <a:gd name="T62" fmla="*/ 0 w 47"/>
                  <a:gd name="T63" fmla="*/ 437 h 559"/>
                  <a:gd name="T64" fmla="*/ 0 w 47"/>
                  <a:gd name="T65" fmla="*/ 423 h 559"/>
                  <a:gd name="T66" fmla="*/ 0 w 47"/>
                  <a:gd name="T67" fmla="*/ 410 h 559"/>
                  <a:gd name="T68" fmla="*/ 0 w 47"/>
                  <a:gd name="T69" fmla="*/ 396 h 559"/>
                  <a:gd name="T70" fmla="*/ 0 w 47"/>
                  <a:gd name="T71" fmla="*/ 382 h 559"/>
                  <a:gd name="T72" fmla="*/ 0 w 47"/>
                  <a:gd name="T73" fmla="*/ 366 h 559"/>
                  <a:gd name="T74" fmla="*/ 0 w 47"/>
                  <a:gd name="T75" fmla="*/ 348 h 559"/>
                  <a:gd name="T76" fmla="*/ 0 w 47"/>
                  <a:gd name="T77" fmla="*/ 329 h 559"/>
                  <a:gd name="T78" fmla="*/ 0 w 47"/>
                  <a:gd name="T79" fmla="*/ 308 h 559"/>
                  <a:gd name="T80" fmla="*/ 0 w 47"/>
                  <a:gd name="T81" fmla="*/ 284 h 559"/>
                  <a:gd name="T82" fmla="*/ 0 w 47"/>
                  <a:gd name="T83" fmla="*/ 257 h 559"/>
                  <a:gd name="T84" fmla="*/ 0 w 47"/>
                  <a:gd name="T85" fmla="*/ 227 h 559"/>
                  <a:gd name="T86" fmla="*/ 0 w 47"/>
                  <a:gd name="T87" fmla="*/ 193 h 559"/>
                  <a:gd name="T88" fmla="*/ 0 w 47"/>
                  <a:gd name="T89" fmla="*/ 155 h 559"/>
                  <a:gd name="T90" fmla="*/ 0 w 47"/>
                  <a:gd name="T91" fmla="*/ 113 h 559"/>
                  <a:gd name="T92" fmla="*/ 0 w 47"/>
                  <a:gd name="T93" fmla="*/ 66 h 559"/>
                  <a:gd name="T94" fmla="*/ 0 w 47"/>
                  <a:gd name="T95" fmla="*/ 14 h 559"/>
                  <a:gd name="T96" fmla="*/ 15 w 47"/>
                  <a:gd name="T97" fmla="*/ 1 h 559"/>
                  <a:gd name="T98" fmla="*/ 39 w 47"/>
                  <a:gd name="T99" fmla="*/ 15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
                  <a:gd name="T151" fmla="*/ 0 h 559"/>
                  <a:gd name="T152" fmla="*/ 47 w 47"/>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 h="559">
                    <a:moveTo>
                      <a:pt x="39" y="15"/>
                    </a:moveTo>
                    <a:lnTo>
                      <a:pt x="39" y="21"/>
                    </a:lnTo>
                    <a:lnTo>
                      <a:pt x="39" y="27"/>
                    </a:lnTo>
                    <a:lnTo>
                      <a:pt x="40" y="32"/>
                    </a:lnTo>
                    <a:lnTo>
                      <a:pt x="40" y="38"/>
                    </a:lnTo>
                    <a:lnTo>
                      <a:pt x="40" y="43"/>
                    </a:lnTo>
                    <a:lnTo>
                      <a:pt x="40" y="48"/>
                    </a:lnTo>
                    <a:lnTo>
                      <a:pt x="40" y="53"/>
                    </a:lnTo>
                    <a:lnTo>
                      <a:pt x="40" y="58"/>
                    </a:lnTo>
                    <a:lnTo>
                      <a:pt x="40" y="62"/>
                    </a:lnTo>
                    <a:lnTo>
                      <a:pt x="40" y="67"/>
                    </a:lnTo>
                    <a:lnTo>
                      <a:pt x="40" y="71"/>
                    </a:lnTo>
                    <a:lnTo>
                      <a:pt x="40" y="76"/>
                    </a:lnTo>
                    <a:lnTo>
                      <a:pt x="40" y="80"/>
                    </a:lnTo>
                    <a:lnTo>
                      <a:pt x="40" y="84"/>
                    </a:lnTo>
                    <a:lnTo>
                      <a:pt x="40" y="88"/>
                    </a:lnTo>
                    <a:lnTo>
                      <a:pt x="40" y="92"/>
                    </a:lnTo>
                    <a:lnTo>
                      <a:pt x="40" y="96"/>
                    </a:lnTo>
                    <a:lnTo>
                      <a:pt x="40" y="100"/>
                    </a:lnTo>
                    <a:lnTo>
                      <a:pt x="40" y="103"/>
                    </a:lnTo>
                    <a:lnTo>
                      <a:pt x="41" y="107"/>
                    </a:lnTo>
                    <a:lnTo>
                      <a:pt x="41" y="111"/>
                    </a:lnTo>
                    <a:lnTo>
                      <a:pt x="41" y="114"/>
                    </a:lnTo>
                    <a:lnTo>
                      <a:pt x="41" y="118"/>
                    </a:lnTo>
                    <a:lnTo>
                      <a:pt x="41" y="121"/>
                    </a:lnTo>
                    <a:lnTo>
                      <a:pt x="41" y="125"/>
                    </a:lnTo>
                    <a:lnTo>
                      <a:pt x="41" y="128"/>
                    </a:lnTo>
                    <a:lnTo>
                      <a:pt x="41" y="131"/>
                    </a:lnTo>
                    <a:lnTo>
                      <a:pt x="41" y="135"/>
                    </a:lnTo>
                    <a:lnTo>
                      <a:pt x="41" y="138"/>
                    </a:lnTo>
                    <a:lnTo>
                      <a:pt x="41" y="141"/>
                    </a:lnTo>
                    <a:lnTo>
                      <a:pt x="41" y="145"/>
                    </a:lnTo>
                    <a:lnTo>
                      <a:pt x="41" y="148"/>
                    </a:lnTo>
                    <a:lnTo>
                      <a:pt x="41" y="151"/>
                    </a:lnTo>
                    <a:lnTo>
                      <a:pt x="41" y="155"/>
                    </a:lnTo>
                    <a:lnTo>
                      <a:pt x="41" y="158"/>
                    </a:lnTo>
                    <a:lnTo>
                      <a:pt x="41" y="161"/>
                    </a:lnTo>
                    <a:lnTo>
                      <a:pt x="41" y="165"/>
                    </a:lnTo>
                    <a:lnTo>
                      <a:pt x="41" y="168"/>
                    </a:lnTo>
                    <a:lnTo>
                      <a:pt x="41" y="172"/>
                    </a:lnTo>
                    <a:lnTo>
                      <a:pt x="41" y="175"/>
                    </a:lnTo>
                    <a:lnTo>
                      <a:pt x="41" y="179"/>
                    </a:lnTo>
                    <a:lnTo>
                      <a:pt x="42" y="183"/>
                    </a:lnTo>
                    <a:lnTo>
                      <a:pt x="42" y="186"/>
                    </a:lnTo>
                    <a:lnTo>
                      <a:pt x="42" y="190"/>
                    </a:lnTo>
                    <a:lnTo>
                      <a:pt x="42" y="194"/>
                    </a:lnTo>
                    <a:lnTo>
                      <a:pt x="42" y="198"/>
                    </a:lnTo>
                    <a:lnTo>
                      <a:pt x="42" y="202"/>
                    </a:lnTo>
                    <a:lnTo>
                      <a:pt x="42" y="206"/>
                    </a:lnTo>
                    <a:lnTo>
                      <a:pt x="42" y="210"/>
                    </a:lnTo>
                    <a:lnTo>
                      <a:pt x="42" y="215"/>
                    </a:lnTo>
                    <a:lnTo>
                      <a:pt x="42" y="219"/>
                    </a:lnTo>
                    <a:lnTo>
                      <a:pt x="42" y="224"/>
                    </a:lnTo>
                    <a:lnTo>
                      <a:pt x="42" y="229"/>
                    </a:lnTo>
                    <a:lnTo>
                      <a:pt x="42" y="233"/>
                    </a:lnTo>
                    <a:lnTo>
                      <a:pt x="42" y="238"/>
                    </a:lnTo>
                    <a:lnTo>
                      <a:pt x="42" y="243"/>
                    </a:lnTo>
                    <a:lnTo>
                      <a:pt x="42" y="249"/>
                    </a:lnTo>
                    <a:lnTo>
                      <a:pt x="42" y="254"/>
                    </a:lnTo>
                    <a:lnTo>
                      <a:pt x="42" y="260"/>
                    </a:lnTo>
                    <a:lnTo>
                      <a:pt x="42" y="266"/>
                    </a:lnTo>
                    <a:lnTo>
                      <a:pt x="43" y="271"/>
                    </a:lnTo>
                    <a:lnTo>
                      <a:pt x="43" y="278"/>
                    </a:lnTo>
                    <a:lnTo>
                      <a:pt x="43" y="284"/>
                    </a:lnTo>
                    <a:lnTo>
                      <a:pt x="43" y="290"/>
                    </a:lnTo>
                    <a:lnTo>
                      <a:pt x="43" y="297"/>
                    </a:lnTo>
                    <a:lnTo>
                      <a:pt x="43" y="304"/>
                    </a:lnTo>
                    <a:lnTo>
                      <a:pt x="43" y="311"/>
                    </a:lnTo>
                    <a:lnTo>
                      <a:pt x="43" y="318"/>
                    </a:lnTo>
                    <a:lnTo>
                      <a:pt x="43" y="326"/>
                    </a:lnTo>
                    <a:lnTo>
                      <a:pt x="43" y="333"/>
                    </a:lnTo>
                    <a:lnTo>
                      <a:pt x="43" y="341"/>
                    </a:lnTo>
                    <a:lnTo>
                      <a:pt x="43" y="350"/>
                    </a:lnTo>
                    <a:lnTo>
                      <a:pt x="43" y="358"/>
                    </a:lnTo>
                    <a:lnTo>
                      <a:pt x="44" y="367"/>
                    </a:lnTo>
                    <a:lnTo>
                      <a:pt x="44" y="376"/>
                    </a:lnTo>
                    <a:lnTo>
                      <a:pt x="44" y="385"/>
                    </a:lnTo>
                    <a:lnTo>
                      <a:pt x="44" y="394"/>
                    </a:lnTo>
                    <a:lnTo>
                      <a:pt x="44" y="404"/>
                    </a:lnTo>
                    <a:lnTo>
                      <a:pt x="44" y="414"/>
                    </a:lnTo>
                    <a:lnTo>
                      <a:pt x="44" y="424"/>
                    </a:lnTo>
                    <a:lnTo>
                      <a:pt x="44" y="435"/>
                    </a:lnTo>
                    <a:lnTo>
                      <a:pt x="44" y="445"/>
                    </a:lnTo>
                    <a:lnTo>
                      <a:pt x="45" y="457"/>
                    </a:lnTo>
                    <a:lnTo>
                      <a:pt x="45" y="468"/>
                    </a:lnTo>
                    <a:lnTo>
                      <a:pt x="45" y="480"/>
                    </a:lnTo>
                    <a:lnTo>
                      <a:pt x="45" y="492"/>
                    </a:lnTo>
                    <a:lnTo>
                      <a:pt x="45" y="504"/>
                    </a:lnTo>
                    <a:lnTo>
                      <a:pt x="45" y="517"/>
                    </a:lnTo>
                    <a:lnTo>
                      <a:pt x="45" y="530"/>
                    </a:lnTo>
                    <a:lnTo>
                      <a:pt x="45" y="543"/>
                    </a:lnTo>
                    <a:lnTo>
                      <a:pt x="46" y="557"/>
                    </a:lnTo>
                    <a:lnTo>
                      <a:pt x="39" y="557"/>
                    </a:lnTo>
                    <a:lnTo>
                      <a:pt x="35" y="557"/>
                    </a:lnTo>
                    <a:lnTo>
                      <a:pt x="30" y="557"/>
                    </a:lnTo>
                    <a:lnTo>
                      <a:pt x="24"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1"/>
                    </a:lnTo>
                    <a:lnTo>
                      <a:pt x="24" y="5"/>
                    </a:lnTo>
                    <a:lnTo>
                      <a:pt x="32" y="9"/>
                    </a:lnTo>
                    <a:lnTo>
                      <a:pt x="39" y="15"/>
                    </a:lnTo>
                  </a:path>
                </a:pathLst>
              </a:custGeom>
              <a:solidFill>
                <a:srgbClr val="ADADA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4" name="Freeform 764">
                <a:extLst>
                  <a:ext uri="{FF2B5EF4-FFF2-40B4-BE49-F238E27FC236}">
                    <a16:creationId xmlns:a16="http://schemas.microsoft.com/office/drawing/2014/main" id="{39876658-D57E-4A0C-BB86-B7F8483085E2}"/>
                  </a:ext>
                </a:extLst>
              </p:cNvPr>
              <p:cNvSpPr>
                <a:spLocks/>
              </p:cNvSpPr>
              <p:nvPr/>
            </p:nvSpPr>
            <p:spPr bwMode="auto">
              <a:xfrm>
                <a:off x="607" y="3077"/>
                <a:ext cx="42" cy="559"/>
              </a:xfrm>
              <a:custGeom>
                <a:avLst/>
                <a:gdLst>
                  <a:gd name="T0" fmla="*/ 35 w 42"/>
                  <a:gd name="T1" fmla="*/ 32 h 559"/>
                  <a:gd name="T2" fmla="*/ 36 w 42"/>
                  <a:gd name="T3" fmla="*/ 53 h 559"/>
                  <a:gd name="T4" fmla="*/ 36 w 42"/>
                  <a:gd name="T5" fmla="*/ 71 h 559"/>
                  <a:gd name="T6" fmla="*/ 36 w 42"/>
                  <a:gd name="T7" fmla="*/ 88 h 559"/>
                  <a:gd name="T8" fmla="*/ 36 w 42"/>
                  <a:gd name="T9" fmla="*/ 103 h 559"/>
                  <a:gd name="T10" fmla="*/ 36 w 42"/>
                  <a:gd name="T11" fmla="*/ 118 h 559"/>
                  <a:gd name="T12" fmla="*/ 37 w 42"/>
                  <a:gd name="T13" fmla="*/ 131 h 559"/>
                  <a:gd name="T14" fmla="*/ 37 w 42"/>
                  <a:gd name="T15" fmla="*/ 145 h 559"/>
                  <a:gd name="T16" fmla="*/ 37 w 42"/>
                  <a:gd name="T17" fmla="*/ 158 h 559"/>
                  <a:gd name="T18" fmla="*/ 37 w 42"/>
                  <a:gd name="T19" fmla="*/ 172 h 559"/>
                  <a:gd name="T20" fmla="*/ 37 w 42"/>
                  <a:gd name="T21" fmla="*/ 186 h 559"/>
                  <a:gd name="T22" fmla="*/ 37 w 42"/>
                  <a:gd name="T23" fmla="*/ 202 h 559"/>
                  <a:gd name="T24" fmla="*/ 37 w 42"/>
                  <a:gd name="T25" fmla="*/ 219 h 559"/>
                  <a:gd name="T26" fmla="*/ 38 w 42"/>
                  <a:gd name="T27" fmla="*/ 238 h 559"/>
                  <a:gd name="T28" fmla="*/ 38 w 42"/>
                  <a:gd name="T29" fmla="*/ 260 h 559"/>
                  <a:gd name="T30" fmla="*/ 38 w 42"/>
                  <a:gd name="T31" fmla="*/ 284 h 559"/>
                  <a:gd name="T32" fmla="*/ 38 w 42"/>
                  <a:gd name="T33" fmla="*/ 311 h 559"/>
                  <a:gd name="T34" fmla="*/ 39 w 42"/>
                  <a:gd name="T35" fmla="*/ 341 h 559"/>
                  <a:gd name="T36" fmla="*/ 39 w 42"/>
                  <a:gd name="T37" fmla="*/ 376 h 559"/>
                  <a:gd name="T38" fmla="*/ 39 w 42"/>
                  <a:gd name="T39" fmla="*/ 414 h 559"/>
                  <a:gd name="T40" fmla="*/ 40 w 42"/>
                  <a:gd name="T41" fmla="*/ 457 h 559"/>
                  <a:gd name="T42" fmla="*/ 40 w 42"/>
                  <a:gd name="T43" fmla="*/ 504 h 559"/>
                  <a:gd name="T44" fmla="*/ 41 w 42"/>
                  <a:gd name="T45" fmla="*/ 557 h 559"/>
                  <a:gd name="T46" fmla="*/ 27 w 42"/>
                  <a:gd name="T47" fmla="*/ 557 h 559"/>
                  <a:gd name="T48" fmla="*/ 0 w 42"/>
                  <a:gd name="T49" fmla="*/ 558 h 559"/>
                  <a:gd name="T50" fmla="*/ 0 w 42"/>
                  <a:gd name="T51" fmla="*/ 535 h 559"/>
                  <a:gd name="T52" fmla="*/ 0 w 42"/>
                  <a:gd name="T53" fmla="*/ 515 h 559"/>
                  <a:gd name="T54" fmla="*/ 0 w 42"/>
                  <a:gd name="T55" fmla="*/ 496 h 559"/>
                  <a:gd name="T56" fmla="*/ 0 w 42"/>
                  <a:gd name="T57" fmla="*/ 480 h 559"/>
                  <a:gd name="T58" fmla="*/ 0 w 42"/>
                  <a:gd name="T59" fmla="*/ 465 h 559"/>
                  <a:gd name="T60" fmla="*/ 0 w 42"/>
                  <a:gd name="T61" fmla="*/ 450 h 559"/>
                  <a:gd name="T62" fmla="*/ 0 w 42"/>
                  <a:gd name="T63" fmla="*/ 437 h 559"/>
                  <a:gd name="T64" fmla="*/ 0 w 42"/>
                  <a:gd name="T65" fmla="*/ 423 h 559"/>
                  <a:gd name="T66" fmla="*/ 0 w 42"/>
                  <a:gd name="T67" fmla="*/ 410 h 559"/>
                  <a:gd name="T68" fmla="*/ 0 w 42"/>
                  <a:gd name="T69" fmla="*/ 396 h 559"/>
                  <a:gd name="T70" fmla="*/ 0 w 42"/>
                  <a:gd name="T71" fmla="*/ 382 h 559"/>
                  <a:gd name="T72" fmla="*/ 0 w 42"/>
                  <a:gd name="T73" fmla="*/ 366 h 559"/>
                  <a:gd name="T74" fmla="*/ 0 w 42"/>
                  <a:gd name="T75" fmla="*/ 348 h 559"/>
                  <a:gd name="T76" fmla="*/ 0 w 42"/>
                  <a:gd name="T77" fmla="*/ 329 h 559"/>
                  <a:gd name="T78" fmla="*/ 0 w 42"/>
                  <a:gd name="T79" fmla="*/ 308 h 559"/>
                  <a:gd name="T80" fmla="*/ 0 w 42"/>
                  <a:gd name="T81" fmla="*/ 284 h 559"/>
                  <a:gd name="T82" fmla="*/ 0 w 42"/>
                  <a:gd name="T83" fmla="*/ 257 h 559"/>
                  <a:gd name="T84" fmla="*/ 0 w 42"/>
                  <a:gd name="T85" fmla="*/ 227 h 559"/>
                  <a:gd name="T86" fmla="*/ 0 w 42"/>
                  <a:gd name="T87" fmla="*/ 193 h 559"/>
                  <a:gd name="T88" fmla="*/ 0 w 42"/>
                  <a:gd name="T89" fmla="*/ 155 h 559"/>
                  <a:gd name="T90" fmla="*/ 0 w 42"/>
                  <a:gd name="T91" fmla="*/ 113 h 559"/>
                  <a:gd name="T92" fmla="*/ 0 w 42"/>
                  <a:gd name="T93" fmla="*/ 66 h 559"/>
                  <a:gd name="T94" fmla="*/ 0 w 42"/>
                  <a:gd name="T95" fmla="*/ 14 h 559"/>
                  <a:gd name="T96" fmla="*/ 17 w 42"/>
                  <a:gd name="T97" fmla="*/ 3 h 559"/>
                  <a:gd name="T98" fmla="*/ 35 w 42"/>
                  <a:gd name="T99" fmla="*/ 15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
                  <a:gd name="T151" fmla="*/ 0 h 559"/>
                  <a:gd name="T152" fmla="*/ 42 w 42"/>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 h="559">
                    <a:moveTo>
                      <a:pt x="35" y="15"/>
                    </a:moveTo>
                    <a:lnTo>
                      <a:pt x="35" y="21"/>
                    </a:lnTo>
                    <a:lnTo>
                      <a:pt x="35" y="27"/>
                    </a:lnTo>
                    <a:lnTo>
                      <a:pt x="35" y="32"/>
                    </a:lnTo>
                    <a:lnTo>
                      <a:pt x="35" y="38"/>
                    </a:lnTo>
                    <a:lnTo>
                      <a:pt x="36" y="43"/>
                    </a:lnTo>
                    <a:lnTo>
                      <a:pt x="36" y="48"/>
                    </a:lnTo>
                    <a:lnTo>
                      <a:pt x="36" y="53"/>
                    </a:lnTo>
                    <a:lnTo>
                      <a:pt x="36" y="58"/>
                    </a:lnTo>
                    <a:lnTo>
                      <a:pt x="36" y="62"/>
                    </a:lnTo>
                    <a:lnTo>
                      <a:pt x="36" y="67"/>
                    </a:lnTo>
                    <a:lnTo>
                      <a:pt x="36" y="71"/>
                    </a:lnTo>
                    <a:lnTo>
                      <a:pt x="36" y="76"/>
                    </a:lnTo>
                    <a:lnTo>
                      <a:pt x="36" y="80"/>
                    </a:lnTo>
                    <a:lnTo>
                      <a:pt x="36" y="84"/>
                    </a:lnTo>
                    <a:lnTo>
                      <a:pt x="36" y="88"/>
                    </a:lnTo>
                    <a:lnTo>
                      <a:pt x="36" y="92"/>
                    </a:lnTo>
                    <a:lnTo>
                      <a:pt x="36" y="96"/>
                    </a:lnTo>
                    <a:lnTo>
                      <a:pt x="36" y="100"/>
                    </a:lnTo>
                    <a:lnTo>
                      <a:pt x="36" y="103"/>
                    </a:lnTo>
                    <a:lnTo>
                      <a:pt x="36" y="107"/>
                    </a:lnTo>
                    <a:lnTo>
                      <a:pt x="36" y="111"/>
                    </a:lnTo>
                    <a:lnTo>
                      <a:pt x="36" y="114"/>
                    </a:lnTo>
                    <a:lnTo>
                      <a:pt x="36" y="118"/>
                    </a:lnTo>
                    <a:lnTo>
                      <a:pt x="36" y="121"/>
                    </a:lnTo>
                    <a:lnTo>
                      <a:pt x="36" y="125"/>
                    </a:lnTo>
                    <a:lnTo>
                      <a:pt x="36" y="128"/>
                    </a:lnTo>
                    <a:lnTo>
                      <a:pt x="37" y="131"/>
                    </a:lnTo>
                    <a:lnTo>
                      <a:pt x="37" y="135"/>
                    </a:lnTo>
                    <a:lnTo>
                      <a:pt x="37" y="138"/>
                    </a:lnTo>
                    <a:lnTo>
                      <a:pt x="37" y="141"/>
                    </a:lnTo>
                    <a:lnTo>
                      <a:pt x="37" y="145"/>
                    </a:lnTo>
                    <a:lnTo>
                      <a:pt x="37" y="148"/>
                    </a:lnTo>
                    <a:lnTo>
                      <a:pt x="37" y="151"/>
                    </a:lnTo>
                    <a:lnTo>
                      <a:pt x="37" y="155"/>
                    </a:lnTo>
                    <a:lnTo>
                      <a:pt x="37" y="158"/>
                    </a:lnTo>
                    <a:lnTo>
                      <a:pt x="37" y="161"/>
                    </a:lnTo>
                    <a:lnTo>
                      <a:pt x="37" y="165"/>
                    </a:lnTo>
                    <a:lnTo>
                      <a:pt x="37" y="168"/>
                    </a:lnTo>
                    <a:lnTo>
                      <a:pt x="37" y="172"/>
                    </a:lnTo>
                    <a:lnTo>
                      <a:pt x="37" y="175"/>
                    </a:lnTo>
                    <a:lnTo>
                      <a:pt x="37" y="179"/>
                    </a:lnTo>
                    <a:lnTo>
                      <a:pt x="37" y="183"/>
                    </a:lnTo>
                    <a:lnTo>
                      <a:pt x="37" y="186"/>
                    </a:lnTo>
                    <a:lnTo>
                      <a:pt x="37" y="190"/>
                    </a:lnTo>
                    <a:lnTo>
                      <a:pt x="37" y="194"/>
                    </a:lnTo>
                    <a:lnTo>
                      <a:pt x="37" y="198"/>
                    </a:lnTo>
                    <a:lnTo>
                      <a:pt x="37" y="202"/>
                    </a:lnTo>
                    <a:lnTo>
                      <a:pt x="37" y="206"/>
                    </a:lnTo>
                    <a:lnTo>
                      <a:pt x="37" y="210"/>
                    </a:lnTo>
                    <a:lnTo>
                      <a:pt x="37" y="215"/>
                    </a:lnTo>
                    <a:lnTo>
                      <a:pt x="37" y="219"/>
                    </a:lnTo>
                    <a:lnTo>
                      <a:pt x="37" y="224"/>
                    </a:lnTo>
                    <a:lnTo>
                      <a:pt x="38" y="229"/>
                    </a:lnTo>
                    <a:lnTo>
                      <a:pt x="38" y="233"/>
                    </a:lnTo>
                    <a:lnTo>
                      <a:pt x="38" y="238"/>
                    </a:lnTo>
                    <a:lnTo>
                      <a:pt x="38" y="243"/>
                    </a:lnTo>
                    <a:lnTo>
                      <a:pt x="38" y="249"/>
                    </a:lnTo>
                    <a:lnTo>
                      <a:pt x="38" y="254"/>
                    </a:lnTo>
                    <a:lnTo>
                      <a:pt x="38" y="260"/>
                    </a:lnTo>
                    <a:lnTo>
                      <a:pt x="38" y="266"/>
                    </a:lnTo>
                    <a:lnTo>
                      <a:pt x="38" y="271"/>
                    </a:lnTo>
                    <a:lnTo>
                      <a:pt x="38" y="278"/>
                    </a:lnTo>
                    <a:lnTo>
                      <a:pt x="38" y="284"/>
                    </a:lnTo>
                    <a:lnTo>
                      <a:pt x="38" y="290"/>
                    </a:lnTo>
                    <a:lnTo>
                      <a:pt x="38" y="297"/>
                    </a:lnTo>
                    <a:lnTo>
                      <a:pt x="38" y="304"/>
                    </a:lnTo>
                    <a:lnTo>
                      <a:pt x="38" y="311"/>
                    </a:lnTo>
                    <a:lnTo>
                      <a:pt x="38" y="318"/>
                    </a:lnTo>
                    <a:lnTo>
                      <a:pt x="38" y="326"/>
                    </a:lnTo>
                    <a:lnTo>
                      <a:pt x="38" y="333"/>
                    </a:lnTo>
                    <a:lnTo>
                      <a:pt x="39" y="341"/>
                    </a:lnTo>
                    <a:lnTo>
                      <a:pt x="39" y="350"/>
                    </a:lnTo>
                    <a:lnTo>
                      <a:pt x="39" y="358"/>
                    </a:lnTo>
                    <a:lnTo>
                      <a:pt x="39" y="367"/>
                    </a:lnTo>
                    <a:lnTo>
                      <a:pt x="39" y="376"/>
                    </a:lnTo>
                    <a:lnTo>
                      <a:pt x="39" y="385"/>
                    </a:lnTo>
                    <a:lnTo>
                      <a:pt x="39" y="394"/>
                    </a:lnTo>
                    <a:lnTo>
                      <a:pt x="39" y="404"/>
                    </a:lnTo>
                    <a:lnTo>
                      <a:pt x="39" y="414"/>
                    </a:lnTo>
                    <a:lnTo>
                      <a:pt x="39" y="424"/>
                    </a:lnTo>
                    <a:lnTo>
                      <a:pt x="39" y="435"/>
                    </a:lnTo>
                    <a:lnTo>
                      <a:pt x="40" y="445"/>
                    </a:lnTo>
                    <a:lnTo>
                      <a:pt x="40" y="457"/>
                    </a:lnTo>
                    <a:lnTo>
                      <a:pt x="40" y="468"/>
                    </a:lnTo>
                    <a:lnTo>
                      <a:pt x="40" y="480"/>
                    </a:lnTo>
                    <a:lnTo>
                      <a:pt x="40" y="492"/>
                    </a:lnTo>
                    <a:lnTo>
                      <a:pt x="40" y="504"/>
                    </a:lnTo>
                    <a:lnTo>
                      <a:pt x="40" y="517"/>
                    </a:lnTo>
                    <a:lnTo>
                      <a:pt x="40" y="530"/>
                    </a:lnTo>
                    <a:lnTo>
                      <a:pt x="40" y="543"/>
                    </a:lnTo>
                    <a:lnTo>
                      <a:pt x="41" y="557"/>
                    </a:lnTo>
                    <a:lnTo>
                      <a:pt x="35" y="557"/>
                    </a:lnTo>
                    <a:lnTo>
                      <a:pt x="31" y="557"/>
                    </a:lnTo>
                    <a:lnTo>
                      <a:pt x="27" y="557"/>
                    </a:lnTo>
                    <a:lnTo>
                      <a:pt x="22"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8" y="0"/>
                    </a:lnTo>
                    <a:lnTo>
                      <a:pt x="17" y="3"/>
                    </a:lnTo>
                    <a:lnTo>
                      <a:pt x="27" y="8"/>
                    </a:lnTo>
                    <a:lnTo>
                      <a:pt x="35" y="15"/>
                    </a:lnTo>
                  </a:path>
                </a:pathLst>
              </a:custGeom>
              <a:solidFill>
                <a:srgbClr val="9E9E9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5" name="Freeform 765">
                <a:extLst>
                  <a:ext uri="{FF2B5EF4-FFF2-40B4-BE49-F238E27FC236}">
                    <a16:creationId xmlns:a16="http://schemas.microsoft.com/office/drawing/2014/main" id="{410F1101-8A3D-46FF-BA84-11852F7FE5E9}"/>
                  </a:ext>
                </a:extLst>
              </p:cNvPr>
              <p:cNvSpPr>
                <a:spLocks/>
              </p:cNvSpPr>
              <p:nvPr/>
            </p:nvSpPr>
            <p:spPr bwMode="auto">
              <a:xfrm>
                <a:off x="612" y="3077"/>
                <a:ext cx="37" cy="559"/>
              </a:xfrm>
              <a:custGeom>
                <a:avLst/>
                <a:gdLst>
                  <a:gd name="T0" fmla="*/ 31 w 37"/>
                  <a:gd name="T1" fmla="*/ 32 h 559"/>
                  <a:gd name="T2" fmla="*/ 31 w 37"/>
                  <a:gd name="T3" fmla="*/ 53 h 559"/>
                  <a:gd name="T4" fmla="*/ 31 w 37"/>
                  <a:gd name="T5" fmla="*/ 71 h 559"/>
                  <a:gd name="T6" fmla="*/ 32 w 37"/>
                  <a:gd name="T7" fmla="*/ 88 h 559"/>
                  <a:gd name="T8" fmla="*/ 32 w 37"/>
                  <a:gd name="T9" fmla="*/ 103 h 559"/>
                  <a:gd name="T10" fmla="*/ 32 w 37"/>
                  <a:gd name="T11" fmla="*/ 118 h 559"/>
                  <a:gd name="T12" fmla="*/ 32 w 37"/>
                  <a:gd name="T13" fmla="*/ 131 h 559"/>
                  <a:gd name="T14" fmla="*/ 32 w 37"/>
                  <a:gd name="T15" fmla="*/ 145 h 559"/>
                  <a:gd name="T16" fmla="*/ 32 w 37"/>
                  <a:gd name="T17" fmla="*/ 158 h 559"/>
                  <a:gd name="T18" fmla="*/ 32 w 37"/>
                  <a:gd name="T19" fmla="*/ 172 h 559"/>
                  <a:gd name="T20" fmla="*/ 33 w 37"/>
                  <a:gd name="T21" fmla="*/ 186 h 559"/>
                  <a:gd name="T22" fmla="*/ 33 w 37"/>
                  <a:gd name="T23" fmla="*/ 202 h 559"/>
                  <a:gd name="T24" fmla="*/ 33 w 37"/>
                  <a:gd name="T25" fmla="*/ 219 h 559"/>
                  <a:gd name="T26" fmla="*/ 33 w 37"/>
                  <a:gd name="T27" fmla="*/ 238 h 559"/>
                  <a:gd name="T28" fmla="*/ 33 w 37"/>
                  <a:gd name="T29" fmla="*/ 260 h 559"/>
                  <a:gd name="T30" fmla="*/ 33 w 37"/>
                  <a:gd name="T31" fmla="*/ 284 h 559"/>
                  <a:gd name="T32" fmla="*/ 34 w 37"/>
                  <a:gd name="T33" fmla="*/ 311 h 559"/>
                  <a:gd name="T34" fmla="*/ 34 w 37"/>
                  <a:gd name="T35" fmla="*/ 341 h 559"/>
                  <a:gd name="T36" fmla="*/ 34 w 37"/>
                  <a:gd name="T37" fmla="*/ 376 h 559"/>
                  <a:gd name="T38" fmla="*/ 34 w 37"/>
                  <a:gd name="T39" fmla="*/ 414 h 559"/>
                  <a:gd name="T40" fmla="*/ 35 w 37"/>
                  <a:gd name="T41" fmla="*/ 457 h 559"/>
                  <a:gd name="T42" fmla="*/ 35 w 37"/>
                  <a:gd name="T43" fmla="*/ 504 h 559"/>
                  <a:gd name="T44" fmla="*/ 36 w 37"/>
                  <a:gd name="T45" fmla="*/ 557 h 559"/>
                  <a:gd name="T46" fmla="*/ 21 w 37"/>
                  <a:gd name="T47" fmla="*/ 557 h 559"/>
                  <a:gd name="T48" fmla="*/ 0 w 37"/>
                  <a:gd name="T49" fmla="*/ 552 h 559"/>
                  <a:gd name="T50" fmla="*/ 0 w 37"/>
                  <a:gd name="T51" fmla="*/ 530 h 559"/>
                  <a:gd name="T52" fmla="*/ 0 w 37"/>
                  <a:gd name="T53" fmla="*/ 510 h 559"/>
                  <a:gd name="T54" fmla="*/ 0 w 37"/>
                  <a:gd name="T55" fmla="*/ 492 h 559"/>
                  <a:gd name="T56" fmla="*/ 0 w 37"/>
                  <a:gd name="T57" fmla="*/ 476 h 559"/>
                  <a:gd name="T58" fmla="*/ 0 w 37"/>
                  <a:gd name="T59" fmla="*/ 461 h 559"/>
                  <a:gd name="T60" fmla="*/ 0 w 37"/>
                  <a:gd name="T61" fmla="*/ 447 h 559"/>
                  <a:gd name="T62" fmla="*/ 0 w 37"/>
                  <a:gd name="T63" fmla="*/ 433 h 559"/>
                  <a:gd name="T64" fmla="*/ 0 w 37"/>
                  <a:gd name="T65" fmla="*/ 420 h 559"/>
                  <a:gd name="T66" fmla="*/ 0 w 37"/>
                  <a:gd name="T67" fmla="*/ 407 h 559"/>
                  <a:gd name="T68" fmla="*/ 0 w 37"/>
                  <a:gd name="T69" fmla="*/ 393 h 559"/>
                  <a:gd name="T70" fmla="*/ 0 w 37"/>
                  <a:gd name="T71" fmla="*/ 378 h 559"/>
                  <a:gd name="T72" fmla="*/ 0 w 37"/>
                  <a:gd name="T73" fmla="*/ 362 h 559"/>
                  <a:gd name="T74" fmla="*/ 0 w 37"/>
                  <a:gd name="T75" fmla="*/ 344 h 559"/>
                  <a:gd name="T76" fmla="*/ 0 w 37"/>
                  <a:gd name="T77" fmla="*/ 324 h 559"/>
                  <a:gd name="T78" fmla="*/ 0 w 37"/>
                  <a:gd name="T79" fmla="*/ 302 h 559"/>
                  <a:gd name="T80" fmla="*/ 0 w 37"/>
                  <a:gd name="T81" fmla="*/ 277 h 559"/>
                  <a:gd name="T82" fmla="*/ 0 w 37"/>
                  <a:gd name="T83" fmla="*/ 250 h 559"/>
                  <a:gd name="T84" fmla="*/ 0 w 37"/>
                  <a:gd name="T85" fmla="*/ 219 h 559"/>
                  <a:gd name="T86" fmla="*/ 0 w 37"/>
                  <a:gd name="T87" fmla="*/ 184 h 559"/>
                  <a:gd name="T88" fmla="*/ 0 w 37"/>
                  <a:gd name="T89" fmla="*/ 145 h 559"/>
                  <a:gd name="T90" fmla="*/ 0 w 37"/>
                  <a:gd name="T91" fmla="*/ 102 h 559"/>
                  <a:gd name="T92" fmla="*/ 0 w 37"/>
                  <a:gd name="T93" fmla="*/ 53 h 559"/>
                  <a:gd name="T94" fmla="*/ 0 w 37"/>
                  <a:gd name="T95" fmla="*/ 0 h 559"/>
                  <a:gd name="T96" fmla="*/ 23 w 37"/>
                  <a:gd name="T97" fmla="*/ 8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
                  <a:gd name="T148" fmla="*/ 0 h 559"/>
                  <a:gd name="T149" fmla="*/ 37 w 37"/>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 h="559">
                    <a:moveTo>
                      <a:pt x="31" y="15"/>
                    </a:moveTo>
                    <a:lnTo>
                      <a:pt x="31" y="21"/>
                    </a:lnTo>
                    <a:lnTo>
                      <a:pt x="31" y="27"/>
                    </a:lnTo>
                    <a:lnTo>
                      <a:pt x="31" y="32"/>
                    </a:lnTo>
                    <a:lnTo>
                      <a:pt x="31" y="38"/>
                    </a:lnTo>
                    <a:lnTo>
                      <a:pt x="31" y="43"/>
                    </a:lnTo>
                    <a:lnTo>
                      <a:pt x="31" y="48"/>
                    </a:lnTo>
                    <a:lnTo>
                      <a:pt x="31" y="53"/>
                    </a:lnTo>
                    <a:lnTo>
                      <a:pt x="31" y="58"/>
                    </a:lnTo>
                    <a:lnTo>
                      <a:pt x="31" y="62"/>
                    </a:lnTo>
                    <a:lnTo>
                      <a:pt x="31" y="67"/>
                    </a:lnTo>
                    <a:lnTo>
                      <a:pt x="31" y="71"/>
                    </a:lnTo>
                    <a:lnTo>
                      <a:pt x="31" y="76"/>
                    </a:lnTo>
                    <a:lnTo>
                      <a:pt x="31" y="80"/>
                    </a:lnTo>
                    <a:lnTo>
                      <a:pt x="31" y="84"/>
                    </a:lnTo>
                    <a:lnTo>
                      <a:pt x="32" y="88"/>
                    </a:lnTo>
                    <a:lnTo>
                      <a:pt x="32" y="92"/>
                    </a:lnTo>
                    <a:lnTo>
                      <a:pt x="32" y="96"/>
                    </a:lnTo>
                    <a:lnTo>
                      <a:pt x="32" y="100"/>
                    </a:lnTo>
                    <a:lnTo>
                      <a:pt x="32" y="103"/>
                    </a:lnTo>
                    <a:lnTo>
                      <a:pt x="32" y="107"/>
                    </a:lnTo>
                    <a:lnTo>
                      <a:pt x="32" y="111"/>
                    </a:lnTo>
                    <a:lnTo>
                      <a:pt x="32" y="114"/>
                    </a:lnTo>
                    <a:lnTo>
                      <a:pt x="32" y="118"/>
                    </a:lnTo>
                    <a:lnTo>
                      <a:pt x="32" y="121"/>
                    </a:lnTo>
                    <a:lnTo>
                      <a:pt x="32" y="125"/>
                    </a:lnTo>
                    <a:lnTo>
                      <a:pt x="32" y="128"/>
                    </a:lnTo>
                    <a:lnTo>
                      <a:pt x="32" y="131"/>
                    </a:lnTo>
                    <a:lnTo>
                      <a:pt x="32" y="135"/>
                    </a:lnTo>
                    <a:lnTo>
                      <a:pt x="32" y="138"/>
                    </a:lnTo>
                    <a:lnTo>
                      <a:pt x="32" y="141"/>
                    </a:lnTo>
                    <a:lnTo>
                      <a:pt x="32" y="145"/>
                    </a:lnTo>
                    <a:lnTo>
                      <a:pt x="32" y="148"/>
                    </a:lnTo>
                    <a:lnTo>
                      <a:pt x="32" y="151"/>
                    </a:lnTo>
                    <a:lnTo>
                      <a:pt x="32" y="155"/>
                    </a:lnTo>
                    <a:lnTo>
                      <a:pt x="32" y="158"/>
                    </a:lnTo>
                    <a:lnTo>
                      <a:pt x="32" y="161"/>
                    </a:lnTo>
                    <a:lnTo>
                      <a:pt x="32" y="165"/>
                    </a:lnTo>
                    <a:lnTo>
                      <a:pt x="32" y="168"/>
                    </a:lnTo>
                    <a:lnTo>
                      <a:pt x="32" y="172"/>
                    </a:lnTo>
                    <a:lnTo>
                      <a:pt x="32" y="175"/>
                    </a:lnTo>
                    <a:lnTo>
                      <a:pt x="32" y="179"/>
                    </a:lnTo>
                    <a:lnTo>
                      <a:pt x="32" y="183"/>
                    </a:lnTo>
                    <a:lnTo>
                      <a:pt x="33" y="186"/>
                    </a:lnTo>
                    <a:lnTo>
                      <a:pt x="33" y="190"/>
                    </a:lnTo>
                    <a:lnTo>
                      <a:pt x="33" y="194"/>
                    </a:lnTo>
                    <a:lnTo>
                      <a:pt x="33" y="198"/>
                    </a:lnTo>
                    <a:lnTo>
                      <a:pt x="33" y="202"/>
                    </a:lnTo>
                    <a:lnTo>
                      <a:pt x="33" y="206"/>
                    </a:lnTo>
                    <a:lnTo>
                      <a:pt x="33" y="210"/>
                    </a:lnTo>
                    <a:lnTo>
                      <a:pt x="33" y="215"/>
                    </a:lnTo>
                    <a:lnTo>
                      <a:pt x="33" y="219"/>
                    </a:lnTo>
                    <a:lnTo>
                      <a:pt x="33" y="224"/>
                    </a:lnTo>
                    <a:lnTo>
                      <a:pt x="33" y="229"/>
                    </a:lnTo>
                    <a:lnTo>
                      <a:pt x="33" y="233"/>
                    </a:lnTo>
                    <a:lnTo>
                      <a:pt x="33" y="238"/>
                    </a:lnTo>
                    <a:lnTo>
                      <a:pt x="33" y="243"/>
                    </a:lnTo>
                    <a:lnTo>
                      <a:pt x="33" y="249"/>
                    </a:lnTo>
                    <a:lnTo>
                      <a:pt x="33" y="254"/>
                    </a:lnTo>
                    <a:lnTo>
                      <a:pt x="33" y="260"/>
                    </a:lnTo>
                    <a:lnTo>
                      <a:pt x="33" y="266"/>
                    </a:lnTo>
                    <a:lnTo>
                      <a:pt x="33" y="271"/>
                    </a:lnTo>
                    <a:lnTo>
                      <a:pt x="33" y="278"/>
                    </a:lnTo>
                    <a:lnTo>
                      <a:pt x="33" y="284"/>
                    </a:lnTo>
                    <a:lnTo>
                      <a:pt x="33" y="290"/>
                    </a:lnTo>
                    <a:lnTo>
                      <a:pt x="33" y="297"/>
                    </a:lnTo>
                    <a:lnTo>
                      <a:pt x="34" y="304"/>
                    </a:lnTo>
                    <a:lnTo>
                      <a:pt x="34" y="311"/>
                    </a:lnTo>
                    <a:lnTo>
                      <a:pt x="34" y="318"/>
                    </a:lnTo>
                    <a:lnTo>
                      <a:pt x="34" y="326"/>
                    </a:lnTo>
                    <a:lnTo>
                      <a:pt x="34" y="333"/>
                    </a:lnTo>
                    <a:lnTo>
                      <a:pt x="34" y="341"/>
                    </a:lnTo>
                    <a:lnTo>
                      <a:pt x="34" y="350"/>
                    </a:lnTo>
                    <a:lnTo>
                      <a:pt x="34" y="358"/>
                    </a:lnTo>
                    <a:lnTo>
                      <a:pt x="34" y="367"/>
                    </a:lnTo>
                    <a:lnTo>
                      <a:pt x="34" y="376"/>
                    </a:lnTo>
                    <a:lnTo>
                      <a:pt x="34" y="385"/>
                    </a:lnTo>
                    <a:lnTo>
                      <a:pt x="34" y="394"/>
                    </a:lnTo>
                    <a:lnTo>
                      <a:pt x="34" y="404"/>
                    </a:lnTo>
                    <a:lnTo>
                      <a:pt x="34" y="414"/>
                    </a:lnTo>
                    <a:lnTo>
                      <a:pt x="34" y="424"/>
                    </a:lnTo>
                    <a:lnTo>
                      <a:pt x="35" y="435"/>
                    </a:lnTo>
                    <a:lnTo>
                      <a:pt x="35" y="445"/>
                    </a:lnTo>
                    <a:lnTo>
                      <a:pt x="35" y="457"/>
                    </a:lnTo>
                    <a:lnTo>
                      <a:pt x="35" y="468"/>
                    </a:lnTo>
                    <a:lnTo>
                      <a:pt x="35" y="480"/>
                    </a:lnTo>
                    <a:lnTo>
                      <a:pt x="35" y="492"/>
                    </a:lnTo>
                    <a:lnTo>
                      <a:pt x="35" y="504"/>
                    </a:lnTo>
                    <a:lnTo>
                      <a:pt x="35" y="517"/>
                    </a:lnTo>
                    <a:lnTo>
                      <a:pt x="35" y="530"/>
                    </a:lnTo>
                    <a:lnTo>
                      <a:pt x="35" y="543"/>
                    </a:lnTo>
                    <a:lnTo>
                      <a:pt x="36" y="557"/>
                    </a:lnTo>
                    <a:lnTo>
                      <a:pt x="30" y="557"/>
                    </a:lnTo>
                    <a:lnTo>
                      <a:pt x="26" y="557"/>
                    </a:lnTo>
                    <a:lnTo>
                      <a:pt x="21"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3"/>
                    </a:lnTo>
                    <a:lnTo>
                      <a:pt x="23" y="8"/>
                    </a:lnTo>
                    <a:lnTo>
                      <a:pt x="31" y="15"/>
                    </a:lnTo>
                  </a:path>
                </a:pathLst>
              </a:custGeom>
              <a:solidFill>
                <a:srgbClr val="8C8C8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6" name="Freeform 766">
                <a:extLst>
                  <a:ext uri="{FF2B5EF4-FFF2-40B4-BE49-F238E27FC236}">
                    <a16:creationId xmlns:a16="http://schemas.microsoft.com/office/drawing/2014/main" id="{7CFC1277-BDB9-4643-AAE0-7265F8B949DD}"/>
                  </a:ext>
                </a:extLst>
              </p:cNvPr>
              <p:cNvSpPr>
                <a:spLocks/>
              </p:cNvSpPr>
              <p:nvPr/>
            </p:nvSpPr>
            <p:spPr bwMode="auto">
              <a:xfrm>
                <a:off x="616" y="3077"/>
                <a:ext cx="33" cy="559"/>
              </a:xfrm>
              <a:custGeom>
                <a:avLst/>
                <a:gdLst>
                  <a:gd name="T0" fmla="*/ 28 w 33"/>
                  <a:gd name="T1" fmla="*/ 32 h 559"/>
                  <a:gd name="T2" fmla="*/ 28 w 33"/>
                  <a:gd name="T3" fmla="*/ 53 h 559"/>
                  <a:gd name="T4" fmla="*/ 28 w 33"/>
                  <a:gd name="T5" fmla="*/ 71 h 559"/>
                  <a:gd name="T6" fmla="*/ 28 w 33"/>
                  <a:gd name="T7" fmla="*/ 88 h 559"/>
                  <a:gd name="T8" fmla="*/ 28 w 33"/>
                  <a:gd name="T9" fmla="*/ 103 h 559"/>
                  <a:gd name="T10" fmla="*/ 28 w 33"/>
                  <a:gd name="T11" fmla="*/ 118 h 559"/>
                  <a:gd name="T12" fmla="*/ 28 w 33"/>
                  <a:gd name="T13" fmla="*/ 131 h 559"/>
                  <a:gd name="T14" fmla="*/ 28 w 33"/>
                  <a:gd name="T15" fmla="*/ 145 h 559"/>
                  <a:gd name="T16" fmla="*/ 29 w 33"/>
                  <a:gd name="T17" fmla="*/ 158 h 559"/>
                  <a:gd name="T18" fmla="*/ 29 w 33"/>
                  <a:gd name="T19" fmla="*/ 172 h 559"/>
                  <a:gd name="T20" fmla="*/ 29 w 33"/>
                  <a:gd name="T21" fmla="*/ 186 h 559"/>
                  <a:gd name="T22" fmla="*/ 29 w 33"/>
                  <a:gd name="T23" fmla="*/ 202 h 559"/>
                  <a:gd name="T24" fmla="*/ 29 w 33"/>
                  <a:gd name="T25" fmla="*/ 219 h 559"/>
                  <a:gd name="T26" fmla="*/ 29 w 33"/>
                  <a:gd name="T27" fmla="*/ 238 h 559"/>
                  <a:gd name="T28" fmla="*/ 29 w 33"/>
                  <a:gd name="T29" fmla="*/ 260 h 559"/>
                  <a:gd name="T30" fmla="*/ 30 w 33"/>
                  <a:gd name="T31" fmla="*/ 284 h 559"/>
                  <a:gd name="T32" fmla="*/ 30 w 33"/>
                  <a:gd name="T33" fmla="*/ 311 h 559"/>
                  <a:gd name="T34" fmla="*/ 30 w 33"/>
                  <a:gd name="T35" fmla="*/ 341 h 559"/>
                  <a:gd name="T36" fmla="*/ 30 w 33"/>
                  <a:gd name="T37" fmla="*/ 376 h 559"/>
                  <a:gd name="T38" fmla="*/ 31 w 33"/>
                  <a:gd name="T39" fmla="*/ 414 h 559"/>
                  <a:gd name="T40" fmla="*/ 31 w 33"/>
                  <a:gd name="T41" fmla="*/ 457 h 559"/>
                  <a:gd name="T42" fmla="*/ 31 w 33"/>
                  <a:gd name="T43" fmla="*/ 504 h 559"/>
                  <a:gd name="T44" fmla="*/ 32 w 33"/>
                  <a:gd name="T45" fmla="*/ 557 h 559"/>
                  <a:gd name="T46" fmla="*/ 14 w 33"/>
                  <a:gd name="T47" fmla="*/ 557 h 559"/>
                  <a:gd name="T48" fmla="*/ 0 w 33"/>
                  <a:gd name="T49" fmla="*/ 546 h 559"/>
                  <a:gd name="T50" fmla="*/ 0 w 33"/>
                  <a:gd name="T51" fmla="*/ 524 h 559"/>
                  <a:gd name="T52" fmla="*/ 0 w 33"/>
                  <a:gd name="T53" fmla="*/ 505 h 559"/>
                  <a:gd name="T54" fmla="*/ 1 w 33"/>
                  <a:gd name="T55" fmla="*/ 488 h 559"/>
                  <a:gd name="T56" fmla="*/ 1 w 33"/>
                  <a:gd name="T57" fmla="*/ 472 h 559"/>
                  <a:gd name="T58" fmla="*/ 1 w 33"/>
                  <a:gd name="T59" fmla="*/ 457 h 559"/>
                  <a:gd name="T60" fmla="*/ 1 w 33"/>
                  <a:gd name="T61" fmla="*/ 444 h 559"/>
                  <a:gd name="T62" fmla="*/ 1 w 33"/>
                  <a:gd name="T63" fmla="*/ 430 h 559"/>
                  <a:gd name="T64" fmla="*/ 1 w 33"/>
                  <a:gd name="T65" fmla="*/ 417 h 559"/>
                  <a:gd name="T66" fmla="*/ 1 w 33"/>
                  <a:gd name="T67" fmla="*/ 403 h 559"/>
                  <a:gd name="T68" fmla="*/ 1 w 33"/>
                  <a:gd name="T69" fmla="*/ 389 h 559"/>
                  <a:gd name="T70" fmla="*/ 1 w 33"/>
                  <a:gd name="T71" fmla="*/ 374 h 559"/>
                  <a:gd name="T72" fmla="*/ 1 w 33"/>
                  <a:gd name="T73" fmla="*/ 357 h 559"/>
                  <a:gd name="T74" fmla="*/ 1 w 33"/>
                  <a:gd name="T75" fmla="*/ 339 h 559"/>
                  <a:gd name="T76" fmla="*/ 1 w 33"/>
                  <a:gd name="T77" fmla="*/ 319 h 559"/>
                  <a:gd name="T78" fmla="*/ 1 w 33"/>
                  <a:gd name="T79" fmla="*/ 296 h 559"/>
                  <a:gd name="T80" fmla="*/ 1 w 33"/>
                  <a:gd name="T81" fmla="*/ 271 h 559"/>
                  <a:gd name="T82" fmla="*/ 1 w 33"/>
                  <a:gd name="T83" fmla="*/ 242 h 559"/>
                  <a:gd name="T84" fmla="*/ 1 w 33"/>
                  <a:gd name="T85" fmla="*/ 210 h 559"/>
                  <a:gd name="T86" fmla="*/ 1 w 33"/>
                  <a:gd name="T87" fmla="*/ 174 h 559"/>
                  <a:gd name="T88" fmla="*/ 1 w 33"/>
                  <a:gd name="T89" fmla="*/ 135 h 559"/>
                  <a:gd name="T90" fmla="*/ 1 w 33"/>
                  <a:gd name="T91" fmla="*/ 90 h 559"/>
                  <a:gd name="T92" fmla="*/ 1 w 33"/>
                  <a:gd name="T93" fmla="*/ 41 h 559"/>
                  <a:gd name="T94" fmla="*/ 1 w 33"/>
                  <a:gd name="T95" fmla="*/ 0 h 559"/>
                  <a:gd name="T96" fmla="*/ 28 w 33"/>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
                  <a:gd name="T148" fmla="*/ 0 h 559"/>
                  <a:gd name="T149" fmla="*/ 33 w 33"/>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 h="559">
                    <a:moveTo>
                      <a:pt x="28" y="15"/>
                    </a:moveTo>
                    <a:lnTo>
                      <a:pt x="28" y="21"/>
                    </a:lnTo>
                    <a:lnTo>
                      <a:pt x="28" y="27"/>
                    </a:lnTo>
                    <a:lnTo>
                      <a:pt x="28" y="32"/>
                    </a:lnTo>
                    <a:lnTo>
                      <a:pt x="28" y="38"/>
                    </a:lnTo>
                    <a:lnTo>
                      <a:pt x="28" y="43"/>
                    </a:lnTo>
                    <a:lnTo>
                      <a:pt x="28" y="48"/>
                    </a:lnTo>
                    <a:lnTo>
                      <a:pt x="28" y="53"/>
                    </a:lnTo>
                    <a:lnTo>
                      <a:pt x="28" y="58"/>
                    </a:lnTo>
                    <a:lnTo>
                      <a:pt x="28" y="62"/>
                    </a:lnTo>
                    <a:lnTo>
                      <a:pt x="28" y="67"/>
                    </a:lnTo>
                    <a:lnTo>
                      <a:pt x="28" y="71"/>
                    </a:lnTo>
                    <a:lnTo>
                      <a:pt x="28" y="76"/>
                    </a:lnTo>
                    <a:lnTo>
                      <a:pt x="28" y="80"/>
                    </a:lnTo>
                    <a:lnTo>
                      <a:pt x="28" y="84"/>
                    </a:lnTo>
                    <a:lnTo>
                      <a:pt x="28" y="88"/>
                    </a:lnTo>
                    <a:lnTo>
                      <a:pt x="28" y="92"/>
                    </a:lnTo>
                    <a:lnTo>
                      <a:pt x="28" y="96"/>
                    </a:lnTo>
                    <a:lnTo>
                      <a:pt x="28" y="100"/>
                    </a:lnTo>
                    <a:lnTo>
                      <a:pt x="28" y="103"/>
                    </a:lnTo>
                    <a:lnTo>
                      <a:pt x="28" y="107"/>
                    </a:lnTo>
                    <a:lnTo>
                      <a:pt x="28" y="111"/>
                    </a:lnTo>
                    <a:lnTo>
                      <a:pt x="28" y="114"/>
                    </a:lnTo>
                    <a:lnTo>
                      <a:pt x="28" y="118"/>
                    </a:lnTo>
                    <a:lnTo>
                      <a:pt x="28" y="121"/>
                    </a:lnTo>
                    <a:lnTo>
                      <a:pt x="28" y="125"/>
                    </a:lnTo>
                    <a:lnTo>
                      <a:pt x="28" y="128"/>
                    </a:lnTo>
                    <a:lnTo>
                      <a:pt x="28" y="131"/>
                    </a:lnTo>
                    <a:lnTo>
                      <a:pt x="28" y="135"/>
                    </a:lnTo>
                    <a:lnTo>
                      <a:pt x="28" y="138"/>
                    </a:lnTo>
                    <a:lnTo>
                      <a:pt x="28" y="141"/>
                    </a:lnTo>
                    <a:lnTo>
                      <a:pt x="28" y="145"/>
                    </a:lnTo>
                    <a:lnTo>
                      <a:pt x="29" y="148"/>
                    </a:lnTo>
                    <a:lnTo>
                      <a:pt x="29" y="151"/>
                    </a:lnTo>
                    <a:lnTo>
                      <a:pt x="29" y="155"/>
                    </a:lnTo>
                    <a:lnTo>
                      <a:pt x="29" y="158"/>
                    </a:lnTo>
                    <a:lnTo>
                      <a:pt x="29" y="161"/>
                    </a:lnTo>
                    <a:lnTo>
                      <a:pt x="29" y="165"/>
                    </a:lnTo>
                    <a:lnTo>
                      <a:pt x="29" y="168"/>
                    </a:lnTo>
                    <a:lnTo>
                      <a:pt x="29" y="172"/>
                    </a:lnTo>
                    <a:lnTo>
                      <a:pt x="29" y="175"/>
                    </a:lnTo>
                    <a:lnTo>
                      <a:pt x="29" y="179"/>
                    </a:lnTo>
                    <a:lnTo>
                      <a:pt x="29" y="183"/>
                    </a:lnTo>
                    <a:lnTo>
                      <a:pt x="29" y="186"/>
                    </a:lnTo>
                    <a:lnTo>
                      <a:pt x="29" y="190"/>
                    </a:lnTo>
                    <a:lnTo>
                      <a:pt x="29" y="194"/>
                    </a:lnTo>
                    <a:lnTo>
                      <a:pt x="29" y="198"/>
                    </a:lnTo>
                    <a:lnTo>
                      <a:pt x="29" y="202"/>
                    </a:lnTo>
                    <a:lnTo>
                      <a:pt x="29" y="206"/>
                    </a:lnTo>
                    <a:lnTo>
                      <a:pt x="29" y="210"/>
                    </a:lnTo>
                    <a:lnTo>
                      <a:pt x="29" y="215"/>
                    </a:lnTo>
                    <a:lnTo>
                      <a:pt x="29" y="219"/>
                    </a:lnTo>
                    <a:lnTo>
                      <a:pt x="29" y="224"/>
                    </a:lnTo>
                    <a:lnTo>
                      <a:pt x="29" y="229"/>
                    </a:lnTo>
                    <a:lnTo>
                      <a:pt x="29" y="233"/>
                    </a:lnTo>
                    <a:lnTo>
                      <a:pt x="29" y="238"/>
                    </a:lnTo>
                    <a:lnTo>
                      <a:pt x="29" y="243"/>
                    </a:lnTo>
                    <a:lnTo>
                      <a:pt x="29" y="249"/>
                    </a:lnTo>
                    <a:lnTo>
                      <a:pt x="29" y="254"/>
                    </a:lnTo>
                    <a:lnTo>
                      <a:pt x="29" y="260"/>
                    </a:lnTo>
                    <a:lnTo>
                      <a:pt x="29" y="266"/>
                    </a:lnTo>
                    <a:lnTo>
                      <a:pt x="29" y="271"/>
                    </a:lnTo>
                    <a:lnTo>
                      <a:pt x="30" y="278"/>
                    </a:lnTo>
                    <a:lnTo>
                      <a:pt x="30" y="284"/>
                    </a:lnTo>
                    <a:lnTo>
                      <a:pt x="30" y="290"/>
                    </a:lnTo>
                    <a:lnTo>
                      <a:pt x="30" y="297"/>
                    </a:lnTo>
                    <a:lnTo>
                      <a:pt x="30" y="304"/>
                    </a:lnTo>
                    <a:lnTo>
                      <a:pt x="30" y="311"/>
                    </a:lnTo>
                    <a:lnTo>
                      <a:pt x="30" y="318"/>
                    </a:lnTo>
                    <a:lnTo>
                      <a:pt x="30" y="326"/>
                    </a:lnTo>
                    <a:lnTo>
                      <a:pt x="30" y="333"/>
                    </a:lnTo>
                    <a:lnTo>
                      <a:pt x="30" y="341"/>
                    </a:lnTo>
                    <a:lnTo>
                      <a:pt x="30" y="350"/>
                    </a:lnTo>
                    <a:lnTo>
                      <a:pt x="30" y="358"/>
                    </a:lnTo>
                    <a:lnTo>
                      <a:pt x="30" y="367"/>
                    </a:lnTo>
                    <a:lnTo>
                      <a:pt x="30" y="376"/>
                    </a:lnTo>
                    <a:lnTo>
                      <a:pt x="30" y="385"/>
                    </a:lnTo>
                    <a:lnTo>
                      <a:pt x="30" y="394"/>
                    </a:lnTo>
                    <a:lnTo>
                      <a:pt x="30" y="404"/>
                    </a:lnTo>
                    <a:lnTo>
                      <a:pt x="31" y="414"/>
                    </a:lnTo>
                    <a:lnTo>
                      <a:pt x="31" y="424"/>
                    </a:lnTo>
                    <a:lnTo>
                      <a:pt x="31" y="435"/>
                    </a:lnTo>
                    <a:lnTo>
                      <a:pt x="31" y="445"/>
                    </a:lnTo>
                    <a:lnTo>
                      <a:pt x="31" y="457"/>
                    </a:lnTo>
                    <a:lnTo>
                      <a:pt x="31" y="468"/>
                    </a:lnTo>
                    <a:lnTo>
                      <a:pt x="31" y="480"/>
                    </a:lnTo>
                    <a:lnTo>
                      <a:pt x="31" y="492"/>
                    </a:lnTo>
                    <a:lnTo>
                      <a:pt x="31" y="504"/>
                    </a:lnTo>
                    <a:lnTo>
                      <a:pt x="31" y="517"/>
                    </a:lnTo>
                    <a:lnTo>
                      <a:pt x="31" y="530"/>
                    </a:lnTo>
                    <a:lnTo>
                      <a:pt x="31" y="543"/>
                    </a:lnTo>
                    <a:lnTo>
                      <a:pt x="32" y="557"/>
                    </a:lnTo>
                    <a:lnTo>
                      <a:pt x="26" y="557"/>
                    </a:lnTo>
                    <a:lnTo>
                      <a:pt x="21"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1" y="496"/>
                    </a:lnTo>
                    <a:lnTo>
                      <a:pt x="1" y="492"/>
                    </a:lnTo>
                    <a:lnTo>
                      <a:pt x="1" y="488"/>
                    </a:lnTo>
                    <a:lnTo>
                      <a:pt x="1" y="484"/>
                    </a:lnTo>
                    <a:lnTo>
                      <a:pt x="1" y="480"/>
                    </a:lnTo>
                    <a:lnTo>
                      <a:pt x="1" y="476"/>
                    </a:lnTo>
                    <a:lnTo>
                      <a:pt x="1" y="472"/>
                    </a:lnTo>
                    <a:lnTo>
                      <a:pt x="1" y="468"/>
                    </a:lnTo>
                    <a:lnTo>
                      <a:pt x="1" y="465"/>
                    </a:lnTo>
                    <a:lnTo>
                      <a:pt x="1" y="461"/>
                    </a:lnTo>
                    <a:lnTo>
                      <a:pt x="1" y="457"/>
                    </a:lnTo>
                    <a:lnTo>
                      <a:pt x="1" y="454"/>
                    </a:lnTo>
                    <a:lnTo>
                      <a:pt x="1" y="450"/>
                    </a:lnTo>
                    <a:lnTo>
                      <a:pt x="1" y="447"/>
                    </a:lnTo>
                    <a:lnTo>
                      <a:pt x="1" y="444"/>
                    </a:lnTo>
                    <a:lnTo>
                      <a:pt x="1" y="440"/>
                    </a:lnTo>
                    <a:lnTo>
                      <a:pt x="1" y="437"/>
                    </a:lnTo>
                    <a:lnTo>
                      <a:pt x="1" y="433"/>
                    </a:lnTo>
                    <a:lnTo>
                      <a:pt x="1" y="430"/>
                    </a:lnTo>
                    <a:lnTo>
                      <a:pt x="1" y="427"/>
                    </a:lnTo>
                    <a:lnTo>
                      <a:pt x="1" y="423"/>
                    </a:lnTo>
                    <a:lnTo>
                      <a:pt x="1" y="420"/>
                    </a:lnTo>
                    <a:lnTo>
                      <a:pt x="1" y="417"/>
                    </a:lnTo>
                    <a:lnTo>
                      <a:pt x="1" y="413"/>
                    </a:lnTo>
                    <a:lnTo>
                      <a:pt x="1" y="410"/>
                    </a:lnTo>
                    <a:lnTo>
                      <a:pt x="1" y="407"/>
                    </a:lnTo>
                    <a:lnTo>
                      <a:pt x="1" y="403"/>
                    </a:lnTo>
                    <a:lnTo>
                      <a:pt x="1" y="400"/>
                    </a:lnTo>
                    <a:lnTo>
                      <a:pt x="1" y="396"/>
                    </a:lnTo>
                    <a:lnTo>
                      <a:pt x="1" y="393"/>
                    </a:lnTo>
                    <a:lnTo>
                      <a:pt x="1" y="389"/>
                    </a:lnTo>
                    <a:lnTo>
                      <a:pt x="1" y="385"/>
                    </a:lnTo>
                    <a:lnTo>
                      <a:pt x="1" y="382"/>
                    </a:lnTo>
                    <a:lnTo>
                      <a:pt x="1" y="378"/>
                    </a:lnTo>
                    <a:lnTo>
                      <a:pt x="1" y="374"/>
                    </a:lnTo>
                    <a:lnTo>
                      <a:pt x="1" y="370"/>
                    </a:lnTo>
                    <a:lnTo>
                      <a:pt x="1" y="366"/>
                    </a:lnTo>
                    <a:lnTo>
                      <a:pt x="1" y="362"/>
                    </a:lnTo>
                    <a:lnTo>
                      <a:pt x="1" y="357"/>
                    </a:lnTo>
                    <a:lnTo>
                      <a:pt x="1" y="353"/>
                    </a:lnTo>
                    <a:lnTo>
                      <a:pt x="1" y="348"/>
                    </a:lnTo>
                    <a:lnTo>
                      <a:pt x="1" y="344"/>
                    </a:lnTo>
                    <a:lnTo>
                      <a:pt x="1" y="339"/>
                    </a:lnTo>
                    <a:lnTo>
                      <a:pt x="1" y="334"/>
                    </a:lnTo>
                    <a:lnTo>
                      <a:pt x="1" y="329"/>
                    </a:lnTo>
                    <a:lnTo>
                      <a:pt x="1" y="324"/>
                    </a:lnTo>
                    <a:lnTo>
                      <a:pt x="1" y="319"/>
                    </a:lnTo>
                    <a:lnTo>
                      <a:pt x="1" y="313"/>
                    </a:lnTo>
                    <a:lnTo>
                      <a:pt x="1" y="308"/>
                    </a:lnTo>
                    <a:lnTo>
                      <a:pt x="1" y="302"/>
                    </a:lnTo>
                    <a:lnTo>
                      <a:pt x="1" y="296"/>
                    </a:lnTo>
                    <a:lnTo>
                      <a:pt x="1" y="290"/>
                    </a:lnTo>
                    <a:lnTo>
                      <a:pt x="1" y="284"/>
                    </a:lnTo>
                    <a:lnTo>
                      <a:pt x="1" y="277"/>
                    </a:lnTo>
                    <a:lnTo>
                      <a:pt x="1" y="271"/>
                    </a:lnTo>
                    <a:lnTo>
                      <a:pt x="1" y="264"/>
                    </a:lnTo>
                    <a:lnTo>
                      <a:pt x="1" y="257"/>
                    </a:lnTo>
                    <a:lnTo>
                      <a:pt x="1" y="250"/>
                    </a:lnTo>
                    <a:lnTo>
                      <a:pt x="1" y="242"/>
                    </a:lnTo>
                    <a:lnTo>
                      <a:pt x="1" y="235"/>
                    </a:lnTo>
                    <a:lnTo>
                      <a:pt x="1" y="227"/>
                    </a:lnTo>
                    <a:lnTo>
                      <a:pt x="1" y="219"/>
                    </a:lnTo>
                    <a:lnTo>
                      <a:pt x="1" y="210"/>
                    </a:lnTo>
                    <a:lnTo>
                      <a:pt x="1" y="202"/>
                    </a:lnTo>
                    <a:lnTo>
                      <a:pt x="1" y="193"/>
                    </a:lnTo>
                    <a:lnTo>
                      <a:pt x="1" y="184"/>
                    </a:lnTo>
                    <a:lnTo>
                      <a:pt x="1" y="174"/>
                    </a:lnTo>
                    <a:lnTo>
                      <a:pt x="1" y="165"/>
                    </a:lnTo>
                    <a:lnTo>
                      <a:pt x="1" y="155"/>
                    </a:lnTo>
                    <a:lnTo>
                      <a:pt x="1" y="145"/>
                    </a:lnTo>
                    <a:lnTo>
                      <a:pt x="1" y="135"/>
                    </a:lnTo>
                    <a:lnTo>
                      <a:pt x="1" y="124"/>
                    </a:lnTo>
                    <a:lnTo>
                      <a:pt x="1" y="113"/>
                    </a:lnTo>
                    <a:lnTo>
                      <a:pt x="1" y="102"/>
                    </a:lnTo>
                    <a:lnTo>
                      <a:pt x="1" y="90"/>
                    </a:lnTo>
                    <a:lnTo>
                      <a:pt x="1" y="78"/>
                    </a:lnTo>
                    <a:lnTo>
                      <a:pt x="1" y="66"/>
                    </a:lnTo>
                    <a:lnTo>
                      <a:pt x="1" y="53"/>
                    </a:lnTo>
                    <a:lnTo>
                      <a:pt x="1" y="41"/>
                    </a:lnTo>
                    <a:lnTo>
                      <a:pt x="1" y="28"/>
                    </a:lnTo>
                    <a:lnTo>
                      <a:pt x="1" y="14"/>
                    </a:lnTo>
                    <a:lnTo>
                      <a:pt x="1" y="0"/>
                    </a:lnTo>
                    <a:lnTo>
                      <a:pt x="9" y="0"/>
                    </a:lnTo>
                    <a:lnTo>
                      <a:pt x="19" y="6"/>
                    </a:lnTo>
                    <a:lnTo>
                      <a:pt x="28" y="15"/>
                    </a:lnTo>
                  </a:path>
                </a:pathLst>
              </a:custGeom>
              <a:solidFill>
                <a:srgbClr val="7D7D7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7" name="Freeform 767">
                <a:extLst>
                  <a:ext uri="{FF2B5EF4-FFF2-40B4-BE49-F238E27FC236}">
                    <a16:creationId xmlns:a16="http://schemas.microsoft.com/office/drawing/2014/main" id="{958CE3E7-8F94-4D7B-91BF-3940946FDF1D}"/>
                  </a:ext>
                </a:extLst>
              </p:cNvPr>
              <p:cNvSpPr>
                <a:spLocks/>
              </p:cNvSpPr>
              <p:nvPr/>
            </p:nvSpPr>
            <p:spPr bwMode="auto">
              <a:xfrm>
                <a:off x="622" y="3077"/>
                <a:ext cx="27" cy="559"/>
              </a:xfrm>
              <a:custGeom>
                <a:avLst/>
                <a:gdLst>
                  <a:gd name="T0" fmla="*/ 22 w 27"/>
                  <a:gd name="T1" fmla="*/ 32 h 559"/>
                  <a:gd name="T2" fmla="*/ 22 w 27"/>
                  <a:gd name="T3" fmla="*/ 53 h 559"/>
                  <a:gd name="T4" fmla="*/ 23 w 27"/>
                  <a:gd name="T5" fmla="*/ 71 h 559"/>
                  <a:gd name="T6" fmla="*/ 23 w 27"/>
                  <a:gd name="T7" fmla="*/ 88 h 559"/>
                  <a:gd name="T8" fmla="*/ 23 w 27"/>
                  <a:gd name="T9" fmla="*/ 103 h 559"/>
                  <a:gd name="T10" fmla="*/ 23 w 27"/>
                  <a:gd name="T11" fmla="*/ 118 h 559"/>
                  <a:gd name="T12" fmla="*/ 23 w 27"/>
                  <a:gd name="T13" fmla="*/ 131 h 559"/>
                  <a:gd name="T14" fmla="*/ 23 w 27"/>
                  <a:gd name="T15" fmla="*/ 145 h 559"/>
                  <a:gd name="T16" fmla="*/ 23 w 27"/>
                  <a:gd name="T17" fmla="*/ 158 h 559"/>
                  <a:gd name="T18" fmla="*/ 23 w 27"/>
                  <a:gd name="T19" fmla="*/ 172 h 559"/>
                  <a:gd name="T20" fmla="*/ 23 w 27"/>
                  <a:gd name="T21" fmla="*/ 186 h 559"/>
                  <a:gd name="T22" fmla="*/ 24 w 27"/>
                  <a:gd name="T23" fmla="*/ 202 h 559"/>
                  <a:gd name="T24" fmla="*/ 24 w 27"/>
                  <a:gd name="T25" fmla="*/ 219 h 559"/>
                  <a:gd name="T26" fmla="*/ 24 w 27"/>
                  <a:gd name="T27" fmla="*/ 238 h 559"/>
                  <a:gd name="T28" fmla="*/ 24 w 27"/>
                  <a:gd name="T29" fmla="*/ 260 h 559"/>
                  <a:gd name="T30" fmla="*/ 24 w 27"/>
                  <a:gd name="T31" fmla="*/ 284 h 559"/>
                  <a:gd name="T32" fmla="*/ 24 w 27"/>
                  <a:gd name="T33" fmla="*/ 311 h 559"/>
                  <a:gd name="T34" fmla="*/ 24 w 27"/>
                  <a:gd name="T35" fmla="*/ 341 h 559"/>
                  <a:gd name="T36" fmla="*/ 25 w 27"/>
                  <a:gd name="T37" fmla="*/ 376 h 559"/>
                  <a:gd name="T38" fmla="*/ 25 w 27"/>
                  <a:gd name="T39" fmla="*/ 414 h 559"/>
                  <a:gd name="T40" fmla="*/ 25 w 27"/>
                  <a:gd name="T41" fmla="*/ 457 h 559"/>
                  <a:gd name="T42" fmla="*/ 25 w 27"/>
                  <a:gd name="T43" fmla="*/ 504 h 559"/>
                  <a:gd name="T44" fmla="*/ 26 w 27"/>
                  <a:gd name="T45" fmla="*/ 557 h 559"/>
                  <a:gd name="T46" fmla="*/ 0 w 27"/>
                  <a:gd name="T47" fmla="*/ 558 h 559"/>
                  <a:gd name="T48" fmla="*/ 0 w 27"/>
                  <a:gd name="T49" fmla="*/ 540 h 559"/>
                  <a:gd name="T50" fmla="*/ 0 w 27"/>
                  <a:gd name="T51" fmla="*/ 519 h 559"/>
                  <a:gd name="T52" fmla="*/ 0 w 27"/>
                  <a:gd name="T53" fmla="*/ 501 h 559"/>
                  <a:gd name="T54" fmla="*/ 0 w 27"/>
                  <a:gd name="T55" fmla="*/ 484 h 559"/>
                  <a:gd name="T56" fmla="*/ 0 w 27"/>
                  <a:gd name="T57" fmla="*/ 468 h 559"/>
                  <a:gd name="T58" fmla="*/ 0 w 27"/>
                  <a:gd name="T59" fmla="*/ 454 h 559"/>
                  <a:gd name="T60" fmla="*/ 0 w 27"/>
                  <a:gd name="T61" fmla="*/ 440 h 559"/>
                  <a:gd name="T62" fmla="*/ 0 w 27"/>
                  <a:gd name="T63" fmla="*/ 427 h 559"/>
                  <a:gd name="T64" fmla="*/ 0 w 27"/>
                  <a:gd name="T65" fmla="*/ 413 h 559"/>
                  <a:gd name="T66" fmla="*/ 0 w 27"/>
                  <a:gd name="T67" fmla="*/ 400 h 559"/>
                  <a:gd name="T68" fmla="*/ 0 w 27"/>
                  <a:gd name="T69" fmla="*/ 385 h 559"/>
                  <a:gd name="T70" fmla="*/ 0 w 27"/>
                  <a:gd name="T71" fmla="*/ 370 h 559"/>
                  <a:gd name="T72" fmla="*/ 0 w 27"/>
                  <a:gd name="T73" fmla="*/ 353 h 559"/>
                  <a:gd name="T74" fmla="*/ 0 w 27"/>
                  <a:gd name="T75" fmla="*/ 334 h 559"/>
                  <a:gd name="T76" fmla="*/ 0 w 27"/>
                  <a:gd name="T77" fmla="*/ 313 h 559"/>
                  <a:gd name="T78" fmla="*/ 0 w 27"/>
                  <a:gd name="T79" fmla="*/ 290 h 559"/>
                  <a:gd name="T80" fmla="*/ 0 w 27"/>
                  <a:gd name="T81" fmla="*/ 264 h 559"/>
                  <a:gd name="T82" fmla="*/ 0 w 27"/>
                  <a:gd name="T83" fmla="*/ 235 h 559"/>
                  <a:gd name="T84" fmla="*/ 0 w 27"/>
                  <a:gd name="T85" fmla="*/ 202 h 559"/>
                  <a:gd name="T86" fmla="*/ 0 w 27"/>
                  <a:gd name="T87" fmla="*/ 165 h 559"/>
                  <a:gd name="T88" fmla="*/ 0 w 27"/>
                  <a:gd name="T89" fmla="*/ 124 h 559"/>
                  <a:gd name="T90" fmla="*/ 0 w 27"/>
                  <a:gd name="T91" fmla="*/ 78 h 559"/>
                  <a:gd name="T92" fmla="*/ 0 w 27"/>
                  <a:gd name="T93" fmla="*/ 28 h 559"/>
                  <a:gd name="T94" fmla="*/ 7 w 27"/>
                  <a:gd name="T95" fmla="*/ 0 h 559"/>
                  <a:gd name="T96" fmla="*/ 22 w 27"/>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
                  <a:gd name="T148" fmla="*/ 0 h 559"/>
                  <a:gd name="T149" fmla="*/ 27 w 27"/>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 h="559">
                    <a:moveTo>
                      <a:pt x="22" y="15"/>
                    </a:moveTo>
                    <a:lnTo>
                      <a:pt x="22" y="21"/>
                    </a:lnTo>
                    <a:lnTo>
                      <a:pt x="22" y="27"/>
                    </a:lnTo>
                    <a:lnTo>
                      <a:pt x="22" y="32"/>
                    </a:lnTo>
                    <a:lnTo>
                      <a:pt x="22" y="38"/>
                    </a:lnTo>
                    <a:lnTo>
                      <a:pt x="22" y="43"/>
                    </a:lnTo>
                    <a:lnTo>
                      <a:pt x="22" y="48"/>
                    </a:lnTo>
                    <a:lnTo>
                      <a:pt x="22" y="53"/>
                    </a:lnTo>
                    <a:lnTo>
                      <a:pt x="23" y="58"/>
                    </a:lnTo>
                    <a:lnTo>
                      <a:pt x="23" y="62"/>
                    </a:lnTo>
                    <a:lnTo>
                      <a:pt x="23" y="67"/>
                    </a:lnTo>
                    <a:lnTo>
                      <a:pt x="23" y="71"/>
                    </a:lnTo>
                    <a:lnTo>
                      <a:pt x="23" y="76"/>
                    </a:lnTo>
                    <a:lnTo>
                      <a:pt x="23" y="80"/>
                    </a:lnTo>
                    <a:lnTo>
                      <a:pt x="23" y="84"/>
                    </a:lnTo>
                    <a:lnTo>
                      <a:pt x="23" y="88"/>
                    </a:lnTo>
                    <a:lnTo>
                      <a:pt x="23" y="92"/>
                    </a:lnTo>
                    <a:lnTo>
                      <a:pt x="23" y="96"/>
                    </a:lnTo>
                    <a:lnTo>
                      <a:pt x="23" y="100"/>
                    </a:lnTo>
                    <a:lnTo>
                      <a:pt x="23" y="103"/>
                    </a:lnTo>
                    <a:lnTo>
                      <a:pt x="23" y="107"/>
                    </a:lnTo>
                    <a:lnTo>
                      <a:pt x="23" y="111"/>
                    </a:lnTo>
                    <a:lnTo>
                      <a:pt x="23" y="114"/>
                    </a:lnTo>
                    <a:lnTo>
                      <a:pt x="23" y="118"/>
                    </a:lnTo>
                    <a:lnTo>
                      <a:pt x="23" y="121"/>
                    </a:lnTo>
                    <a:lnTo>
                      <a:pt x="23" y="125"/>
                    </a:lnTo>
                    <a:lnTo>
                      <a:pt x="23" y="128"/>
                    </a:lnTo>
                    <a:lnTo>
                      <a:pt x="23" y="131"/>
                    </a:lnTo>
                    <a:lnTo>
                      <a:pt x="23" y="135"/>
                    </a:lnTo>
                    <a:lnTo>
                      <a:pt x="23" y="138"/>
                    </a:lnTo>
                    <a:lnTo>
                      <a:pt x="23" y="141"/>
                    </a:lnTo>
                    <a:lnTo>
                      <a:pt x="23" y="145"/>
                    </a:lnTo>
                    <a:lnTo>
                      <a:pt x="23" y="148"/>
                    </a:lnTo>
                    <a:lnTo>
                      <a:pt x="23" y="151"/>
                    </a:lnTo>
                    <a:lnTo>
                      <a:pt x="23" y="155"/>
                    </a:lnTo>
                    <a:lnTo>
                      <a:pt x="23" y="158"/>
                    </a:lnTo>
                    <a:lnTo>
                      <a:pt x="23" y="161"/>
                    </a:lnTo>
                    <a:lnTo>
                      <a:pt x="23" y="165"/>
                    </a:lnTo>
                    <a:lnTo>
                      <a:pt x="23" y="168"/>
                    </a:lnTo>
                    <a:lnTo>
                      <a:pt x="23" y="172"/>
                    </a:lnTo>
                    <a:lnTo>
                      <a:pt x="23" y="175"/>
                    </a:lnTo>
                    <a:lnTo>
                      <a:pt x="23" y="179"/>
                    </a:lnTo>
                    <a:lnTo>
                      <a:pt x="23" y="183"/>
                    </a:lnTo>
                    <a:lnTo>
                      <a:pt x="23" y="186"/>
                    </a:lnTo>
                    <a:lnTo>
                      <a:pt x="23" y="190"/>
                    </a:lnTo>
                    <a:lnTo>
                      <a:pt x="23" y="194"/>
                    </a:lnTo>
                    <a:lnTo>
                      <a:pt x="24" y="198"/>
                    </a:lnTo>
                    <a:lnTo>
                      <a:pt x="24" y="202"/>
                    </a:lnTo>
                    <a:lnTo>
                      <a:pt x="24" y="206"/>
                    </a:lnTo>
                    <a:lnTo>
                      <a:pt x="24" y="210"/>
                    </a:lnTo>
                    <a:lnTo>
                      <a:pt x="24" y="215"/>
                    </a:lnTo>
                    <a:lnTo>
                      <a:pt x="24" y="219"/>
                    </a:lnTo>
                    <a:lnTo>
                      <a:pt x="24" y="224"/>
                    </a:lnTo>
                    <a:lnTo>
                      <a:pt x="24" y="229"/>
                    </a:lnTo>
                    <a:lnTo>
                      <a:pt x="24" y="233"/>
                    </a:lnTo>
                    <a:lnTo>
                      <a:pt x="24" y="238"/>
                    </a:lnTo>
                    <a:lnTo>
                      <a:pt x="24" y="243"/>
                    </a:lnTo>
                    <a:lnTo>
                      <a:pt x="24" y="249"/>
                    </a:lnTo>
                    <a:lnTo>
                      <a:pt x="24" y="254"/>
                    </a:lnTo>
                    <a:lnTo>
                      <a:pt x="24" y="260"/>
                    </a:lnTo>
                    <a:lnTo>
                      <a:pt x="24" y="266"/>
                    </a:lnTo>
                    <a:lnTo>
                      <a:pt x="24" y="271"/>
                    </a:lnTo>
                    <a:lnTo>
                      <a:pt x="24" y="278"/>
                    </a:lnTo>
                    <a:lnTo>
                      <a:pt x="24" y="284"/>
                    </a:lnTo>
                    <a:lnTo>
                      <a:pt x="24" y="290"/>
                    </a:lnTo>
                    <a:lnTo>
                      <a:pt x="24" y="297"/>
                    </a:lnTo>
                    <a:lnTo>
                      <a:pt x="24" y="304"/>
                    </a:lnTo>
                    <a:lnTo>
                      <a:pt x="24" y="311"/>
                    </a:lnTo>
                    <a:lnTo>
                      <a:pt x="24" y="318"/>
                    </a:lnTo>
                    <a:lnTo>
                      <a:pt x="24" y="326"/>
                    </a:lnTo>
                    <a:lnTo>
                      <a:pt x="24" y="333"/>
                    </a:lnTo>
                    <a:lnTo>
                      <a:pt x="24" y="341"/>
                    </a:lnTo>
                    <a:lnTo>
                      <a:pt x="24" y="350"/>
                    </a:lnTo>
                    <a:lnTo>
                      <a:pt x="24" y="358"/>
                    </a:lnTo>
                    <a:lnTo>
                      <a:pt x="24" y="367"/>
                    </a:lnTo>
                    <a:lnTo>
                      <a:pt x="25" y="376"/>
                    </a:lnTo>
                    <a:lnTo>
                      <a:pt x="25" y="385"/>
                    </a:lnTo>
                    <a:lnTo>
                      <a:pt x="25" y="394"/>
                    </a:lnTo>
                    <a:lnTo>
                      <a:pt x="25" y="404"/>
                    </a:lnTo>
                    <a:lnTo>
                      <a:pt x="25" y="414"/>
                    </a:lnTo>
                    <a:lnTo>
                      <a:pt x="25" y="424"/>
                    </a:lnTo>
                    <a:lnTo>
                      <a:pt x="25" y="435"/>
                    </a:lnTo>
                    <a:lnTo>
                      <a:pt x="25" y="445"/>
                    </a:lnTo>
                    <a:lnTo>
                      <a:pt x="25" y="457"/>
                    </a:lnTo>
                    <a:lnTo>
                      <a:pt x="25" y="468"/>
                    </a:lnTo>
                    <a:lnTo>
                      <a:pt x="25" y="480"/>
                    </a:lnTo>
                    <a:lnTo>
                      <a:pt x="25" y="492"/>
                    </a:lnTo>
                    <a:lnTo>
                      <a:pt x="25" y="504"/>
                    </a:lnTo>
                    <a:lnTo>
                      <a:pt x="25" y="517"/>
                    </a:lnTo>
                    <a:lnTo>
                      <a:pt x="25" y="530"/>
                    </a:lnTo>
                    <a:lnTo>
                      <a:pt x="25" y="543"/>
                    </a:lnTo>
                    <a:lnTo>
                      <a:pt x="26" y="557"/>
                    </a:lnTo>
                    <a:lnTo>
                      <a:pt x="19"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6"/>
                    </a:lnTo>
                    <a:lnTo>
                      <a:pt x="22" y="15"/>
                    </a:lnTo>
                  </a:path>
                </a:pathLst>
              </a:custGeom>
              <a:solidFill>
                <a:srgbClr val="6E6E6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8" name="Freeform 768">
                <a:extLst>
                  <a:ext uri="{FF2B5EF4-FFF2-40B4-BE49-F238E27FC236}">
                    <a16:creationId xmlns:a16="http://schemas.microsoft.com/office/drawing/2014/main" id="{BB5AA874-3CEC-4CDF-B34D-16A0D3039F55}"/>
                  </a:ext>
                </a:extLst>
              </p:cNvPr>
              <p:cNvSpPr>
                <a:spLocks/>
              </p:cNvSpPr>
              <p:nvPr/>
            </p:nvSpPr>
            <p:spPr bwMode="auto">
              <a:xfrm>
                <a:off x="626" y="3077"/>
                <a:ext cx="23" cy="559"/>
              </a:xfrm>
              <a:custGeom>
                <a:avLst/>
                <a:gdLst>
                  <a:gd name="T0" fmla="*/ 19 w 23"/>
                  <a:gd name="T1" fmla="*/ 32 h 559"/>
                  <a:gd name="T2" fmla="*/ 19 w 23"/>
                  <a:gd name="T3" fmla="*/ 53 h 559"/>
                  <a:gd name="T4" fmla="*/ 19 w 23"/>
                  <a:gd name="T5" fmla="*/ 71 h 559"/>
                  <a:gd name="T6" fmla="*/ 19 w 23"/>
                  <a:gd name="T7" fmla="*/ 88 h 559"/>
                  <a:gd name="T8" fmla="*/ 19 w 23"/>
                  <a:gd name="T9" fmla="*/ 103 h 559"/>
                  <a:gd name="T10" fmla="*/ 19 w 23"/>
                  <a:gd name="T11" fmla="*/ 118 h 559"/>
                  <a:gd name="T12" fmla="*/ 19 w 23"/>
                  <a:gd name="T13" fmla="*/ 131 h 559"/>
                  <a:gd name="T14" fmla="*/ 19 w 23"/>
                  <a:gd name="T15" fmla="*/ 145 h 559"/>
                  <a:gd name="T16" fmla="*/ 20 w 23"/>
                  <a:gd name="T17" fmla="*/ 158 h 559"/>
                  <a:gd name="T18" fmla="*/ 20 w 23"/>
                  <a:gd name="T19" fmla="*/ 172 h 559"/>
                  <a:gd name="T20" fmla="*/ 20 w 23"/>
                  <a:gd name="T21" fmla="*/ 186 h 559"/>
                  <a:gd name="T22" fmla="*/ 20 w 23"/>
                  <a:gd name="T23" fmla="*/ 202 h 559"/>
                  <a:gd name="T24" fmla="*/ 20 w 23"/>
                  <a:gd name="T25" fmla="*/ 219 h 559"/>
                  <a:gd name="T26" fmla="*/ 20 w 23"/>
                  <a:gd name="T27" fmla="*/ 238 h 559"/>
                  <a:gd name="T28" fmla="*/ 20 w 23"/>
                  <a:gd name="T29" fmla="*/ 260 h 559"/>
                  <a:gd name="T30" fmla="*/ 20 w 23"/>
                  <a:gd name="T31" fmla="*/ 284 h 559"/>
                  <a:gd name="T32" fmla="*/ 20 w 23"/>
                  <a:gd name="T33" fmla="*/ 311 h 559"/>
                  <a:gd name="T34" fmla="*/ 21 w 23"/>
                  <a:gd name="T35" fmla="*/ 341 h 559"/>
                  <a:gd name="T36" fmla="*/ 21 w 23"/>
                  <a:gd name="T37" fmla="*/ 376 h 559"/>
                  <a:gd name="T38" fmla="*/ 21 w 23"/>
                  <a:gd name="T39" fmla="*/ 414 h 559"/>
                  <a:gd name="T40" fmla="*/ 21 w 23"/>
                  <a:gd name="T41" fmla="*/ 457 h 559"/>
                  <a:gd name="T42" fmla="*/ 21 w 23"/>
                  <a:gd name="T43" fmla="*/ 504 h 559"/>
                  <a:gd name="T44" fmla="*/ 22 w 23"/>
                  <a:gd name="T45" fmla="*/ 557 h 559"/>
                  <a:gd name="T46" fmla="*/ 0 w 23"/>
                  <a:gd name="T47" fmla="*/ 558 h 559"/>
                  <a:gd name="T48" fmla="*/ 0 w 23"/>
                  <a:gd name="T49" fmla="*/ 540 h 559"/>
                  <a:gd name="T50" fmla="*/ 0 w 23"/>
                  <a:gd name="T51" fmla="*/ 519 h 559"/>
                  <a:gd name="T52" fmla="*/ 0 w 23"/>
                  <a:gd name="T53" fmla="*/ 501 h 559"/>
                  <a:gd name="T54" fmla="*/ 0 w 23"/>
                  <a:gd name="T55" fmla="*/ 484 h 559"/>
                  <a:gd name="T56" fmla="*/ 0 w 23"/>
                  <a:gd name="T57" fmla="*/ 468 h 559"/>
                  <a:gd name="T58" fmla="*/ 0 w 23"/>
                  <a:gd name="T59" fmla="*/ 454 h 559"/>
                  <a:gd name="T60" fmla="*/ 1 w 23"/>
                  <a:gd name="T61" fmla="*/ 440 h 559"/>
                  <a:gd name="T62" fmla="*/ 1 w 23"/>
                  <a:gd name="T63" fmla="*/ 427 h 559"/>
                  <a:gd name="T64" fmla="*/ 1 w 23"/>
                  <a:gd name="T65" fmla="*/ 413 h 559"/>
                  <a:gd name="T66" fmla="*/ 1 w 23"/>
                  <a:gd name="T67" fmla="*/ 400 h 559"/>
                  <a:gd name="T68" fmla="*/ 1 w 23"/>
                  <a:gd name="T69" fmla="*/ 385 h 559"/>
                  <a:gd name="T70" fmla="*/ 1 w 23"/>
                  <a:gd name="T71" fmla="*/ 370 h 559"/>
                  <a:gd name="T72" fmla="*/ 1 w 23"/>
                  <a:gd name="T73" fmla="*/ 353 h 559"/>
                  <a:gd name="T74" fmla="*/ 1 w 23"/>
                  <a:gd name="T75" fmla="*/ 334 h 559"/>
                  <a:gd name="T76" fmla="*/ 1 w 23"/>
                  <a:gd name="T77" fmla="*/ 313 h 559"/>
                  <a:gd name="T78" fmla="*/ 1 w 23"/>
                  <a:gd name="T79" fmla="*/ 290 h 559"/>
                  <a:gd name="T80" fmla="*/ 1 w 23"/>
                  <a:gd name="T81" fmla="*/ 264 h 559"/>
                  <a:gd name="T82" fmla="*/ 1 w 23"/>
                  <a:gd name="T83" fmla="*/ 235 h 559"/>
                  <a:gd name="T84" fmla="*/ 1 w 23"/>
                  <a:gd name="T85" fmla="*/ 202 h 559"/>
                  <a:gd name="T86" fmla="*/ 1 w 23"/>
                  <a:gd name="T87" fmla="*/ 165 h 559"/>
                  <a:gd name="T88" fmla="*/ 1 w 23"/>
                  <a:gd name="T89" fmla="*/ 124 h 559"/>
                  <a:gd name="T90" fmla="*/ 1 w 23"/>
                  <a:gd name="T91" fmla="*/ 78 h 559"/>
                  <a:gd name="T92" fmla="*/ 0 w 23"/>
                  <a:gd name="T93" fmla="*/ 28 h 559"/>
                  <a:gd name="T94" fmla="*/ 6 w 23"/>
                  <a:gd name="T95" fmla="*/ 0 h 559"/>
                  <a:gd name="T96" fmla="*/ 19 w 23"/>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3"/>
                  <a:gd name="T148" fmla="*/ 0 h 559"/>
                  <a:gd name="T149" fmla="*/ 23 w 23"/>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3" h="559">
                    <a:moveTo>
                      <a:pt x="19" y="15"/>
                    </a:moveTo>
                    <a:lnTo>
                      <a:pt x="19" y="21"/>
                    </a:lnTo>
                    <a:lnTo>
                      <a:pt x="19" y="27"/>
                    </a:lnTo>
                    <a:lnTo>
                      <a:pt x="19" y="32"/>
                    </a:lnTo>
                    <a:lnTo>
                      <a:pt x="19" y="38"/>
                    </a:lnTo>
                    <a:lnTo>
                      <a:pt x="19" y="43"/>
                    </a:lnTo>
                    <a:lnTo>
                      <a:pt x="19" y="48"/>
                    </a:lnTo>
                    <a:lnTo>
                      <a:pt x="19" y="53"/>
                    </a:lnTo>
                    <a:lnTo>
                      <a:pt x="19" y="58"/>
                    </a:lnTo>
                    <a:lnTo>
                      <a:pt x="19" y="62"/>
                    </a:lnTo>
                    <a:lnTo>
                      <a:pt x="19" y="67"/>
                    </a:lnTo>
                    <a:lnTo>
                      <a:pt x="19" y="71"/>
                    </a:lnTo>
                    <a:lnTo>
                      <a:pt x="19" y="76"/>
                    </a:lnTo>
                    <a:lnTo>
                      <a:pt x="19" y="80"/>
                    </a:lnTo>
                    <a:lnTo>
                      <a:pt x="19" y="84"/>
                    </a:lnTo>
                    <a:lnTo>
                      <a:pt x="19" y="88"/>
                    </a:lnTo>
                    <a:lnTo>
                      <a:pt x="19" y="92"/>
                    </a:lnTo>
                    <a:lnTo>
                      <a:pt x="19" y="96"/>
                    </a:lnTo>
                    <a:lnTo>
                      <a:pt x="19" y="100"/>
                    </a:lnTo>
                    <a:lnTo>
                      <a:pt x="19" y="103"/>
                    </a:lnTo>
                    <a:lnTo>
                      <a:pt x="19" y="107"/>
                    </a:lnTo>
                    <a:lnTo>
                      <a:pt x="19" y="111"/>
                    </a:lnTo>
                    <a:lnTo>
                      <a:pt x="19" y="114"/>
                    </a:lnTo>
                    <a:lnTo>
                      <a:pt x="19" y="118"/>
                    </a:lnTo>
                    <a:lnTo>
                      <a:pt x="19" y="121"/>
                    </a:lnTo>
                    <a:lnTo>
                      <a:pt x="19" y="125"/>
                    </a:lnTo>
                    <a:lnTo>
                      <a:pt x="19" y="128"/>
                    </a:lnTo>
                    <a:lnTo>
                      <a:pt x="19" y="131"/>
                    </a:lnTo>
                    <a:lnTo>
                      <a:pt x="19" y="135"/>
                    </a:lnTo>
                    <a:lnTo>
                      <a:pt x="19" y="138"/>
                    </a:lnTo>
                    <a:lnTo>
                      <a:pt x="19" y="141"/>
                    </a:lnTo>
                    <a:lnTo>
                      <a:pt x="19" y="145"/>
                    </a:lnTo>
                    <a:lnTo>
                      <a:pt x="19" y="148"/>
                    </a:lnTo>
                    <a:lnTo>
                      <a:pt x="19" y="151"/>
                    </a:lnTo>
                    <a:lnTo>
                      <a:pt x="19" y="155"/>
                    </a:lnTo>
                    <a:lnTo>
                      <a:pt x="20" y="158"/>
                    </a:lnTo>
                    <a:lnTo>
                      <a:pt x="20" y="161"/>
                    </a:lnTo>
                    <a:lnTo>
                      <a:pt x="20" y="165"/>
                    </a:lnTo>
                    <a:lnTo>
                      <a:pt x="20" y="168"/>
                    </a:lnTo>
                    <a:lnTo>
                      <a:pt x="20" y="172"/>
                    </a:lnTo>
                    <a:lnTo>
                      <a:pt x="20" y="175"/>
                    </a:lnTo>
                    <a:lnTo>
                      <a:pt x="20" y="179"/>
                    </a:lnTo>
                    <a:lnTo>
                      <a:pt x="20" y="183"/>
                    </a:lnTo>
                    <a:lnTo>
                      <a:pt x="20" y="186"/>
                    </a:lnTo>
                    <a:lnTo>
                      <a:pt x="20" y="190"/>
                    </a:lnTo>
                    <a:lnTo>
                      <a:pt x="20" y="194"/>
                    </a:lnTo>
                    <a:lnTo>
                      <a:pt x="20" y="198"/>
                    </a:lnTo>
                    <a:lnTo>
                      <a:pt x="20" y="202"/>
                    </a:lnTo>
                    <a:lnTo>
                      <a:pt x="20" y="206"/>
                    </a:lnTo>
                    <a:lnTo>
                      <a:pt x="20" y="210"/>
                    </a:lnTo>
                    <a:lnTo>
                      <a:pt x="20" y="215"/>
                    </a:lnTo>
                    <a:lnTo>
                      <a:pt x="20" y="219"/>
                    </a:lnTo>
                    <a:lnTo>
                      <a:pt x="20" y="224"/>
                    </a:lnTo>
                    <a:lnTo>
                      <a:pt x="20" y="229"/>
                    </a:lnTo>
                    <a:lnTo>
                      <a:pt x="20" y="233"/>
                    </a:lnTo>
                    <a:lnTo>
                      <a:pt x="20" y="238"/>
                    </a:lnTo>
                    <a:lnTo>
                      <a:pt x="20" y="243"/>
                    </a:lnTo>
                    <a:lnTo>
                      <a:pt x="20" y="249"/>
                    </a:lnTo>
                    <a:lnTo>
                      <a:pt x="20" y="254"/>
                    </a:lnTo>
                    <a:lnTo>
                      <a:pt x="20" y="260"/>
                    </a:lnTo>
                    <a:lnTo>
                      <a:pt x="20" y="266"/>
                    </a:lnTo>
                    <a:lnTo>
                      <a:pt x="20" y="271"/>
                    </a:lnTo>
                    <a:lnTo>
                      <a:pt x="20" y="278"/>
                    </a:lnTo>
                    <a:lnTo>
                      <a:pt x="20" y="284"/>
                    </a:lnTo>
                    <a:lnTo>
                      <a:pt x="20" y="290"/>
                    </a:lnTo>
                    <a:lnTo>
                      <a:pt x="20" y="297"/>
                    </a:lnTo>
                    <a:lnTo>
                      <a:pt x="20" y="304"/>
                    </a:lnTo>
                    <a:lnTo>
                      <a:pt x="20" y="311"/>
                    </a:lnTo>
                    <a:lnTo>
                      <a:pt x="20" y="318"/>
                    </a:lnTo>
                    <a:lnTo>
                      <a:pt x="20" y="326"/>
                    </a:lnTo>
                    <a:lnTo>
                      <a:pt x="20" y="333"/>
                    </a:lnTo>
                    <a:lnTo>
                      <a:pt x="21" y="341"/>
                    </a:lnTo>
                    <a:lnTo>
                      <a:pt x="21" y="350"/>
                    </a:lnTo>
                    <a:lnTo>
                      <a:pt x="21" y="358"/>
                    </a:lnTo>
                    <a:lnTo>
                      <a:pt x="21" y="367"/>
                    </a:lnTo>
                    <a:lnTo>
                      <a:pt x="21" y="376"/>
                    </a:lnTo>
                    <a:lnTo>
                      <a:pt x="21" y="385"/>
                    </a:lnTo>
                    <a:lnTo>
                      <a:pt x="21" y="394"/>
                    </a:lnTo>
                    <a:lnTo>
                      <a:pt x="21" y="404"/>
                    </a:lnTo>
                    <a:lnTo>
                      <a:pt x="21" y="414"/>
                    </a:lnTo>
                    <a:lnTo>
                      <a:pt x="21" y="424"/>
                    </a:lnTo>
                    <a:lnTo>
                      <a:pt x="21" y="435"/>
                    </a:lnTo>
                    <a:lnTo>
                      <a:pt x="21" y="445"/>
                    </a:lnTo>
                    <a:lnTo>
                      <a:pt x="21" y="457"/>
                    </a:lnTo>
                    <a:lnTo>
                      <a:pt x="21" y="468"/>
                    </a:lnTo>
                    <a:lnTo>
                      <a:pt x="21" y="480"/>
                    </a:lnTo>
                    <a:lnTo>
                      <a:pt x="21" y="492"/>
                    </a:lnTo>
                    <a:lnTo>
                      <a:pt x="21" y="504"/>
                    </a:lnTo>
                    <a:lnTo>
                      <a:pt x="21" y="517"/>
                    </a:lnTo>
                    <a:lnTo>
                      <a:pt x="21" y="530"/>
                    </a:lnTo>
                    <a:lnTo>
                      <a:pt x="21" y="543"/>
                    </a:lnTo>
                    <a:lnTo>
                      <a:pt x="22" y="557"/>
                    </a:lnTo>
                    <a:lnTo>
                      <a:pt x="17" y="557"/>
                    </a:lnTo>
                    <a:lnTo>
                      <a:pt x="12"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1" y="444"/>
                    </a:lnTo>
                    <a:lnTo>
                      <a:pt x="1" y="440"/>
                    </a:lnTo>
                    <a:lnTo>
                      <a:pt x="1" y="437"/>
                    </a:lnTo>
                    <a:lnTo>
                      <a:pt x="1" y="433"/>
                    </a:lnTo>
                    <a:lnTo>
                      <a:pt x="1" y="430"/>
                    </a:lnTo>
                    <a:lnTo>
                      <a:pt x="1" y="427"/>
                    </a:lnTo>
                    <a:lnTo>
                      <a:pt x="1" y="423"/>
                    </a:lnTo>
                    <a:lnTo>
                      <a:pt x="1" y="420"/>
                    </a:lnTo>
                    <a:lnTo>
                      <a:pt x="1" y="417"/>
                    </a:lnTo>
                    <a:lnTo>
                      <a:pt x="1" y="413"/>
                    </a:lnTo>
                    <a:lnTo>
                      <a:pt x="1" y="410"/>
                    </a:lnTo>
                    <a:lnTo>
                      <a:pt x="1" y="407"/>
                    </a:lnTo>
                    <a:lnTo>
                      <a:pt x="1" y="403"/>
                    </a:lnTo>
                    <a:lnTo>
                      <a:pt x="1" y="400"/>
                    </a:lnTo>
                    <a:lnTo>
                      <a:pt x="1" y="396"/>
                    </a:lnTo>
                    <a:lnTo>
                      <a:pt x="1" y="393"/>
                    </a:lnTo>
                    <a:lnTo>
                      <a:pt x="1" y="389"/>
                    </a:lnTo>
                    <a:lnTo>
                      <a:pt x="1" y="385"/>
                    </a:lnTo>
                    <a:lnTo>
                      <a:pt x="1" y="382"/>
                    </a:lnTo>
                    <a:lnTo>
                      <a:pt x="1" y="378"/>
                    </a:lnTo>
                    <a:lnTo>
                      <a:pt x="1" y="374"/>
                    </a:lnTo>
                    <a:lnTo>
                      <a:pt x="1" y="370"/>
                    </a:lnTo>
                    <a:lnTo>
                      <a:pt x="1" y="366"/>
                    </a:lnTo>
                    <a:lnTo>
                      <a:pt x="1" y="362"/>
                    </a:lnTo>
                    <a:lnTo>
                      <a:pt x="1" y="357"/>
                    </a:lnTo>
                    <a:lnTo>
                      <a:pt x="1" y="353"/>
                    </a:lnTo>
                    <a:lnTo>
                      <a:pt x="1" y="348"/>
                    </a:lnTo>
                    <a:lnTo>
                      <a:pt x="1" y="344"/>
                    </a:lnTo>
                    <a:lnTo>
                      <a:pt x="1" y="339"/>
                    </a:lnTo>
                    <a:lnTo>
                      <a:pt x="1" y="334"/>
                    </a:lnTo>
                    <a:lnTo>
                      <a:pt x="1" y="329"/>
                    </a:lnTo>
                    <a:lnTo>
                      <a:pt x="1" y="324"/>
                    </a:lnTo>
                    <a:lnTo>
                      <a:pt x="1" y="319"/>
                    </a:lnTo>
                    <a:lnTo>
                      <a:pt x="1" y="313"/>
                    </a:lnTo>
                    <a:lnTo>
                      <a:pt x="1" y="308"/>
                    </a:lnTo>
                    <a:lnTo>
                      <a:pt x="1" y="302"/>
                    </a:lnTo>
                    <a:lnTo>
                      <a:pt x="1" y="296"/>
                    </a:lnTo>
                    <a:lnTo>
                      <a:pt x="1" y="290"/>
                    </a:lnTo>
                    <a:lnTo>
                      <a:pt x="1" y="284"/>
                    </a:lnTo>
                    <a:lnTo>
                      <a:pt x="1" y="277"/>
                    </a:lnTo>
                    <a:lnTo>
                      <a:pt x="1" y="271"/>
                    </a:lnTo>
                    <a:lnTo>
                      <a:pt x="1" y="264"/>
                    </a:lnTo>
                    <a:lnTo>
                      <a:pt x="1" y="257"/>
                    </a:lnTo>
                    <a:lnTo>
                      <a:pt x="1" y="250"/>
                    </a:lnTo>
                    <a:lnTo>
                      <a:pt x="1" y="242"/>
                    </a:lnTo>
                    <a:lnTo>
                      <a:pt x="1" y="235"/>
                    </a:lnTo>
                    <a:lnTo>
                      <a:pt x="1" y="227"/>
                    </a:lnTo>
                    <a:lnTo>
                      <a:pt x="1" y="219"/>
                    </a:lnTo>
                    <a:lnTo>
                      <a:pt x="1" y="210"/>
                    </a:lnTo>
                    <a:lnTo>
                      <a:pt x="1" y="202"/>
                    </a:lnTo>
                    <a:lnTo>
                      <a:pt x="1" y="193"/>
                    </a:lnTo>
                    <a:lnTo>
                      <a:pt x="1" y="184"/>
                    </a:lnTo>
                    <a:lnTo>
                      <a:pt x="1" y="174"/>
                    </a:lnTo>
                    <a:lnTo>
                      <a:pt x="1" y="165"/>
                    </a:lnTo>
                    <a:lnTo>
                      <a:pt x="1" y="155"/>
                    </a:lnTo>
                    <a:lnTo>
                      <a:pt x="1" y="145"/>
                    </a:lnTo>
                    <a:lnTo>
                      <a:pt x="1" y="135"/>
                    </a:lnTo>
                    <a:lnTo>
                      <a:pt x="1" y="124"/>
                    </a:lnTo>
                    <a:lnTo>
                      <a:pt x="1" y="113"/>
                    </a:lnTo>
                    <a:lnTo>
                      <a:pt x="1" y="102"/>
                    </a:lnTo>
                    <a:lnTo>
                      <a:pt x="1" y="90"/>
                    </a:lnTo>
                    <a:lnTo>
                      <a:pt x="1" y="78"/>
                    </a:lnTo>
                    <a:lnTo>
                      <a:pt x="0" y="66"/>
                    </a:lnTo>
                    <a:lnTo>
                      <a:pt x="0" y="53"/>
                    </a:lnTo>
                    <a:lnTo>
                      <a:pt x="0" y="41"/>
                    </a:lnTo>
                    <a:lnTo>
                      <a:pt x="0" y="28"/>
                    </a:lnTo>
                    <a:lnTo>
                      <a:pt x="0" y="14"/>
                    </a:lnTo>
                    <a:lnTo>
                      <a:pt x="0" y="0"/>
                    </a:lnTo>
                    <a:lnTo>
                      <a:pt x="6" y="0"/>
                    </a:lnTo>
                    <a:lnTo>
                      <a:pt x="13" y="6"/>
                    </a:lnTo>
                    <a:lnTo>
                      <a:pt x="19" y="15"/>
                    </a:lnTo>
                  </a:path>
                </a:pathLst>
              </a:custGeom>
              <a:solidFill>
                <a:srgbClr val="5C5C5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69" name="Freeform 769">
                <a:extLst>
                  <a:ext uri="{FF2B5EF4-FFF2-40B4-BE49-F238E27FC236}">
                    <a16:creationId xmlns:a16="http://schemas.microsoft.com/office/drawing/2014/main" id="{0EA5D3E4-AB47-47FA-81E9-DB1F54567280}"/>
                  </a:ext>
                </a:extLst>
              </p:cNvPr>
              <p:cNvSpPr>
                <a:spLocks/>
              </p:cNvSpPr>
              <p:nvPr/>
            </p:nvSpPr>
            <p:spPr bwMode="auto">
              <a:xfrm>
                <a:off x="632" y="3077"/>
                <a:ext cx="17" cy="559"/>
              </a:xfrm>
              <a:custGeom>
                <a:avLst/>
                <a:gdLst>
                  <a:gd name="T0" fmla="*/ 14 w 17"/>
                  <a:gd name="T1" fmla="*/ 17 h 559"/>
                  <a:gd name="T2" fmla="*/ 14 w 17"/>
                  <a:gd name="T3" fmla="*/ 23 h 559"/>
                  <a:gd name="T4" fmla="*/ 14 w 17"/>
                  <a:gd name="T5" fmla="*/ 33 h 559"/>
                  <a:gd name="T6" fmla="*/ 14 w 17"/>
                  <a:gd name="T7" fmla="*/ 48 h 559"/>
                  <a:gd name="T8" fmla="*/ 14 w 17"/>
                  <a:gd name="T9" fmla="*/ 66 h 559"/>
                  <a:gd name="T10" fmla="*/ 14 w 17"/>
                  <a:gd name="T11" fmla="*/ 88 h 559"/>
                  <a:gd name="T12" fmla="*/ 14 w 17"/>
                  <a:gd name="T13" fmla="*/ 113 h 559"/>
                  <a:gd name="T14" fmla="*/ 14 w 17"/>
                  <a:gd name="T15" fmla="*/ 140 h 559"/>
                  <a:gd name="T16" fmla="*/ 14 w 17"/>
                  <a:gd name="T17" fmla="*/ 169 h 559"/>
                  <a:gd name="T18" fmla="*/ 14 w 17"/>
                  <a:gd name="T19" fmla="*/ 200 h 559"/>
                  <a:gd name="T20" fmla="*/ 14 w 17"/>
                  <a:gd name="T21" fmla="*/ 232 h 559"/>
                  <a:gd name="T22" fmla="*/ 15 w 17"/>
                  <a:gd name="T23" fmla="*/ 264 h 559"/>
                  <a:gd name="T24" fmla="*/ 15 w 17"/>
                  <a:gd name="T25" fmla="*/ 297 h 559"/>
                  <a:gd name="T26" fmla="*/ 15 w 17"/>
                  <a:gd name="T27" fmla="*/ 330 h 559"/>
                  <a:gd name="T28" fmla="*/ 15 w 17"/>
                  <a:gd name="T29" fmla="*/ 362 h 559"/>
                  <a:gd name="T30" fmla="*/ 15 w 17"/>
                  <a:gd name="T31" fmla="*/ 393 h 559"/>
                  <a:gd name="T32" fmla="*/ 15 w 17"/>
                  <a:gd name="T33" fmla="*/ 423 h 559"/>
                  <a:gd name="T34" fmla="*/ 15 w 17"/>
                  <a:gd name="T35" fmla="*/ 451 h 559"/>
                  <a:gd name="T36" fmla="*/ 15 w 17"/>
                  <a:gd name="T37" fmla="*/ 477 h 559"/>
                  <a:gd name="T38" fmla="*/ 15 w 17"/>
                  <a:gd name="T39" fmla="*/ 499 h 559"/>
                  <a:gd name="T40" fmla="*/ 15 w 17"/>
                  <a:gd name="T41" fmla="*/ 519 h 559"/>
                  <a:gd name="T42" fmla="*/ 15 w 17"/>
                  <a:gd name="T43" fmla="*/ 535 h 559"/>
                  <a:gd name="T44" fmla="*/ 16 w 17"/>
                  <a:gd name="T45" fmla="*/ 547 h 559"/>
                  <a:gd name="T46" fmla="*/ 16 w 17"/>
                  <a:gd name="T47" fmla="*/ 554 h 559"/>
                  <a:gd name="T48" fmla="*/ 16 w 17"/>
                  <a:gd name="T49" fmla="*/ 557 h 559"/>
                  <a:gd name="T50" fmla="*/ 4 w 17"/>
                  <a:gd name="T51" fmla="*/ 557 h 559"/>
                  <a:gd name="T52" fmla="*/ 0 w 17"/>
                  <a:gd name="T53" fmla="*/ 557 h 559"/>
                  <a:gd name="T54" fmla="*/ 0 w 17"/>
                  <a:gd name="T55" fmla="*/ 553 h 559"/>
                  <a:gd name="T56" fmla="*/ 0 w 17"/>
                  <a:gd name="T57" fmla="*/ 544 h 559"/>
                  <a:gd name="T58" fmla="*/ 0 w 17"/>
                  <a:gd name="T59" fmla="*/ 531 h 559"/>
                  <a:gd name="T60" fmla="*/ 0 w 17"/>
                  <a:gd name="T61" fmla="*/ 514 h 559"/>
                  <a:gd name="T62" fmla="*/ 0 w 17"/>
                  <a:gd name="T63" fmla="*/ 494 h 559"/>
                  <a:gd name="T64" fmla="*/ 0 w 17"/>
                  <a:gd name="T65" fmla="*/ 470 h 559"/>
                  <a:gd name="T66" fmla="*/ 0 w 17"/>
                  <a:gd name="T67" fmla="*/ 444 h 559"/>
                  <a:gd name="T68" fmla="*/ 0 w 17"/>
                  <a:gd name="T69" fmla="*/ 416 h 559"/>
                  <a:gd name="T70" fmla="*/ 0 w 17"/>
                  <a:gd name="T71" fmla="*/ 386 h 559"/>
                  <a:gd name="T72" fmla="*/ 0 w 17"/>
                  <a:gd name="T73" fmla="*/ 355 h 559"/>
                  <a:gd name="T74" fmla="*/ 0 w 17"/>
                  <a:gd name="T75" fmla="*/ 323 h 559"/>
                  <a:gd name="T76" fmla="*/ 0 w 17"/>
                  <a:gd name="T77" fmla="*/ 290 h 559"/>
                  <a:gd name="T78" fmla="*/ 0 w 17"/>
                  <a:gd name="T79" fmla="*/ 257 h 559"/>
                  <a:gd name="T80" fmla="*/ 0 w 17"/>
                  <a:gd name="T81" fmla="*/ 224 h 559"/>
                  <a:gd name="T82" fmla="*/ 0 w 17"/>
                  <a:gd name="T83" fmla="*/ 192 h 559"/>
                  <a:gd name="T84" fmla="*/ 0 w 17"/>
                  <a:gd name="T85" fmla="*/ 161 h 559"/>
                  <a:gd name="T86" fmla="*/ 0 w 17"/>
                  <a:gd name="T87" fmla="*/ 132 h 559"/>
                  <a:gd name="T88" fmla="*/ 0 w 17"/>
                  <a:gd name="T89" fmla="*/ 104 h 559"/>
                  <a:gd name="T90" fmla="*/ 0 w 17"/>
                  <a:gd name="T91" fmla="*/ 79 h 559"/>
                  <a:gd name="T92" fmla="*/ 0 w 17"/>
                  <a:gd name="T93" fmla="*/ 57 h 559"/>
                  <a:gd name="T94" fmla="*/ 0 w 17"/>
                  <a:gd name="T95" fmla="*/ 38 h 559"/>
                  <a:gd name="T96" fmla="*/ 0 w 17"/>
                  <a:gd name="T97" fmla="*/ 22 h 559"/>
                  <a:gd name="T98" fmla="*/ 0 w 17"/>
                  <a:gd name="T99" fmla="*/ 10 h 559"/>
                  <a:gd name="T100" fmla="*/ 0 w 17"/>
                  <a:gd name="T101" fmla="*/ 3 h 559"/>
                  <a:gd name="T102" fmla="*/ 0 w 17"/>
                  <a:gd name="T103" fmla="*/ 0 h 559"/>
                  <a:gd name="T104" fmla="*/ 9 w 17"/>
                  <a:gd name="T105" fmla="*/ 6 h 559"/>
                  <a:gd name="T106" fmla="*/ 14 w 17"/>
                  <a:gd name="T107" fmla="*/ 16 h 55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
                  <a:gd name="T163" fmla="*/ 0 h 559"/>
                  <a:gd name="T164" fmla="*/ 17 w 17"/>
                  <a:gd name="T165" fmla="*/ 559 h 55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 h="559">
                    <a:moveTo>
                      <a:pt x="14" y="16"/>
                    </a:moveTo>
                    <a:lnTo>
                      <a:pt x="14" y="16"/>
                    </a:lnTo>
                    <a:lnTo>
                      <a:pt x="14" y="17"/>
                    </a:lnTo>
                    <a:lnTo>
                      <a:pt x="14" y="18"/>
                    </a:lnTo>
                    <a:lnTo>
                      <a:pt x="14" y="20"/>
                    </a:lnTo>
                    <a:lnTo>
                      <a:pt x="14" y="23"/>
                    </a:lnTo>
                    <a:lnTo>
                      <a:pt x="14" y="26"/>
                    </a:lnTo>
                    <a:lnTo>
                      <a:pt x="14" y="29"/>
                    </a:lnTo>
                    <a:lnTo>
                      <a:pt x="14" y="33"/>
                    </a:lnTo>
                    <a:lnTo>
                      <a:pt x="14" y="38"/>
                    </a:lnTo>
                    <a:lnTo>
                      <a:pt x="14" y="43"/>
                    </a:lnTo>
                    <a:lnTo>
                      <a:pt x="14" y="48"/>
                    </a:lnTo>
                    <a:lnTo>
                      <a:pt x="14" y="54"/>
                    </a:lnTo>
                    <a:lnTo>
                      <a:pt x="14" y="60"/>
                    </a:lnTo>
                    <a:lnTo>
                      <a:pt x="14" y="66"/>
                    </a:lnTo>
                    <a:lnTo>
                      <a:pt x="14" y="73"/>
                    </a:lnTo>
                    <a:lnTo>
                      <a:pt x="14" y="81"/>
                    </a:lnTo>
                    <a:lnTo>
                      <a:pt x="14" y="88"/>
                    </a:lnTo>
                    <a:lnTo>
                      <a:pt x="14" y="96"/>
                    </a:lnTo>
                    <a:lnTo>
                      <a:pt x="14" y="104"/>
                    </a:lnTo>
                    <a:lnTo>
                      <a:pt x="14" y="113"/>
                    </a:lnTo>
                    <a:lnTo>
                      <a:pt x="14" y="122"/>
                    </a:lnTo>
                    <a:lnTo>
                      <a:pt x="14" y="131"/>
                    </a:lnTo>
                    <a:lnTo>
                      <a:pt x="14" y="140"/>
                    </a:lnTo>
                    <a:lnTo>
                      <a:pt x="14" y="150"/>
                    </a:lnTo>
                    <a:lnTo>
                      <a:pt x="14" y="159"/>
                    </a:lnTo>
                    <a:lnTo>
                      <a:pt x="14" y="169"/>
                    </a:lnTo>
                    <a:lnTo>
                      <a:pt x="14" y="179"/>
                    </a:lnTo>
                    <a:lnTo>
                      <a:pt x="14" y="190"/>
                    </a:lnTo>
                    <a:lnTo>
                      <a:pt x="14" y="200"/>
                    </a:lnTo>
                    <a:lnTo>
                      <a:pt x="14" y="210"/>
                    </a:lnTo>
                    <a:lnTo>
                      <a:pt x="14" y="221"/>
                    </a:lnTo>
                    <a:lnTo>
                      <a:pt x="14" y="232"/>
                    </a:lnTo>
                    <a:lnTo>
                      <a:pt x="14" y="243"/>
                    </a:lnTo>
                    <a:lnTo>
                      <a:pt x="14" y="253"/>
                    </a:lnTo>
                    <a:lnTo>
                      <a:pt x="15" y="264"/>
                    </a:lnTo>
                    <a:lnTo>
                      <a:pt x="15" y="275"/>
                    </a:lnTo>
                    <a:lnTo>
                      <a:pt x="15" y="286"/>
                    </a:lnTo>
                    <a:lnTo>
                      <a:pt x="15" y="297"/>
                    </a:lnTo>
                    <a:lnTo>
                      <a:pt x="15" y="308"/>
                    </a:lnTo>
                    <a:lnTo>
                      <a:pt x="15" y="319"/>
                    </a:lnTo>
                    <a:lnTo>
                      <a:pt x="15" y="330"/>
                    </a:lnTo>
                    <a:lnTo>
                      <a:pt x="15" y="341"/>
                    </a:lnTo>
                    <a:lnTo>
                      <a:pt x="15" y="352"/>
                    </a:lnTo>
                    <a:lnTo>
                      <a:pt x="15" y="362"/>
                    </a:lnTo>
                    <a:lnTo>
                      <a:pt x="15" y="373"/>
                    </a:lnTo>
                    <a:lnTo>
                      <a:pt x="15" y="383"/>
                    </a:lnTo>
                    <a:lnTo>
                      <a:pt x="15" y="393"/>
                    </a:lnTo>
                    <a:lnTo>
                      <a:pt x="15" y="404"/>
                    </a:lnTo>
                    <a:lnTo>
                      <a:pt x="15" y="413"/>
                    </a:lnTo>
                    <a:lnTo>
                      <a:pt x="15" y="423"/>
                    </a:lnTo>
                    <a:lnTo>
                      <a:pt x="15" y="433"/>
                    </a:lnTo>
                    <a:lnTo>
                      <a:pt x="15" y="442"/>
                    </a:lnTo>
                    <a:lnTo>
                      <a:pt x="15" y="451"/>
                    </a:lnTo>
                    <a:lnTo>
                      <a:pt x="15" y="460"/>
                    </a:lnTo>
                    <a:lnTo>
                      <a:pt x="15" y="468"/>
                    </a:lnTo>
                    <a:lnTo>
                      <a:pt x="15" y="477"/>
                    </a:lnTo>
                    <a:lnTo>
                      <a:pt x="15" y="484"/>
                    </a:lnTo>
                    <a:lnTo>
                      <a:pt x="15" y="492"/>
                    </a:lnTo>
                    <a:lnTo>
                      <a:pt x="15" y="499"/>
                    </a:lnTo>
                    <a:lnTo>
                      <a:pt x="15" y="506"/>
                    </a:lnTo>
                    <a:lnTo>
                      <a:pt x="15" y="513"/>
                    </a:lnTo>
                    <a:lnTo>
                      <a:pt x="15" y="519"/>
                    </a:lnTo>
                    <a:lnTo>
                      <a:pt x="15" y="525"/>
                    </a:lnTo>
                    <a:lnTo>
                      <a:pt x="15" y="530"/>
                    </a:lnTo>
                    <a:lnTo>
                      <a:pt x="15" y="535"/>
                    </a:lnTo>
                    <a:lnTo>
                      <a:pt x="15" y="539"/>
                    </a:lnTo>
                    <a:lnTo>
                      <a:pt x="15" y="543"/>
                    </a:lnTo>
                    <a:lnTo>
                      <a:pt x="16" y="547"/>
                    </a:lnTo>
                    <a:lnTo>
                      <a:pt x="16" y="550"/>
                    </a:lnTo>
                    <a:lnTo>
                      <a:pt x="16" y="552"/>
                    </a:lnTo>
                    <a:lnTo>
                      <a:pt x="16" y="554"/>
                    </a:lnTo>
                    <a:lnTo>
                      <a:pt x="16" y="556"/>
                    </a:lnTo>
                    <a:lnTo>
                      <a:pt x="16" y="557"/>
                    </a:lnTo>
                    <a:lnTo>
                      <a:pt x="11" y="557"/>
                    </a:lnTo>
                    <a:lnTo>
                      <a:pt x="4" y="557"/>
                    </a:lnTo>
                    <a:lnTo>
                      <a:pt x="0" y="558"/>
                    </a:lnTo>
                    <a:lnTo>
                      <a:pt x="0" y="557"/>
                    </a:lnTo>
                    <a:lnTo>
                      <a:pt x="0" y="556"/>
                    </a:lnTo>
                    <a:lnTo>
                      <a:pt x="0" y="555"/>
                    </a:lnTo>
                    <a:lnTo>
                      <a:pt x="0" y="553"/>
                    </a:lnTo>
                    <a:lnTo>
                      <a:pt x="0" y="551"/>
                    </a:lnTo>
                    <a:lnTo>
                      <a:pt x="0" y="548"/>
                    </a:lnTo>
                    <a:lnTo>
                      <a:pt x="0" y="544"/>
                    </a:lnTo>
                    <a:lnTo>
                      <a:pt x="0" y="540"/>
                    </a:lnTo>
                    <a:lnTo>
                      <a:pt x="0" y="536"/>
                    </a:lnTo>
                    <a:lnTo>
                      <a:pt x="0" y="531"/>
                    </a:lnTo>
                    <a:lnTo>
                      <a:pt x="0" y="526"/>
                    </a:lnTo>
                    <a:lnTo>
                      <a:pt x="0" y="520"/>
                    </a:lnTo>
                    <a:lnTo>
                      <a:pt x="0" y="514"/>
                    </a:lnTo>
                    <a:lnTo>
                      <a:pt x="0" y="508"/>
                    </a:lnTo>
                    <a:lnTo>
                      <a:pt x="0" y="501"/>
                    </a:lnTo>
                    <a:lnTo>
                      <a:pt x="0" y="494"/>
                    </a:lnTo>
                    <a:lnTo>
                      <a:pt x="0" y="486"/>
                    </a:lnTo>
                    <a:lnTo>
                      <a:pt x="0" y="479"/>
                    </a:lnTo>
                    <a:lnTo>
                      <a:pt x="0" y="470"/>
                    </a:lnTo>
                    <a:lnTo>
                      <a:pt x="0" y="462"/>
                    </a:lnTo>
                    <a:lnTo>
                      <a:pt x="0" y="453"/>
                    </a:lnTo>
                    <a:lnTo>
                      <a:pt x="0" y="444"/>
                    </a:lnTo>
                    <a:lnTo>
                      <a:pt x="0" y="435"/>
                    </a:lnTo>
                    <a:lnTo>
                      <a:pt x="0" y="426"/>
                    </a:lnTo>
                    <a:lnTo>
                      <a:pt x="0" y="416"/>
                    </a:lnTo>
                    <a:lnTo>
                      <a:pt x="0" y="406"/>
                    </a:lnTo>
                    <a:lnTo>
                      <a:pt x="0" y="397"/>
                    </a:lnTo>
                    <a:lnTo>
                      <a:pt x="0" y="386"/>
                    </a:lnTo>
                    <a:lnTo>
                      <a:pt x="0" y="376"/>
                    </a:lnTo>
                    <a:lnTo>
                      <a:pt x="0" y="366"/>
                    </a:lnTo>
                    <a:lnTo>
                      <a:pt x="0" y="355"/>
                    </a:lnTo>
                    <a:lnTo>
                      <a:pt x="0" y="344"/>
                    </a:lnTo>
                    <a:lnTo>
                      <a:pt x="0" y="334"/>
                    </a:lnTo>
                    <a:lnTo>
                      <a:pt x="0" y="323"/>
                    </a:lnTo>
                    <a:lnTo>
                      <a:pt x="0" y="312"/>
                    </a:lnTo>
                    <a:lnTo>
                      <a:pt x="0" y="301"/>
                    </a:lnTo>
                    <a:lnTo>
                      <a:pt x="0" y="290"/>
                    </a:lnTo>
                    <a:lnTo>
                      <a:pt x="0" y="279"/>
                    </a:lnTo>
                    <a:lnTo>
                      <a:pt x="0" y="268"/>
                    </a:lnTo>
                    <a:lnTo>
                      <a:pt x="0" y="257"/>
                    </a:lnTo>
                    <a:lnTo>
                      <a:pt x="0" y="246"/>
                    </a:lnTo>
                    <a:lnTo>
                      <a:pt x="0" y="235"/>
                    </a:lnTo>
                    <a:lnTo>
                      <a:pt x="0" y="224"/>
                    </a:lnTo>
                    <a:lnTo>
                      <a:pt x="0" y="213"/>
                    </a:lnTo>
                    <a:lnTo>
                      <a:pt x="0" y="203"/>
                    </a:lnTo>
                    <a:lnTo>
                      <a:pt x="0" y="192"/>
                    </a:lnTo>
                    <a:lnTo>
                      <a:pt x="0" y="182"/>
                    </a:lnTo>
                    <a:lnTo>
                      <a:pt x="0" y="171"/>
                    </a:lnTo>
                    <a:lnTo>
                      <a:pt x="0" y="161"/>
                    </a:lnTo>
                    <a:lnTo>
                      <a:pt x="0" y="151"/>
                    </a:lnTo>
                    <a:lnTo>
                      <a:pt x="0" y="141"/>
                    </a:lnTo>
                    <a:lnTo>
                      <a:pt x="0" y="132"/>
                    </a:lnTo>
                    <a:lnTo>
                      <a:pt x="0" y="122"/>
                    </a:lnTo>
                    <a:lnTo>
                      <a:pt x="0" y="113"/>
                    </a:lnTo>
                    <a:lnTo>
                      <a:pt x="0" y="104"/>
                    </a:lnTo>
                    <a:lnTo>
                      <a:pt x="0" y="96"/>
                    </a:lnTo>
                    <a:lnTo>
                      <a:pt x="0" y="87"/>
                    </a:lnTo>
                    <a:lnTo>
                      <a:pt x="0" y="79"/>
                    </a:lnTo>
                    <a:lnTo>
                      <a:pt x="0" y="71"/>
                    </a:lnTo>
                    <a:lnTo>
                      <a:pt x="0" y="64"/>
                    </a:lnTo>
                    <a:lnTo>
                      <a:pt x="0" y="57"/>
                    </a:lnTo>
                    <a:lnTo>
                      <a:pt x="0" y="50"/>
                    </a:lnTo>
                    <a:lnTo>
                      <a:pt x="0" y="44"/>
                    </a:lnTo>
                    <a:lnTo>
                      <a:pt x="0" y="38"/>
                    </a:lnTo>
                    <a:lnTo>
                      <a:pt x="0" y="32"/>
                    </a:lnTo>
                    <a:lnTo>
                      <a:pt x="0" y="27"/>
                    </a:lnTo>
                    <a:lnTo>
                      <a:pt x="0" y="22"/>
                    </a:lnTo>
                    <a:lnTo>
                      <a:pt x="0" y="17"/>
                    </a:lnTo>
                    <a:lnTo>
                      <a:pt x="0" y="14"/>
                    </a:lnTo>
                    <a:lnTo>
                      <a:pt x="0" y="10"/>
                    </a:lnTo>
                    <a:lnTo>
                      <a:pt x="0" y="7"/>
                    </a:lnTo>
                    <a:lnTo>
                      <a:pt x="0" y="5"/>
                    </a:lnTo>
                    <a:lnTo>
                      <a:pt x="0" y="3"/>
                    </a:lnTo>
                    <a:lnTo>
                      <a:pt x="0" y="1"/>
                    </a:lnTo>
                    <a:lnTo>
                      <a:pt x="0" y="0"/>
                    </a:lnTo>
                    <a:lnTo>
                      <a:pt x="4" y="1"/>
                    </a:lnTo>
                    <a:lnTo>
                      <a:pt x="9" y="6"/>
                    </a:lnTo>
                    <a:lnTo>
                      <a:pt x="14" y="16"/>
                    </a:lnTo>
                  </a:path>
                </a:pathLst>
              </a:custGeom>
              <a:solidFill>
                <a:srgbClr val="4C4C4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70" name="Freeform 770">
                <a:extLst>
                  <a:ext uri="{FF2B5EF4-FFF2-40B4-BE49-F238E27FC236}">
                    <a16:creationId xmlns:a16="http://schemas.microsoft.com/office/drawing/2014/main" id="{8BA55698-9DDC-4591-8E64-B946A886B759}"/>
                  </a:ext>
                </a:extLst>
              </p:cNvPr>
              <p:cNvSpPr>
                <a:spLocks/>
              </p:cNvSpPr>
              <p:nvPr/>
            </p:nvSpPr>
            <p:spPr bwMode="auto">
              <a:xfrm>
                <a:off x="501"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1 w 44"/>
                  <a:gd name="T17" fmla="*/ 30 h 44"/>
                  <a:gd name="T18" fmla="*/ 0 w 44"/>
                  <a:gd name="T19" fmla="*/ 22 h 44"/>
                  <a:gd name="T20" fmla="*/ 0 w 44"/>
                  <a:gd name="T21" fmla="*/ 22 h 44"/>
                  <a:gd name="T22" fmla="*/ 1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1" y="30"/>
                    </a:lnTo>
                    <a:lnTo>
                      <a:pt x="0" y="22"/>
                    </a:lnTo>
                    <a:lnTo>
                      <a:pt x="1" y="13"/>
                    </a:lnTo>
                    <a:lnTo>
                      <a:pt x="6" y="6"/>
                    </a:lnTo>
                    <a:lnTo>
                      <a:pt x="13" y="2"/>
                    </a:lnTo>
                    <a:lnTo>
                      <a:pt x="22" y="0"/>
                    </a:lnTo>
                    <a:lnTo>
                      <a:pt x="30" y="2"/>
                    </a:lnTo>
                    <a:lnTo>
                      <a:pt x="37" y="6"/>
                    </a:lnTo>
                    <a:lnTo>
                      <a:pt x="42" y="13"/>
                    </a:lnTo>
                    <a:lnTo>
                      <a:pt x="43"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71" name="Freeform 771">
                <a:extLst>
                  <a:ext uri="{FF2B5EF4-FFF2-40B4-BE49-F238E27FC236}">
                    <a16:creationId xmlns:a16="http://schemas.microsoft.com/office/drawing/2014/main" id="{04A4F9A2-1171-4C1A-A3FB-C3F740029ADB}"/>
                  </a:ext>
                </a:extLst>
              </p:cNvPr>
              <p:cNvSpPr>
                <a:spLocks/>
              </p:cNvSpPr>
              <p:nvPr/>
            </p:nvSpPr>
            <p:spPr bwMode="auto">
              <a:xfrm>
                <a:off x="501"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1 w 44"/>
                  <a:gd name="T17" fmla="*/ 30 h 44"/>
                  <a:gd name="T18" fmla="*/ 0 w 44"/>
                  <a:gd name="T19" fmla="*/ 22 h 44"/>
                  <a:gd name="T20" fmla="*/ 0 w 44"/>
                  <a:gd name="T21" fmla="*/ 22 h 44"/>
                  <a:gd name="T22" fmla="*/ 1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1" y="30"/>
                    </a:lnTo>
                    <a:lnTo>
                      <a:pt x="0" y="22"/>
                    </a:lnTo>
                    <a:lnTo>
                      <a:pt x="1" y="13"/>
                    </a:lnTo>
                    <a:lnTo>
                      <a:pt x="6" y="6"/>
                    </a:lnTo>
                    <a:lnTo>
                      <a:pt x="13" y="2"/>
                    </a:lnTo>
                    <a:lnTo>
                      <a:pt x="22" y="0"/>
                    </a:lnTo>
                    <a:lnTo>
                      <a:pt x="30" y="2"/>
                    </a:lnTo>
                    <a:lnTo>
                      <a:pt x="37" y="6"/>
                    </a:lnTo>
                    <a:lnTo>
                      <a:pt x="42" y="13"/>
                    </a:lnTo>
                    <a:lnTo>
                      <a:pt x="43"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72" name="Freeform 772">
                <a:extLst>
                  <a:ext uri="{FF2B5EF4-FFF2-40B4-BE49-F238E27FC236}">
                    <a16:creationId xmlns:a16="http://schemas.microsoft.com/office/drawing/2014/main" id="{D487B269-8FDD-4D2A-A227-C2F9E14B4A80}"/>
                  </a:ext>
                </a:extLst>
              </p:cNvPr>
              <p:cNvSpPr>
                <a:spLocks/>
              </p:cNvSpPr>
              <p:nvPr/>
            </p:nvSpPr>
            <p:spPr bwMode="auto">
              <a:xfrm>
                <a:off x="511" y="3066"/>
                <a:ext cx="23" cy="23"/>
              </a:xfrm>
              <a:custGeom>
                <a:avLst/>
                <a:gdLst>
                  <a:gd name="T0" fmla="*/ 22 w 23"/>
                  <a:gd name="T1" fmla="*/ 11 h 23"/>
                  <a:gd name="T2" fmla="*/ 20 w 23"/>
                  <a:gd name="T3" fmla="*/ 16 h 23"/>
                  <a:gd name="T4" fmla="*/ 17 w 23"/>
                  <a:gd name="T5" fmla="*/ 20 h 23"/>
                  <a:gd name="T6" fmla="*/ 11 w 23"/>
                  <a:gd name="T7" fmla="*/ 22 h 23"/>
                  <a:gd name="T8" fmla="*/ 11 w 23"/>
                  <a:gd name="T9" fmla="*/ 22 h 23"/>
                  <a:gd name="T10" fmla="*/ 6 w 23"/>
                  <a:gd name="T11" fmla="*/ 20 h 23"/>
                  <a:gd name="T12" fmla="*/ 2 w 23"/>
                  <a:gd name="T13" fmla="*/ 16 h 23"/>
                  <a:gd name="T14" fmla="*/ 0 w 23"/>
                  <a:gd name="T15" fmla="*/ 11 h 23"/>
                  <a:gd name="T16" fmla="*/ 0 w 23"/>
                  <a:gd name="T17" fmla="*/ 11 h 23"/>
                  <a:gd name="T18" fmla="*/ 2 w 23"/>
                  <a:gd name="T19" fmla="*/ 5 h 23"/>
                  <a:gd name="T20" fmla="*/ 6 w 23"/>
                  <a:gd name="T21" fmla="*/ 1 h 23"/>
                  <a:gd name="T22" fmla="*/ 11 w 23"/>
                  <a:gd name="T23" fmla="*/ 0 h 23"/>
                  <a:gd name="T24" fmla="*/ 11 w 23"/>
                  <a:gd name="T25" fmla="*/ 0 h 23"/>
                  <a:gd name="T26" fmla="*/ 17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7" y="20"/>
                    </a:lnTo>
                    <a:lnTo>
                      <a:pt x="11" y="22"/>
                    </a:lnTo>
                    <a:lnTo>
                      <a:pt x="6" y="20"/>
                    </a:lnTo>
                    <a:lnTo>
                      <a:pt x="2" y="16"/>
                    </a:lnTo>
                    <a:lnTo>
                      <a:pt x="0" y="11"/>
                    </a:lnTo>
                    <a:lnTo>
                      <a:pt x="2" y="5"/>
                    </a:lnTo>
                    <a:lnTo>
                      <a:pt x="6" y="1"/>
                    </a:lnTo>
                    <a:lnTo>
                      <a:pt x="11" y="0"/>
                    </a:lnTo>
                    <a:lnTo>
                      <a:pt x="17" y="1"/>
                    </a:lnTo>
                    <a:lnTo>
                      <a:pt x="20" y="5"/>
                    </a:lnTo>
                    <a:lnTo>
                      <a:pt x="22"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73" name="Freeform 773">
                <a:extLst>
                  <a:ext uri="{FF2B5EF4-FFF2-40B4-BE49-F238E27FC236}">
                    <a16:creationId xmlns:a16="http://schemas.microsoft.com/office/drawing/2014/main" id="{7CA571A2-3DD1-4F1E-B1E3-A32F5A46AB77}"/>
                  </a:ext>
                </a:extLst>
              </p:cNvPr>
              <p:cNvSpPr>
                <a:spLocks/>
              </p:cNvSpPr>
              <p:nvPr/>
            </p:nvSpPr>
            <p:spPr bwMode="auto">
              <a:xfrm>
                <a:off x="511" y="3066"/>
                <a:ext cx="23" cy="23"/>
              </a:xfrm>
              <a:custGeom>
                <a:avLst/>
                <a:gdLst>
                  <a:gd name="T0" fmla="*/ 22 w 23"/>
                  <a:gd name="T1" fmla="*/ 11 h 23"/>
                  <a:gd name="T2" fmla="*/ 20 w 23"/>
                  <a:gd name="T3" fmla="*/ 16 h 23"/>
                  <a:gd name="T4" fmla="*/ 17 w 23"/>
                  <a:gd name="T5" fmla="*/ 20 h 23"/>
                  <a:gd name="T6" fmla="*/ 11 w 23"/>
                  <a:gd name="T7" fmla="*/ 22 h 23"/>
                  <a:gd name="T8" fmla="*/ 11 w 23"/>
                  <a:gd name="T9" fmla="*/ 22 h 23"/>
                  <a:gd name="T10" fmla="*/ 6 w 23"/>
                  <a:gd name="T11" fmla="*/ 20 h 23"/>
                  <a:gd name="T12" fmla="*/ 2 w 23"/>
                  <a:gd name="T13" fmla="*/ 16 h 23"/>
                  <a:gd name="T14" fmla="*/ 0 w 23"/>
                  <a:gd name="T15" fmla="*/ 11 h 23"/>
                  <a:gd name="T16" fmla="*/ 0 w 23"/>
                  <a:gd name="T17" fmla="*/ 11 h 23"/>
                  <a:gd name="T18" fmla="*/ 2 w 23"/>
                  <a:gd name="T19" fmla="*/ 5 h 23"/>
                  <a:gd name="T20" fmla="*/ 6 w 23"/>
                  <a:gd name="T21" fmla="*/ 1 h 23"/>
                  <a:gd name="T22" fmla="*/ 11 w 23"/>
                  <a:gd name="T23" fmla="*/ 0 h 23"/>
                  <a:gd name="T24" fmla="*/ 11 w 23"/>
                  <a:gd name="T25" fmla="*/ 0 h 23"/>
                  <a:gd name="T26" fmla="*/ 17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7" y="20"/>
                    </a:lnTo>
                    <a:lnTo>
                      <a:pt x="11" y="22"/>
                    </a:lnTo>
                    <a:lnTo>
                      <a:pt x="6" y="20"/>
                    </a:lnTo>
                    <a:lnTo>
                      <a:pt x="2" y="16"/>
                    </a:lnTo>
                    <a:lnTo>
                      <a:pt x="0" y="11"/>
                    </a:lnTo>
                    <a:lnTo>
                      <a:pt x="2" y="5"/>
                    </a:lnTo>
                    <a:lnTo>
                      <a:pt x="6" y="1"/>
                    </a:lnTo>
                    <a:lnTo>
                      <a:pt x="11" y="0"/>
                    </a:lnTo>
                    <a:lnTo>
                      <a:pt x="17" y="1"/>
                    </a:lnTo>
                    <a:lnTo>
                      <a:pt x="20" y="5"/>
                    </a:lnTo>
                    <a:lnTo>
                      <a:pt x="22"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74" name="Freeform 774">
                <a:extLst>
                  <a:ext uri="{FF2B5EF4-FFF2-40B4-BE49-F238E27FC236}">
                    <a16:creationId xmlns:a16="http://schemas.microsoft.com/office/drawing/2014/main" id="{766F3775-7598-4EC3-91E1-0A4D74B475E3}"/>
                  </a:ext>
                </a:extLst>
              </p:cNvPr>
              <p:cNvSpPr>
                <a:spLocks/>
              </p:cNvSpPr>
              <p:nvPr/>
            </p:nvSpPr>
            <p:spPr bwMode="auto">
              <a:xfrm>
                <a:off x="635" y="3055"/>
                <a:ext cx="45" cy="44"/>
              </a:xfrm>
              <a:custGeom>
                <a:avLst/>
                <a:gdLst>
                  <a:gd name="T0" fmla="*/ 44 w 45"/>
                  <a:gd name="T1" fmla="*/ 22 h 44"/>
                  <a:gd name="T2" fmla="*/ 42 w 45"/>
                  <a:gd name="T3" fmla="*/ 30 h 44"/>
                  <a:gd name="T4" fmla="*/ 37 w 45"/>
                  <a:gd name="T5" fmla="*/ 37 h 44"/>
                  <a:gd name="T6" fmla="*/ 31 w 45"/>
                  <a:gd name="T7" fmla="*/ 42 h 44"/>
                  <a:gd name="T8" fmla="*/ 22 w 45"/>
                  <a:gd name="T9" fmla="*/ 43 h 44"/>
                  <a:gd name="T10" fmla="*/ 22 w 45"/>
                  <a:gd name="T11" fmla="*/ 43 h 44"/>
                  <a:gd name="T12" fmla="*/ 14 w 45"/>
                  <a:gd name="T13" fmla="*/ 42 h 44"/>
                  <a:gd name="T14" fmla="*/ 7 w 45"/>
                  <a:gd name="T15" fmla="*/ 37 h 44"/>
                  <a:gd name="T16" fmla="*/ 2 w 45"/>
                  <a:gd name="T17" fmla="*/ 30 h 44"/>
                  <a:gd name="T18" fmla="*/ 0 w 45"/>
                  <a:gd name="T19" fmla="*/ 22 h 44"/>
                  <a:gd name="T20" fmla="*/ 0 w 45"/>
                  <a:gd name="T21" fmla="*/ 22 h 44"/>
                  <a:gd name="T22" fmla="*/ 2 w 45"/>
                  <a:gd name="T23" fmla="*/ 13 h 44"/>
                  <a:gd name="T24" fmla="*/ 7 w 45"/>
                  <a:gd name="T25" fmla="*/ 6 h 44"/>
                  <a:gd name="T26" fmla="*/ 14 w 45"/>
                  <a:gd name="T27" fmla="*/ 2 h 44"/>
                  <a:gd name="T28" fmla="*/ 22 w 45"/>
                  <a:gd name="T29" fmla="*/ 0 h 44"/>
                  <a:gd name="T30" fmla="*/ 22 w 45"/>
                  <a:gd name="T31" fmla="*/ 0 h 44"/>
                  <a:gd name="T32" fmla="*/ 31 w 45"/>
                  <a:gd name="T33" fmla="*/ 2 h 44"/>
                  <a:gd name="T34" fmla="*/ 37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7" y="37"/>
                    </a:lnTo>
                    <a:lnTo>
                      <a:pt x="31" y="42"/>
                    </a:lnTo>
                    <a:lnTo>
                      <a:pt x="22" y="43"/>
                    </a:lnTo>
                    <a:lnTo>
                      <a:pt x="14" y="42"/>
                    </a:lnTo>
                    <a:lnTo>
                      <a:pt x="7" y="37"/>
                    </a:lnTo>
                    <a:lnTo>
                      <a:pt x="2" y="30"/>
                    </a:lnTo>
                    <a:lnTo>
                      <a:pt x="0" y="22"/>
                    </a:lnTo>
                    <a:lnTo>
                      <a:pt x="2" y="13"/>
                    </a:lnTo>
                    <a:lnTo>
                      <a:pt x="7" y="6"/>
                    </a:lnTo>
                    <a:lnTo>
                      <a:pt x="14" y="2"/>
                    </a:lnTo>
                    <a:lnTo>
                      <a:pt x="22" y="0"/>
                    </a:lnTo>
                    <a:lnTo>
                      <a:pt x="31" y="2"/>
                    </a:lnTo>
                    <a:lnTo>
                      <a:pt x="37" y="6"/>
                    </a:lnTo>
                    <a:lnTo>
                      <a:pt x="42" y="13"/>
                    </a:lnTo>
                    <a:lnTo>
                      <a:pt x="44"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75" name="Freeform 775">
                <a:extLst>
                  <a:ext uri="{FF2B5EF4-FFF2-40B4-BE49-F238E27FC236}">
                    <a16:creationId xmlns:a16="http://schemas.microsoft.com/office/drawing/2014/main" id="{418B3611-210B-4292-BCCB-162600E3B3B8}"/>
                  </a:ext>
                </a:extLst>
              </p:cNvPr>
              <p:cNvSpPr>
                <a:spLocks/>
              </p:cNvSpPr>
              <p:nvPr/>
            </p:nvSpPr>
            <p:spPr bwMode="auto">
              <a:xfrm>
                <a:off x="635" y="3055"/>
                <a:ext cx="45" cy="44"/>
              </a:xfrm>
              <a:custGeom>
                <a:avLst/>
                <a:gdLst>
                  <a:gd name="T0" fmla="*/ 44 w 45"/>
                  <a:gd name="T1" fmla="*/ 22 h 44"/>
                  <a:gd name="T2" fmla="*/ 42 w 45"/>
                  <a:gd name="T3" fmla="*/ 30 h 44"/>
                  <a:gd name="T4" fmla="*/ 37 w 45"/>
                  <a:gd name="T5" fmla="*/ 37 h 44"/>
                  <a:gd name="T6" fmla="*/ 31 w 45"/>
                  <a:gd name="T7" fmla="*/ 42 h 44"/>
                  <a:gd name="T8" fmla="*/ 22 w 45"/>
                  <a:gd name="T9" fmla="*/ 43 h 44"/>
                  <a:gd name="T10" fmla="*/ 22 w 45"/>
                  <a:gd name="T11" fmla="*/ 43 h 44"/>
                  <a:gd name="T12" fmla="*/ 14 w 45"/>
                  <a:gd name="T13" fmla="*/ 42 h 44"/>
                  <a:gd name="T14" fmla="*/ 7 w 45"/>
                  <a:gd name="T15" fmla="*/ 37 h 44"/>
                  <a:gd name="T16" fmla="*/ 2 w 45"/>
                  <a:gd name="T17" fmla="*/ 30 h 44"/>
                  <a:gd name="T18" fmla="*/ 0 w 45"/>
                  <a:gd name="T19" fmla="*/ 22 h 44"/>
                  <a:gd name="T20" fmla="*/ 0 w 45"/>
                  <a:gd name="T21" fmla="*/ 22 h 44"/>
                  <a:gd name="T22" fmla="*/ 2 w 45"/>
                  <a:gd name="T23" fmla="*/ 13 h 44"/>
                  <a:gd name="T24" fmla="*/ 7 w 45"/>
                  <a:gd name="T25" fmla="*/ 6 h 44"/>
                  <a:gd name="T26" fmla="*/ 14 w 45"/>
                  <a:gd name="T27" fmla="*/ 2 h 44"/>
                  <a:gd name="T28" fmla="*/ 22 w 45"/>
                  <a:gd name="T29" fmla="*/ 0 h 44"/>
                  <a:gd name="T30" fmla="*/ 22 w 45"/>
                  <a:gd name="T31" fmla="*/ 0 h 44"/>
                  <a:gd name="T32" fmla="*/ 31 w 45"/>
                  <a:gd name="T33" fmla="*/ 2 h 44"/>
                  <a:gd name="T34" fmla="*/ 37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7" y="37"/>
                    </a:lnTo>
                    <a:lnTo>
                      <a:pt x="31" y="42"/>
                    </a:lnTo>
                    <a:lnTo>
                      <a:pt x="22" y="43"/>
                    </a:lnTo>
                    <a:lnTo>
                      <a:pt x="14" y="42"/>
                    </a:lnTo>
                    <a:lnTo>
                      <a:pt x="7" y="37"/>
                    </a:lnTo>
                    <a:lnTo>
                      <a:pt x="2" y="30"/>
                    </a:lnTo>
                    <a:lnTo>
                      <a:pt x="0" y="22"/>
                    </a:lnTo>
                    <a:lnTo>
                      <a:pt x="2" y="13"/>
                    </a:lnTo>
                    <a:lnTo>
                      <a:pt x="7" y="6"/>
                    </a:lnTo>
                    <a:lnTo>
                      <a:pt x="14" y="2"/>
                    </a:lnTo>
                    <a:lnTo>
                      <a:pt x="22" y="0"/>
                    </a:lnTo>
                    <a:lnTo>
                      <a:pt x="31" y="2"/>
                    </a:lnTo>
                    <a:lnTo>
                      <a:pt x="37" y="6"/>
                    </a:lnTo>
                    <a:lnTo>
                      <a:pt x="42" y="13"/>
                    </a:lnTo>
                    <a:lnTo>
                      <a:pt x="44"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76" name="Freeform 776">
                <a:extLst>
                  <a:ext uri="{FF2B5EF4-FFF2-40B4-BE49-F238E27FC236}">
                    <a16:creationId xmlns:a16="http://schemas.microsoft.com/office/drawing/2014/main" id="{87446E3A-80D8-46C8-808B-E94EC3E5E399}"/>
                  </a:ext>
                </a:extLst>
              </p:cNvPr>
              <p:cNvSpPr>
                <a:spLocks/>
              </p:cNvSpPr>
              <p:nvPr/>
            </p:nvSpPr>
            <p:spPr bwMode="auto">
              <a:xfrm>
                <a:off x="646" y="3066"/>
                <a:ext cx="23" cy="23"/>
              </a:xfrm>
              <a:custGeom>
                <a:avLst/>
                <a:gdLst>
                  <a:gd name="T0" fmla="*/ 22 w 23"/>
                  <a:gd name="T1" fmla="*/ 11 h 23"/>
                  <a:gd name="T2" fmla="*/ 21 w 23"/>
                  <a:gd name="T3" fmla="*/ 16 h 23"/>
                  <a:gd name="T4" fmla="*/ 17 w 23"/>
                  <a:gd name="T5" fmla="*/ 20 h 23"/>
                  <a:gd name="T6" fmla="*/ 11 w 23"/>
                  <a:gd name="T7" fmla="*/ 22 h 23"/>
                  <a:gd name="T8" fmla="*/ 11 w 23"/>
                  <a:gd name="T9" fmla="*/ 22 h 23"/>
                  <a:gd name="T10" fmla="*/ 6 w 23"/>
                  <a:gd name="T11" fmla="*/ 20 h 23"/>
                  <a:gd name="T12" fmla="*/ 2 w 23"/>
                  <a:gd name="T13" fmla="*/ 16 h 23"/>
                  <a:gd name="T14" fmla="*/ 0 w 23"/>
                  <a:gd name="T15" fmla="*/ 11 h 23"/>
                  <a:gd name="T16" fmla="*/ 0 w 23"/>
                  <a:gd name="T17" fmla="*/ 11 h 23"/>
                  <a:gd name="T18" fmla="*/ 2 w 23"/>
                  <a:gd name="T19" fmla="*/ 5 h 23"/>
                  <a:gd name="T20" fmla="*/ 6 w 23"/>
                  <a:gd name="T21" fmla="*/ 1 h 23"/>
                  <a:gd name="T22" fmla="*/ 11 w 23"/>
                  <a:gd name="T23" fmla="*/ 0 h 23"/>
                  <a:gd name="T24" fmla="*/ 11 w 23"/>
                  <a:gd name="T25" fmla="*/ 0 h 23"/>
                  <a:gd name="T26" fmla="*/ 17 w 23"/>
                  <a:gd name="T27" fmla="*/ 1 h 23"/>
                  <a:gd name="T28" fmla="*/ 21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1" y="16"/>
                    </a:lnTo>
                    <a:lnTo>
                      <a:pt x="17" y="20"/>
                    </a:lnTo>
                    <a:lnTo>
                      <a:pt x="11" y="22"/>
                    </a:lnTo>
                    <a:lnTo>
                      <a:pt x="6" y="20"/>
                    </a:lnTo>
                    <a:lnTo>
                      <a:pt x="2" y="16"/>
                    </a:lnTo>
                    <a:lnTo>
                      <a:pt x="0" y="11"/>
                    </a:lnTo>
                    <a:lnTo>
                      <a:pt x="2" y="5"/>
                    </a:lnTo>
                    <a:lnTo>
                      <a:pt x="6" y="1"/>
                    </a:lnTo>
                    <a:lnTo>
                      <a:pt x="11" y="0"/>
                    </a:lnTo>
                    <a:lnTo>
                      <a:pt x="17" y="1"/>
                    </a:lnTo>
                    <a:lnTo>
                      <a:pt x="21" y="5"/>
                    </a:lnTo>
                    <a:lnTo>
                      <a:pt x="22"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77" name="Freeform 777">
                <a:extLst>
                  <a:ext uri="{FF2B5EF4-FFF2-40B4-BE49-F238E27FC236}">
                    <a16:creationId xmlns:a16="http://schemas.microsoft.com/office/drawing/2014/main" id="{22C77D1F-B791-4507-B082-20568BA41DA0}"/>
                  </a:ext>
                </a:extLst>
              </p:cNvPr>
              <p:cNvSpPr>
                <a:spLocks/>
              </p:cNvSpPr>
              <p:nvPr/>
            </p:nvSpPr>
            <p:spPr bwMode="auto">
              <a:xfrm>
                <a:off x="646" y="3066"/>
                <a:ext cx="23" cy="23"/>
              </a:xfrm>
              <a:custGeom>
                <a:avLst/>
                <a:gdLst>
                  <a:gd name="T0" fmla="*/ 22 w 23"/>
                  <a:gd name="T1" fmla="*/ 11 h 23"/>
                  <a:gd name="T2" fmla="*/ 21 w 23"/>
                  <a:gd name="T3" fmla="*/ 16 h 23"/>
                  <a:gd name="T4" fmla="*/ 17 w 23"/>
                  <a:gd name="T5" fmla="*/ 20 h 23"/>
                  <a:gd name="T6" fmla="*/ 11 w 23"/>
                  <a:gd name="T7" fmla="*/ 22 h 23"/>
                  <a:gd name="T8" fmla="*/ 11 w 23"/>
                  <a:gd name="T9" fmla="*/ 22 h 23"/>
                  <a:gd name="T10" fmla="*/ 6 w 23"/>
                  <a:gd name="T11" fmla="*/ 20 h 23"/>
                  <a:gd name="T12" fmla="*/ 2 w 23"/>
                  <a:gd name="T13" fmla="*/ 16 h 23"/>
                  <a:gd name="T14" fmla="*/ 0 w 23"/>
                  <a:gd name="T15" fmla="*/ 11 h 23"/>
                  <a:gd name="T16" fmla="*/ 0 w 23"/>
                  <a:gd name="T17" fmla="*/ 11 h 23"/>
                  <a:gd name="T18" fmla="*/ 2 w 23"/>
                  <a:gd name="T19" fmla="*/ 5 h 23"/>
                  <a:gd name="T20" fmla="*/ 6 w 23"/>
                  <a:gd name="T21" fmla="*/ 1 h 23"/>
                  <a:gd name="T22" fmla="*/ 11 w 23"/>
                  <a:gd name="T23" fmla="*/ 0 h 23"/>
                  <a:gd name="T24" fmla="*/ 11 w 23"/>
                  <a:gd name="T25" fmla="*/ 0 h 23"/>
                  <a:gd name="T26" fmla="*/ 17 w 23"/>
                  <a:gd name="T27" fmla="*/ 1 h 23"/>
                  <a:gd name="T28" fmla="*/ 21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1" y="16"/>
                    </a:lnTo>
                    <a:lnTo>
                      <a:pt x="17" y="20"/>
                    </a:lnTo>
                    <a:lnTo>
                      <a:pt x="11" y="22"/>
                    </a:lnTo>
                    <a:lnTo>
                      <a:pt x="6" y="20"/>
                    </a:lnTo>
                    <a:lnTo>
                      <a:pt x="2" y="16"/>
                    </a:lnTo>
                    <a:lnTo>
                      <a:pt x="0" y="11"/>
                    </a:lnTo>
                    <a:lnTo>
                      <a:pt x="2" y="5"/>
                    </a:lnTo>
                    <a:lnTo>
                      <a:pt x="6" y="1"/>
                    </a:lnTo>
                    <a:lnTo>
                      <a:pt x="11" y="0"/>
                    </a:lnTo>
                    <a:lnTo>
                      <a:pt x="17" y="1"/>
                    </a:lnTo>
                    <a:lnTo>
                      <a:pt x="21" y="5"/>
                    </a:lnTo>
                    <a:lnTo>
                      <a:pt x="22"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78" name="Freeform 778">
                <a:extLst>
                  <a:ext uri="{FF2B5EF4-FFF2-40B4-BE49-F238E27FC236}">
                    <a16:creationId xmlns:a16="http://schemas.microsoft.com/office/drawing/2014/main" id="{F23CA107-A30A-481A-9DB2-12FA5606F154}"/>
                  </a:ext>
                </a:extLst>
              </p:cNvPr>
              <p:cNvSpPr>
                <a:spLocks/>
              </p:cNvSpPr>
              <p:nvPr/>
            </p:nvSpPr>
            <p:spPr bwMode="auto">
              <a:xfrm>
                <a:off x="529" y="3056"/>
                <a:ext cx="122" cy="38"/>
              </a:xfrm>
              <a:custGeom>
                <a:avLst/>
                <a:gdLst>
                  <a:gd name="T0" fmla="*/ 107 w 122"/>
                  <a:gd name="T1" fmla="*/ 21 h 38"/>
                  <a:gd name="T2" fmla="*/ 109 w 122"/>
                  <a:gd name="T3" fmla="*/ 11 h 38"/>
                  <a:gd name="T4" fmla="*/ 114 w 122"/>
                  <a:gd name="T5" fmla="*/ 4 h 38"/>
                  <a:gd name="T6" fmla="*/ 121 w 122"/>
                  <a:gd name="T7" fmla="*/ 0 h 38"/>
                  <a:gd name="T8" fmla="*/ 121 w 122"/>
                  <a:gd name="T9" fmla="*/ 0 h 38"/>
                  <a:gd name="T10" fmla="*/ 113 w 122"/>
                  <a:gd name="T11" fmla="*/ 1 h 38"/>
                  <a:gd name="T12" fmla="*/ 105 w 122"/>
                  <a:gd name="T13" fmla="*/ 2 h 38"/>
                  <a:gd name="T14" fmla="*/ 97 w 122"/>
                  <a:gd name="T15" fmla="*/ 3 h 38"/>
                  <a:gd name="T16" fmla="*/ 90 w 122"/>
                  <a:gd name="T17" fmla="*/ 3 h 38"/>
                  <a:gd name="T18" fmla="*/ 82 w 122"/>
                  <a:gd name="T19" fmla="*/ 4 h 38"/>
                  <a:gd name="T20" fmla="*/ 74 w 122"/>
                  <a:gd name="T21" fmla="*/ 4 h 38"/>
                  <a:gd name="T22" fmla="*/ 66 w 122"/>
                  <a:gd name="T23" fmla="*/ 4 h 38"/>
                  <a:gd name="T24" fmla="*/ 58 w 122"/>
                  <a:gd name="T25" fmla="*/ 4 h 38"/>
                  <a:gd name="T26" fmla="*/ 50 w 122"/>
                  <a:gd name="T27" fmla="*/ 4 h 38"/>
                  <a:gd name="T28" fmla="*/ 42 w 122"/>
                  <a:gd name="T29" fmla="*/ 3 h 38"/>
                  <a:gd name="T30" fmla="*/ 34 w 122"/>
                  <a:gd name="T31" fmla="*/ 3 h 38"/>
                  <a:gd name="T32" fmla="*/ 25 w 122"/>
                  <a:gd name="T33" fmla="*/ 2 h 38"/>
                  <a:gd name="T34" fmla="*/ 17 w 122"/>
                  <a:gd name="T35" fmla="*/ 2 h 38"/>
                  <a:gd name="T36" fmla="*/ 9 w 122"/>
                  <a:gd name="T37" fmla="*/ 1 h 38"/>
                  <a:gd name="T38" fmla="*/ 0 w 122"/>
                  <a:gd name="T39" fmla="*/ 0 h 38"/>
                  <a:gd name="T40" fmla="*/ 0 w 122"/>
                  <a:gd name="T41" fmla="*/ 0 h 38"/>
                  <a:gd name="T42" fmla="*/ 7 w 122"/>
                  <a:gd name="T43" fmla="*/ 4 h 38"/>
                  <a:gd name="T44" fmla="*/ 12 w 122"/>
                  <a:gd name="T45" fmla="*/ 11 h 38"/>
                  <a:gd name="T46" fmla="*/ 14 w 122"/>
                  <a:gd name="T47" fmla="*/ 21 h 38"/>
                  <a:gd name="T48" fmla="*/ 14 w 122"/>
                  <a:gd name="T49" fmla="*/ 21 h 38"/>
                  <a:gd name="T50" fmla="*/ 14 w 122"/>
                  <a:gd name="T51" fmla="*/ 28 h 38"/>
                  <a:gd name="T52" fmla="*/ 12 w 122"/>
                  <a:gd name="T53" fmla="*/ 32 h 38"/>
                  <a:gd name="T54" fmla="*/ 9 w 122"/>
                  <a:gd name="T55" fmla="*/ 36 h 38"/>
                  <a:gd name="T56" fmla="*/ 9 w 122"/>
                  <a:gd name="T57" fmla="*/ 36 h 38"/>
                  <a:gd name="T58" fmla="*/ 16 w 122"/>
                  <a:gd name="T59" fmla="*/ 32 h 38"/>
                  <a:gd name="T60" fmla="*/ 24 w 122"/>
                  <a:gd name="T61" fmla="*/ 29 h 38"/>
                  <a:gd name="T62" fmla="*/ 31 w 122"/>
                  <a:gd name="T63" fmla="*/ 26 h 38"/>
                  <a:gd name="T64" fmla="*/ 38 w 122"/>
                  <a:gd name="T65" fmla="*/ 24 h 38"/>
                  <a:gd name="T66" fmla="*/ 45 w 122"/>
                  <a:gd name="T67" fmla="*/ 22 h 38"/>
                  <a:gd name="T68" fmla="*/ 52 w 122"/>
                  <a:gd name="T69" fmla="*/ 21 h 38"/>
                  <a:gd name="T70" fmla="*/ 59 w 122"/>
                  <a:gd name="T71" fmla="*/ 21 h 38"/>
                  <a:gd name="T72" fmla="*/ 66 w 122"/>
                  <a:gd name="T73" fmla="*/ 21 h 38"/>
                  <a:gd name="T74" fmla="*/ 72 w 122"/>
                  <a:gd name="T75" fmla="*/ 22 h 38"/>
                  <a:gd name="T76" fmla="*/ 79 w 122"/>
                  <a:gd name="T77" fmla="*/ 23 h 38"/>
                  <a:gd name="T78" fmla="*/ 86 w 122"/>
                  <a:gd name="T79" fmla="*/ 25 h 38"/>
                  <a:gd name="T80" fmla="*/ 93 w 122"/>
                  <a:gd name="T81" fmla="*/ 27 h 38"/>
                  <a:gd name="T82" fmla="*/ 99 w 122"/>
                  <a:gd name="T83" fmla="*/ 30 h 38"/>
                  <a:gd name="T84" fmla="*/ 106 w 122"/>
                  <a:gd name="T85" fmla="*/ 33 h 38"/>
                  <a:gd name="T86" fmla="*/ 113 w 122"/>
                  <a:gd name="T87" fmla="*/ 37 h 38"/>
                  <a:gd name="T88" fmla="*/ 113 w 122"/>
                  <a:gd name="T89" fmla="*/ 37 h 38"/>
                  <a:gd name="T90" fmla="*/ 110 w 122"/>
                  <a:gd name="T91" fmla="*/ 33 h 38"/>
                  <a:gd name="T92" fmla="*/ 107 w 122"/>
                  <a:gd name="T93" fmla="*/ 28 h 38"/>
                  <a:gd name="T94" fmla="*/ 107 w 122"/>
                  <a:gd name="T95" fmla="*/ 21 h 38"/>
                  <a:gd name="T96" fmla="*/ 107 w 122"/>
                  <a:gd name="T97" fmla="*/ 21 h 38"/>
                  <a:gd name="T98" fmla="*/ 107 w 122"/>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2"/>
                  <a:gd name="T151" fmla="*/ 0 h 38"/>
                  <a:gd name="T152" fmla="*/ 122 w 122"/>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2" h="38">
                    <a:moveTo>
                      <a:pt x="107" y="21"/>
                    </a:moveTo>
                    <a:lnTo>
                      <a:pt x="109" y="11"/>
                    </a:lnTo>
                    <a:lnTo>
                      <a:pt x="114" y="4"/>
                    </a:lnTo>
                    <a:lnTo>
                      <a:pt x="121" y="0"/>
                    </a:lnTo>
                    <a:lnTo>
                      <a:pt x="113" y="1"/>
                    </a:lnTo>
                    <a:lnTo>
                      <a:pt x="105" y="2"/>
                    </a:lnTo>
                    <a:lnTo>
                      <a:pt x="97" y="3"/>
                    </a:lnTo>
                    <a:lnTo>
                      <a:pt x="90" y="3"/>
                    </a:lnTo>
                    <a:lnTo>
                      <a:pt x="82" y="4"/>
                    </a:lnTo>
                    <a:lnTo>
                      <a:pt x="74" y="4"/>
                    </a:lnTo>
                    <a:lnTo>
                      <a:pt x="66" y="4"/>
                    </a:lnTo>
                    <a:lnTo>
                      <a:pt x="58" y="4"/>
                    </a:lnTo>
                    <a:lnTo>
                      <a:pt x="50" y="4"/>
                    </a:lnTo>
                    <a:lnTo>
                      <a:pt x="42" y="3"/>
                    </a:lnTo>
                    <a:lnTo>
                      <a:pt x="34" y="3"/>
                    </a:lnTo>
                    <a:lnTo>
                      <a:pt x="25" y="2"/>
                    </a:lnTo>
                    <a:lnTo>
                      <a:pt x="17" y="2"/>
                    </a:lnTo>
                    <a:lnTo>
                      <a:pt x="9" y="1"/>
                    </a:lnTo>
                    <a:lnTo>
                      <a:pt x="0" y="0"/>
                    </a:lnTo>
                    <a:lnTo>
                      <a:pt x="7" y="4"/>
                    </a:lnTo>
                    <a:lnTo>
                      <a:pt x="12" y="11"/>
                    </a:lnTo>
                    <a:lnTo>
                      <a:pt x="14" y="21"/>
                    </a:lnTo>
                    <a:lnTo>
                      <a:pt x="14" y="28"/>
                    </a:lnTo>
                    <a:lnTo>
                      <a:pt x="12" y="32"/>
                    </a:lnTo>
                    <a:lnTo>
                      <a:pt x="9" y="36"/>
                    </a:lnTo>
                    <a:lnTo>
                      <a:pt x="16" y="32"/>
                    </a:lnTo>
                    <a:lnTo>
                      <a:pt x="24" y="29"/>
                    </a:lnTo>
                    <a:lnTo>
                      <a:pt x="31" y="26"/>
                    </a:lnTo>
                    <a:lnTo>
                      <a:pt x="38" y="24"/>
                    </a:lnTo>
                    <a:lnTo>
                      <a:pt x="45" y="22"/>
                    </a:lnTo>
                    <a:lnTo>
                      <a:pt x="52" y="21"/>
                    </a:lnTo>
                    <a:lnTo>
                      <a:pt x="59" y="21"/>
                    </a:lnTo>
                    <a:lnTo>
                      <a:pt x="66" y="21"/>
                    </a:lnTo>
                    <a:lnTo>
                      <a:pt x="72" y="22"/>
                    </a:lnTo>
                    <a:lnTo>
                      <a:pt x="79" y="23"/>
                    </a:lnTo>
                    <a:lnTo>
                      <a:pt x="86" y="25"/>
                    </a:lnTo>
                    <a:lnTo>
                      <a:pt x="93" y="27"/>
                    </a:lnTo>
                    <a:lnTo>
                      <a:pt x="99" y="30"/>
                    </a:lnTo>
                    <a:lnTo>
                      <a:pt x="106" y="33"/>
                    </a:lnTo>
                    <a:lnTo>
                      <a:pt x="113" y="37"/>
                    </a:lnTo>
                    <a:lnTo>
                      <a:pt x="110" y="33"/>
                    </a:lnTo>
                    <a:lnTo>
                      <a:pt x="107" y="28"/>
                    </a:lnTo>
                    <a:lnTo>
                      <a:pt x="107" y="2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79" name="Freeform 779">
                <a:extLst>
                  <a:ext uri="{FF2B5EF4-FFF2-40B4-BE49-F238E27FC236}">
                    <a16:creationId xmlns:a16="http://schemas.microsoft.com/office/drawing/2014/main" id="{D49EBEB5-72D1-44B7-8DFF-9DBE5D7F783F}"/>
                  </a:ext>
                </a:extLst>
              </p:cNvPr>
              <p:cNvSpPr>
                <a:spLocks/>
              </p:cNvSpPr>
              <p:nvPr/>
            </p:nvSpPr>
            <p:spPr bwMode="auto">
              <a:xfrm>
                <a:off x="529" y="3056"/>
                <a:ext cx="122" cy="38"/>
              </a:xfrm>
              <a:custGeom>
                <a:avLst/>
                <a:gdLst>
                  <a:gd name="T0" fmla="*/ 107 w 122"/>
                  <a:gd name="T1" fmla="*/ 21 h 38"/>
                  <a:gd name="T2" fmla="*/ 109 w 122"/>
                  <a:gd name="T3" fmla="*/ 11 h 38"/>
                  <a:gd name="T4" fmla="*/ 114 w 122"/>
                  <a:gd name="T5" fmla="*/ 4 h 38"/>
                  <a:gd name="T6" fmla="*/ 121 w 122"/>
                  <a:gd name="T7" fmla="*/ 0 h 38"/>
                  <a:gd name="T8" fmla="*/ 121 w 122"/>
                  <a:gd name="T9" fmla="*/ 0 h 38"/>
                  <a:gd name="T10" fmla="*/ 113 w 122"/>
                  <a:gd name="T11" fmla="*/ 1 h 38"/>
                  <a:gd name="T12" fmla="*/ 105 w 122"/>
                  <a:gd name="T13" fmla="*/ 2 h 38"/>
                  <a:gd name="T14" fmla="*/ 97 w 122"/>
                  <a:gd name="T15" fmla="*/ 3 h 38"/>
                  <a:gd name="T16" fmla="*/ 90 w 122"/>
                  <a:gd name="T17" fmla="*/ 3 h 38"/>
                  <a:gd name="T18" fmla="*/ 82 w 122"/>
                  <a:gd name="T19" fmla="*/ 4 h 38"/>
                  <a:gd name="T20" fmla="*/ 74 w 122"/>
                  <a:gd name="T21" fmla="*/ 4 h 38"/>
                  <a:gd name="T22" fmla="*/ 66 w 122"/>
                  <a:gd name="T23" fmla="*/ 4 h 38"/>
                  <a:gd name="T24" fmla="*/ 58 w 122"/>
                  <a:gd name="T25" fmla="*/ 4 h 38"/>
                  <a:gd name="T26" fmla="*/ 50 w 122"/>
                  <a:gd name="T27" fmla="*/ 4 h 38"/>
                  <a:gd name="T28" fmla="*/ 42 w 122"/>
                  <a:gd name="T29" fmla="*/ 3 h 38"/>
                  <a:gd name="T30" fmla="*/ 34 w 122"/>
                  <a:gd name="T31" fmla="*/ 3 h 38"/>
                  <a:gd name="T32" fmla="*/ 25 w 122"/>
                  <a:gd name="T33" fmla="*/ 2 h 38"/>
                  <a:gd name="T34" fmla="*/ 17 w 122"/>
                  <a:gd name="T35" fmla="*/ 2 h 38"/>
                  <a:gd name="T36" fmla="*/ 9 w 122"/>
                  <a:gd name="T37" fmla="*/ 1 h 38"/>
                  <a:gd name="T38" fmla="*/ 0 w 122"/>
                  <a:gd name="T39" fmla="*/ 0 h 38"/>
                  <a:gd name="T40" fmla="*/ 0 w 122"/>
                  <a:gd name="T41" fmla="*/ 0 h 38"/>
                  <a:gd name="T42" fmla="*/ 7 w 122"/>
                  <a:gd name="T43" fmla="*/ 4 h 38"/>
                  <a:gd name="T44" fmla="*/ 12 w 122"/>
                  <a:gd name="T45" fmla="*/ 11 h 38"/>
                  <a:gd name="T46" fmla="*/ 14 w 122"/>
                  <a:gd name="T47" fmla="*/ 21 h 38"/>
                  <a:gd name="T48" fmla="*/ 14 w 122"/>
                  <a:gd name="T49" fmla="*/ 21 h 38"/>
                  <a:gd name="T50" fmla="*/ 14 w 122"/>
                  <a:gd name="T51" fmla="*/ 28 h 38"/>
                  <a:gd name="T52" fmla="*/ 12 w 122"/>
                  <a:gd name="T53" fmla="*/ 32 h 38"/>
                  <a:gd name="T54" fmla="*/ 9 w 122"/>
                  <a:gd name="T55" fmla="*/ 36 h 38"/>
                  <a:gd name="T56" fmla="*/ 9 w 122"/>
                  <a:gd name="T57" fmla="*/ 36 h 38"/>
                  <a:gd name="T58" fmla="*/ 16 w 122"/>
                  <a:gd name="T59" fmla="*/ 32 h 38"/>
                  <a:gd name="T60" fmla="*/ 24 w 122"/>
                  <a:gd name="T61" fmla="*/ 29 h 38"/>
                  <a:gd name="T62" fmla="*/ 31 w 122"/>
                  <a:gd name="T63" fmla="*/ 26 h 38"/>
                  <a:gd name="T64" fmla="*/ 38 w 122"/>
                  <a:gd name="T65" fmla="*/ 24 h 38"/>
                  <a:gd name="T66" fmla="*/ 45 w 122"/>
                  <a:gd name="T67" fmla="*/ 22 h 38"/>
                  <a:gd name="T68" fmla="*/ 52 w 122"/>
                  <a:gd name="T69" fmla="*/ 21 h 38"/>
                  <a:gd name="T70" fmla="*/ 59 w 122"/>
                  <a:gd name="T71" fmla="*/ 21 h 38"/>
                  <a:gd name="T72" fmla="*/ 66 w 122"/>
                  <a:gd name="T73" fmla="*/ 21 h 38"/>
                  <a:gd name="T74" fmla="*/ 72 w 122"/>
                  <a:gd name="T75" fmla="*/ 22 h 38"/>
                  <a:gd name="T76" fmla="*/ 79 w 122"/>
                  <a:gd name="T77" fmla="*/ 23 h 38"/>
                  <a:gd name="T78" fmla="*/ 86 w 122"/>
                  <a:gd name="T79" fmla="*/ 25 h 38"/>
                  <a:gd name="T80" fmla="*/ 93 w 122"/>
                  <a:gd name="T81" fmla="*/ 27 h 38"/>
                  <a:gd name="T82" fmla="*/ 99 w 122"/>
                  <a:gd name="T83" fmla="*/ 30 h 38"/>
                  <a:gd name="T84" fmla="*/ 106 w 122"/>
                  <a:gd name="T85" fmla="*/ 33 h 38"/>
                  <a:gd name="T86" fmla="*/ 113 w 122"/>
                  <a:gd name="T87" fmla="*/ 37 h 38"/>
                  <a:gd name="T88" fmla="*/ 113 w 122"/>
                  <a:gd name="T89" fmla="*/ 37 h 38"/>
                  <a:gd name="T90" fmla="*/ 110 w 122"/>
                  <a:gd name="T91" fmla="*/ 33 h 38"/>
                  <a:gd name="T92" fmla="*/ 107 w 122"/>
                  <a:gd name="T93" fmla="*/ 28 h 38"/>
                  <a:gd name="T94" fmla="*/ 107 w 122"/>
                  <a:gd name="T95" fmla="*/ 21 h 38"/>
                  <a:gd name="T96" fmla="*/ 107 w 122"/>
                  <a:gd name="T97" fmla="*/ 21 h 38"/>
                  <a:gd name="T98" fmla="*/ 107 w 122"/>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2"/>
                  <a:gd name="T151" fmla="*/ 0 h 38"/>
                  <a:gd name="T152" fmla="*/ 122 w 122"/>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2" h="38">
                    <a:moveTo>
                      <a:pt x="107" y="21"/>
                    </a:moveTo>
                    <a:lnTo>
                      <a:pt x="109" y="11"/>
                    </a:lnTo>
                    <a:lnTo>
                      <a:pt x="114" y="4"/>
                    </a:lnTo>
                    <a:lnTo>
                      <a:pt x="121" y="0"/>
                    </a:lnTo>
                    <a:lnTo>
                      <a:pt x="113" y="1"/>
                    </a:lnTo>
                    <a:lnTo>
                      <a:pt x="105" y="2"/>
                    </a:lnTo>
                    <a:lnTo>
                      <a:pt x="97" y="3"/>
                    </a:lnTo>
                    <a:lnTo>
                      <a:pt x="90" y="3"/>
                    </a:lnTo>
                    <a:lnTo>
                      <a:pt x="82" y="4"/>
                    </a:lnTo>
                    <a:lnTo>
                      <a:pt x="74" y="4"/>
                    </a:lnTo>
                    <a:lnTo>
                      <a:pt x="66" y="4"/>
                    </a:lnTo>
                    <a:lnTo>
                      <a:pt x="58" y="4"/>
                    </a:lnTo>
                    <a:lnTo>
                      <a:pt x="50" y="4"/>
                    </a:lnTo>
                    <a:lnTo>
                      <a:pt x="42" y="3"/>
                    </a:lnTo>
                    <a:lnTo>
                      <a:pt x="34" y="3"/>
                    </a:lnTo>
                    <a:lnTo>
                      <a:pt x="25" y="2"/>
                    </a:lnTo>
                    <a:lnTo>
                      <a:pt x="17" y="2"/>
                    </a:lnTo>
                    <a:lnTo>
                      <a:pt x="9" y="1"/>
                    </a:lnTo>
                    <a:lnTo>
                      <a:pt x="0" y="0"/>
                    </a:lnTo>
                    <a:lnTo>
                      <a:pt x="7" y="4"/>
                    </a:lnTo>
                    <a:lnTo>
                      <a:pt x="12" y="11"/>
                    </a:lnTo>
                    <a:lnTo>
                      <a:pt x="14" y="21"/>
                    </a:lnTo>
                    <a:lnTo>
                      <a:pt x="14" y="28"/>
                    </a:lnTo>
                    <a:lnTo>
                      <a:pt x="12" y="32"/>
                    </a:lnTo>
                    <a:lnTo>
                      <a:pt x="9" y="36"/>
                    </a:lnTo>
                    <a:lnTo>
                      <a:pt x="16" y="32"/>
                    </a:lnTo>
                    <a:lnTo>
                      <a:pt x="24" y="29"/>
                    </a:lnTo>
                    <a:lnTo>
                      <a:pt x="31" y="26"/>
                    </a:lnTo>
                    <a:lnTo>
                      <a:pt x="38" y="24"/>
                    </a:lnTo>
                    <a:lnTo>
                      <a:pt x="45" y="22"/>
                    </a:lnTo>
                    <a:lnTo>
                      <a:pt x="52" y="21"/>
                    </a:lnTo>
                    <a:lnTo>
                      <a:pt x="59" y="21"/>
                    </a:lnTo>
                    <a:lnTo>
                      <a:pt x="66" y="21"/>
                    </a:lnTo>
                    <a:lnTo>
                      <a:pt x="72" y="22"/>
                    </a:lnTo>
                    <a:lnTo>
                      <a:pt x="79" y="23"/>
                    </a:lnTo>
                    <a:lnTo>
                      <a:pt x="86" y="25"/>
                    </a:lnTo>
                    <a:lnTo>
                      <a:pt x="93" y="27"/>
                    </a:lnTo>
                    <a:lnTo>
                      <a:pt x="99" y="30"/>
                    </a:lnTo>
                    <a:lnTo>
                      <a:pt x="106" y="33"/>
                    </a:lnTo>
                    <a:lnTo>
                      <a:pt x="113" y="37"/>
                    </a:lnTo>
                    <a:lnTo>
                      <a:pt x="110" y="33"/>
                    </a:lnTo>
                    <a:lnTo>
                      <a:pt x="107" y="28"/>
                    </a:lnTo>
                    <a:lnTo>
                      <a:pt x="107" y="2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80" name="Freeform 780">
                <a:extLst>
                  <a:ext uri="{FF2B5EF4-FFF2-40B4-BE49-F238E27FC236}">
                    <a16:creationId xmlns:a16="http://schemas.microsoft.com/office/drawing/2014/main" id="{92AEB568-B2A5-4821-A95A-21F55D5FDF78}"/>
                  </a:ext>
                </a:extLst>
              </p:cNvPr>
              <p:cNvSpPr>
                <a:spLocks/>
              </p:cNvSpPr>
              <p:nvPr/>
            </p:nvSpPr>
            <p:spPr bwMode="auto">
              <a:xfrm>
                <a:off x="219" y="3649"/>
                <a:ext cx="174" cy="24"/>
              </a:xfrm>
              <a:custGeom>
                <a:avLst/>
                <a:gdLst>
                  <a:gd name="T0" fmla="*/ 162 w 174"/>
                  <a:gd name="T1" fmla="*/ 0 h 24"/>
                  <a:gd name="T2" fmla="*/ 167 w 174"/>
                  <a:gd name="T3" fmla="*/ 2 h 24"/>
                  <a:gd name="T4" fmla="*/ 171 w 174"/>
                  <a:gd name="T5" fmla="*/ 6 h 24"/>
                  <a:gd name="T6" fmla="*/ 173 w 174"/>
                  <a:gd name="T7" fmla="*/ 11 h 24"/>
                  <a:gd name="T8" fmla="*/ 173 w 174"/>
                  <a:gd name="T9" fmla="*/ 11 h 24"/>
                  <a:gd name="T10" fmla="*/ 171 w 174"/>
                  <a:gd name="T11" fmla="*/ 17 h 24"/>
                  <a:gd name="T12" fmla="*/ 167 w 174"/>
                  <a:gd name="T13" fmla="*/ 21 h 24"/>
                  <a:gd name="T14" fmla="*/ 162 w 174"/>
                  <a:gd name="T15" fmla="*/ 23 h 24"/>
                  <a:gd name="T16" fmla="*/ 162 w 174"/>
                  <a:gd name="T17" fmla="*/ 23 h 24"/>
                  <a:gd name="T18" fmla="*/ 160 w 174"/>
                  <a:gd name="T19" fmla="*/ 22 h 24"/>
                  <a:gd name="T20" fmla="*/ 157 w 174"/>
                  <a:gd name="T21" fmla="*/ 23 h 24"/>
                  <a:gd name="T22" fmla="*/ 152 w 174"/>
                  <a:gd name="T23" fmla="*/ 23 h 24"/>
                  <a:gd name="T24" fmla="*/ 144 w 174"/>
                  <a:gd name="T25" fmla="*/ 23 h 24"/>
                  <a:gd name="T26" fmla="*/ 136 w 174"/>
                  <a:gd name="T27" fmla="*/ 22 h 24"/>
                  <a:gd name="T28" fmla="*/ 126 w 174"/>
                  <a:gd name="T29" fmla="*/ 23 h 24"/>
                  <a:gd name="T30" fmla="*/ 115 w 174"/>
                  <a:gd name="T31" fmla="*/ 23 h 24"/>
                  <a:gd name="T32" fmla="*/ 104 w 174"/>
                  <a:gd name="T33" fmla="*/ 23 h 24"/>
                  <a:gd name="T34" fmla="*/ 92 w 174"/>
                  <a:gd name="T35" fmla="*/ 22 h 24"/>
                  <a:gd name="T36" fmla="*/ 80 w 174"/>
                  <a:gd name="T37" fmla="*/ 23 h 24"/>
                  <a:gd name="T38" fmla="*/ 69 w 174"/>
                  <a:gd name="T39" fmla="*/ 23 h 24"/>
                  <a:gd name="T40" fmla="*/ 57 w 174"/>
                  <a:gd name="T41" fmla="*/ 23 h 24"/>
                  <a:gd name="T42" fmla="*/ 47 w 174"/>
                  <a:gd name="T43" fmla="*/ 23 h 24"/>
                  <a:gd name="T44" fmla="*/ 37 w 174"/>
                  <a:gd name="T45" fmla="*/ 23 h 24"/>
                  <a:gd name="T46" fmla="*/ 28 w 174"/>
                  <a:gd name="T47" fmla="*/ 23 h 24"/>
                  <a:gd name="T48" fmla="*/ 21 w 174"/>
                  <a:gd name="T49" fmla="*/ 23 h 24"/>
                  <a:gd name="T50" fmla="*/ 16 w 174"/>
                  <a:gd name="T51" fmla="*/ 23 h 24"/>
                  <a:gd name="T52" fmla="*/ 12 w 174"/>
                  <a:gd name="T53" fmla="*/ 23 h 24"/>
                  <a:gd name="T54" fmla="*/ 11 w 174"/>
                  <a:gd name="T55" fmla="*/ 23 h 24"/>
                  <a:gd name="T56" fmla="*/ 11 w 174"/>
                  <a:gd name="T57" fmla="*/ 23 h 24"/>
                  <a:gd name="T58" fmla="*/ 5 w 174"/>
                  <a:gd name="T59" fmla="*/ 21 h 24"/>
                  <a:gd name="T60" fmla="*/ 1 w 174"/>
                  <a:gd name="T61" fmla="*/ 17 h 24"/>
                  <a:gd name="T62" fmla="*/ 0 w 174"/>
                  <a:gd name="T63" fmla="*/ 11 h 24"/>
                  <a:gd name="T64" fmla="*/ 0 w 174"/>
                  <a:gd name="T65" fmla="*/ 11 h 24"/>
                  <a:gd name="T66" fmla="*/ 1 w 174"/>
                  <a:gd name="T67" fmla="*/ 6 h 24"/>
                  <a:gd name="T68" fmla="*/ 5 w 174"/>
                  <a:gd name="T69" fmla="*/ 2 h 24"/>
                  <a:gd name="T70" fmla="*/ 11 w 174"/>
                  <a:gd name="T71" fmla="*/ 0 h 24"/>
                  <a:gd name="T72" fmla="*/ 11 w 174"/>
                  <a:gd name="T73" fmla="*/ 0 h 24"/>
                  <a:gd name="T74" fmla="*/ 12 w 174"/>
                  <a:gd name="T75" fmla="*/ 0 h 24"/>
                  <a:gd name="T76" fmla="*/ 16 w 174"/>
                  <a:gd name="T77" fmla="*/ 0 h 24"/>
                  <a:gd name="T78" fmla="*/ 21 w 174"/>
                  <a:gd name="T79" fmla="*/ 0 h 24"/>
                  <a:gd name="T80" fmla="*/ 28 w 174"/>
                  <a:gd name="T81" fmla="*/ 0 h 24"/>
                  <a:gd name="T82" fmla="*/ 37 w 174"/>
                  <a:gd name="T83" fmla="*/ 0 h 24"/>
                  <a:gd name="T84" fmla="*/ 47 w 174"/>
                  <a:gd name="T85" fmla="*/ 0 h 24"/>
                  <a:gd name="T86" fmla="*/ 57 w 174"/>
                  <a:gd name="T87" fmla="*/ 0 h 24"/>
                  <a:gd name="T88" fmla="*/ 69 w 174"/>
                  <a:gd name="T89" fmla="*/ 0 h 24"/>
                  <a:gd name="T90" fmla="*/ 80 w 174"/>
                  <a:gd name="T91" fmla="*/ 0 h 24"/>
                  <a:gd name="T92" fmla="*/ 92 w 174"/>
                  <a:gd name="T93" fmla="*/ 0 h 24"/>
                  <a:gd name="T94" fmla="*/ 104 w 174"/>
                  <a:gd name="T95" fmla="*/ 0 h 24"/>
                  <a:gd name="T96" fmla="*/ 115 w 174"/>
                  <a:gd name="T97" fmla="*/ 0 h 24"/>
                  <a:gd name="T98" fmla="*/ 126 w 174"/>
                  <a:gd name="T99" fmla="*/ 0 h 24"/>
                  <a:gd name="T100" fmla="*/ 136 w 174"/>
                  <a:gd name="T101" fmla="*/ 0 h 24"/>
                  <a:gd name="T102" fmla="*/ 144 w 174"/>
                  <a:gd name="T103" fmla="*/ 0 h 24"/>
                  <a:gd name="T104" fmla="*/ 152 w 174"/>
                  <a:gd name="T105" fmla="*/ 0 h 24"/>
                  <a:gd name="T106" fmla="*/ 157 w 174"/>
                  <a:gd name="T107" fmla="*/ 0 h 24"/>
                  <a:gd name="T108" fmla="*/ 160 w 174"/>
                  <a:gd name="T109" fmla="*/ 0 h 24"/>
                  <a:gd name="T110" fmla="*/ 162 w 174"/>
                  <a:gd name="T111" fmla="*/ 0 h 24"/>
                  <a:gd name="T112" fmla="*/ 162 w 174"/>
                  <a:gd name="T113" fmla="*/ 0 h 24"/>
                  <a:gd name="T114" fmla="*/ 162 w 174"/>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4"/>
                  <a:gd name="T175" fmla="*/ 0 h 24"/>
                  <a:gd name="T176" fmla="*/ 174 w 174"/>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4" h="24">
                    <a:moveTo>
                      <a:pt x="162" y="0"/>
                    </a:moveTo>
                    <a:lnTo>
                      <a:pt x="167" y="2"/>
                    </a:lnTo>
                    <a:lnTo>
                      <a:pt x="171" y="6"/>
                    </a:lnTo>
                    <a:lnTo>
                      <a:pt x="173" y="11"/>
                    </a:lnTo>
                    <a:lnTo>
                      <a:pt x="171" y="17"/>
                    </a:lnTo>
                    <a:lnTo>
                      <a:pt x="167" y="21"/>
                    </a:lnTo>
                    <a:lnTo>
                      <a:pt x="162" y="23"/>
                    </a:lnTo>
                    <a:lnTo>
                      <a:pt x="160" y="22"/>
                    </a:lnTo>
                    <a:lnTo>
                      <a:pt x="157" y="23"/>
                    </a:lnTo>
                    <a:lnTo>
                      <a:pt x="152" y="23"/>
                    </a:lnTo>
                    <a:lnTo>
                      <a:pt x="144" y="23"/>
                    </a:lnTo>
                    <a:lnTo>
                      <a:pt x="136" y="22"/>
                    </a:lnTo>
                    <a:lnTo>
                      <a:pt x="126" y="23"/>
                    </a:lnTo>
                    <a:lnTo>
                      <a:pt x="115" y="23"/>
                    </a:lnTo>
                    <a:lnTo>
                      <a:pt x="104" y="23"/>
                    </a:lnTo>
                    <a:lnTo>
                      <a:pt x="92" y="22"/>
                    </a:lnTo>
                    <a:lnTo>
                      <a:pt x="80" y="23"/>
                    </a:lnTo>
                    <a:lnTo>
                      <a:pt x="69" y="23"/>
                    </a:lnTo>
                    <a:lnTo>
                      <a:pt x="57" y="23"/>
                    </a:lnTo>
                    <a:lnTo>
                      <a:pt x="47" y="23"/>
                    </a:lnTo>
                    <a:lnTo>
                      <a:pt x="37" y="23"/>
                    </a:lnTo>
                    <a:lnTo>
                      <a:pt x="28" y="23"/>
                    </a:lnTo>
                    <a:lnTo>
                      <a:pt x="21" y="23"/>
                    </a:lnTo>
                    <a:lnTo>
                      <a:pt x="16" y="23"/>
                    </a:lnTo>
                    <a:lnTo>
                      <a:pt x="12" y="23"/>
                    </a:lnTo>
                    <a:lnTo>
                      <a:pt x="11" y="23"/>
                    </a:lnTo>
                    <a:lnTo>
                      <a:pt x="5" y="21"/>
                    </a:lnTo>
                    <a:lnTo>
                      <a:pt x="1" y="17"/>
                    </a:lnTo>
                    <a:lnTo>
                      <a:pt x="0" y="11"/>
                    </a:lnTo>
                    <a:lnTo>
                      <a:pt x="1" y="6"/>
                    </a:lnTo>
                    <a:lnTo>
                      <a:pt x="5" y="2"/>
                    </a:lnTo>
                    <a:lnTo>
                      <a:pt x="11" y="0"/>
                    </a:lnTo>
                    <a:lnTo>
                      <a:pt x="12" y="0"/>
                    </a:lnTo>
                    <a:lnTo>
                      <a:pt x="16" y="0"/>
                    </a:lnTo>
                    <a:lnTo>
                      <a:pt x="21" y="0"/>
                    </a:lnTo>
                    <a:lnTo>
                      <a:pt x="28" y="0"/>
                    </a:lnTo>
                    <a:lnTo>
                      <a:pt x="37" y="0"/>
                    </a:lnTo>
                    <a:lnTo>
                      <a:pt x="47" y="0"/>
                    </a:lnTo>
                    <a:lnTo>
                      <a:pt x="57" y="0"/>
                    </a:lnTo>
                    <a:lnTo>
                      <a:pt x="69" y="0"/>
                    </a:lnTo>
                    <a:lnTo>
                      <a:pt x="80" y="0"/>
                    </a:lnTo>
                    <a:lnTo>
                      <a:pt x="92" y="0"/>
                    </a:lnTo>
                    <a:lnTo>
                      <a:pt x="104" y="0"/>
                    </a:lnTo>
                    <a:lnTo>
                      <a:pt x="115" y="0"/>
                    </a:lnTo>
                    <a:lnTo>
                      <a:pt x="126" y="0"/>
                    </a:lnTo>
                    <a:lnTo>
                      <a:pt x="136" y="0"/>
                    </a:lnTo>
                    <a:lnTo>
                      <a:pt x="144" y="0"/>
                    </a:lnTo>
                    <a:lnTo>
                      <a:pt x="152" y="0"/>
                    </a:lnTo>
                    <a:lnTo>
                      <a:pt x="157" y="0"/>
                    </a:lnTo>
                    <a:lnTo>
                      <a:pt x="160" y="0"/>
                    </a:lnTo>
                    <a:lnTo>
                      <a:pt x="162"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81" name="Freeform 781">
                <a:extLst>
                  <a:ext uri="{FF2B5EF4-FFF2-40B4-BE49-F238E27FC236}">
                    <a16:creationId xmlns:a16="http://schemas.microsoft.com/office/drawing/2014/main" id="{B6B30AB9-CF8F-4EEC-9343-5D6C59D7EDE4}"/>
                  </a:ext>
                </a:extLst>
              </p:cNvPr>
              <p:cNvSpPr>
                <a:spLocks/>
              </p:cNvSpPr>
              <p:nvPr/>
            </p:nvSpPr>
            <p:spPr bwMode="auto">
              <a:xfrm>
                <a:off x="219" y="3649"/>
                <a:ext cx="174" cy="24"/>
              </a:xfrm>
              <a:custGeom>
                <a:avLst/>
                <a:gdLst>
                  <a:gd name="T0" fmla="*/ 162 w 174"/>
                  <a:gd name="T1" fmla="*/ 0 h 24"/>
                  <a:gd name="T2" fmla="*/ 167 w 174"/>
                  <a:gd name="T3" fmla="*/ 2 h 24"/>
                  <a:gd name="T4" fmla="*/ 171 w 174"/>
                  <a:gd name="T5" fmla="*/ 6 h 24"/>
                  <a:gd name="T6" fmla="*/ 173 w 174"/>
                  <a:gd name="T7" fmla="*/ 11 h 24"/>
                  <a:gd name="T8" fmla="*/ 173 w 174"/>
                  <a:gd name="T9" fmla="*/ 11 h 24"/>
                  <a:gd name="T10" fmla="*/ 171 w 174"/>
                  <a:gd name="T11" fmla="*/ 17 h 24"/>
                  <a:gd name="T12" fmla="*/ 167 w 174"/>
                  <a:gd name="T13" fmla="*/ 21 h 24"/>
                  <a:gd name="T14" fmla="*/ 162 w 174"/>
                  <a:gd name="T15" fmla="*/ 23 h 24"/>
                  <a:gd name="T16" fmla="*/ 162 w 174"/>
                  <a:gd name="T17" fmla="*/ 23 h 24"/>
                  <a:gd name="T18" fmla="*/ 160 w 174"/>
                  <a:gd name="T19" fmla="*/ 22 h 24"/>
                  <a:gd name="T20" fmla="*/ 157 w 174"/>
                  <a:gd name="T21" fmla="*/ 23 h 24"/>
                  <a:gd name="T22" fmla="*/ 152 w 174"/>
                  <a:gd name="T23" fmla="*/ 23 h 24"/>
                  <a:gd name="T24" fmla="*/ 144 w 174"/>
                  <a:gd name="T25" fmla="*/ 23 h 24"/>
                  <a:gd name="T26" fmla="*/ 136 w 174"/>
                  <a:gd name="T27" fmla="*/ 22 h 24"/>
                  <a:gd name="T28" fmla="*/ 126 w 174"/>
                  <a:gd name="T29" fmla="*/ 23 h 24"/>
                  <a:gd name="T30" fmla="*/ 115 w 174"/>
                  <a:gd name="T31" fmla="*/ 23 h 24"/>
                  <a:gd name="T32" fmla="*/ 104 w 174"/>
                  <a:gd name="T33" fmla="*/ 23 h 24"/>
                  <a:gd name="T34" fmla="*/ 92 w 174"/>
                  <a:gd name="T35" fmla="*/ 22 h 24"/>
                  <a:gd name="T36" fmla="*/ 80 w 174"/>
                  <a:gd name="T37" fmla="*/ 23 h 24"/>
                  <a:gd name="T38" fmla="*/ 69 w 174"/>
                  <a:gd name="T39" fmla="*/ 23 h 24"/>
                  <a:gd name="T40" fmla="*/ 57 w 174"/>
                  <a:gd name="T41" fmla="*/ 23 h 24"/>
                  <a:gd name="T42" fmla="*/ 47 w 174"/>
                  <a:gd name="T43" fmla="*/ 23 h 24"/>
                  <a:gd name="T44" fmla="*/ 37 w 174"/>
                  <a:gd name="T45" fmla="*/ 23 h 24"/>
                  <a:gd name="T46" fmla="*/ 28 w 174"/>
                  <a:gd name="T47" fmla="*/ 23 h 24"/>
                  <a:gd name="T48" fmla="*/ 21 w 174"/>
                  <a:gd name="T49" fmla="*/ 23 h 24"/>
                  <a:gd name="T50" fmla="*/ 16 w 174"/>
                  <a:gd name="T51" fmla="*/ 23 h 24"/>
                  <a:gd name="T52" fmla="*/ 12 w 174"/>
                  <a:gd name="T53" fmla="*/ 23 h 24"/>
                  <a:gd name="T54" fmla="*/ 11 w 174"/>
                  <a:gd name="T55" fmla="*/ 23 h 24"/>
                  <a:gd name="T56" fmla="*/ 11 w 174"/>
                  <a:gd name="T57" fmla="*/ 23 h 24"/>
                  <a:gd name="T58" fmla="*/ 5 w 174"/>
                  <a:gd name="T59" fmla="*/ 21 h 24"/>
                  <a:gd name="T60" fmla="*/ 1 w 174"/>
                  <a:gd name="T61" fmla="*/ 17 h 24"/>
                  <a:gd name="T62" fmla="*/ 0 w 174"/>
                  <a:gd name="T63" fmla="*/ 11 h 24"/>
                  <a:gd name="T64" fmla="*/ 0 w 174"/>
                  <a:gd name="T65" fmla="*/ 11 h 24"/>
                  <a:gd name="T66" fmla="*/ 1 w 174"/>
                  <a:gd name="T67" fmla="*/ 6 h 24"/>
                  <a:gd name="T68" fmla="*/ 5 w 174"/>
                  <a:gd name="T69" fmla="*/ 2 h 24"/>
                  <a:gd name="T70" fmla="*/ 11 w 174"/>
                  <a:gd name="T71" fmla="*/ 0 h 24"/>
                  <a:gd name="T72" fmla="*/ 11 w 174"/>
                  <a:gd name="T73" fmla="*/ 0 h 24"/>
                  <a:gd name="T74" fmla="*/ 12 w 174"/>
                  <a:gd name="T75" fmla="*/ 0 h 24"/>
                  <a:gd name="T76" fmla="*/ 16 w 174"/>
                  <a:gd name="T77" fmla="*/ 0 h 24"/>
                  <a:gd name="T78" fmla="*/ 21 w 174"/>
                  <a:gd name="T79" fmla="*/ 0 h 24"/>
                  <a:gd name="T80" fmla="*/ 28 w 174"/>
                  <a:gd name="T81" fmla="*/ 0 h 24"/>
                  <a:gd name="T82" fmla="*/ 37 w 174"/>
                  <a:gd name="T83" fmla="*/ 0 h 24"/>
                  <a:gd name="T84" fmla="*/ 47 w 174"/>
                  <a:gd name="T85" fmla="*/ 0 h 24"/>
                  <a:gd name="T86" fmla="*/ 57 w 174"/>
                  <a:gd name="T87" fmla="*/ 0 h 24"/>
                  <a:gd name="T88" fmla="*/ 69 w 174"/>
                  <a:gd name="T89" fmla="*/ 0 h 24"/>
                  <a:gd name="T90" fmla="*/ 80 w 174"/>
                  <a:gd name="T91" fmla="*/ 0 h 24"/>
                  <a:gd name="T92" fmla="*/ 92 w 174"/>
                  <a:gd name="T93" fmla="*/ 0 h 24"/>
                  <a:gd name="T94" fmla="*/ 104 w 174"/>
                  <a:gd name="T95" fmla="*/ 0 h 24"/>
                  <a:gd name="T96" fmla="*/ 115 w 174"/>
                  <a:gd name="T97" fmla="*/ 0 h 24"/>
                  <a:gd name="T98" fmla="*/ 126 w 174"/>
                  <a:gd name="T99" fmla="*/ 0 h 24"/>
                  <a:gd name="T100" fmla="*/ 136 w 174"/>
                  <a:gd name="T101" fmla="*/ 0 h 24"/>
                  <a:gd name="T102" fmla="*/ 144 w 174"/>
                  <a:gd name="T103" fmla="*/ 0 h 24"/>
                  <a:gd name="T104" fmla="*/ 152 w 174"/>
                  <a:gd name="T105" fmla="*/ 0 h 24"/>
                  <a:gd name="T106" fmla="*/ 157 w 174"/>
                  <a:gd name="T107" fmla="*/ 0 h 24"/>
                  <a:gd name="T108" fmla="*/ 160 w 174"/>
                  <a:gd name="T109" fmla="*/ 0 h 24"/>
                  <a:gd name="T110" fmla="*/ 162 w 174"/>
                  <a:gd name="T111" fmla="*/ 0 h 24"/>
                  <a:gd name="T112" fmla="*/ 162 w 174"/>
                  <a:gd name="T113" fmla="*/ 0 h 24"/>
                  <a:gd name="T114" fmla="*/ 162 w 174"/>
                  <a:gd name="T115" fmla="*/ 0 h 2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74"/>
                  <a:gd name="T175" fmla="*/ 0 h 24"/>
                  <a:gd name="T176" fmla="*/ 174 w 174"/>
                  <a:gd name="T177" fmla="*/ 24 h 2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74" h="24">
                    <a:moveTo>
                      <a:pt x="162" y="0"/>
                    </a:moveTo>
                    <a:lnTo>
                      <a:pt x="167" y="2"/>
                    </a:lnTo>
                    <a:lnTo>
                      <a:pt x="171" y="6"/>
                    </a:lnTo>
                    <a:lnTo>
                      <a:pt x="173" y="11"/>
                    </a:lnTo>
                    <a:lnTo>
                      <a:pt x="171" y="17"/>
                    </a:lnTo>
                    <a:lnTo>
                      <a:pt x="167" y="21"/>
                    </a:lnTo>
                    <a:lnTo>
                      <a:pt x="162" y="23"/>
                    </a:lnTo>
                    <a:lnTo>
                      <a:pt x="160" y="22"/>
                    </a:lnTo>
                    <a:lnTo>
                      <a:pt x="157" y="23"/>
                    </a:lnTo>
                    <a:lnTo>
                      <a:pt x="152" y="23"/>
                    </a:lnTo>
                    <a:lnTo>
                      <a:pt x="144" y="23"/>
                    </a:lnTo>
                    <a:lnTo>
                      <a:pt x="136" y="22"/>
                    </a:lnTo>
                    <a:lnTo>
                      <a:pt x="126" y="23"/>
                    </a:lnTo>
                    <a:lnTo>
                      <a:pt x="115" y="23"/>
                    </a:lnTo>
                    <a:lnTo>
                      <a:pt x="104" y="23"/>
                    </a:lnTo>
                    <a:lnTo>
                      <a:pt x="92" y="22"/>
                    </a:lnTo>
                    <a:lnTo>
                      <a:pt x="80" y="23"/>
                    </a:lnTo>
                    <a:lnTo>
                      <a:pt x="69" y="23"/>
                    </a:lnTo>
                    <a:lnTo>
                      <a:pt x="57" y="23"/>
                    </a:lnTo>
                    <a:lnTo>
                      <a:pt x="47" y="23"/>
                    </a:lnTo>
                    <a:lnTo>
                      <a:pt x="37" y="23"/>
                    </a:lnTo>
                    <a:lnTo>
                      <a:pt x="28" y="23"/>
                    </a:lnTo>
                    <a:lnTo>
                      <a:pt x="21" y="23"/>
                    </a:lnTo>
                    <a:lnTo>
                      <a:pt x="16" y="23"/>
                    </a:lnTo>
                    <a:lnTo>
                      <a:pt x="12" y="23"/>
                    </a:lnTo>
                    <a:lnTo>
                      <a:pt x="11" y="23"/>
                    </a:lnTo>
                    <a:lnTo>
                      <a:pt x="5" y="21"/>
                    </a:lnTo>
                    <a:lnTo>
                      <a:pt x="1" y="17"/>
                    </a:lnTo>
                    <a:lnTo>
                      <a:pt x="0" y="11"/>
                    </a:lnTo>
                    <a:lnTo>
                      <a:pt x="1" y="6"/>
                    </a:lnTo>
                    <a:lnTo>
                      <a:pt x="5" y="2"/>
                    </a:lnTo>
                    <a:lnTo>
                      <a:pt x="11" y="0"/>
                    </a:lnTo>
                    <a:lnTo>
                      <a:pt x="12" y="0"/>
                    </a:lnTo>
                    <a:lnTo>
                      <a:pt x="16" y="0"/>
                    </a:lnTo>
                    <a:lnTo>
                      <a:pt x="21" y="0"/>
                    </a:lnTo>
                    <a:lnTo>
                      <a:pt x="28" y="0"/>
                    </a:lnTo>
                    <a:lnTo>
                      <a:pt x="37" y="0"/>
                    </a:lnTo>
                    <a:lnTo>
                      <a:pt x="47" y="0"/>
                    </a:lnTo>
                    <a:lnTo>
                      <a:pt x="57" y="0"/>
                    </a:lnTo>
                    <a:lnTo>
                      <a:pt x="69" y="0"/>
                    </a:lnTo>
                    <a:lnTo>
                      <a:pt x="80" y="0"/>
                    </a:lnTo>
                    <a:lnTo>
                      <a:pt x="92" y="0"/>
                    </a:lnTo>
                    <a:lnTo>
                      <a:pt x="104" y="0"/>
                    </a:lnTo>
                    <a:lnTo>
                      <a:pt x="115" y="0"/>
                    </a:lnTo>
                    <a:lnTo>
                      <a:pt x="126" y="0"/>
                    </a:lnTo>
                    <a:lnTo>
                      <a:pt x="136" y="0"/>
                    </a:lnTo>
                    <a:lnTo>
                      <a:pt x="144" y="0"/>
                    </a:lnTo>
                    <a:lnTo>
                      <a:pt x="152" y="0"/>
                    </a:lnTo>
                    <a:lnTo>
                      <a:pt x="157" y="0"/>
                    </a:lnTo>
                    <a:lnTo>
                      <a:pt x="160" y="0"/>
                    </a:lnTo>
                    <a:lnTo>
                      <a:pt x="162"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82" name="Freeform 782">
                <a:extLst>
                  <a:ext uri="{FF2B5EF4-FFF2-40B4-BE49-F238E27FC236}">
                    <a16:creationId xmlns:a16="http://schemas.microsoft.com/office/drawing/2014/main" id="{A6ABEA48-74BC-4A67-9B28-0FABD4C54031}"/>
                  </a:ext>
                </a:extLst>
              </p:cNvPr>
              <p:cNvSpPr>
                <a:spLocks/>
              </p:cNvSpPr>
              <p:nvPr/>
            </p:nvSpPr>
            <p:spPr bwMode="auto">
              <a:xfrm>
                <a:off x="232" y="3635"/>
                <a:ext cx="147" cy="15"/>
              </a:xfrm>
              <a:custGeom>
                <a:avLst/>
                <a:gdLst>
                  <a:gd name="T0" fmla="*/ 137 w 147"/>
                  <a:gd name="T1" fmla="*/ 0 h 15"/>
                  <a:gd name="T2" fmla="*/ 141 w 147"/>
                  <a:gd name="T3" fmla="*/ 1 h 15"/>
                  <a:gd name="T4" fmla="*/ 144 w 147"/>
                  <a:gd name="T5" fmla="*/ 3 h 15"/>
                  <a:gd name="T6" fmla="*/ 146 w 147"/>
                  <a:gd name="T7" fmla="*/ 7 h 15"/>
                  <a:gd name="T8" fmla="*/ 146 w 147"/>
                  <a:gd name="T9" fmla="*/ 7 h 15"/>
                  <a:gd name="T10" fmla="*/ 144 w 147"/>
                  <a:gd name="T11" fmla="*/ 10 h 15"/>
                  <a:gd name="T12" fmla="*/ 141 w 147"/>
                  <a:gd name="T13" fmla="*/ 13 h 15"/>
                  <a:gd name="T14" fmla="*/ 137 w 147"/>
                  <a:gd name="T15" fmla="*/ 14 h 15"/>
                  <a:gd name="T16" fmla="*/ 137 w 147"/>
                  <a:gd name="T17" fmla="*/ 14 h 15"/>
                  <a:gd name="T18" fmla="*/ 135 w 147"/>
                  <a:gd name="T19" fmla="*/ 14 h 15"/>
                  <a:gd name="T20" fmla="*/ 131 w 147"/>
                  <a:gd name="T21" fmla="*/ 14 h 15"/>
                  <a:gd name="T22" fmla="*/ 125 w 147"/>
                  <a:gd name="T23" fmla="*/ 14 h 15"/>
                  <a:gd name="T24" fmla="*/ 117 w 147"/>
                  <a:gd name="T25" fmla="*/ 14 h 15"/>
                  <a:gd name="T26" fmla="*/ 107 w 147"/>
                  <a:gd name="T27" fmla="*/ 14 h 15"/>
                  <a:gd name="T28" fmla="*/ 97 w 147"/>
                  <a:gd name="T29" fmla="*/ 14 h 15"/>
                  <a:gd name="T30" fmla="*/ 85 w 147"/>
                  <a:gd name="T31" fmla="*/ 14 h 15"/>
                  <a:gd name="T32" fmla="*/ 73 w 147"/>
                  <a:gd name="T33" fmla="*/ 14 h 15"/>
                  <a:gd name="T34" fmla="*/ 61 w 147"/>
                  <a:gd name="T35" fmla="*/ 14 h 15"/>
                  <a:gd name="T36" fmla="*/ 50 w 147"/>
                  <a:gd name="T37" fmla="*/ 14 h 15"/>
                  <a:gd name="T38" fmla="*/ 39 w 147"/>
                  <a:gd name="T39" fmla="*/ 14 h 15"/>
                  <a:gd name="T40" fmla="*/ 30 w 147"/>
                  <a:gd name="T41" fmla="*/ 14 h 15"/>
                  <a:gd name="T42" fmla="*/ 22 w 147"/>
                  <a:gd name="T43" fmla="*/ 14 h 15"/>
                  <a:gd name="T44" fmla="*/ 15 w 147"/>
                  <a:gd name="T45" fmla="*/ 14 h 15"/>
                  <a:gd name="T46" fmla="*/ 11 w 147"/>
                  <a:gd name="T47" fmla="*/ 14 h 15"/>
                  <a:gd name="T48" fmla="*/ 10 w 147"/>
                  <a:gd name="T49" fmla="*/ 14 h 15"/>
                  <a:gd name="T50" fmla="*/ 10 w 147"/>
                  <a:gd name="T51" fmla="*/ 14 h 15"/>
                  <a:gd name="T52" fmla="*/ 5 w 147"/>
                  <a:gd name="T53" fmla="*/ 13 h 15"/>
                  <a:gd name="T54" fmla="*/ 2 w 147"/>
                  <a:gd name="T55" fmla="*/ 10 h 15"/>
                  <a:gd name="T56" fmla="*/ 0 w 147"/>
                  <a:gd name="T57" fmla="*/ 7 h 15"/>
                  <a:gd name="T58" fmla="*/ 0 w 147"/>
                  <a:gd name="T59" fmla="*/ 7 h 15"/>
                  <a:gd name="T60" fmla="*/ 2 w 147"/>
                  <a:gd name="T61" fmla="*/ 3 h 15"/>
                  <a:gd name="T62" fmla="*/ 5 w 147"/>
                  <a:gd name="T63" fmla="*/ 1 h 15"/>
                  <a:gd name="T64" fmla="*/ 10 w 147"/>
                  <a:gd name="T65" fmla="*/ 0 h 15"/>
                  <a:gd name="T66" fmla="*/ 10 w 147"/>
                  <a:gd name="T67" fmla="*/ 0 h 15"/>
                  <a:gd name="T68" fmla="*/ 11 w 147"/>
                  <a:gd name="T69" fmla="*/ 0 h 15"/>
                  <a:gd name="T70" fmla="*/ 15 w 147"/>
                  <a:gd name="T71" fmla="*/ 0 h 15"/>
                  <a:gd name="T72" fmla="*/ 22 w 147"/>
                  <a:gd name="T73" fmla="*/ 0 h 15"/>
                  <a:gd name="T74" fmla="*/ 30 w 147"/>
                  <a:gd name="T75" fmla="*/ 0 h 15"/>
                  <a:gd name="T76" fmla="*/ 39 w 147"/>
                  <a:gd name="T77" fmla="*/ 0 h 15"/>
                  <a:gd name="T78" fmla="*/ 50 w 147"/>
                  <a:gd name="T79" fmla="*/ 0 h 15"/>
                  <a:gd name="T80" fmla="*/ 61 w 147"/>
                  <a:gd name="T81" fmla="*/ 0 h 15"/>
                  <a:gd name="T82" fmla="*/ 73 w 147"/>
                  <a:gd name="T83" fmla="*/ 0 h 15"/>
                  <a:gd name="T84" fmla="*/ 85 w 147"/>
                  <a:gd name="T85" fmla="*/ 0 h 15"/>
                  <a:gd name="T86" fmla="*/ 97 w 147"/>
                  <a:gd name="T87" fmla="*/ 0 h 15"/>
                  <a:gd name="T88" fmla="*/ 107 w 147"/>
                  <a:gd name="T89" fmla="*/ 0 h 15"/>
                  <a:gd name="T90" fmla="*/ 117 w 147"/>
                  <a:gd name="T91" fmla="*/ 0 h 15"/>
                  <a:gd name="T92" fmla="*/ 125 w 147"/>
                  <a:gd name="T93" fmla="*/ 0 h 15"/>
                  <a:gd name="T94" fmla="*/ 131 w 147"/>
                  <a:gd name="T95" fmla="*/ 0 h 15"/>
                  <a:gd name="T96" fmla="*/ 135 w 147"/>
                  <a:gd name="T97" fmla="*/ 0 h 15"/>
                  <a:gd name="T98" fmla="*/ 137 w 147"/>
                  <a:gd name="T99" fmla="*/ 0 h 15"/>
                  <a:gd name="T100" fmla="*/ 137 w 147"/>
                  <a:gd name="T101" fmla="*/ 0 h 15"/>
                  <a:gd name="T102" fmla="*/ 137 w 147"/>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7"/>
                  <a:gd name="T157" fmla="*/ 0 h 15"/>
                  <a:gd name="T158" fmla="*/ 147 w 147"/>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7" h="15">
                    <a:moveTo>
                      <a:pt x="137" y="0"/>
                    </a:moveTo>
                    <a:lnTo>
                      <a:pt x="141" y="1"/>
                    </a:lnTo>
                    <a:lnTo>
                      <a:pt x="144" y="3"/>
                    </a:lnTo>
                    <a:lnTo>
                      <a:pt x="146" y="7"/>
                    </a:lnTo>
                    <a:lnTo>
                      <a:pt x="144" y="10"/>
                    </a:lnTo>
                    <a:lnTo>
                      <a:pt x="141" y="13"/>
                    </a:lnTo>
                    <a:lnTo>
                      <a:pt x="137" y="14"/>
                    </a:lnTo>
                    <a:lnTo>
                      <a:pt x="135" y="14"/>
                    </a:lnTo>
                    <a:lnTo>
                      <a:pt x="131" y="14"/>
                    </a:lnTo>
                    <a:lnTo>
                      <a:pt x="125" y="14"/>
                    </a:lnTo>
                    <a:lnTo>
                      <a:pt x="117" y="14"/>
                    </a:lnTo>
                    <a:lnTo>
                      <a:pt x="107" y="14"/>
                    </a:lnTo>
                    <a:lnTo>
                      <a:pt x="97" y="14"/>
                    </a:lnTo>
                    <a:lnTo>
                      <a:pt x="85" y="14"/>
                    </a:lnTo>
                    <a:lnTo>
                      <a:pt x="73" y="14"/>
                    </a:lnTo>
                    <a:lnTo>
                      <a:pt x="61" y="14"/>
                    </a:lnTo>
                    <a:lnTo>
                      <a:pt x="50" y="14"/>
                    </a:lnTo>
                    <a:lnTo>
                      <a:pt x="39" y="14"/>
                    </a:lnTo>
                    <a:lnTo>
                      <a:pt x="30" y="14"/>
                    </a:lnTo>
                    <a:lnTo>
                      <a:pt x="22" y="14"/>
                    </a:lnTo>
                    <a:lnTo>
                      <a:pt x="15" y="14"/>
                    </a:lnTo>
                    <a:lnTo>
                      <a:pt x="11" y="14"/>
                    </a:lnTo>
                    <a:lnTo>
                      <a:pt x="10" y="14"/>
                    </a:lnTo>
                    <a:lnTo>
                      <a:pt x="5" y="13"/>
                    </a:lnTo>
                    <a:lnTo>
                      <a:pt x="2" y="10"/>
                    </a:lnTo>
                    <a:lnTo>
                      <a:pt x="0" y="7"/>
                    </a:lnTo>
                    <a:lnTo>
                      <a:pt x="2" y="3"/>
                    </a:lnTo>
                    <a:lnTo>
                      <a:pt x="5" y="1"/>
                    </a:lnTo>
                    <a:lnTo>
                      <a:pt x="10" y="0"/>
                    </a:lnTo>
                    <a:lnTo>
                      <a:pt x="11" y="0"/>
                    </a:lnTo>
                    <a:lnTo>
                      <a:pt x="15" y="0"/>
                    </a:lnTo>
                    <a:lnTo>
                      <a:pt x="22" y="0"/>
                    </a:lnTo>
                    <a:lnTo>
                      <a:pt x="30" y="0"/>
                    </a:lnTo>
                    <a:lnTo>
                      <a:pt x="39" y="0"/>
                    </a:lnTo>
                    <a:lnTo>
                      <a:pt x="50" y="0"/>
                    </a:lnTo>
                    <a:lnTo>
                      <a:pt x="61" y="0"/>
                    </a:lnTo>
                    <a:lnTo>
                      <a:pt x="73" y="0"/>
                    </a:lnTo>
                    <a:lnTo>
                      <a:pt x="85" y="0"/>
                    </a:lnTo>
                    <a:lnTo>
                      <a:pt x="97" y="0"/>
                    </a:lnTo>
                    <a:lnTo>
                      <a:pt x="107" y="0"/>
                    </a:lnTo>
                    <a:lnTo>
                      <a:pt x="117" y="0"/>
                    </a:lnTo>
                    <a:lnTo>
                      <a:pt x="125" y="0"/>
                    </a:lnTo>
                    <a:lnTo>
                      <a:pt x="131" y="0"/>
                    </a:lnTo>
                    <a:lnTo>
                      <a:pt x="135" y="0"/>
                    </a:lnTo>
                    <a:lnTo>
                      <a:pt x="137" y="0"/>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83" name="Freeform 783">
                <a:extLst>
                  <a:ext uri="{FF2B5EF4-FFF2-40B4-BE49-F238E27FC236}">
                    <a16:creationId xmlns:a16="http://schemas.microsoft.com/office/drawing/2014/main" id="{9112F3DA-BBBE-45E4-B850-9A2D43764D84}"/>
                  </a:ext>
                </a:extLst>
              </p:cNvPr>
              <p:cNvSpPr>
                <a:spLocks/>
              </p:cNvSpPr>
              <p:nvPr/>
            </p:nvSpPr>
            <p:spPr bwMode="auto">
              <a:xfrm>
                <a:off x="232" y="3635"/>
                <a:ext cx="147" cy="15"/>
              </a:xfrm>
              <a:custGeom>
                <a:avLst/>
                <a:gdLst>
                  <a:gd name="T0" fmla="*/ 137 w 147"/>
                  <a:gd name="T1" fmla="*/ 0 h 15"/>
                  <a:gd name="T2" fmla="*/ 141 w 147"/>
                  <a:gd name="T3" fmla="*/ 1 h 15"/>
                  <a:gd name="T4" fmla="*/ 144 w 147"/>
                  <a:gd name="T5" fmla="*/ 3 h 15"/>
                  <a:gd name="T6" fmla="*/ 146 w 147"/>
                  <a:gd name="T7" fmla="*/ 7 h 15"/>
                  <a:gd name="T8" fmla="*/ 146 w 147"/>
                  <a:gd name="T9" fmla="*/ 7 h 15"/>
                  <a:gd name="T10" fmla="*/ 144 w 147"/>
                  <a:gd name="T11" fmla="*/ 10 h 15"/>
                  <a:gd name="T12" fmla="*/ 141 w 147"/>
                  <a:gd name="T13" fmla="*/ 13 h 15"/>
                  <a:gd name="T14" fmla="*/ 137 w 147"/>
                  <a:gd name="T15" fmla="*/ 14 h 15"/>
                  <a:gd name="T16" fmla="*/ 137 w 147"/>
                  <a:gd name="T17" fmla="*/ 14 h 15"/>
                  <a:gd name="T18" fmla="*/ 135 w 147"/>
                  <a:gd name="T19" fmla="*/ 14 h 15"/>
                  <a:gd name="T20" fmla="*/ 131 w 147"/>
                  <a:gd name="T21" fmla="*/ 14 h 15"/>
                  <a:gd name="T22" fmla="*/ 125 w 147"/>
                  <a:gd name="T23" fmla="*/ 14 h 15"/>
                  <a:gd name="T24" fmla="*/ 117 w 147"/>
                  <a:gd name="T25" fmla="*/ 14 h 15"/>
                  <a:gd name="T26" fmla="*/ 107 w 147"/>
                  <a:gd name="T27" fmla="*/ 14 h 15"/>
                  <a:gd name="T28" fmla="*/ 97 w 147"/>
                  <a:gd name="T29" fmla="*/ 14 h 15"/>
                  <a:gd name="T30" fmla="*/ 85 w 147"/>
                  <a:gd name="T31" fmla="*/ 14 h 15"/>
                  <a:gd name="T32" fmla="*/ 73 w 147"/>
                  <a:gd name="T33" fmla="*/ 14 h 15"/>
                  <a:gd name="T34" fmla="*/ 61 w 147"/>
                  <a:gd name="T35" fmla="*/ 14 h 15"/>
                  <a:gd name="T36" fmla="*/ 50 w 147"/>
                  <a:gd name="T37" fmla="*/ 14 h 15"/>
                  <a:gd name="T38" fmla="*/ 39 w 147"/>
                  <a:gd name="T39" fmla="*/ 14 h 15"/>
                  <a:gd name="T40" fmla="*/ 30 w 147"/>
                  <a:gd name="T41" fmla="*/ 14 h 15"/>
                  <a:gd name="T42" fmla="*/ 22 w 147"/>
                  <a:gd name="T43" fmla="*/ 14 h 15"/>
                  <a:gd name="T44" fmla="*/ 15 w 147"/>
                  <a:gd name="T45" fmla="*/ 14 h 15"/>
                  <a:gd name="T46" fmla="*/ 11 w 147"/>
                  <a:gd name="T47" fmla="*/ 14 h 15"/>
                  <a:gd name="T48" fmla="*/ 10 w 147"/>
                  <a:gd name="T49" fmla="*/ 14 h 15"/>
                  <a:gd name="T50" fmla="*/ 10 w 147"/>
                  <a:gd name="T51" fmla="*/ 14 h 15"/>
                  <a:gd name="T52" fmla="*/ 5 w 147"/>
                  <a:gd name="T53" fmla="*/ 13 h 15"/>
                  <a:gd name="T54" fmla="*/ 2 w 147"/>
                  <a:gd name="T55" fmla="*/ 10 h 15"/>
                  <a:gd name="T56" fmla="*/ 0 w 147"/>
                  <a:gd name="T57" fmla="*/ 7 h 15"/>
                  <a:gd name="T58" fmla="*/ 0 w 147"/>
                  <a:gd name="T59" fmla="*/ 7 h 15"/>
                  <a:gd name="T60" fmla="*/ 2 w 147"/>
                  <a:gd name="T61" fmla="*/ 3 h 15"/>
                  <a:gd name="T62" fmla="*/ 5 w 147"/>
                  <a:gd name="T63" fmla="*/ 1 h 15"/>
                  <a:gd name="T64" fmla="*/ 10 w 147"/>
                  <a:gd name="T65" fmla="*/ 0 h 15"/>
                  <a:gd name="T66" fmla="*/ 10 w 147"/>
                  <a:gd name="T67" fmla="*/ 0 h 15"/>
                  <a:gd name="T68" fmla="*/ 11 w 147"/>
                  <a:gd name="T69" fmla="*/ 0 h 15"/>
                  <a:gd name="T70" fmla="*/ 15 w 147"/>
                  <a:gd name="T71" fmla="*/ 0 h 15"/>
                  <a:gd name="T72" fmla="*/ 22 w 147"/>
                  <a:gd name="T73" fmla="*/ 0 h 15"/>
                  <a:gd name="T74" fmla="*/ 30 w 147"/>
                  <a:gd name="T75" fmla="*/ 0 h 15"/>
                  <a:gd name="T76" fmla="*/ 39 w 147"/>
                  <a:gd name="T77" fmla="*/ 0 h 15"/>
                  <a:gd name="T78" fmla="*/ 50 w 147"/>
                  <a:gd name="T79" fmla="*/ 0 h 15"/>
                  <a:gd name="T80" fmla="*/ 61 w 147"/>
                  <a:gd name="T81" fmla="*/ 0 h 15"/>
                  <a:gd name="T82" fmla="*/ 73 w 147"/>
                  <a:gd name="T83" fmla="*/ 0 h 15"/>
                  <a:gd name="T84" fmla="*/ 85 w 147"/>
                  <a:gd name="T85" fmla="*/ 0 h 15"/>
                  <a:gd name="T86" fmla="*/ 97 w 147"/>
                  <a:gd name="T87" fmla="*/ 0 h 15"/>
                  <a:gd name="T88" fmla="*/ 107 w 147"/>
                  <a:gd name="T89" fmla="*/ 0 h 15"/>
                  <a:gd name="T90" fmla="*/ 117 w 147"/>
                  <a:gd name="T91" fmla="*/ 0 h 15"/>
                  <a:gd name="T92" fmla="*/ 125 w 147"/>
                  <a:gd name="T93" fmla="*/ 0 h 15"/>
                  <a:gd name="T94" fmla="*/ 131 w 147"/>
                  <a:gd name="T95" fmla="*/ 0 h 15"/>
                  <a:gd name="T96" fmla="*/ 135 w 147"/>
                  <a:gd name="T97" fmla="*/ 0 h 15"/>
                  <a:gd name="T98" fmla="*/ 137 w 147"/>
                  <a:gd name="T99" fmla="*/ 0 h 15"/>
                  <a:gd name="T100" fmla="*/ 137 w 147"/>
                  <a:gd name="T101" fmla="*/ 0 h 15"/>
                  <a:gd name="T102" fmla="*/ 137 w 147"/>
                  <a:gd name="T103" fmla="*/ 0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47"/>
                  <a:gd name="T157" fmla="*/ 0 h 15"/>
                  <a:gd name="T158" fmla="*/ 147 w 147"/>
                  <a:gd name="T159" fmla="*/ 15 h 1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47" h="15">
                    <a:moveTo>
                      <a:pt x="137" y="0"/>
                    </a:moveTo>
                    <a:lnTo>
                      <a:pt x="141" y="1"/>
                    </a:lnTo>
                    <a:lnTo>
                      <a:pt x="144" y="3"/>
                    </a:lnTo>
                    <a:lnTo>
                      <a:pt x="146" y="7"/>
                    </a:lnTo>
                    <a:lnTo>
                      <a:pt x="144" y="10"/>
                    </a:lnTo>
                    <a:lnTo>
                      <a:pt x="141" y="13"/>
                    </a:lnTo>
                    <a:lnTo>
                      <a:pt x="137" y="14"/>
                    </a:lnTo>
                    <a:lnTo>
                      <a:pt x="135" y="14"/>
                    </a:lnTo>
                    <a:lnTo>
                      <a:pt x="131" y="14"/>
                    </a:lnTo>
                    <a:lnTo>
                      <a:pt x="125" y="14"/>
                    </a:lnTo>
                    <a:lnTo>
                      <a:pt x="117" y="14"/>
                    </a:lnTo>
                    <a:lnTo>
                      <a:pt x="107" y="14"/>
                    </a:lnTo>
                    <a:lnTo>
                      <a:pt x="97" y="14"/>
                    </a:lnTo>
                    <a:lnTo>
                      <a:pt x="85" y="14"/>
                    </a:lnTo>
                    <a:lnTo>
                      <a:pt x="73" y="14"/>
                    </a:lnTo>
                    <a:lnTo>
                      <a:pt x="61" y="14"/>
                    </a:lnTo>
                    <a:lnTo>
                      <a:pt x="50" y="14"/>
                    </a:lnTo>
                    <a:lnTo>
                      <a:pt x="39" y="14"/>
                    </a:lnTo>
                    <a:lnTo>
                      <a:pt x="30" y="14"/>
                    </a:lnTo>
                    <a:lnTo>
                      <a:pt x="22" y="14"/>
                    </a:lnTo>
                    <a:lnTo>
                      <a:pt x="15" y="14"/>
                    </a:lnTo>
                    <a:lnTo>
                      <a:pt x="11" y="14"/>
                    </a:lnTo>
                    <a:lnTo>
                      <a:pt x="10" y="14"/>
                    </a:lnTo>
                    <a:lnTo>
                      <a:pt x="5" y="13"/>
                    </a:lnTo>
                    <a:lnTo>
                      <a:pt x="2" y="10"/>
                    </a:lnTo>
                    <a:lnTo>
                      <a:pt x="0" y="7"/>
                    </a:lnTo>
                    <a:lnTo>
                      <a:pt x="2" y="3"/>
                    </a:lnTo>
                    <a:lnTo>
                      <a:pt x="5" y="1"/>
                    </a:lnTo>
                    <a:lnTo>
                      <a:pt x="10" y="0"/>
                    </a:lnTo>
                    <a:lnTo>
                      <a:pt x="11" y="0"/>
                    </a:lnTo>
                    <a:lnTo>
                      <a:pt x="15" y="0"/>
                    </a:lnTo>
                    <a:lnTo>
                      <a:pt x="22" y="0"/>
                    </a:lnTo>
                    <a:lnTo>
                      <a:pt x="30" y="0"/>
                    </a:lnTo>
                    <a:lnTo>
                      <a:pt x="39" y="0"/>
                    </a:lnTo>
                    <a:lnTo>
                      <a:pt x="50" y="0"/>
                    </a:lnTo>
                    <a:lnTo>
                      <a:pt x="61" y="0"/>
                    </a:lnTo>
                    <a:lnTo>
                      <a:pt x="73" y="0"/>
                    </a:lnTo>
                    <a:lnTo>
                      <a:pt x="85" y="0"/>
                    </a:lnTo>
                    <a:lnTo>
                      <a:pt x="97" y="0"/>
                    </a:lnTo>
                    <a:lnTo>
                      <a:pt x="107" y="0"/>
                    </a:lnTo>
                    <a:lnTo>
                      <a:pt x="117" y="0"/>
                    </a:lnTo>
                    <a:lnTo>
                      <a:pt x="125" y="0"/>
                    </a:lnTo>
                    <a:lnTo>
                      <a:pt x="131" y="0"/>
                    </a:lnTo>
                    <a:lnTo>
                      <a:pt x="135" y="0"/>
                    </a:lnTo>
                    <a:lnTo>
                      <a:pt x="13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84" name="Freeform 784">
                <a:extLst>
                  <a:ext uri="{FF2B5EF4-FFF2-40B4-BE49-F238E27FC236}">
                    <a16:creationId xmlns:a16="http://schemas.microsoft.com/office/drawing/2014/main" id="{C8482A07-5FDB-4DAA-A27F-CB2963E1F1F2}"/>
                  </a:ext>
                </a:extLst>
              </p:cNvPr>
              <p:cNvSpPr>
                <a:spLocks/>
              </p:cNvSpPr>
              <p:nvPr/>
            </p:nvSpPr>
            <p:spPr bwMode="auto">
              <a:xfrm>
                <a:off x="293" y="3077"/>
                <a:ext cx="72" cy="559"/>
              </a:xfrm>
              <a:custGeom>
                <a:avLst/>
                <a:gdLst>
                  <a:gd name="T0" fmla="*/ 61 w 72"/>
                  <a:gd name="T1" fmla="*/ 17 h 559"/>
                  <a:gd name="T2" fmla="*/ 61 w 72"/>
                  <a:gd name="T3" fmla="*/ 23 h 559"/>
                  <a:gd name="T4" fmla="*/ 61 w 72"/>
                  <a:gd name="T5" fmla="*/ 33 h 559"/>
                  <a:gd name="T6" fmla="*/ 61 w 72"/>
                  <a:gd name="T7" fmla="*/ 48 h 559"/>
                  <a:gd name="T8" fmla="*/ 62 w 72"/>
                  <a:gd name="T9" fmla="*/ 66 h 559"/>
                  <a:gd name="T10" fmla="*/ 62 w 72"/>
                  <a:gd name="T11" fmla="*/ 88 h 559"/>
                  <a:gd name="T12" fmla="*/ 63 w 72"/>
                  <a:gd name="T13" fmla="*/ 113 h 559"/>
                  <a:gd name="T14" fmla="*/ 63 w 72"/>
                  <a:gd name="T15" fmla="*/ 140 h 559"/>
                  <a:gd name="T16" fmla="*/ 64 w 72"/>
                  <a:gd name="T17" fmla="*/ 169 h 559"/>
                  <a:gd name="T18" fmla="*/ 64 w 72"/>
                  <a:gd name="T19" fmla="*/ 200 h 559"/>
                  <a:gd name="T20" fmla="*/ 65 w 72"/>
                  <a:gd name="T21" fmla="*/ 232 h 559"/>
                  <a:gd name="T22" fmla="*/ 65 w 72"/>
                  <a:gd name="T23" fmla="*/ 264 h 559"/>
                  <a:gd name="T24" fmla="*/ 66 w 72"/>
                  <a:gd name="T25" fmla="*/ 297 h 559"/>
                  <a:gd name="T26" fmla="*/ 67 w 72"/>
                  <a:gd name="T27" fmla="*/ 330 h 559"/>
                  <a:gd name="T28" fmla="*/ 67 w 72"/>
                  <a:gd name="T29" fmla="*/ 362 h 559"/>
                  <a:gd name="T30" fmla="*/ 68 w 72"/>
                  <a:gd name="T31" fmla="*/ 393 h 559"/>
                  <a:gd name="T32" fmla="*/ 68 w 72"/>
                  <a:gd name="T33" fmla="*/ 423 h 559"/>
                  <a:gd name="T34" fmla="*/ 69 w 72"/>
                  <a:gd name="T35" fmla="*/ 451 h 559"/>
                  <a:gd name="T36" fmla="*/ 69 w 72"/>
                  <a:gd name="T37" fmla="*/ 477 h 559"/>
                  <a:gd name="T38" fmla="*/ 70 w 72"/>
                  <a:gd name="T39" fmla="*/ 499 h 559"/>
                  <a:gd name="T40" fmla="*/ 70 w 72"/>
                  <a:gd name="T41" fmla="*/ 519 h 559"/>
                  <a:gd name="T42" fmla="*/ 70 w 72"/>
                  <a:gd name="T43" fmla="*/ 535 h 559"/>
                  <a:gd name="T44" fmla="*/ 71 w 72"/>
                  <a:gd name="T45" fmla="*/ 547 h 559"/>
                  <a:gd name="T46" fmla="*/ 71 w 72"/>
                  <a:gd name="T47" fmla="*/ 554 h 559"/>
                  <a:gd name="T48" fmla="*/ 71 w 72"/>
                  <a:gd name="T49" fmla="*/ 557 h 559"/>
                  <a:gd name="T50" fmla="*/ 60 w 72"/>
                  <a:gd name="T51" fmla="*/ 557 h 559"/>
                  <a:gd name="T52" fmla="*/ 23 w 72"/>
                  <a:gd name="T53" fmla="*/ 557 h 559"/>
                  <a:gd name="T54" fmla="*/ 0 w 72"/>
                  <a:gd name="T55" fmla="*/ 558 h 559"/>
                  <a:gd name="T56" fmla="*/ 0 w 72"/>
                  <a:gd name="T57" fmla="*/ 556 h 559"/>
                  <a:gd name="T58" fmla="*/ 0 w 72"/>
                  <a:gd name="T59" fmla="*/ 551 h 559"/>
                  <a:gd name="T60" fmla="*/ 0 w 72"/>
                  <a:gd name="T61" fmla="*/ 540 h 559"/>
                  <a:gd name="T62" fmla="*/ 0 w 72"/>
                  <a:gd name="T63" fmla="*/ 526 h 559"/>
                  <a:gd name="T64" fmla="*/ 0 w 72"/>
                  <a:gd name="T65" fmla="*/ 508 h 559"/>
                  <a:gd name="T66" fmla="*/ 0 w 72"/>
                  <a:gd name="T67" fmla="*/ 486 h 559"/>
                  <a:gd name="T68" fmla="*/ 0 w 72"/>
                  <a:gd name="T69" fmla="*/ 462 h 559"/>
                  <a:gd name="T70" fmla="*/ 0 w 72"/>
                  <a:gd name="T71" fmla="*/ 435 h 559"/>
                  <a:gd name="T72" fmla="*/ 0 w 72"/>
                  <a:gd name="T73" fmla="*/ 406 h 559"/>
                  <a:gd name="T74" fmla="*/ 0 w 72"/>
                  <a:gd name="T75" fmla="*/ 376 h 559"/>
                  <a:gd name="T76" fmla="*/ 0 w 72"/>
                  <a:gd name="T77" fmla="*/ 344 h 559"/>
                  <a:gd name="T78" fmla="*/ 0 w 72"/>
                  <a:gd name="T79" fmla="*/ 312 h 559"/>
                  <a:gd name="T80" fmla="*/ 0 w 72"/>
                  <a:gd name="T81" fmla="*/ 279 h 559"/>
                  <a:gd name="T82" fmla="*/ 0 w 72"/>
                  <a:gd name="T83" fmla="*/ 246 h 559"/>
                  <a:gd name="T84" fmla="*/ 0 w 72"/>
                  <a:gd name="T85" fmla="*/ 213 h 559"/>
                  <a:gd name="T86" fmla="*/ 0 w 72"/>
                  <a:gd name="T87" fmla="*/ 181 h 559"/>
                  <a:gd name="T88" fmla="*/ 0 w 72"/>
                  <a:gd name="T89" fmla="*/ 151 h 559"/>
                  <a:gd name="T90" fmla="*/ 0 w 72"/>
                  <a:gd name="T91" fmla="*/ 122 h 559"/>
                  <a:gd name="T92" fmla="*/ 0 w 72"/>
                  <a:gd name="T93" fmla="*/ 95 h 559"/>
                  <a:gd name="T94" fmla="*/ 0 w 72"/>
                  <a:gd name="T95" fmla="*/ 71 h 559"/>
                  <a:gd name="T96" fmla="*/ 0 w 72"/>
                  <a:gd name="T97" fmla="*/ 50 h 559"/>
                  <a:gd name="T98" fmla="*/ 0 w 72"/>
                  <a:gd name="T99" fmla="*/ 31 h 559"/>
                  <a:gd name="T100" fmla="*/ 0 w 72"/>
                  <a:gd name="T101" fmla="*/ 17 h 559"/>
                  <a:gd name="T102" fmla="*/ 0 w 72"/>
                  <a:gd name="T103" fmla="*/ 7 h 559"/>
                  <a:gd name="T104" fmla="*/ 0 w 72"/>
                  <a:gd name="T105" fmla="*/ 1 h 559"/>
                  <a:gd name="T106" fmla="*/ 0 w 72"/>
                  <a:gd name="T107" fmla="*/ 0 h 559"/>
                  <a:gd name="T108" fmla="*/ 25 w 72"/>
                  <a:gd name="T109" fmla="*/ 2 h 559"/>
                  <a:gd name="T110" fmla="*/ 53 w 72"/>
                  <a:gd name="T111" fmla="*/ 11 h 559"/>
                  <a:gd name="T112" fmla="*/ 61 w 72"/>
                  <a:gd name="T113" fmla="*/ 16 h 55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2"/>
                  <a:gd name="T172" fmla="*/ 0 h 559"/>
                  <a:gd name="T173" fmla="*/ 72 w 72"/>
                  <a:gd name="T174" fmla="*/ 559 h 55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2" h="559">
                    <a:moveTo>
                      <a:pt x="61" y="16"/>
                    </a:moveTo>
                    <a:lnTo>
                      <a:pt x="61" y="16"/>
                    </a:lnTo>
                    <a:lnTo>
                      <a:pt x="61" y="17"/>
                    </a:lnTo>
                    <a:lnTo>
                      <a:pt x="61" y="18"/>
                    </a:lnTo>
                    <a:lnTo>
                      <a:pt x="61" y="20"/>
                    </a:lnTo>
                    <a:lnTo>
                      <a:pt x="61" y="23"/>
                    </a:lnTo>
                    <a:lnTo>
                      <a:pt x="61" y="26"/>
                    </a:lnTo>
                    <a:lnTo>
                      <a:pt x="61" y="29"/>
                    </a:lnTo>
                    <a:lnTo>
                      <a:pt x="61" y="33"/>
                    </a:lnTo>
                    <a:lnTo>
                      <a:pt x="61" y="38"/>
                    </a:lnTo>
                    <a:lnTo>
                      <a:pt x="61" y="43"/>
                    </a:lnTo>
                    <a:lnTo>
                      <a:pt x="61" y="48"/>
                    </a:lnTo>
                    <a:lnTo>
                      <a:pt x="61" y="54"/>
                    </a:lnTo>
                    <a:lnTo>
                      <a:pt x="62" y="60"/>
                    </a:lnTo>
                    <a:lnTo>
                      <a:pt x="62" y="66"/>
                    </a:lnTo>
                    <a:lnTo>
                      <a:pt x="62" y="73"/>
                    </a:lnTo>
                    <a:lnTo>
                      <a:pt x="62" y="81"/>
                    </a:lnTo>
                    <a:lnTo>
                      <a:pt x="62" y="88"/>
                    </a:lnTo>
                    <a:lnTo>
                      <a:pt x="62" y="96"/>
                    </a:lnTo>
                    <a:lnTo>
                      <a:pt x="62" y="104"/>
                    </a:lnTo>
                    <a:lnTo>
                      <a:pt x="63" y="113"/>
                    </a:lnTo>
                    <a:lnTo>
                      <a:pt x="63" y="122"/>
                    </a:lnTo>
                    <a:lnTo>
                      <a:pt x="63" y="131"/>
                    </a:lnTo>
                    <a:lnTo>
                      <a:pt x="63" y="140"/>
                    </a:lnTo>
                    <a:lnTo>
                      <a:pt x="63" y="150"/>
                    </a:lnTo>
                    <a:lnTo>
                      <a:pt x="63" y="159"/>
                    </a:lnTo>
                    <a:lnTo>
                      <a:pt x="64" y="169"/>
                    </a:lnTo>
                    <a:lnTo>
                      <a:pt x="64" y="179"/>
                    </a:lnTo>
                    <a:lnTo>
                      <a:pt x="64" y="190"/>
                    </a:lnTo>
                    <a:lnTo>
                      <a:pt x="64" y="200"/>
                    </a:lnTo>
                    <a:lnTo>
                      <a:pt x="64" y="210"/>
                    </a:lnTo>
                    <a:lnTo>
                      <a:pt x="65" y="221"/>
                    </a:lnTo>
                    <a:lnTo>
                      <a:pt x="65" y="232"/>
                    </a:lnTo>
                    <a:lnTo>
                      <a:pt x="65" y="243"/>
                    </a:lnTo>
                    <a:lnTo>
                      <a:pt x="65" y="253"/>
                    </a:lnTo>
                    <a:lnTo>
                      <a:pt x="65" y="264"/>
                    </a:lnTo>
                    <a:lnTo>
                      <a:pt x="66" y="275"/>
                    </a:lnTo>
                    <a:lnTo>
                      <a:pt x="66" y="286"/>
                    </a:lnTo>
                    <a:lnTo>
                      <a:pt x="66" y="297"/>
                    </a:lnTo>
                    <a:lnTo>
                      <a:pt x="66" y="308"/>
                    </a:lnTo>
                    <a:lnTo>
                      <a:pt x="66" y="319"/>
                    </a:lnTo>
                    <a:lnTo>
                      <a:pt x="67" y="330"/>
                    </a:lnTo>
                    <a:lnTo>
                      <a:pt x="67" y="341"/>
                    </a:lnTo>
                    <a:lnTo>
                      <a:pt x="67" y="352"/>
                    </a:lnTo>
                    <a:lnTo>
                      <a:pt x="67" y="362"/>
                    </a:lnTo>
                    <a:lnTo>
                      <a:pt x="67" y="373"/>
                    </a:lnTo>
                    <a:lnTo>
                      <a:pt x="68" y="383"/>
                    </a:lnTo>
                    <a:lnTo>
                      <a:pt x="68" y="393"/>
                    </a:lnTo>
                    <a:lnTo>
                      <a:pt x="68" y="404"/>
                    </a:lnTo>
                    <a:lnTo>
                      <a:pt x="68" y="413"/>
                    </a:lnTo>
                    <a:lnTo>
                      <a:pt x="68" y="423"/>
                    </a:lnTo>
                    <a:lnTo>
                      <a:pt x="69" y="433"/>
                    </a:lnTo>
                    <a:lnTo>
                      <a:pt x="69" y="442"/>
                    </a:lnTo>
                    <a:lnTo>
                      <a:pt x="69" y="451"/>
                    </a:lnTo>
                    <a:lnTo>
                      <a:pt x="69" y="460"/>
                    </a:lnTo>
                    <a:lnTo>
                      <a:pt x="69" y="468"/>
                    </a:lnTo>
                    <a:lnTo>
                      <a:pt x="69" y="477"/>
                    </a:lnTo>
                    <a:lnTo>
                      <a:pt x="70" y="484"/>
                    </a:lnTo>
                    <a:lnTo>
                      <a:pt x="70" y="492"/>
                    </a:lnTo>
                    <a:lnTo>
                      <a:pt x="70" y="499"/>
                    </a:lnTo>
                    <a:lnTo>
                      <a:pt x="70" y="506"/>
                    </a:lnTo>
                    <a:lnTo>
                      <a:pt x="70" y="513"/>
                    </a:lnTo>
                    <a:lnTo>
                      <a:pt x="70" y="519"/>
                    </a:lnTo>
                    <a:lnTo>
                      <a:pt x="70" y="525"/>
                    </a:lnTo>
                    <a:lnTo>
                      <a:pt x="70" y="530"/>
                    </a:lnTo>
                    <a:lnTo>
                      <a:pt x="70" y="535"/>
                    </a:lnTo>
                    <a:lnTo>
                      <a:pt x="71" y="539"/>
                    </a:lnTo>
                    <a:lnTo>
                      <a:pt x="71" y="543"/>
                    </a:lnTo>
                    <a:lnTo>
                      <a:pt x="71" y="547"/>
                    </a:lnTo>
                    <a:lnTo>
                      <a:pt x="71" y="550"/>
                    </a:lnTo>
                    <a:lnTo>
                      <a:pt x="71" y="552"/>
                    </a:lnTo>
                    <a:lnTo>
                      <a:pt x="71" y="554"/>
                    </a:lnTo>
                    <a:lnTo>
                      <a:pt x="71" y="556"/>
                    </a:lnTo>
                    <a:lnTo>
                      <a:pt x="71" y="557"/>
                    </a:lnTo>
                    <a:lnTo>
                      <a:pt x="68" y="557"/>
                    </a:lnTo>
                    <a:lnTo>
                      <a:pt x="60" y="557"/>
                    </a:lnTo>
                    <a:lnTo>
                      <a:pt x="49" y="557"/>
                    </a:lnTo>
                    <a:lnTo>
                      <a:pt x="36" y="557"/>
                    </a:lnTo>
                    <a:lnTo>
                      <a:pt x="23" y="557"/>
                    </a:lnTo>
                    <a:lnTo>
                      <a:pt x="11" y="557"/>
                    </a:lnTo>
                    <a:lnTo>
                      <a:pt x="3" y="558"/>
                    </a:lnTo>
                    <a:lnTo>
                      <a:pt x="0" y="558"/>
                    </a:lnTo>
                    <a:lnTo>
                      <a:pt x="0" y="557"/>
                    </a:lnTo>
                    <a:lnTo>
                      <a:pt x="0" y="556"/>
                    </a:lnTo>
                    <a:lnTo>
                      <a:pt x="0" y="555"/>
                    </a:lnTo>
                    <a:lnTo>
                      <a:pt x="0" y="553"/>
                    </a:lnTo>
                    <a:lnTo>
                      <a:pt x="0" y="551"/>
                    </a:lnTo>
                    <a:lnTo>
                      <a:pt x="0" y="548"/>
                    </a:lnTo>
                    <a:lnTo>
                      <a:pt x="0" y="544"/>
                    </a:lnTo>
                    <a:lnTo>
                      <a:pt x="0" y="540"/>
                    </a:lnTo>
                    <a:lnTo>
                      <a:pt x="0" y="536"/>
                    </a:lnTo>
                    <a:lnTo>
                      <a:pt x="0" y="531"/>
                    </a:lnTo>
                    <a:lnTo>
                      <a:pt x="0" y="526"/>
                    </a:lnTo>
                    <a:lnTo>
                      <a:pt x="0" y="520"/>
                    </a:lnTo>
                    <a:lnTo>
                      <a:pt x="0" y="514"/>
                    </a:lnTo>
                    <a:lnTo>
                      <a:pt x="0" y="508"/>
                    </a:lnTo>
                    <a:lnTo>
                      <a:pt x="0" y="501"/>
                    </a:lnTo>
                    <a:lnTo>
                      <a:pt x="0" y="494"/>
                    </a:lnTo>
                    <a:lnTo>
                      <a:pt x="0" y="486"/>
                    </a:lnTo>
                    <a:lnTo>
                      <a:pt x="0" y="478"/>
                    </a:lnTo>
                    <a:lnTo>
                      <a:pt x="0" y="470"/>
                    </a:lnTo>
                    <a:lnTo>
                      <a:pt x="0" y="462"/>
                    </a:lnTo>
                    <a:lnTo>
                      <a:pt x="0" y="453"/>
                    </a:lnTo>
                    <a:lnTo>
                      <a:pt x="0" y="444"/>
                    </a:lnTo>
                    <a:lnTo>
                      <a:pt x="0" y="435"/>
                    </a:lnTo>
                    <a:lnTo>
                      <a:pt x="0" y="426"/>
                    </a:lnTo>
                    <a:lnTo>
                      <a:pt x="0" y="416"/>
                    </a:lnTo>
                    <a:lnTo>
                      <a:pt x="0" y="406"/>
                    </a:lnTo>
                    <a:lnTo>
                      <a:pt x="0" y="396"/>
                    </a:lnTo>
                    <a:lnTo>
                      <a:pt x="0" y="386"/>
                    </a:lnTo>
                    <a:lnTo>
                      <a:pt x="0" y="376"/>
                    </a:lnTo>
                    <a:lnTo>
                      <a:pt x="0" y="365"/>
                    </a:lnTo>
                    <a:lnTo>
                      <a:pt x="0" y="355"/>
                    </a:lnTo>
                    <a:lnTo>
                      <a:pt x="0" y="344"/>
                    </a:lnTo>
                    <a:lnTo>
                      <a:pt x="0" y="333"/>
                    </a:lnTo>
                    <a:lnTo>
                      <a:pt x="0" y="323"/>
                    </a:lnTo>
                    <a:lnTo>
                      <a:pt x="0" y="312"/>
                    </a:lnTo>
                    <a:lnTo>
                      <a:pt x="0" y="301"/>
                    </a:lnTo>
                    <a:lnTo>
                      <a:pt x="0" y="290"/>
                    </a:lnTo>
                    <a:lnTo>
                      <a:pt x="0" y="279"/>
                    </a:lnTo>
                    <a:lnTo>
                      <a:pt x="0" y="268"/>
                    </a:lnTo>
                    <a:lnTo>
                      <a:pt x="0" y="257"/>
                    </a:lnTo>
                    <a:lnTo>
                      <a:pt x="0" y="246"/>
                    </a:lnTo>
                    <a:lnTo>
                      <a:pt x="0" y="235"/>
                    </a:lnTo>
                    <a:lnTo>
                      <a:pt x="0" y="224"/>
                    </a:lnTo>
                    <a:lnTo>
                      <a:pt x="0" y="213"/>
                    </a:lnTo>
                    <a:lnTo>
                      <a:pt x="0" y="202"/>
                    </a:lnTo>
                    <a:lnTo>
                      <a:pt x="0" y="192"/>
                    </a:lnTo>
                    <a:lnTo>
                      <a:pt x="0" y="181"/>
                    </a:lnTo>
                    <a:lnTo>
                      <a:pt x="0" y="171"/>
                    </a:lnTo>
                    <a:lnTo>
                      <a:pt x="0" y="161"/>
                    </a:lnTo>
                    <a:lnTo>
                      <a:pt x="0" y="151"/>
                    </a:lnTo>
                    <a:lnTo>
                      <a:pt x="0" y="141"/>
                    </a:lnTo>
                    <a:lnTo>
                      <a:pt x="0" y="132"/>
                    </a:lnTo>
                    <a:lnTo>
                      <a:pt x="0" y="122"/>
                    </a:lnTo>
                    <a:lnTo>
                      <a:pt x="0" y="113"/>
                    </a:lnTo>
                    <a:lnTo>
                      <a:pt x="0" y="104"/>
                    </a:lnTo>
                    <a:lnTo>
                      <a:pt x="0" y="95"/>
                    </a:lnTo>
                    <a:lnTo>
                      <a:pt x="0" y="87"/>
                    </a:lnTo>
                    <a:lnTo>
                      <a:pt x="0" y="79"/>
                    </a:lnTo>
                    <a:lnTo>
                      <a:pt x="0" y="71"/>
                    </a:lnTo>
                    <a:lnTo>
                      <a:pt x="0" y="64"/>
                    </a:lnTo>
                    <a:lnTo>
                      <a:pt x="0" y="56"/>
                    </a:lnTo>
                    <a:lnTo>
                      <a:pt x="0" y="50"/>
                    </a:lnTo>
                    <a:lnTo>
                      <a:pt x="0" y="43"/>
                    </a:lnTo>
                    <a:lnTo>
                      <a:pt x="0" y="37"/>
                    </a:lnTo>
                    <a:lnTo>
                      <a:pt x="0" y="31"/>
                    </a:lnTo>
                    <a:lnTo>
                      <a:pt x="0" y="26"/>
                    </a:lnTo>
                    <a:lnTo>
                      <a:pt x="0" y="21"/>
                    </a:lnTo>
                    <a:lnTo>
                      <a:pt x="0" y="17"/>
                    </a:lnTo>
                    <a:lnTo>
                      <a:pt x="0" y="13"/>
                    </a:lnTo>
                    <a:lnTo>
                      <a:pt x="0" y="10"/>
                    </a:lnTo>
                    <a:lnTo>
                      <a:pt x="0" y="7"/>
                    </a:lnTo>
                    <a:lnTo>
                      <a:pt x="0" y="4"/>
                    </a:lnTo>
                    <a:lnTo>
                      <a:pt x="0" y="2"/>
                    </a:lnTo>
                    <a:lnTo>
                      <a:pt x="0" y="1"/>
                    </a:lnTo>
                    <a:lnTo>
                      <a:pt x="0" y="0"/>
                    </a:lnTo>
                    <a:lnTo>
                      <a:pt x="7" y="0"/>
                    </a:lnTo>
                    <a:lnTo>
                      <a:pt x="16" y="1"/>
                    </a:lnTo>
                    <a:lnTo>
                      <a:pt x="25" y="2"/>
                    </a:lnTo>
                    <a:lnTo>
                      <a:pt x="34" y="4"/>
                    </a:lnTo>
                    <a:lnTo>
                      <a:pt x="44" y="7"/>
                    </a:lnTo>
                    <a:lnTo>
                      <a:pt x="53" y="11"/>
                    </a:lnTo>
                    <a:lnTo>
                      <a:pt x="61"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85" name="Freeform 785">
                <a:extLst>
                  <a:ext uri="{FF2B5EF4-FFF2-40B4-BE49-F238E27FC236}">
                    <a16:creationId xmlns:a16="http://schemas.microsoft.com/office/drawing/2014/main" id="{32B58F56-F3F3-417B-87AD-471AAE264AA0}"/>
                  </a:ext>
                </a:extLst>
              </p:cNvPr>
              <p:cNvSpPr>
                <a:spLocks/>
              </p:cNvSpPr>
              <p:nvPr/>
            </p:nvSpPr>
            <p:spPr bwMode="auto">
              <a:xfrm>
                <a:off x="298" y="3077"/>
                <a:ext cx="66" cy="559"/>
              </a:xfrm>
              <a:custGeom>
                <a:avLst/>
                <a:gdLst>
                  <a:gd name="T0" fmla="*/ 57 w 66"/>
                  <a:gd name="T1" fmla="*/ 32 h 559"/>
                  <a:gd name="T2" fmla="*/ 57 w 66"/>
                  <a:gd name="T3" fmla="*/ 53 h 559"/>
                  <a:gd name="T4" fmla="*/ 57 w 66"/>
                  <a:gd name="T5" fmla="*/ 71 h 559"/>
                  <a:gd name="T6" fmla="*/ 58 w 66"/>
                  <a:gd name="T7" fmla="*/ 88 h 559"/>
                  <a:gd name="T8" fmla="*/ 58 w 66"/>
                  <a:gd name="T9" fmla="*/ 103 h 559"/>
                  <a:gd name="T10" fmla="*/ 58 w 66"/>
                  <a:gd name="T11" fmla="*/ 118 h 559"/>
                  <a:gd name="T12" fmla="*/ 58 w 66"/>
                  <a:gd name="T13" fmla="*/ 131 h 559"/>
                  <a:gd name="T14" fmla="*/ 59 w 66"/>
                  <a:gd name="T15" fmla="*/ 145 h 559"/>
                  <a:gd name="T16" fmla="*/ 59 w 66"/>
                  <a:gd name="T17" fmla="*/ 158 h 559"/>
                  <a:gd name="T18" fmla="*/ 59 w 66"/>
                  <a:gd name="T19" fmla="*/ 172 h 559"/>
                  <a:gd name="T20" fmla="*/ 59 w 66"/>
                  <a:gd name="T21" fmla="*/ 186 h 559"/>
                  <a:gd name="T22" fmla="*/ 60 w 66"/>
                  <a:gd name="T23" fmla="*/ 202 h 559"/>
                  <a:gd name="T24" fmla="*/ 60 w 66"/>
                  <a:gd name="T25" fmla="*/ 219 h 559"/>
                  <a:gd name="T26" fmla="*/ 60 w 66"/>
                  <a:gd name="T27" fmla="*/ 238 h 559"/>
                  <a:gd name="T28" fmla="*/ 61 w 66"/>
                  <a:gd name="T29" fmla="*/ 260 h 559"/>
                  <a:gd name="T30" fmla="*/ 61 w 66"/>
                  <a:gd name="T31" fmla="*/ 284 h 559"/>
                  <a:gd name="T32" fmla="*/ 61 w 66"/>
                  <a:gd name="T33" fmla="*/ 311 h 559"/>
                  <a:gd name="T34" fmla="*/ 62 w 66"/>
                  <a:gd name="T35" fmla="*/ 341 h 559"/>
                  <a:gd name="T36" fmla="*/ 62 w 66"/>
                  <a:gd name="T37" fmla="*/ 376 h 559"/>
                  <a:gd name="T38" fmla="*/ 63 w 66"/>
                  <a:gd name="T39" fmla="*/ 414 h 559"/>
                  <a:gd name="T40" fmla="*/ 64 w 66"/>
                  <a:gd name="T41" fmla="*/ 457 h 559"/>
                  <a:gd name="T42" fmla="*/ 65 w 66"/>
                  <a:gd name="T43" fmla="*/ 504 h 559"/>
                  <a:gd name="T44" fmla="*/ 65 w 66"/>
                  <a:gd name="T45" fmla="*/ 557 h 559"/>
                  <a:gd name="T46" fmla="*/ 51 w 66"/>
                  <a:gd name="T47" fmla="*/ 557 h 559"/>
                  <a:gd name="T48" fmla="*/ 33 w 66"/>
                  <a:gd name="T49" fmla="*/ 557 h 559"/>
                  <a:gd name="T50" fmla="*/ 0 w 66"/>
                  <a:gd name="T51" fmla="*/ 558 h 559"/>
                  <a:gd name="T52" fmla="*/ 0 w 66"/>
                  <a:gd name="T53" fmla="*/ 535 h 559"/>
                  <a:gd name="T54" fmla="*/ 0 w 66"/>
                  <a:gd name="T55" fmla="*/ 515 h 559"/>
                  <a:gd name="T56" fmla="*/ 0 w 66"/>
                  <a:gd name="T57" fmla="*/ 496 h 559"/>
                  <a:gd name="T58" fmla="*/ 0 w 66"/>
                  <a:gd name="T59" fmla="*/ 480 h 559"/>
                  <a:gd name="T60" fmla="*/ 0 w 66"/>
                  <a:gd name="T61" fmla="*/ 465 h 559"/>
                  <a:gd name="T62" fmla="*/ 0 w 66"/>
                  <a:gd name="T63" fmla="*/ 450 h 559"/>
                  <a:gd name="T64" fmla="*/ 0 w 66"/>
                  <a:gd name="T65" fmla="*/ 437 h 559"/>
                  <a:gd name="T66" fmla="*/ 0 w 66"/>
                  <a:gd name="T67" fmla="*/ 423 h 559"/>
                  <a:gd name="T68" fmla="*/ 0 w 66"/>
                  <a:gd name="T69" fmla="*/ 410 h 559"/>
                  <a:gd name="T70" fmla="*/ 0 w 66"/>
                  <a:gd name="T71" fmla="*/ 396 h 559"/>
                  <a:gd name="T72" fmla="*/ 0 w 66"/>
                  <a:gd name="T73" fmla="*/ 381 h 559"/>
                  <a:gd name="T74" fmla="*/ 0 w 66"/>
                  <a:gd name="T75" fmla="*/ 365 h 559"/>
                  <a:gd name="T76" fmla="*/ 0 w 66"/>
                  <a:gd name="T77" fmla="*/ 348 h 559"/>
                  <a:gd name="T78" fmla="*/ 0 w 66"/>
                  <a:gd name="T79" fmla="*/ 329 h 559"/>
                  <a:gd name="T80" fmla="*/ 0 w 66"/>
                  <a:gd name="T81" fmla="*/ 307 h 559"/>
                  <a:gd name="T82" fmla="*/ 0 w 66"/>
                  <a:gd name="T83" fmla="*/ 283 h 559"/>
                  <a:gd name="T84" fmla="*/ 0 w 66"/>
                  <a:gd name="T85" fmla="*/ 256 h 559"/>
                  <a:gd name="T86" fmla="*/ 0 w 66"/>
                  <a:gd name="T87" fmla="*/ 226 h 559"/>
                  <a:gd name="T88" fmla="*/ 0 w 66"/>
                  <a:gd name="T89" fmla="*/ 192 h 559"/>
                  <a:gd name="T90" fmla="*/ 0 w 66"/>
                  <a:gd name="T91" fmla="*/ 155 h 559"/>
                  <a:gd name="T92" fmla="*/ 0 w 66"/>
                  <a:gd name="T93" fmla="*/ 112 h 559"/>
                  <a:gd name="T94" fmla="*/ 0 w 66"/>
                  <a:gd name="T95" fmla="*/ 66 h 559"/>
                  <a:gd name="T96" fmla="*/ 0 w 66"/>
                  <a:gd name="T97" fmla="*/ 14 h 559"/>
                  <a:gd name="T98" fmla="*/ 14 w 66"/>
                  <a:gd name="T99" fmla="*/ 1 h 559"/>
                  <a:gd name="T100" fmla="*/ 49 w 66"/>
                  <a:gd name="T101" fmla="*/ 11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6"/>
                  <a:gd name="T154" fmla="*/ 0 h 559"/>
                  <a:gd name="T155" fmla="*/ 66 w 66"/>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6" h="559">
                    <a:moveTo>
                      <a:pt x="56" y="15"/>
                    </a:moveTo>
                    <a:lnTo>
                      <a:pt x="56" y="21"/>
                    </a:lnTo>
                    <a:lnTo>
                      <a:pt x="56" y="27"/>
                    </a:lnTo>
                    <a:lnTo>
                      <a:pt x="57" y="32"/>
                    </a:lnTo>
                    <a:lnTo>
                      <a:pt x="57" y="38"/>
                    </a:lnTo>
                    <a:lnTo>
                      <a:pt x="57" y="43"/>
                    </a:lnTo>
                    <a:lnTo>
                      <a:pt x="57" y="48"/>
                    </a:lnTo>
                    <a:lnTo>
                      <a:pt x="57" y="53"/>
                    </a:lnTo>
                    <a:lnTo>
                      <a:pt x="57" y="58"/>
                    </a:lnTo>
                    <a:lnTo>
                      <a:pt x="57" y="62"/>
                    </a:lnTo>
                    <a:lnTo>
                      <a:pt x="57" y="67"/>
                    </a:lnTo>
                    <a:lnTo>
                      <a:pt x="57" y="71"/>
                    </a:lnTo>
                    <a:lnTo>
                      <a:pt x="57" y="76"/>
                    </a:lnTo>
                    <a:lnTo>
                      <a:pt x="57" y="80"/>
                    </a:lnTo>
                    <a:lnTo>
                      <a:pt x="58" y="84"/>
                    </a:lnTo>
                    <a:lnTo>
                      <a:pt x="58" y="88"/>
                    </a:lnTo>
                    <a:lnTo>
                      <a:pt x="58" y="92"/>
                    </a:lnTo>
                    <a:lnTo>
                      <a:pt x="58" y="96"/>
                    </a:lnTo>
                    <a:lnTo>
                      <a:pt x="58" y="100"/>
                    </a:lnTo>
                    <a:lnTo>
                      <a:pt x="58" y="103"/>
                    </a:lnTo>
                    <a:lnTo>
                      <a:pt x="58" y="107"/>
                    </a:lnTo>
                    <a:lnTo>
                      <a:pt x="58" y="111"/>
                    </a:lnTo>
                    <a:lnTo>
                      <a:pt x="58" y="114"/>
                    </a:lnTo>
                    <a:lnTo>
                      <a:pt x="58" y="118"/>
                    </a:lnTo>
                    <a:lnTo>
                      <a:pt x="58" y="121"/>
                    </a:lnTo>
                    <a:lnTo>
                      <a:pt x="58" y="125"/>
                    </a:lnTo>
                    <a:lnTo>
                      <a:pt x="58" y="128"/>
                    </a:lnTo>
                    <a:lnTo>
                      <a:pt x="58" y="131"/>
                    </a:lnTo>
                    <a:lnTo>
                      <a:pt x="58" y="135"/>
                    </a:lnTo>
                    <a:lnTo>
                      <a:pt x="59" y="138"/>
                    </a:lnTo>
                    <a:lnTo>
                      <a:pt x="59" y="141"/>
                    </a:lnTo>
                    <a:lnTo>
                      <a:pt x="59" y="145"/>
                    </a:lnTo>
                    <a:lnTo>
                      <a:pt x="59" y="148"/>
                    </a:lnTo>
                    <a:lnTo>
                      <a:pt x="59" y="151"/>
                    </a:lnTo>
                    <a:lnTo>
                      <a:pt x="59" y="155"/>
                    </a:lnTo>
                    <a:lnTo>
                      <a:pt x="59" y="158"/>
                    </a:lnTo>
                    <a:lnTo>
                      <a:pt x="59" y="161"/>
                    </a:lnTo>
                    <a:lnTo>
                      <a:pt x="59" y="165"/>
                    </a:lnTo>
                    <a:lnTo>
                      <a:pt x="59" y="168"/>
                    </a:lnTo>
                    <a:lnTo>
                      <a:pt x="59" y="172"/>
                    </a:lnTo>
                    <a:lnTo>
                      <a:pt x="59" y="175"/>
                    </a:lnTo>
                    <a:lnTo>
                      <a:pt x="59" y="179"/>
                    </a:lnTo>
                    <a:lnTo>
                      <a:pt x="59" y="183"/>
                    </a:lnTo>
                    <a:lnTo>
                      <a:pt x="59" y="186"/>
                    </a:lnTo>
                    <a:lnTo>
                      <a:pt x="59" y="190"/>
                    </a:lnTo>
                    <a:lnTo>
                      <a:pt x="60" y="194"/>
                    </a:lnTo>
                    <a:lnTo>
                      <a:pt x="60" y="198"/>
                    </a:lnTo>
                    <a:lnTo>
                      <a:pt x="60" y="202"/>
                    </a:lnTo>
                    <a:lnTo>
                      <a:pt x="60" y="206"/>
                    </a:lnTo>
                    <a:lnTo>
                      <a:pt x="60" y="210"/>
                    </a:lnTo>
                    <a:lnTo>
                      <a:pt x="60" y="215"/>
                    </a:lnTo>
                    <a:lnTo>
                      <a:pt x="60" y="219"/>
                    </a:lnTo>
                    <a:lnTo>
                      <a:pt x="60" y="224"/>
                    </a:lnTo>
                    <a:lnTo>
                      <a:pt x="60" y="229"/>
                    </a:lnTo>
                    <a:lnTo>
                      <a:pt x="60" y="233"/>
                    </a:lnTo>
                    <a:lnTo>
                      <a:pt x="60" y="238"/>
                    </a:lnTo>
                    <a:lnTo>
                      <a:pt x="60" y="243"/>
                    </a:lnTo>
                    <a:lnTo>
                      <a:pt x="60" y="249"/>
                    </a:lnTo>
                    <a:lnTo>
                      <a:pt x="61" y="254"/>
                    </a:lnTo>
                    <a:lnTo>
                      <a:pt x="61" y="260"/>
                    </a:lnTo>
                    <a:lnTo>
                      <a:pt x="61" y="266"/>
                    </a:lnTo>
                    <a:lnTo>
                      <a:pt x="61" y="271"/>
                    </a:lnTo>
                    <a:lnTo>
                      <a:pt x="61" y="278"/>
                    </a:lnTo>
                    <a:lnTo>
                      <a:pt x="61" y="284"/>
                    </a:lnTo>
                    <a:lnTo>
                      <a:pt x="61" y="290"/>
                    </a:lnTo>
                    <a:lnTo>
                      <a:pt x="61" y="297"/>
                    </a:lnTo>
                    <a:lnTo>
                      <a:pt x="61" y="304"/>
                    </a:lnTo>
                    <a:lnTo>
                      <a:pt x="61" y="311"/>
                    </a:lnTo>
                    <a:lnTo>
                      <a:pt x="62" y="318"/>
                    </a:lnTo>
                    <a:lnTo>
                      <a:pt x="62" y="326"/>
                    </a:lnTo>
                    <a:lnTo>
                      <a:pt x="62" y="333"/>
                    </a:lnTo>
                    <a:lnTo>
                      <a:pt x="62" y="341"/>
                    </a:lnTo>
                    <a:lnTo>
                      <a:pt x="62" y="350"/>
                    </a:lnTo>
                    <a:lnTo>
                      <a:pt x="62" y="358"/>
                    </a:lnTo>
                    <a:lnTo>
                      <a:pt x="62" y="367"/>
                    </a:lnTo>
                    <a:lnTo>
                      <a:pt x="62" y="376"/>
                    </a:lnTo>
                    <a:lnTo>
                      <a:pt x="63" y="385"/>
                    </a:lnTo>
                    <a:lnTo>
                      <a:pt x="63" y="394"/>
                    </a:lnTo>
                    <a:lnTo>
                      <a:pt x="63" y="404"/>
                    </a:lnTo>
                    <a:lnTo>
                      <a:pt x="63" y="414"/>
                    </a:lnTo>
                    <a:lnTo>
                      <a:pt x="63" y="424"/>
                    </a:lnTo>
                    <a:lnTo>
                      <a:pt x="63" y="435"/>
                    </a:lnTo>
                    <a:lnTo>
                      <a:pt x="64" y="445"/>
                    </a:lnTo>
                    <a:lnTo>
                      <a:pt x="64" y="457"/>
                    </a:lnTo>
                    <a:lnTo>
                      <a:pt x="64" y="468"/>
                    </a:lnTo>
                    <a:lnTo>
                      <a:pt x="64" y="480"/>
                    </a:lnTo>
                    <a:lnTo>
                      <a:pt x="64" y="492"/>
                    </a:lnTo>
                    <a:lnTo>
                      <a:pt x="65" y="504"/>
                    </a:lnTo>
                    <a:lnTo>
                      <a:pt x="65" y="517"/>
                    </a:lnTo>
                    <a:lnTo>
                      <a:pt x="65" y="530"/>
                    </a:lnTo>
                    <a:lnTo>
                      <a:pt x="65" y="543"/>
                    </a:lnTo>
                    <a:lnTo>
                      <a:pt x="65" y="557"/>
                    </a:lnTo>
                    <a:lnTo>
                      <a:pt x="60" y="557"/>
                    </a:lnTo>
                    <a:lnTo>
                      <a:pt x="55" y="557"/>
                    </a:lnTo>
                    <a:lnTo>
                      <a:pt x="51" y="557"/>
                    </a:lnTo>
                    <a:lnTo>
                      <a:pt x="48" y="557"/>
                    </a:lnTo>
                    <a:lnTo>
                      <a:pt x="44" y="557"/>
                    </a:lnTo>
                    <a:lnTo>
                      <a:pt x="39" y="557"/>
                    </a:lnTo>
                    <a:lnTo>
                      <a:pt x="33" y="557"/>
                    </a:lnTo>
                    <a:lnTo>
                      <a:pt x="24"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7"/>
                    </a:lnTo>
                    <a:lnTo>
                      <a:pt x="0" y="413"/>
                    </a:lnTo>
                    <a:lnTo>
                      <a:pt x="0" y="410"/>
                    </a:lnTo>
                    <a:lnTo>
                      <a:pt x="0" y="406"/>
                    </a:lnTo>
                    <a:lnTo>
                      <a:pt x="0" y="403"/>
                    </a:lnTo>
                    <a:lnTo>
                      <a:pt x="0" y="400"/>
                    </a:lnTo>
                    <a:lnTo>
                      <a:pt x="0" y="396"/>
                    </a:lnTo>
                    <a:lnTo>
                      <a:pt x="0" y="392"/>
                    </a:lnTo>
                    <a:lnTo>
                      <a:pt x="0" y="389"/>
                    </a:lnTo>
                    <a:lnTo>
                      <a:pt x="0" y="385"/>
                    </a:lnTo>
                    <a:lnTo>
                      <a:pt x="0" y="381"/>
                    </a:lnTo>
                    <a:lnTo>
                      <a:pt x="0" y="377"/>
                    </a:lnTo>
                    <a:lnTo>
                      <a:pt x="0" y="374"/>
                    </a:lnTo>
                    <a:lnTo>
                      <a:pt x="0" y="370"/>
                    </a:lnTo>
                    <a:lnTo>
                      <a:pt x="0" y="365"/>
                    </a:lnTo>
                    <a:lnTo>
                      <a:pt x="0" y="361"/>
                    </a:lnTo>
                    <a:lnTo>
                      <a:pt x="0" y="357"/>
                    </a:lnTo>
                    <a:lnTo>
                      <a:pt x="0" y="353"/>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6" y="0"/>
                    </a:lnTo>
                    <a:lnTo>
                      <a:pt x="14" y="1"/>
                    </a:lnTo>
                    <a:lnTo>
                      <a:pt x="23" y="2"/>
                    </a:lnTo>
                    <a:lnTo>
                      <a:pt x="31" y="4"/>
                    </a:lnTo>
                    <a:lnTo>
                      <a:pt x="40" y="7"/>
                    </a:lnTo>
                    <a:lnTo>
                      <a:pt x="49" y="11"/>
                    </a:lnTo>
                    <a:lnTo>
                      <a:pt x="56" y="15"/>
                    </a:lnTo>
                  </a:path>
                </a:pathLst>
              </a:custGeom>
              <a:solidFill>
                <a:srgbClr val="F0F0F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86" name="Freeform 786">
                <a:extLst>
                  <a:ext uri="{FF2B5EF4-FFF2-40B4-BE49-F238E27FC236}">
                    <a16:creationId xmlns:a16="http://schemas.microsoft.com/office/drawing/2014/main" id="{BBD55B47-9E4D-4F89-86EC-0ABFE9450B01}"/>
                  </a:ext>
                </a:extLst>
              </p:cNvPr>
              <p:cNvSpPr>
                <a:spLocks/>
              </p:cNvSpPr>
              <p:nvPr/>
            </p:nvSpPr>
            <p:spPr bwMode="auto">
              <a:xfrm>
                <a:off x="302" y="3077"/>
                <a:ext cx="62" cy="559"/>
              </a:xfrm>
              <a:custGeom>
                <a:avLst/>
                <a:gdLst>
                  <a:gd name="T0" fmla="*/ 53 w 62"/>
                  <a:gd name="T1" fmla="*/ 32 h 559"/>
                  <a:gd name="T2" fmla="*/ 54 w 62"/>
                  <a:gd name="T3" fmla="*/ 53 h 559"/>
                  <a:gd name="T4" fmla="*/ 54 w 62"/>
                  <a:gd name="T5" fmla="*/ 71 h 559"/>
                  <a:gd name="T6" fmla="*/ 54 w 62"/>
                  <a:gd name="T7" fmla="*/ 88 h 559"/>
                  <a:gd name="T8" fmla="*/ 55 w 62"/>
                  <a:gd name="T9" fmla="*/ 103 h 559"/>
                  <a:gd name="T10" fmla="*/ 55 w 62"/>
                  <a:gd name="T11" fmla="*/ 118 h 559"/>
                  <a:gd name="T12" fmla="*/ 55 w 62"/>
                  <a:gd name="T13" fmla="*/ 131 h 559"/>
                  <a:gd name="T14" fmla="*/ 55 w 62"/>
                  <a:gd name="T15" fmla="*/ 145 h 559"/>
                  <a:gd name="T16" fmla="*/ 55 w 62"/>
                  <a:gd name="T17" fmla="*/ 158 h 559"/>
                  <a:gd name="T18" fmla="*/ 56 w 62"/>
                  <a:gd name="T19" fmla="*/ 172 h 559"/>
                  <a:gd name="T20" fmla="*/ 56 w 62"/>
                  <a:gd name="T21" fmla="*/ 186 h 559"/>
                  <a:gd name="T22" fmla="*/ 56 w 62"/>
                  <a:gd name="T23" fmla="*/ 202 h 559"/>
                  <a:gd name="T24" fmla="*/ 56 w 62"/>
                  <a:gd name="T25" fmla="*/ 219 h 559"/>
                  <a:gd name="T26" fmla="*/ 57 w 62"/>
                  <a:gd name="T27" fmla="*/ 238 h 559"/>
                  <a:gd name="T28" fmla="*/ 57 w 62"/>
                  <a:gd name="T29" fmla="*/ 260 h 559"/>
                  <a:gd name="T30" fmla="*/ 57 w 62"/>
                  <a:gd name="T31" fmla="*/ 284 h 559"/>
                  <a:gd name="T32" fmla="*/ 58 w 62"/>
                  <a:gd name="T33" fmla="*/ 311 h 559"/>
                  <a:gd name="T34" fmla="*/ 58 w 62"/>
                  <a:gd name="T35" fmla="*/ 341 h 559"/>
                  <a:gd name="T36" fmla="*/ 59 w 62"/>
                  <a:gd name="T37" fmla="*/ 376 h 559"/>
                  <a:gd name="T38" fmla="*/ 59 w 62"/>
                  <a:gd name="T39" fmla="*/ 414 h 559"/>
                  <a:gd name="T40" fmla="*/ 60 w 62"/>
                  <a:gd name="T41" fmla="*/ 457 h 559"/>
                  <a:gd name="T42" fmla="*/ 61 w 62"/>
                  <a:gd name="T43" fmla="*/ 504 h 559"/>
                  <a:gd name="T44" fmla="*/ 61 w 62"/>
                  <a:gd name="T45" fmla="*/ 557 h 559"/>
                  <a:gd name="T46" fmla="*/ 47 w 62"/>
                  <a:gd name="T47" fmla="*/ 557 h 559"/>
                  <a:gd name="T48" fmla="*/ 25 w 62"/>
                  <a:gd name="T49" fmla="*/ 557 h 559"/>
                  <a:gd name="T50" fmla="*/ 1 w 62"/>
                  <a:gd name="T51" fmla="*/ 552 h 559"/>
                  <a:gd name="T52" fmla="*/ 1 w 62"/>
                  <a:gd name="T53" fmla="*/ 530 h 559"/>
                  <a:gd name="T54" fmla="*/ 1 w 62"/>
                  <a:gd name="T55" fmla="*/ 510 h 559"/>
                  <a:gd name="T56" fmla="*/ 1 w 62"/>
                  <a:gd name="T57" fmla="*/ 492 h 559"/>
                  <a:gd name="T58" fmla="*/ 1 w 62"/>
                  <a:gd name="T59" fmla="*/ 476 h 559"/>
                  <a:gd name="T60" fmla="*/ 1 w 62"/>
                  <a:gd name="T61" fmla="*/ 461 h 559"/>
                  <a:gd name="T62" fmla="*/ 1 w 62"/>
                  <a:gd name="T63" fmla="*/ 447 h 559"/>
                  <a:gd name="T64" fmla="*/ 1 w 62"/>
                  <a:gd name="T65" fmla="*/ 433 h 559"/>
                  <a:gd name="T66" fmla="*/ 1 w 62"/>
                  <a:gd name="T67" fmla="*/ 420 h 559"/>
                  <a:gd name="T68" fmla="*/ 1 w 62"/>
                  <a:gd name="T69" fmla="*/ 406 h 559"/>
                  <a:gd name="T70" fmla="*/ 1 w 62"/>
                  <a:gd name="T71" fmla="*/ 392 h 559"/>
                  <a:gd name="T72" fmla="*/ 1 w 62"/>
                  <a:gd name="T73" fmla="*/ 377 h 559"/>
                  <a:gd name="T74" fmla="*/ 1 w 62"/>
                  <a:gd name="T75" fmla="*/ 361 h 559"/>
                  <a:gd name="T76" fmla="*/ 1 w 62"/>
                  <a:gd name="T77" fmla="*/ 343 h 559"/>
                  <a:gd name="T78" fmla="*/ 1 w 62"/>
                  <a:gd name="T79" fmla="*/ 324 h 559"/>
                  <a:gd name="T80" fmla="*/ 1 w 62"/>
                  <a:gd name="T81" fmla="*/ 302 h 559"/>
                  <a:gd name="T82" fmla="*/ 1 w 62"/>
                  <a:gd name="T83" fmla="*/ 277 h 559"/>
                  <a:gd name="T84" fmla="*/ 1 w 62"/>
                  <a:gd name="T85" fmla="*/ 249 h 559"/>
                  <a:gd name="T86" fmla="*/ 1 w 62"/>
                  <a:gd name="T87" fmla="*/ 218 h 559"/>
                  <a:gd name="T88" fmla="*/ 1 w 62"/>
                  <a:gd name="T89" fmla="*/ 183 h 559"/>
                  <a:gd name="T90" fmla="*/ 1 w 62"/>
                  <a:gd name="T91" fmla="*/ 144 h 559"/>
                  <a:gd name="T92" fmla="*/ 1 w 62"/>
                  <a:gd name="T93" fmla="*/ 101 h 559"/>
                  <a:gd name="T94" fmla="*/ 0 w 62"/>
                  <a:gd name="T95" fmla="*/ 53 h 559"/>
                  <a:gd name="T96" fmla="*/ 0 w 62"/>
                  <a:gd name="T97" fmla="*/ 0 h 559"/>
                  <a:gd name="T98" fmla="*/ 26 w 62"/>
                  <a:gd name="T99" fmla="*/ 3 h 559"/>
                  <a:gd name="T100" fmla="*/ 53 w 62"/>
                  <a:gd name="T101" fmla="*/ 15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2"/>
                  <a:gd name="T154" fmla="*/ 0 h 559"/>
                  <a:gd name="T155" fmla="*/ 62 w 62"/>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2" h="559">
                    <a:moveTo>
                      <a:pt x="53" y="15"/>
                    </a:moveTo>
                    <a:lnTo>
                      <a:pt x="53" y="21"/>
                    </a:lnTo>
                    <a:lnTo>
                      <a:pt x="53" y="27"/>
                    </a:lnTo>
                    <a:lnTo>
                      <a:pt x="53" y="32"/>
                    </a:lnTo>
                    <a:lnTo>
                      <a:pt x="54" y="38"/>
                    </a:lnTo>
                    <a:lnTo>
                      <a:pt x="54" y="43"/>
                    </a:lnTo>
                    <a:lnTo>
                      <a:pt x="54" y="48"/>
                    </a:lnTo>
                    <a:lnTo>
                      <a:pt x="54" y="53"/>
                    </a:lnTo>
                    <a:lnTo>
                      <a:pt x="54" y="58"/>
                    </a:lnTo>
                    <a:lnTo>
                      <a:pt x="54" y="62"/>
                    </a:lnTo>
                    <a:lnTo>
                      <a:pt x="54" y="67"/>
                    </a:lnTo>
                    <a:lnTo>
                      <a:pt x="54" y="71"/>
                    </a:lnTo>
                    <a:lnTo>
                      <a:pt x="54" y="76"/>
                    </a:lnTo>
                    <a:lnTo>
                      <a:pt x="54" y="80"/>
                    </a:lnTo>
                    <a:lnTo>
                      <a:pt x="54" y="84"/>
                    </a:lnTo>
                    <a:lnTo>
                      <a:pt x="54" y="88"/>
                    </a:lnTo>
                    <a:lnTo>
                      <a:pt x="54" y="92"/>
                    </a:lnTo>
                    <a:lnTo>
                      <a:pt x="55" y="96"/>
                    </a:lnTo>
                    <a:lnTo>
                      <a:pt x="55" y="100"/>
                    </a:lnTo>
                    <a:lnTo>
                      <a:pt x="55" y="103"/>
                    </a:lnTo>
                    <a:lnTo>
                      <a:pt x="55" y="107"/>
                    </a:lnTo>
                    <a:lnTo>
                      <a:pt x="55" y="111"/>
                    </a:lnTo>
                    <a:lnTo>
                      <a:pt x="55" y="114"/>
                    </a:lnTo>
                    <a:lnTo>
                      <a:pt x="55" y="118"/>
                    </a:lnTo>
                    <a:lnTo>
                      <a:pt x="55" y="121"/>
                    </a:lnTo>
                    <a:lnTo>
                      <a:pt x="55" y="125"/>
                    </a:lnTo>
                    <a:lnTo>
                      <a:pt x="55" y="128"/>
                    </a:lnTo>
                    <a:lnTo>
                      <a:pt x="55" y="131"/>
                    </a:lnTo>
                    <a:lnTo>
                      <a:pt x="55" y="135"/>
                    </a:lnTo>
                    <a:lnTo>
                      <a:pt x="55" y="138"/>
                    </a:lnTo>
                    <a:lnTo>
                      <a:pt x="55" y="141"/>
                    </a:lnTo>
                    <a:lnTo>
                      <a:pt x="55" y="145"/>
                    </a:lnTo>
                    <a:lnTo>
                      <a:pt x="55" y="148"/>
                    </a:lnTo>
                    <a:lnTo>
                      <a:pt x="55" y="151"/>
                    </a:lnTo>
                    <a:lnTo>
                      <a:pt x="55" y="155"/>
                    </a:lnTo>
                    <a:lnTo>
                      <a:pt x="55" y="158"/>
                    </a:lnTo>
                    <a:lnTo>
                      <a:pt x="56" y="161"/>
                    </a:lnTo>
                    <a:lnTo>
                      <a:pt x="56" y="165"/>
                    </a:lnTo>
                    <a:lnTo>
                      <a:pt x="56" y="168"/>
                    </a:lnTo>
                    <a:lnTo>
                      <a:pt x="56" y="172"/>
                    </a:lnTo>
                    <a:lnTo>
                      <a:pt x="56" y="175"/>
                    </a:lnTo>
                    <a:lnTo>
                      <a:pt x="56" y="179"/>
                    </a:lnTo>
                    <a:lnTo>
                      <a:pt x="56" y="183"/>
                    </a:lnTo>
                    <a:lnTo>
                      <a:pt x="56" y="186"/>
                    </a:lnTo>
                    <a:lnTo>
                      <a:pt x="56" y="190"/>
                    </a:lnTo>
                    <a:lnTo>
                      <a:pt x="56" y="194"/>
                    </a:lnTo>
                    <a:lnTo>
                      <a:pt x="56" y="198"/>
                    </a:lnTo>
                    <a:lnTo>
                      <a:pt x="56" y="202"/>
                    </a:lnTo>
                    <a:lnTo>
                      <a:pt x="56" y="206"/>
                    </a:lnTo>
                    <a:lnTo>
                      <a:pt x="56" y="210"/>
                    </a:lnTo>
                    <a:lnTo>
                      <a:pt x="56" y="215"/>
                    </a:lnTo>
                    <a:lnTo>
                      <a:pt x="56" y="219"/>
                    </a:lnTo>
                    <a:lnTo>
                      <a:pt x="56" y="224"/>
                    </a:lnTo>
                    <a:lnTo>
                      <a:pt x="57" y="229"/>
                    </a:lnTo>
                    <a:lnTo>
                      <a:pt x="57" y="233"/>
                    </a:lnTo>
                    <a:lnTo>
                      <a:pt x="57" y="238"/>
                    </a:lnTo>
                    <a:lnTo>
                      <a:pt x="57" y="243"/>
                    </a:lnTo>
                    <a:lnTo>
                      <a:pt x="57" y="249"/>
                    </a:lnTo>
                    <a:lnTo>
                      <a:pt x="57" y="254"/>
                    </a:lnTo>
                    <a:lnTo>
                      <a:pt x="57" y="260"/>
                    </a:lnTo>
                    <a:lnTo>
                      <a:pt x="57" y="266"/>
                    </a:lnTo>
                    <a:lnTo>
                      <a:pt x="57" y="271"/>
                    </a:lnTo>
                    <a:lnTo>
                      <a:pt x="57" y="278"/>
                    </a:lnTo>
                    <a:lnTo>
                      <a:pt x="57" y="284"/>
                    </a:lnTo>
                    <a:lnTo>
                      <a:pt x="57" y="290"/>
                    </a:lnTo>
                    <a:lnTo>
                      <a:pt x="58" y="297"/>
                    </a:lnTo>
                    <a:lnTo>
                      <a:pt x="58" y="304"/>
                    </a:lnTo>
                    <a:lnTo>
                      <a:pt x="58" y="311"/>
                    </a:lnTo>
                    <a:lnTo>
                      <a:pt x="58" y="318"/>
                    </a:lnTo>
                    <a:lnTo>
                      <a:pt x="58" y="326"/>
                    </a:lnTo>
                    <a:lnTo>
                      <a:pt x="58" y="333"/>
                    </a:lnTo>
                    <a:lnTo>
                      <a:pt x="58" y="341"/>
                    </a:lnTo>
                    <a:lnTo>
                      <a:pt x="58" y="350"/>
                    </a:lnTo>
                    <a:lnTo>
                      <a:pt x="58" y="358"/>
                    </a:lnTo>
                    <a:lnTo>
                      <a:pt x="59" y="367"/>
                    </a:lnTo>
                    <a:lnTo>
                      <a:pt x="59" y="376"/>
                    </a:lnTo>
                    <a:lnTo>
                      <a:pt x="59" y="385"/>
                    </a:lnTo>
                    <a:lnTo>
                      <a:pt x="59" y="394"/>
                    </a:lnTo>
                    <a:lnTo>
                      <a:pt x="59" y="404"/>
                    </a:lnTo>
                    <a:lnTo>
                      <a:pt x="59" y="414"/>
                    </a:lnTo>
                    <a:lnTo>
                      <a:pt x="59" y="424"/>
                    </a:lnTo>
                    <a:lnTo>
                      <a:pt x="60" y="435"/>
                    </a:lnTo>
                    <a:lnTo>
                      <a:pt x="60" y="445"/>
                    </a:lnTo>
                    <a:lnTo>
                      <a:pt x="60" y="457"/>
                    </a:lnTo>
                    <a:lnTo>
                      <a:pt x="60" y="468"/>
                    </a:lnTo>
                    <a:lnTo>
                      <a:pt x="60" y="480"/>
                    </a:lnTo>
                    <a:lnTo>
                      <a:pt x="60" y="492"/>
                    </a:lnTo>
                    <a:lnTo>
                      <a:pt x="61" y="504"/>
                    </a:lnTo>
                    <a:lnTo>
                      <a:pt x="61" y="517"/>
                    </a:lnTo>
                    <a:lnTo>
                      <a:pt x="61" y="530"/>
                    </a:lnTo>
                    <a:lnTo>
                      <a:pt x="61" y="543"/>
                    </a:lnTo>
                    <a:lnTo>
                      <a:pt x="61" y="557"/>
                    </a:lnTo>
                    <a:lnTo>
                      <a:pt x="56" y="557"/>
                    </a:lnTo>
                    <a:lnTo>
                      <a:pt x="51" y="557"/>
                    </a:lnTo>
                    <a:lnTo>
                      <a:pt x="47" y="557"/>
                    </a:lnTo>
                    <a:lnTo>
                      <a:pt x="43" y="557"/>
                    </a:lnTo>
                    <a:lnTo>
                      <a:pt x="39" y="557"/>
                    </a:lnTo>
                    <a:lnTo>
                      <a:pt x="33" y="557"/>
                    </a:lnTo>
                    <a:lnTo>
                      <a:pt x="25" y="557"/>
                    </a:lnTo>
                    <a:lnTo>
                      <a:pt x="15" y="557"/>
                    </a:lnTo>
                    <a:lnTo>
                      <a:pt x="1" y="558"/>
                    </a:lnTo>
                    <a:lnTo>
                      <a:pt x="1" y="552"/>
                    </a:lnTo>
                    <a:lnTo>
                      <a:pt x="1" y="546"/>
                    </a:lnTo>
                    <a:lnTo>
                      <a:pt x="1" y="540"/>
                    </a:lnTo>
                    <a:lnTo>
                      <a:pt x="1" y="535"/>
                    </a:lnTo>
                    <a:lnTo>
                      <a:pt x="1" y="530"/>
                    </a:lnTo>
                    <a:lnTo>
                      <a:pt x="1" y="524"/>
                    </a:lnTo>
                    <a:lnTo>
                      <a:pt x="1" y="519"/>
                    </a:lnTo>
                    <a:lnTo>
                      <a:pt x="1" y="515"/>
                    </a:lnTo>
                    <a:lnTo>
                      <a:pt x="1" y="510"/>
                    </a:lnTo>
                    <a:lnTo>
                      <a:pt x="1" y="505"/>
                    </a:lnTo>
                    <a:lnTo>
                      <a:pt x="1" y="501"/>
                    </a:lnTo>
                    <a:lnTo>
                      <a:pt x="1" y="496"/>
                    </a:lnTo>
                    <a:lnTo>
                      <a:pt x="1" y="492"/>
                    </a:lnTo>
                    <a:lnTo>
                      <a:pt x="1" y="488"/>
                    </a:lnTo>
                    <a:lnTo>
                      <a:pt x="1" y="484"/>
                    </a:lnTo>
                    <a:lnTo>
                      <a:pt x="1" y="480"/>
                    </a:lnTo>
                    <a:lnTo>
                      <a:pt x="1" y="476"/>
                    </a:lnTo>
                    <a:lnTo>
                      <a:pt x="1" y="472"/>
                    </a:lnTo>
                    <a:lnTo>
                      <a:pt x="1" y="468"/>
                    </a:lnTo>
                    <a:lnTo>
                      <a:pt x="1" y="465"/>
                    </a:lnTo>
                    <a:lnTo>
                      <a:pt x="1" y="461"/>
                    </a:lnTo>
                    <a:lnTo>
                      <a:pt x="1" y="457"/>
                    </a:lnTo>
                    <a:lnTo>
                      <a:pt x="1" y="454"/>
                    </a:lnTo>
                    <a:lnTo>
                      <a:pt x="1" y="450"/>
                    </a:lnTo>
                    <a:lnTo>
                      <a:pt x="1" y="447"/>
                    </a:lnTo>
                    <a:lnTo>
                      <a:pt x="1" y="443"/>
                    </a:lnTo>
                    <a:lnTo>
                      <a:pt x="1" y="440"/>
                    </a:lnTo>
                    <a:lnTo>
                      <a:pt x="1" y="437"/>
                    </a:lnTo>
                    <a:lnTo>
                      <a:pt x="1" y="433"/>
                    </a:lnTo>
                    <a:lnTo>
                      <a:pt x="1" y="430"/>
                    </a:lnTo>
                    <a:lnTo>
                      <a:pt x="1" y="427"/>
                    </a:lnTo>
                    <a:lnTo>
                      <a:pt x="1" y="423"/>
                    </a:lnTo>
                    <a:lnTo>
                      <a:pt x="1" y="420"/>
                    </a:lnTo>
                    <a:lnTo>
                      <a:pt x="1" y="417"/>
                    </a:lnTo>
                    <a:lnTo>
                      <a:pt x="1" y="413"/>
                    </a:lnTo>
                    <a:lnTo>
                      <a:pt x="1" y="410"/>
                    </a:lnTo>
                    <a:lnTo>
                      <a:pt x="1" y="406"/>
                    </a:lnTo>
                    <a:lnTo>
                      <a:pt x="1" y="403"/>
                    </a:lnTo>
                    <a:lnTo>
                      <a:pt x="1" y="400"/>
                    </a:lnTo>
                    <a:lnTo>
                      <a:pt x="1" y="396"/>
                    </a:lnTo>
                    <a:lnTo>
                      <a:pt x="1" y="392"/>
                    </a:lnTo>
                    <a:lnTo>
                      <a:pt x="1" y="389"/>
                    </a:lnTo>
                    <a:lnTo>
                      <a:pt x="1" y="385"/>
                    </a:lnTo>
                    <a:lnTo>
                      <a:pt x="1" y="381"/>
                    </a:lnTo>
                    <a:lnTo>
                      <a:pt x="1" y="377"/>
                    </a:lnTo>
                    <a:lnTo>
                      <a:pt x="1" y="374"/>
                    </a:lnTo>
                    <a:lnTo>
                      <a:pt x="1" y="370"/>
                    </a:lnTo>
                    <a:lnTo>
                      <a:pt x="1" y="365"/>
                    </a:lnTo>
                    <a:lnTo>
                      <a:pt x="1" y="361"/>
                    </a:lnTo>
                    <a:lnTo>
                      <a:pt x="1" y="357"/>
                    </a:lnTo>
                    <a:lnTo>
                      <a:pt x="1" y="353"/>
                    </a:lnTo>
                    <a:lnTo>
                      <a:pt x="1" y="348"/>
                    </a:lnTo>
                    <a:lnTo>
                      <a:pt x="1" y="343"/>
                    </a:lnTo>
                    <a:lnTo>
                      <a:pt x="1" y="339"/>
                    </a:lnTo>
                    <a:lnTo>
                      <a:pt x="1" y="334"/>
                    </a:lnTo>
                    <a:lnTo>
                      <a:pt x="1" y="329"/>
                    </a:lnTo>
                    <a:lnTo>
                      <a:pt x="1" y="324"/>
                    </a:lnTo>
                    <a:lnTo>
                      <a:pt x="1" y="318"/>
                    </a:lnTo>
                    <a:lnTo>
                      <a:pt x="1" y="313"/>
                    </a:lnTo>
                    <a:lnTo>
                      <a:pt x="1" y="307"/>
                    </a:lnTo>
                    <a:lnTo>
                      <a:pt x="1" y="302"/>
                    </a:lnTo>
                    <a:lnTo>
                      <a:pt x="1" y="296"/>
                    </a:lnTo>
                    <a:lnTo>
                      <a:pt x="1" y="290"/>
                    </a:lnTo>
                    <a:lnTo>
                      <a:pt x="1" y="283"/>
                    </a:lnTo>
                    <a:lnTo>
                      <a:pt x="1" y="277"/>
                    </a:lnTo>
                    <a:lnTo>
                      <a:pt x="1" y="270"/>
                    </a:lnTo>
                    <a:lnTo>
                      <a:pt x="1" y="263"/>
                    </a:lnTo>
                    <a:lnTo>
                      <a:pt x="1" y="256"/>
                    </a:lnTo>
                    <a:lnTo>
                      <a:pt x="1" y="249"/>
                    </a:lnTo>
                    <a:lnTo>
                      <a:pt x="1" y="242"/>
                    </a:lnTo>
                    <a:lnTo>
                      <a:pt x="1" y="234"/>
                    </a:lnTo>
                    <a:lnTo>
                      <a:pt x="1" y="226"/>
                    </a:lnTo>
                    <a:lnTo>
                      <a:pt x="1" y="218"/>
                    </a:lnTo>
                    <a:lnTo>
                      <a:pt x="1" y="210"/>
                    </a:lnTo>
                    <a:lnTo>
                      <a:pt x="1" y="201"/>
                    </a:lnTo>
                    <a:lnTo>
                      <a:pt x="1" y="192"/>
                    </a:lnTo>
                    <a:lnTo>
                      <a:pt x="1" y="183"/>
                    </a:lnTo>
                    <a:lnTo>
                      <a:pt x="1" y="174"/>
                    </a:lnTo>
                    <a:lnTo>
                      <a:pt x="1" y="164"/>
                    </a:lnTo>
                    <a:lnTo>
                      <a:pt x="1" y="155"/>
                    </a:lnTo>
                    <a:lnTo>
                      <a:pt x="1" y="144"/>
                    </a:lnTo>
                    <a:lnTo>
                      <a:pt x="1" y="134"/>
                    </a:lnTo>
                    <a:lnTo>
                      <a:pt x="1" y="123"/>
                    </a:lnTo>
                    <a:lnTo>
                      <a:pt x="1" y="112"/>
                    </a:lnTo>
                    <a:lnTo>
                      <a:pt x="1" y="101"/>
                    </a:lnTo>
                    <a:lnTo>
                      <a:pt x="1" y="90"/>
                    </a:lnTo>
                    <a:lnTo>
                      <a:pt x="1" y="78"/>
                    </a:lnTo>
                    <a:lnTo>
                      <a:pt x="0" y="66"/>
                    </a:lnTo>
                    <a:lnTo>
                      <a:pt x="0" y="53"/>
                    </a:lnTo>
                    <a:lnTo>
                      <a:pt x="0" y="40"/>
                    </a:lnTo>
                    <a:lnTo>
                      <a:pt x="0" y="27"/>
                    </a:lnTo>
                    <a:lnTo>
                      <a:pt x="0" y="14"/>
                    </a:lnTo>
                    <a:lnTo>
                      <a:pt x="0" y="0"/>
                    </a:lnTo>
                    <a:lnTo>
                      <a:pt x="8" y="0"/>
                    </a:lnTo>
                    <a:lnTo>
                      <a:pt x="16" y="1"/>
                    </a:lnTo>
                    <a:lnTo>
                      <a:pt x="26" y="3"/>
                    </a:lnTo>
                    <a:lnTo>
                      <a:pt x="36" y="6"/>
                    </a:lnTo>
                    <a:lnTo>
                      <a:pt x="45" y="10"/>
                    </a:lnTo>
                    <a:lnTo>
                      <a:pt x="53" y="15"/>
                    </a:lnTo>
                  </a:path>
                </a:pathLst>
              </a:custGeom>
              <a:solidFill>
                <a:srgbClr val="DEDED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87" name="Freeform 787">
                <a:extLst>
                  <a:ext uri="{FF2B5EF4-FFF2-40B4-BE49-F238E27FC236}">
                    <a16:creationId xmlns:a16="http://schemas.microsoft.com/office/drawing/2014/main" id="{7029366E-4E7A-4DBF-AD0A-E54C811E0EF7}"/>
                  </a:ext>
                </a:extLst>
              </p:cNvPr>
              <p:cNvSpPr>
                <a:spLocks/>
              </p:cNvSpPr>
              <p:nvPr/>
            </p:nvSpPr>
            <p:spPr bwMode="auto">
              <a:xfrm>
                <a:off x="307" y="3077"/>
                <a:ext cx="57" cy="559"/>
              </a:xfrm>
              <a:custGeom>
                <a:avLst/>
                <a:gdLst>
                  <a:gd name="T0" fmla="*/ 49 w 57"/>
                  <a:gd name="T1" fmla="*/ 32 h 559"/>
                  <a:gd name="T2" fmla="*/ 49 w 57"/>
                  <a:gd name="T3" fmla="*/ 53 h 559"/>
                  <a:gd name="T4" fmla="*/ 50 w 57"/>
                  <a:gd name="T5" fmla="*/ 71 h 559"/>
                  <a:gd name="T6" fmla="*/ 50 w 57"/>
                  <a:gd name="T7" fmla="*/ 88 h 559"/>
                  <a:gd name="T8" fmla="*/ 50 w 57"/>
                  <a:gd name="T9" fmla="*/ 103 h 559"/>
                  <a:gd name="T10" fmla="*/ 50 w 57"/>
                  <a:gd name="T11" fmla="*/ 118 h 559"/>
                  <a:gd name="T12" fmla="*/ 51 w 57"/>
                  <a:gd name="T13" fmla="*/ 131 h 559"/>
                  <a:gd name="T14" fmla="*/ 51 w 57"/>
                  <a:gd name="T15" fmla="*/ 145 h 559"/>
                  <a:gd name="T16" fmla="*/ 51 w 57"/>
                  <a:gd name="T17" fmla="*/ 158 h 559"/>
                  <a:gd name="T18" fmla="*/ 51 w 57"/>
                  <a:gd name="T19" fmla="*/ 172 h 559"/>
                  <a:gd name="T20" fmla="*/ 51 w 57"/>
                  <a:gd name="T21" fmla="*/ 186 h 559"/>
                  <a:gd name="T22" fmla="*/ 52 w 57"/>
                  <a:gd name="T23" fmla="*/ 202 h 559"/>
                  <a:gd name="T24" fmla="*/ 52 w 57"/>
                  <a:gd name="T25" fmla="*/ 219 h 559"/>
                  <a:gd name="T26" fmla="*/ 52 w 57"/>
                  <a:gd name="T27" fmla="*/ 238 h 559"/>
                  <a:gd name="T28" fmla="*/ 52 w 57"/>
                  <a:gd name="T29" fmla="*/ 260 h 559"/>
                  <a:gd name="T30" fmla="*/ 53 w 57"/>
                  <a:gd name="T31" fmla="*/ 284 h 559"/>
                  <a:gd name="T32" fmla="*/ 53 w 57"/>
                  <a:gd name="T33" fmla="*/ 311 h 559"/>
                  <a:gd name="T34" fmla="*/ 53 w 57"/>
                  <a:gd name="T35" fmla="*/ 341 h 559"/>
                  <a:gd name="T36" fmla="*/ 54 w 57"/>
                  <a:gd name="T37" fmla="*/ 376 h 559"/>
                  <a:gd name="T38" fmla="*/ 54 w 57"/>
                  <a:gd name="T39" fmla="*/ 414 h 559"/>
                  <a:gd name="T40" fmla="*/ 55 w 57"/>
                  <a:gd name="T41" fmla="*/ 457 h 559"/>
                  <a:gd name="T42" fmla="*/ 56 w 57"/>
                  <a:gd name="T43" fmla="*/ 504 h 559"/>
                  <a:gd name="T44" fmla="*/ 56 w 57"/>
                  <a:gd name="T45" fmla="*/ 557 h 559"/>
                  <a:gd name="T46" fmla="*/ 42 w 57"/>
                  <a:gd name="T47" fmla="*/ 557 h 559"/>
                  <a:gd name="T48" fmla="*/ 15 w 57"/>
                  <a:gd name="T49" fmla="*/ 557 h 559"/>
                  <a:gd name="T50" fmla="*/ 0 w 57"/>
                  <a:gd name="T51" fmla="*/ 546 h 559"/>
                  <a:gd name="T52" fmla="*/ 0 w 57"/>
                  <a:gd name="T53" fmla="*/ 524 h 559"/>
                  <a:gd name="T54" fmla="*/ 0 w 57"/>
                  <a:gd name="T55" fmla="*/ 505 h 559"/>
                  <a:gd name="T56" fmla="*/ 0 w 57"/>
                  <a:gd name="T57" fmla="*/ 488 h 559"/>
                  <a:gd name="T58" fmla="*/ 0 w 57"/>
                  <a:gd name="T59" fmla="*/ 472 h 559"/>
                  <a:gd name="T60" fmla="*/ 0 w 57"/>
                  <a:gd name="T61" fmla="*/ 457 h 559"/>
                  <a:gd name="T62" fmla="*/ 0 w 57"/>
                  <a:gd name="T63" fmla="*/ 443 h 559"/>
                  <a:gd name="T64" fmla="*/ 0 w 57"/>
                  <a:gd name="T65" fmla="*/ 430 h 559"/>
                  <a:gd name="T66" fmla="*/ 0 w 57"/>
                  <a:gd name="T67" fmla="*/ 417 h 559"/>
                  <a:gd name="T68" fmla="*/ 0 w 57"/>
                  <a:gd name="T69" fmla="*/ 403 h 559"/>
                  <a:gd name="T70" fmla="*/ 0 w 57"/>
                  <a:gd name="T71" fmla="*/ 389 h 559"/>
                  <a:gd name="T72" fmla="*/ 0 w 57"/>
                  <a:gd name="T73" fmla="*/ 374 h 559"/>
                  <a:gd name="T74" fmla="*/ 0 w 57"/>
                  <a:gd name="T75" fmla="*/ 357 h 559"/>
                  <a:gd name="T76" fmla="*/ 0 w 57"/>
                  <a:gd name="T77" fmla="*/ 339 h 559"/>
                  <a:gd name="T78" fmla="*/ 0 w 57"/>
                  <a:gd name="T79" fmla="*/ 318 h 559"/>
                  <a:gd name="T80" fmla="*/ 0 w 57"/>
                  <a:gd name="T81" fmla="*/ 296 h 559"/>
                  <a:gd name="T82" fmla="*/ 0 w 57"/>
                  <a:gd name="T83" fmla="*/ 270 h 559"/>
                  <a:gd name="T84" fmla="*/ 0 w 57"/>
                  <a:gd name="T85" fmla="*/ 242 h 559"/>
                  <a:gd name="T86" fmla="*/ 0 w 57"/>
                  <a:gd name="T87" fmla="*/ 210 h 559"/>
                  <a:gd name="T88" fmla="*/ 0 w 57"/>
                  <a:gd name="T89" fmla="*/ 174 h 559"/>
                  <a:gd name="T90" fmla="*/ 0 w 57"/>
                  <a:gd name="T91" fmla="*/ 134 h 559"/>
                  <a:gd name="T92" fmla="*/ 0 w 57"/>
                  <a:gd name="T93" fmla="*/ 90 h 559"/>
                  <a:gd name="T94" fmla="*/ 0 w 57"/>
                  <a:gd name="T95" fmla="*/ 40 h 559"/>
                  <a:gd name="T96" fmla="*/ 0 w 57"/>
                  <a:gd name="T97" fmla="*/ 0 h 559"/>
                  <a:gd name="T98" fmla="*/ 32 w 57"/>
                  <a:gd name="T99" fmla="*/ 6 h 559"/>
                  <a:gd name="T100" fmla="*/ 49 w 57"/>
                  <a:gd name="T101" fmla="*/ 15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7"/>
                  <a:gd name="T154" fmla="*/ 0 h 559"/>
                  <a:gd name="T155" fmla="*/ 57 w 57"/>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7" h="559">
                    <a:moveTo>
                      <a:pt x="49" y="15"/>
                    </a:moveTo>
                    <a:lnTo>
                      <a:pt x="49" y="21"/>
                    </a:lnTo>
                    <a:lnTo>
                      <a:pt x="49" y="27"/>
                    </a:lnTo>
                    <a:lnTo>
                      <a:pt x="49" y="32"/>
                    </a:lnTo>
                    <a:lnTo>
                      <a:pt x="49" y="38"/>
                    </a:lnTo>
                    <a:lnTo>
                      <a:pt x="49" y="43"/>
                    </a:lnTo>
                    <a:lnTo>
                      <a:pt x="49" y="48"/>
                    </a:lnTo>
                    <a:lnTo>
                      <a:pt x="49" y="53"/>
                    </a:lnTo>
                    <a:lnTo>
                      <a:pt x="49" y="58"/>
                    </a:lnTo>
                    <a:lnTo>
                      <a:pt x="49" y="62"/>
                    </a:lnTo>
                    <a:lnTo>
                      <a:pt x="50" y="67"/>
                    </a:lnTo>
                    <a:lnTo>
                      <a:pt x="50" y="71"/>
                    </a:lnTo>
                    <a:lnTo>
                      <a:pt x="50" y="76"/>
                    </a:lnTo>
                    <a:lnTo>
                      <a:pt x="50" y="80"/>
                    </a:lnTo>
                    <a:lnTo>
                      <a:pt x="50" y="84"/>
                    </a:lnTo>
                    <a:lnTo>
                      <a:pt x="50" y="88"/>
                    </a:lnTo>
                    <a:lnTo>
                      <a:pt x="50" y="92"/>
                    </a:lnTo>
                    <a:lnTo>
                      <a:pt x="50" y="96"/>
                    </a:lnTo>
                    <a:lnTo>
                      <a:pt x="50" y="100"/>
                    </a:lnTo>
                    <a:lnTo>
                      <a:pt x="50" y="103"/>
                    </a:lnTo>
                    <a:lnTo>
                      <a:pt x="50" y="107"/>
                    </a:lnTo>
                    <a:lnTo>
                      <a:pt x="50" y="111"/>
                    </a:lnTo>
                    <a:lnTo>
                      <a:pt x="50" y="114"/>
                    </a:lnTo>
                    <a:lnTo>
                      <a:pt x="50" y="118"/>
                    </a:lnTo>
                    <a:lnTo>
                      <a:pt x="50" y="121"/>
                    </a:lnTo>
                    <a:lnTo>
                      <a:pt x="50" y="125"/>
                    </a:lnTo>
                    <a:lnTo>
                      <a:pt x="50" y="128"/>
                    </a:lnTo>
                    <a:lnTo>
                      <a:pt x="51" y="131"/>
                    </a:lnTo>
                    <a:lnTo>
                      <a:pt x="51" y="135"/>
                    </a:lnTo>
                    <a:lnTo>
                      <a:pt x="51" y="138"/>
                    </a:lnTo>
                    <a:lnTo>
                      <a:pt x="51" y="141"/>
                    </a:lnTo>
                    <a:lnTo>
                      <a:pt x="51" y="145"/>
                    </a:lnTo>
                    <a:lnTo>
                      <a:pt x="51" y="148"/>
                    </a:lnTo>
                    <a:lnTo>
                      <a:pt x="51" y="151"/>
                    </a:lnTo>
                    <a:lnTo>
                      <a:pt x="51" y="155"/>
                    </a:lnTo>
                    <a:lnTo>
                      <a:pt x="51" y="158"/>
                    </a:lnTo>
                    <a:lnTo>
                      <a:pt x="51" y="161"/>
                    </a:lnTo>
                    <a:lnTo>
                      <a:pt x="51" y="165"/>
                    </a:lnTo>
                    <a:lnTo>
                      <a:pt x="51" y="168"/>
                    </a:lnTo>
                    <a:lnTo>
                      <a:pt x="51" y="172"/>
                    </a:lnTo>
                    <a:lnTo>
                      <a:pt x="51" y="175"/>
                    </a:lnTo>
                    <a:lnTo>
                      <a:pt x="51" y="179"/>
                    </a:lnTo>
                    <a:lnTo>
                      <a:pt x="51" y="183"/>
                    </a:lnTo>
                    <a:lnTo>
                      <a:pt x="51" y="186"/>
                    </a:lnTo>
                    <a:lnTo>
                      <a:pt x="51" y="190"/>
                    </a:lnTo>
                    <a:lnTo>
                      <a:pt x="51" y="194"/>
                    </a:lnTo>
                    <a:lnTo>
                      <a:pt x="51" y="198"/>
                    </a:lnTo>
                    <a:lnTo>
                      <a:pt x="52" y="202"/>
                    </a:lnTo>
                    <a:lnTo>
                      <a:pt x="52" y="206"/>
                    </a:lnTo>
                    <a:lnTo>
                      <a:pt x="52" y="210"/>
                    </a:lnTo>
                    <a:lnTo>
                      <a:pt x="52" y="215"/>
                    </a:lnTo>
                    <a:lnTo>
                      <a:pt x="52" y="219"/>
                    </a:lnTo>
                    <a:lnTo>
                      <a:pt x="52" y="224"/>
                    </a:lnTo>
                    <a:lnTo>
                      <a:pt x="52" y="229"/>
                    </a:lnTo>
                    <a:lnTo>
                      <a:pt x="52" y="233"/>
                    </a:lnTo>
                    <a:lnTo>
                      <a:pt x="52" y="238"/>
                    </a:lnTo>
                    <a:lnTo>
                      <a:pt x="52" y="243"/>
                    </a:lnTo>
                    <a:lnTo>
                      <a:pt x="52" y="249"/>
                    </a:lnTo>
                    <a:lnTo>
                      <a:pt x="52" y="254"/>
                    </a:lnTo>
                    <a:lnTo>
                      <a:pt x="52" y="260"/>
                    </a:lnTo>
                    <a:lnTo>
                      <a:pt x="52" y="266"/>
                    </a:lnTo>
                    <a:lnTo>
                      <a:pt x="52" y="271"/>
                    </a:lnTo>
                    <a:lnTo>
                      <a:pt x="53" y="278"/>
                    </a:lnTo>
                    <a:lnTo>
                      <a:pt x="53" y="284"/>
                    </a:lnTo>
                    <a:lnTo>
                      <a:pt x="53" y="290"/>
                    </a:lnTo>
                    <a:lnTo>
                      <a:pt x="53" y="297"/>
                    </a:lnTo>
                    <a:lnTo>
                      <a:pt x="53" y="304"/>
                    </a:lnTo>
                    <a:lnTo>
                      <a:pt x="53" y="311"/>
                    </a:lnTo>
                    <a:lnTo>
                      <a:pt x="53" y="318"/>
                    </a:lnTo>
                    <a:lnTo>
                      <a:pt x="53" y="326"/>
                    </a:lnTo>
                    <a:lnTo>
                      <a:pt x="53" y="333"/>
                    </a:lnTo>
                    <a:lnTo>
                      <a:pt x="53" y="341"/>
                    </a:lnTo>
                    <a:lnTo>
                      <a:pt x="54" y="350"/>
                    </a:lnTo>
                    <a:lnTo>
                      <a:pt x="54" y="358"/>
                    </a:lnTo>
                    <a:lnTo>
                      <a:pt x="54" y="367"/>
                    </a:lnTo>
                    <a:lnTo>
                      <a:pt x="54" y="376"/>
                    </a:lnTo>
                    <a:lnTo>
                      <a:pt x="54" y="385"/>
                    </a:lnTo>
                    <a:lnTo>
                      <a:pt x="54" y="394"/>
                    </a:lnTo>
                    <a:lnTo>
                      <a:pt x="54" y="404"/>
                    </a:lnTo>
                    <a:lnTo>
                      <a:pt x="54" y="414"/>
                    </a:lnTo>
                    <a:lnTo>
                      <a:pt x="55" y="424"/>
                    </a:lnTo>
                    <a:lnTo>
                      <a:pt x="55" y="435"/>
                    </a:lnTo>
                    <a:lnTo>
                      <a:pt x="55" y="445"/>
                    </a:lnTo>
                    <a:lnTo>
                      <a:pt x="55" y="457"/>
                    </a:lnTo>
                    <a:lnTo>
                      <a:pt x="55" y="468"/>
                    </a:lnTo>
                    <a:lnTo>
                      <a:pt x="55" y="480"/>
                    </a:lnTo>
                    <a:lnTo>
                      <a:pt x="55" y="492"/>
                    </a:lnTo>
                    <a:lnTo>
                      <a:pt x="56" y="504"/>
                    </a:lnTo>
                    <a:lnTo>
                      <a:pt x="56" y="517"/>
                    </a:lnTo>
                    <a:lnTo>
                      <a:pt x="56" y="530"/>
                    </a:lnTo>
                    <a:lnTo>
                      <a:pt x="56" y="543"/>
                    </a:lnTo>
                    <a:lnTo>
                      <a:pt x="56" y="557"/>
                    </a:lnTo>
                    <a:lnTo>
                      <a:pt x="50" y="557"/>
                    </a:lnTo>
                    <a:lnTo>
                      <a:pt x="46" y="557"/>
                    </a:lnTo>
                    <a:lnTo>
                      <a:pt x="42" y="557"/>
                    </a:lnTo>
                    <a:lnTo>
                      <a:pt x="38" y="557"/>
                    </a:lnTo>
                    <a:lnTo>
                      <a:pt x="32" y="557"/>
                    </a:lnTo>
                    <a:lnTo>
                      <a:pt x="25"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7"/>
                    </a:lnTo>
                    <a:lnTo>
                      <a:pt x="0" y="413"/>
                    </a:lnTo>
                    <a:lnTo>
                      <a:pt x="0" y="410"/>
                    </a:lnTo>
                    <a:lnTo>
                      <a:pt x="0" y="406"/>
                    </a:lnTo>
                    <a:lnTo>
                      <a:pt x="0" y="403"/>
                    </a:lnTo>
                    <a:lnTo>
                      <a:pt x="0" y="400"/>
                    </a:lnTo>
                    <a:lnTo>
                      <a:pt x="0" y="396"/>
                    </a:lnTo>
                    <a:lnTo>
                      <a:pt x="0" y="392"/>
                    </a:lnTo>
                    <a:lnTo>
                      <a:pt x="0" y="389"/>
                    </a:lnTo>
                    <a:lnTo>
                      <a:pt x="0" y="385"/>
                    </a:lnTo>
                    <a:lnTo>
                      <a:pt x="0" y="381"/>
                    </a:lnTo>
                    <a:lnTo>
                      <a:pt x="0" y="377"/>
                    </a:lnTo>
                    <a:lnTo>
                      <a:pt x="0" y="374"/>
                    </a:lnTo>
                    <a:lnTo>
                      <a:pt x="0" y="370"/>
                    </a:lnTo>
                    <a:lnTo>
                      <a:pt x="0" y="365"/>
                    </a:lnTo>
                    <a:lnTo>
                      <a:pt x="0" y="361"/>
                    </a:lnTo>
                    <a:lnTo>
                      <a:pt x="0" y="357"/>
                    </a:lnTo>
                    <a:lnTo>
                      <a:pt x="0" y="353"/>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7" y="0"/>
                    </a:lnTo>
                    <a:lnTo>
                      <a:pt x="15" y="1"/>
                    </a:lnTo>
                    <a:lnTo>
                      <a:pt x="24" y="3"/>
                    </a:lnTo>
                    <a:lnTo>
                      <a:pt x="32" y="6"/>
                    </a:lnTo>
                    <a:lnTo>
                      <a:pt x="41" y="10"/>
                    </a:lnTo>
                    <a:lnTo>
                      <a:pt x="49" y="15"/>
                    </a:lnTo>
                  </a:path>
                </a:pathLst>
              </a:custGeom>
              <a:solidFill>
                <a:srgbClr val="CFCFC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88" name="Freeform 788">
                <a:extLst>
                  <a:ext uri="{FF2B5EF4-FFF2-40B4-BE49-F238E27FC236}">
                    <a16:creationId xmlns:a16="http://schemas.microsoft.com/office/drawing/2014/main" id="{70BFDF9C-D847-42D5-98F9-34C5187855EA}"/>
                  </a:ext>
                </a:extLst>
              </p:cNvPr>
              <p:cNvSpPr>
                <a:spLocks/>
              </p:cNvSpPr>
              <p:nvPr/>
            </p:nvSpPr>
            <p:spPr bwMode="auto">
              <a:xfrm>
                <a:off x="312" y="3077"/>
                <a:ext cx="52" cy="559"/>
              </a:xfrm>
              <a:custGeom>
                <a:avLst/>
                <a:gdLst>
                  <a:gd name="T0" fmla="*/ 45 w 52"/>
                  <a:gd name="T1" fmla="*/ 32 h 559"/>
                  <a:gd name="T2" fmla="*/ 45 w 52"/>
                  <a:gd name="T3" fmla="*/ 53 h 559"/>
                  <a:gd name="T4" fmla="*/ 45 w 52"/>
                  <a:gd name="T5" fmla="*/ 71 h 559"/>
                  <a:gd name="T6" fmla="*/ 46 w 52"/>
                  <a:gd name="T7" fmla="*/ 88 h 559"/>
                  <a:gd name="T8" fmla="*/ 46 w 52"/>
                  <a:gd name="T9" fmla="*/ 103 h 559"/>
                  <a:gd name="T10" fmla="*/ 46 w 52"/>
                  <a:gd name="T11" fmla="*/ 118 h 559"/>
                  <a:gd name="T12" fmla="*/ 46 w 52"/>
                  <a:gd name="T13" fmla="*/ 131 h 559"/>
                  <a:gd name="T14" fmla="*/ 46 w 52"/>
                  <a:gd name="T15" fmla="*/ 145 h 559"/>
                  <a:gd name="T16" fmla="*/ 46 w 52"/>
                  <a:gd name="T17" fmla="*/ 158 h 559"/>
                  <a:gd name="T18" fmla="*/ 47 w 52"/>
                  <a:gd name="T19" fmla="*/ 172 h 559"/>
                  <a:gd name="T20" fmla="*/ 47 w 52"/>
                  <a:gd name="T21" fmla="*/ 186 h 559"/>
                  <a:gd name="T22" fmla="*/ 47 w 52"/>
                  <a:gd name="T23" fmla="*/ 202 h 559"/>
                  <a:gd name="T24" fmla="*/ 47 w 52"/>
                  <a:gd name="T25" fmla="*/ 219 h 559"/>
                  <a:gd name="T26" fmla="*/ 47 w 52"/>
                  <a:gd name="T27" fmla="*/ 238 h 559"/>
                  <a:gd name="T28" fmla="*/ 48 w 52"/>
                  <a:gd name="T29" fmla="*/ 260 h 559"/>
                  <a:gd name="T30" fmla="*/ 48 w 52"/>
                  <a:gd name="T31" fmla="*/ 284 h 559"/>
                  <a:gd name="T32" fmla="*/ 48 w 52"/>
                  <a:gd name="T33" fmla="*/ 311 h 559"/>
                  <a:gd name="T34" fmla="*/ 49 w 52"/>
                  <a:gd name="T35" fmla="*/ 341 h 559"/>
                  <a:gd name="T36" fmla="*/ 49 w 52"/>
                  <a:gd name="T37" fmla="*/ 376 h 559"/>
                  <a:gd name="T38" fmla="*/ 50 w 52"/>
                  <a:gd name="T39" fmla="*/ 414 h 559"/>
                  <a:gd name="T40" fmla="*/ 50 w 52"/>
                  <a:gd name="T41" fmla="*/ 457 h 559"/>
                  <a:gd name="T42" fmla="*/ 51 w 52"/>
                  <a:gd name="T43" fmla="*/ 504 h 559"/>
                  <a:gd name="T44" fmla="*/ 51 w 52"/>
                  <a:gd name="T45" fmla="*/ 557 h 559"/>
                  <a:gd name="T46" fmla="*/ 37 w 52"/>
                  <a:gd name="T47" fmla="*/ 557 h 559"/>
                  <a:gd name="T48" fmla="*/ 0 w 52"/>
                  <a:gd name="T49" fmla="*/ 558 h 559"/>
                  <a:gd name="T50" fmla="*/ 0 w 52"/>
                  <a:gd name="T51" fmla="*/ 540 h 559"/>
                  <a:gd name="T52" fmla="*/ 0 w 52"/>
                  <a:gd name="T53" fmla="*/ 519 h 559"/>
                  <a:gd name="T54" fmla="*/ 0 w 52"/>
                  <a:gd name="T55" fmla="*/ 501 h 559"/>
                  <a:gd name="T56" fmla="*/ 0 w 52"/>
                  <a:gd name="T57" fmla="*/ 484 h 559"/>
                  <a:gd name="T58" fmla="*/ 0 w 52"/>
                  <a:gd name="T59" fmla="*/ 468 h 559"/>
                  <a:gd name="T60" fmla="*/ 0 w 52"/>
                  <a:gd name="T61" fmla="*/ 454 h 559"/>
                  <a:gd name="T62" fmla="*/ 0 w 52"/>
                  <a:gd name="T63" fmla="*/ 440 h 559"/>
                  <a:gd name="T64" fmla="*/ 0 w 52"/>
                  <a:gd name="T65" fmla="*/ 427 h 559"/>
                  <a:gd name="T66" fmla="*/ 0 w 52"/>
                  <a:gd name="T67" fmla="*/ 413 h 559"/>
                  <a:gd name="T68" fmla="*/ 0 w 52"/>
                  <a:gd name="T69" fmla="*/ 400 h 559"/>
                  <a:gd name="T70" fmla="*/ 0 w 52"/>
                  <a:gd name="T71" fmla="*/ 385 h 559"/>
                  <a:gd name="T72" fmla="*/ 0 w 52"/>
                  <a:gd name="T73" fmla="*/ 370 h 559"/>
                  <a:gd name="T74" fmla="*/ 0 w 52"/>
                  <a:gd name="T75" fmla="*/ 353 h 559"/>
                  <a:gd name="T76" fmla="*/ 0 w 52"/>
                  <a:gd name="T77" fmla="*/ 334 h 559"/>
                  <a:gd name="T78" fmla="*/ 0 w 52"/>
                  <a:gd name="T79" fmla="*/ 313 h 559"/>
                  <a:gd name="T80" fmla="*/ 0 w 52"/>
                  <a:gd name="T81" fmla="*/ 290 h 559"/>
                  <a:gd name="T82" fmla="*/ 0 w 52"/>
                  <a:gd name="T83" fmla="*/ 263 h 559"/>
                  <a:gd name="T84" fmla="*/ 0 w 52"/>
                  <a:gd name="T85" fmla="*/ 234 h 559"/>
                  <a:gd name="T86" fmla="*/ 0 w 52"/>
                  <a:gd name="T87" fmla="*/ 201 h 559"/>
                  <a:gd name="T88" fmla="*/ 0 w 52"/>
                  <a:gd name="T89" fmla="*/ 164 h 559"/>
                  <a:gd name="T90" fmla="*/ 0 w 52"/>
                  <a:gd name="T91" fmla="*/ 123 h 559"/>
                  <a:gd name="T92" fmla="*/ 0 w 52"/>
                  <a:gd name="T93" fmla="*/ 78 h 559"/>
                  <a:gd name="T94" fmla="*/ 0 w 52"/>
                  <a:gd name="T95" fmla="*/ 27 h 559"/>
                  <a:gd name="T96" fmla="*/ 7 w 52"/>
                  <a:gd name="T97" fmla="*/ 0 h 559"/>
                  <a:gd name="T98" fmla="*/ 45 w 52"/>
                  <a:gd name="T99" fmla="*/ 15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2"/>
                  <a:gd name="T151" fmla="*/ 0 h 559"/>
                  <a:gd name="T152" fmla="*/ 52 w 52"/>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2" h="559">
                    <a:moveTo>
                      <a:pt x="45" y="15"/>
                    </a:moveTo>
                    <a:lnTo>
                      <a:pt x="45" y="21"/>
                    </a:lnTo>
                    <a:lnTo>
                      <a:pt x="45" y="27"/>
                    </a:lnTo>
                    <a:lnTo>
                      <a:pt x="45" y="32"/>
                    </a:lnTo>
                    <a:lnTo>
                      <a:pt x="45" y="38"/>
                    </a:lnTo>
                    <a:lnTo>
                      <a:pt x="45" y="43"/>
                    </a:lnTo>
                    <a:lnTo>
                      <a:pt x="45" y="48"/>
                    </a:lnTo>
                    <a:lnTo>
                      <a:pt x="45" y="53"/>
                    </a:lnTo>
                    <a:lnTo>
                      <a:pt x="45" y="58"/>
                    </a:lnTo>
                    <a:lnTo>
                      <a:pt x="45" y="62"/>
                    </a:lnTo>
                    <a:lnTo>
                      <a:pt x="45" y="67"/>
                    </a:lnTo>
                    <a:lnTo>
                      <a:pt x="45" y="71"/>
                    </a:lnTo>
                    <a:lnTo>
                      <a:pt x="45" y="76"/>
                    </a:lnTo>
                    <a:lnTo>
                      <a:pt x="46" y="80"/>
                    </a:lnTo>
                    <a:lnTo>
                      <a:pt x="46" y="84"/>
                    </a:lnTo>
                    <a:lnTo>
                      <a:pt x="46" y="88"/>
                    </a:lnTo>
                    <a:lnTo>
                      <a:pt x="46" y="92"/>
                    </a:lnTo>
                    <a:lnTo>
                      <a:pt x="46" y="96"/>
                    </a:lnTo>
                    <a:lnTo>
                      <a:pt x="46" y="100"/>
                    </a:lnTo>
                    <a:lnTo>
                      <a:pt x="46" y="103"/>
                    </a:lnTo>
                    <a:lnTo>
                      <a:pt x="46" y="107"/>
                    </a:lnTo>
                    <a:lnTo>
                      <a:pt x="46" y="111"/>
                    </a:lnTo>
                    <a:lnTo>
                      <a:pt x="46" y="114"/>
                    </a:lnTo>
                    <a:lnTo>
                      <a:pt x="46" y="118"/>
                    </a:lnTo>
                    <a:lnTo>
                      <a:pt x="46" y="121"/>
                    </a:lnTo>
                    <a:lnTo>
                      <a:pt x="46" y="125"/>
                    </a:lnTo>
                    <a:lnTo>
                      <a:pt x="46" y="128"/>
                    </a:lnTo>
                    <a:lnTo>
                      <a:pt x="46" y="131"/>
                    </a:lnTo>
                    <a:lnTo>
                      <a:pt x="46" y="135"/>
                    </a:lnTo>
                    <a:lnTo>
                      <a:pt x="46" y="138"/>
                    </a:lnTo>
                    <a:lnTo>
                      <a:pt x="46" y="141"/>
                    </a:lnTo>
                    <a:lnTo>
                      <a:pt x="46" y="145"/>
                    </a:lnTo>
                    <a:lnTo>
                      <a:pt x="46" y="148"/>
                    </a:lnTo>
                    <a:lnTo>
                      <a:pt x="46" y="151"/>
                    </a:lnTo>
                    <a:lnTo>
                      <a:pt x="46" y="155"/>
                    </a:lnTo>
                    <a:lnTo>
                      <a:pt x="46" y="158"/>
                    </a:lnTo>
                    <a:lnTo>
                      <a:pt x="47" y="161"/>
                    </a:lnTo>
                    <a:lnTo>
                      <a:pt x="47" y="165"/>
                    </a:lnTo>
                    <a:lnTo>
                      <a:pt x="47" y="168"/>
                    </a:lnTo>
                    <a:lnTo>
                      <a:pt x="47" y="172"/>
                    </a:lnTo>
                    <a:lnTo>
                      <a:pt x="47" y="175"/>
                    </a:lnTo>
                    <a:lnTo>
                      <a:pt x="47" y="179"/>
                    </a:lnTo>
                    <a:lnTo>
                      <a:pt x="47" y="183"/>
                    </a:lnTo>
                    <a:lnTo>
                      <a:pt x="47" y="186"/>
                    </a:lnTo>
                    <a:lnTo>
                      <a:pt x="47" y="190"/>
                    </a:lnTo>
                    <a:lnTo>
                      <a:pt x="47" y="194"/>
                    </a:lnTo>
                    <a:lnTo>
                      <a:pt x="47" y="198"/>
                    </a:lnTo>
                    <a:lnTo>
                      <a:pt x="47" y="202"/>
                    </a:lnTo>
                    <a:lnTo>
                      <a:pt x="47" y="206"/>
                    </a:lnTo>
                    <a:lnTo>
                      <a:pt x="47" y="210"/>
                    </a:lnTo>
                    <a:lnTo>
                      <a:pt x="47" y="215"/>
                    </a:lnTo>
                    <a:lnTo>
                      <a:pt x="47" y="219"/>
                    </a:lnTo>
                    <a:lnTo>
                      <a:pt x="47" y="224"/>
                    </a:lnTo>
                    <a:lnTo>
                      <a:pt x="47" y="229"/>
                    </a:lnTo>
                    <a:lnTo>
                      <a:pt x="47" y="233"/>
                    </a:lnTo>
                    <a:lnTo>
                      <a:pt x="47" y="238"/>
                    </a:lnTo>
                    <a:lnTo>
                      <a:pt x="48" y="243"/>
                    </a:lnTo>
                    <a:lnTo>
                      <a:pt x="48" y="249"/>
                    </a:lnTo>
                    <a:lnTo>
                      <a:pt x="48" y="254"/>
                    </a:lnTo>
                    <a:lnTo>
                      <a:pt x="48" y="260"/>
                    </a:lnTo>
                    <a:lnTo>
                      <a:pt x="48" y="266"/>
                    </a:lnTo>
                    <a:lnTo>
                      <a:pt x="48" y="271"/>
                    </a:lnTo>
                    <a:lnTo>
                      <a:pt x="48" y="278"/>
                    </a:lnTo>
                    <a:lnTo>
                      <a:pt x="48" y="284"/>
                    </a:lnTo>
                    <a:lnTo>
                      <a:pt x="48" y="290"/>
                    </a:lnTo>
                    <a:lnTo>
                      <a:pt x="48" y="297"/>
                    </a:lnTo>
                    <a:lnTo>
                      <a:pt x="48" y="304"/>
                    </a:lnTo>
                    <a:lnTo>
                      <a:pt x="48" y="311"/>
                    </a:lnTo>
                    <a:lnTo>
                      <a:pt x="48" y="318"/>
                    </a:lnTo>
                    <a:lnTo>
                      <a:pt x="49" y="326"/>
                    </a:lnTo>
                    <a:lnTo>
                      <a:pt x="49" y="333"/>
                    </a:lnTo>
                    <a:lnTo>
                      <a:pt x="49" y="341"/>
                    </a:lnTo>
                    <a:lnTo>
                      <a:pt x="49" y="350"/>
                    </a:lnTo>
                    <a:lnTo>
                      <a:pt x="49" y="358"/>
                    </a:lnTo>
                    <a:lnTo>
                      <a:pt x="49" y="367"/>
                    </a:lnTo>
                    <a:lnTo>
                      <a:pt x="49" y="376"/>
                    </a:lnTo>
                    <a:lnTo>
                      <a:pt x="49" y="385"/>
                    </a:lnTo>
                    <a:lnTo>
                      <a:pt x="49" y="394"/>
                    </a:lnTo>
                    <a:lnTo>
                      <a:pt x="49" y="404"/>
                    </a:lnTo>
                    <a:lnTo>
                      <a:pt x="50" y="414"/>
                    </a:lnTo>
                    <a:lnTo>
                      <a:pt x="50" y="424"/>
                    </a:lnTo>
                    <a:lnTo>
                      <a:pt x="50" y="435"/>
                    </a:lnTo>
                    <a:lnTo>
                      <a:pt x="50" y="445"/>
                    </a:lnTo>
                    <a:lnTo>
                      <a:pt x="50" y="457"/>
                    </a:lnTo>
                    <a:lnTo>
                      <a:pt x="50" y="468"/>
                    </a:lnTo>
                    <a:lnTo>
                      <a:pt x="50" y="480"/>
                    </a:lnTo>
                    <a:lnTo>
                      <a:pt x="51" y="492"/>
                    </a:lnTo>
                    <a:lnTo>
                      <a:pt x="51" y="504"/>
                    </a:lnTo>
                    <a:lnTo>
                      <a:pt x="51" y="517"/>
                    </a:lnTo>
                    <a:lnTo>
                      <a:pt x="51" y="530"/>
                    </a:lnTo>
                    <a:lnTo>
                      <a:pt x="51" y="543"/>
                    </a:lnTo>
                    <a:lnTo>
                      <a:pt x="51" y="557"/>
                    </a:lnTo>
                    <a:lnTo>
                      <a:pt x="45" y="557"/>
                    </a:lnTo>
                    <a:lnTo>
                      <a:pt x="41" y="557"/>
                    </a:lnTo>
                    <a:lnTo>
                      <a:pt x="37" y="557"/>
                    </a:lnTo>
                    <a:lnTo>
                      <a:pt x="32" y="557"/>
                    </a:lnTo>
                    <a:lnTo>
                      <a:pt x="25"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7"/>
                    </a:lnTo>
                    <a:lnTo>
                      <a:pt x="0" y="413"/>
                    </a:lnTo>
                    <a:lnTo>
                      <a:pt x="0" y="410"/>
                    </a:lnTo>
                    <a:lnTo>
                      <a:pt x="0" y="406"/>
                    </a:lnTo>
                    <a:lnTo>
                      <a:pt x="0" y="403"/>
                    </a:lnTo>
                    <a:lnTo>
                      <a:pt x="0" y="400"/>
                    </a:lnTo>
                    <a:lnTo>
                      <a:pt x="0" y="396"/>
                    </a:lnTo>
                    <a:lnTo>
                      <a:pt x="0" y="392"/>
                    </a:lnTo>
                    <a:lnTo>
                      <a:pt x="0" y="389"/>
                    </a:lnTo>
                    <a:lnTo>
                      <a:pt x="0" y="385"/>
                    </a:lnTo>
                    <a:lnTo>
                      <a:pt x="0" y="381"/>
                    </a:lnTo>
                    <a:lnTo>
                      <a:pt x="0" y="377"/>
                    </a:lnTo>
                    <a:lnTo>
                      <a:pt x="0" y="374"/>
                    </a:lnTo>
                    <a:lnTo>
                      <a:pt x="0" y="370"/>
                    </a:lnTo>
                    <a:lnTo>
                      <a:pt x="0" y="365"/>
                    </a:lnTo>
                    <a:lnTo>
                      <a:pt x="0" y="361"/>
                    </a:lnTo>
                    <a:lnTo>
                      <a:pt x="0" y="357"/>
                    </a:lnTo>
                    <a:lnTo>
                      <a:pt x="0" y="353"/>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7" y="0"/>
                    </a:lnTo>
                    <a:lnTo>
                      <a:pt x="16" y="2"/>
                    </a:lnTo>
                    <a:lnTo>
                      <a:pt x="26" y="5"/>
                    </a:lnTo>
                    <a:lnTo>
                      <a:pt x="36" y="9"/>
                    </a:lnTo>
                    <a:lnTo>
                      <a:pt x="45" y="15"/>
                    </a:lnTo>
                  </a:path>
                </a:pathLst>
              </a:custGeom>
              <a:solidFill>
                <a:srgbClr val="BFBFB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89" name="Freeform 789">
                <a:extLst>
                  <a:ext uri="{FF2B5EF4-FFF2-40B4-BE49-F238E27FC236}">
                    <a16:creationId xmlns:a16="http://schemas.microsoft.com/office/drawing/2014/main" id="{F3522DD7-84D3-4397-B5AD-AEA56D4F933B}"/>
                  </a:ext>
                </a:extLst>
              </p:cNvPr>
              <p:cNvSpPr>
                <a:spLocks/>
              </p:cNvSpPr>
              <p:nvPr/>
            </p:nvSpPr>
            <p:spPr bwMode="auto">
              <a:xfrm>
                <a:off x="317" y="3077"/>
                <a:ext cx="47" cy="559"/>
              </a:xfrm>
              <a:custGeom>
                <a:avLst/>
                <a:gdLst>
                  <a:gd name="T0" fmla="*/ 40 w 47"/>
                  <a:gd name="T1" fmla="*/ 32 h 559"/>
                  <a:gd name="T2" fmla="*/ 41 w 47"/>
                  <a:gd name="T3" fmla="*/ 53 h 559"/>
                  <a:gd name="T4" fmla="*/ 41 w 47"/>
                  <a:gd name="T5" fmla="*/ 71 h 559"/>
                  <a:gd name="T6" fmla="*/ 41 w 47"/>
                  <a:gd name="T7" fmla="*/ 88 h 559"/>
                  <a:gd name="T8" fmla="*/ 41 w 47"/>
                  <a:gd name="T9" fmla="*/ 103 h 559"/>
                  <a:gd name="T10" fmla="*/ 41 w 47"/>
                  <a:gd name="T11" fmla="*/ 118 h 559"/>
                  <a:gd name="T12" fmla="*/ 42 w 47"/>
                  <a:gd name="T13" fmla="*/ 131 h 559"/>
                  <a:gd name="T14" fmla="*/ 42 w 47"/>
                  <a:gd name="T15" fmla="*/ 145 h 559"/>
                  <a:gd name="T16" fmla="*/ 42 w 47"/>
                  <a:gd name="T17" fmla="*/ 158 h 559"/>
                  <a:gd name="T18" fmla="*/ 42 w 47"/>
                  <a:gd name="T19" fmla="*/ 172 h 559"/>
                  <a:gd name="T20" fmla="*/ 42 w 47"/>
                  <a:gd name="T21" fmla="*/ 186 h 559"/>
                  <a:gd name="T22" fmla="*/ 42 w 47"/>
                  <a:gd name="T23" fmla="*/ 202 h 559"/>
                  <a:gd name="T24" fmla="*/ 43 w 47"/>
                  <a:gd name="T25" fmla="*/ 219 h 559"/>
                  <a:gd name="T26" fmla="*/ 43 w 47"/>
                  <a:gd name="T27" fmla="*/ 238 h 559"/>
                  <a:gd name="T28" fmla="*/ 43 w 47"/>
                  <a:gd name="T29" fmla="*/ 260 h 559"/>
                  <a:gd name="T30" fmla="*/ 43 w 47"/>
                  <a:gd name="T31" fmla="*/ 284 h 559"/>
                  <a:gd name="T32" fmla="*/ 44 w 47"/>
                  <a:gd name="T33" fmla="*/ 311 h 559"/>
                  <a:gd name="T34" fmla="*/ 44 w 47"/>
                  <a:gd name="T35" fmla="*/ 341 h 559"/>
                  <a:gd name="T36" fmla="*/ 44 w 47"/>
                  <a:gd name="T37" fmla="*/ 376 h 559"/>
                  <a:gd name="T38" fmla="*/ 45 w 47"/>
                  <a:gd name="T39" fmla="*/ 414 h 559"/>
                  <a:gd name="T40" fmla="*/ 45 w 47"/>
                  <a:gd name="T41" fmla="*/ 457 h 559"/>
                  <a:gd name="T42" fmla="*/ 46 w 47"/>
                  <a:gd name="T43" fmla="*/ 504 h 559"/>
                  <a:gd name="T44" fmla="*/ 46 w 47"/>
                  <a:gd name="T45" fmla="*/ 557 h 559"/>
                  <a:gd name="T46" fmla="*/ 31 w 47"/>
                  <a:gd name="T47" fmla="*/ 557 h 559"/>
                  <a:gd name="T48" fmla="*/ 0 w 47"/>
                  <a:gd name="T49" fmla="*/ 558 h 559"/>
                  <a:gd name="T50" fmla="*/ 0 w 47"/>
                  <a:gd name="T51" fmla="*/ 535 h 559"/>
                  <a:gd name="T52" fmla="*/ 0 w 47"/>
                  <a:gd name="T53" fmla="*/ 515 h 559"/>
                  <a:gd name="T54" fmla="*/ 0 w 47"/>
                  <a:gd name="T55" fmla="*/ 496 h 559"/>
                  <a:gd name="T56" fmla="*/ 0 w 47"/>
                  <a:gd name="T57" fmla="*/ 480 h 559"/>
                  <a:gd name="T58" fmla="*/ 0 w 47"/>
                  <a:gd name="T59" fmla="*/ 465 h 559"/>
                  <a:gd name="T60" fmla="*/ 0 w 47"/>
                  <a:gd name="T61" fmla="*/ 450 h 559"/>
                  <a:gd name="T62" fmla="*/ 0 w 47"/>
                  <a:gd name="T63" fmla="*/ 437 h 559"/>
                  <a:gd name="T64" fmla="*/ 0 w 47"/>
                  <a:gd name="T65" fmla="*/ 423 h 559"/>
                  <a:gd name="T66" fmla="*/ 0 w 47"/>
                  <a:gd name="T67" fmla="*/ 410 h 559"/>
                  <a:gd name="T68" fmla="*/ 0 w 47"/>
                  <a:gd name="T69" fmla="*/ 396 h 559"/>
                  <a:gd name="T70" fmla="*/ 0 w 47"/>
                  <a:gd name="T71" fmla="*/ 381 h 559"/>
                  <a:gd name="T72" fmla="*/ 0 w 47"/>
                  <a:gd name="T73" fmla="*/ 365 h 559"/>
                  <a:gd name="T74" fmla="*/ 0 w 47"/>
                  <a:gd name="T75" fmla="*/ 348 h 559"/>
                  <a:gd name="T76" fmla="*/ 0 w 47"/>
                  <a:gd name="T77" fmla="*/ 329 h 559"/>
                  <a:gd name="T78" fmla="*/ 0 w 47"/>
                  <a:gd name="T79" fmla="*/ 307 h 559"/>
                  <a:gd name="T80" fmla="*/ 0 w 47"/>
                  <a:gd name="T81" fmla="*/ 283 h 559"/>
                  <a:gd name="T82" fmla="*/ 0 w 47"/>
                  <a:gd name="T83" fmla="*/ 256 h 559"/>
                  <a:gd name="T84" fmla="*/ 0 w 47"/>
                  <a:gd name="T85" fmla="*/ 226 h 559"/>
                  <a:gd name="T86" fmla="*/ 0 w 47"/>
                  <a:gd name="T87" fmla="*/ 192 h 559"/>
                  <a:gd name="T88" fmla="*/ 0 w 47"/>
                  <a:gd name="T89" fmla="*/ 155 h 559"/>
                  <a:gd name="T90" fmla="*/ 0 w 47"/>
                  <a:gd name="T91" fmla="*/ 112 h 559"/>
                  <a:gd name="T92" fmla="*/ 0 w 47"/>
                  <a:gd name="T93" fmla="*/ 66 h 559"/>
                  <a:gd name="T94" fmla="*/ 0 w 47"/>
                  <a:gd name="T95" fmla="*/ 14 h 559"/>
                  <a:gd name="T96" fmla="*/ 15 w 47"/>
                  <a:gd name="T97" fmla="*/ 2 h 559"/>
                  <a:gd name="T98" fmla="*/ 40 w 47"/>
                  <a:gd name="T99" fmla="*/ 15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7"/>
                  <a:gd name="T151" fmla="*/ 0 h 559"/>
                  <a:gd name="T152" fmla="*/ 47 w 47"/>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7" h="559">
                    <a:moveTo>
                      <a:pt x="40" y="15"/>
                    </a:moveTo>
                    <a:lnTo>
                      <a:pt x="40" y="21"/>
                    </a:lnTo>
                    <a:lnTo>
                      <a:pt x="40" y="27"/>
                    </a:lnTo>
                    <a:lnTo>
                      <a:pt x="40" y="32"/>
                    </a:lnTo>
                    <a:lnTo>
                      <a:pt x="40" y="38"/>
                    </a:lnTo>
                    <a:lnTo>
                      <a:pt x="41" y="43"/>
                    </a:lnTo>
                    <a:lnTo>
                      <a:pt x="41" y="48"/>
                    </a:lnTo>
                    <a:lnTo>
                      <a:pt x="41" y="53"/>
                    </a:lnTo>
                    <a:lnTo>
                      <a:pt x="41" y="58"/>
                    </a:lnTo>
                    <a:lnTo>
                      <a:pt x="41" y="62"/>
                    </a:lnTo>
                    <a:lnTo>
                      <a:pt x="41" y="67"/>
                    </a:lnTo>
                    <a:lnTo>
                      <a:pt x="41" y="71"/>
                    </a:lnTo>
                    <a:lnTo>
                      <a:pt x="41" y="76"/>
                    </a:lnTo>
                    <a:lnTo>
                      <a:pt x="41" y="80"/>
                    </a:lnTo>
                    <a:lnTo>
                      <a:pt x="41" y="84"/>
                    </a:lnTo>
                    <a:lnTo>
                      <a:pt x="41" y="88"/>
                    </a:lnTo>
                    <a:lnTo>
                      <a:pt x="41" y="92"/>
                    </a:lnTo>
                    <a:lnTo>
                      <a:pt x="41" y="96"/>
                    </a:lnTo>
                    <a:lnTo>
                      <a:pt x="41" y="100"/>
                    </a:lnTo>
                    <a:lnTo>
                      <a:pt x="41" y="103"/>
                    </a:lnTo>
                    <a:lnTo>
                      <a:pt x="41" y="107"/>
                    </a:lnTo>
                    <a:lnTo>
                      <a:pt x="41" y="111"/>
                    </a:lnTo>
                    <a:lnTo>
                      <a:pt x="41" y="114"/>
                    </a:lnTo>
                    <a:lnTo>
                      <a:pt x="41" y="118"/>
                    </a:lnTo>
                    <a:lnTo>
                      <a:pt x="42" y="121"/>
                    </a:lnTo>
                    <a:lnTo>
                      <a:pt x="42" y="125"/>
                    </a:lnTo>
                    <a:lnTo>
                      <a:pt x="42" y="128"/>
                    </a:lnTo>
                    <a:lnTo>
                      <a:pt x="42" y="131"/>
                    </a:lnTo>
                    <a:lnTo>
                      <a:pt x="42" y="135"/>
                    </a:lnTo>
                    <a:lnTo>
                      <a:pt x="42" y="138"/>
                    </a:lnTo>
                    <a:lnTo>
                      <a:pt x="42" y="141"/>
                    </a:lnTo>
                    <a:lnTo>
                      <a:pt x="42" y="145"/>
                    </a:lnTo>
                    <a:lnTo>
                      <a:pt x="42" y="148"/>
                    </a:lnTo>
                    <a:lnTo>
                      <a:pt x="42" y="151"/>
                    </a:lnTo>
                    <a:lnTo>
                      <a:pt x="42" y="155"/>
                    </a:lnTo>
                    <a:lnTo>
                      <a:pt x="42" y="158"/>
                    </a:lnTo>
                    <a:lnTo>
                      <a:pt x="42" y="161"/>
                    </a:lnTo>
                    <a:lnTo>
                      <a:pt x="42" y="165"/>
                    </a:lnTo>
                    <a:lnTo>
                      <a:pt x="42" y="168"/>
                    </a:lnTo>
                    <a:lnTo>
                      <a:pt x="42" y="172"/>
                    </a:lnTo>
                    <a:lnTo>
                      <a:pt x="42" y="175"/>
                    </a:lnTo>
                    <a:lnTo>
                      <a:pt x="42" y="179"/>
                    </a:lnTo>
                    <a:lnTo>
                      <a:pt x="42" y="183"/>
                    </a:lnTo>
                    <a:lnTo>
                      <a:pt x="42" y="186"/>
                    </a:lnTo>
                    <a:lnTo>
                      <a:pt x="42" y="190"/>
                    </a:lnTo>
                    <a:lnTo>
                      <a:pt x="42" y="194"/>
                    </a:lnTo>
                    <a:lnTo>
                      <a:pt x="42" y="198"/>
                    </a:lnTo>
                    <a:lnTo>
                      <a:pt x="42" y="202"/>
                    </a:lnTo>
                    <a:lnTo>
                      <a:pt x="42" y="206"/>
                    </a:lnTo>
                    <a:lnTo>
                      <a:pt x="43" y="210"/>
                    </a:lnTo>
                    <a:lnTo>
                      <a:pt x="43" y="215"/>
                    </a:lnTo>
                    <a:lnTo>
                      <a:pt x="43" y="219"/>
                    </a:lnTo>
                    <a:lnTo>
                      <a:pt x="43" y="224"/>
                    </a:lnTo>
                    <a:lnTo>
                      <a:pt x="43" y="229"/>
                    </a:lnTo>
                    <a:lnTo>
                      <a:pt x="43" y="233"/>
                    </a:lnTo>
                    <a:lnTo>
                      <a:pt x="43" y="238"/>
                    </a:lnTo>
                    <a:lnTo>
                      <a:pt x="43" y="243"/>
                    </a:lnTo>
                    <a:lnTo>
                      <a:pt x="43" y="249"/>
                    </a:lnTo>
                    <a:lnTo>
                      <a:pt x="43" y="254"/>
                    </a:lnTo>
                    <a:lnTo>
                      <a:pt x="43" y="260"/>
                    </a:lnTo>
                    <a:lnTo>
                      <a:pt x="43" y="266"/>
                    </a:lnTo>
                    <a:lnTo>
                      <a:pt x="43" y="271"/>
                    </a:lnTo>
                    <a:lnTo>
                      <a:pt x="43" y="278"/>
                    </a:lnTo>
                    <a:lnTo>
                      <a:pt x="43" y="284"/>
                    </a:lnTo>
                    <a:lnTo>
                      <a:pt x="43" y="290"/>
                    </a:lnTo>
                    <a:lnTo>
                      <a:pt x="43" y="297"/>
                    </a:lnTo>
                    <a:lnTo>
                      <a:pt x="44" y="304"/>
                    </a:lnTo>
                    <a:lnTo>
                      <a:pt x="44" y="311"/>
                    </a:lnTo>
                    <a:lnTo>
                      <a:pt x="44" y="318"/>
                    </a:lnTo>
                    <a:lnTo>
                      <a:pt x="44" y="326"/>
                    </a:lnTo>
                    <a:lnTo>
                      <a:pt x="44" y="333"/>
                    </a:lnTo>
                    <a:lnTo>
                      <a:pt x="44" y="341"/>
                    </a:lnTo>
                    <a:lnTo>
                      <a:pt x="44" y="350"/>
                    </a:lnTo>
                    <a:lnTo>
                      <a:pt x="44" y="358"/>
                    </a:lnTo>
                    <a:lnTo>
                      <a:pt x="44" y="367"/>
                    </a:lnTo>
                    <a:lnTo>
                      <a:pt x="44" y="376"/>
                    </a:lnTo>
                    <a:lnTo>
                      <a:pt x="44" y="385"/>
                    </a:lnTo>
                    <a:lnTo>
                      <a:pt x="45" y="394"/>
                    </a:lnTo>
                    <a:lnTo>
                      <a:pt x="45" y="404"/>
                    </a:lnTo>
                    <a:lnTo>
                      <a:pt x="45" y="414"/>
                    </a:lnTo>
                    <a:lnTo>
                      <a:pt x="45" y="424"/>
                    </a:lnTo>
                    <a:lnTo>
                      <a:pt x="45" y="435"/>
                    </a:lnTo>
                    <a:lnTo>
                      <a:pt x="45" y="445"/>
                    </a:lnTo>
                    <a:lnTo>
                      <a:pt x="45" y="457"/>
                    </a:lnTo>
                    <a:lnTo>
                      <a:pt x="45" y="468"/>
                    </a:lnTo>
                    <a:lnTo>
                      <a:pt x="46" y="480"/>
                    </a:lnTo>
                    <a:lnTo>
                      <a:pt x="46" y="492"/>
                    </a:lnTo>
                    <a:lnTo>
                      <a:pt x="46" y="504"/>
                    </a:lnTo>
                    <a:lnTo>
                      <a:pt x="46" y="517"/>
                    </a:lnTo>
                    <a:lnTo>
                      <a:pt x="46" y="530"/>
                    </a:lnTo>
                    <a:lnTo>
                      <a:pt x="46" y="543"/>
                    </a:lnTo>
                    <a:lnTo>
                      <a:pt x="46" y="557"/>
                    </a:lnTo>
                    <a:lnTo>
                      <a:pt x="40" y="557"/>
                    </a:lnTo>
                    <a:lnTo>
                      <a:pt x="36" y="557"/>
                    </a:lnTo>
                    <a:lnTo>
                      <a:pt x="31" y="557"/>
                    </a:lnTo>
                    <a:lnTo>
                      <a:pt x="25"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7"/>
                    </a:lnTo>
                    <a:lnTo>
                      <a:pt x="0" y="413"/>
                    </a:lnTo>
                    <a:lnTo>
                      <a:pt x="0" y="410"/>
                    </a:lnTo>
                    <a:lnTo>
                      <a:pt x="0" y="406"/>
                    </a:lnTo>
                    <a:lnTo>
                      <a:pt x="0" y="403"/>
                    </a:lnTo>
                    <a:lnTo>
                      <a:pt x="0" y="400"/>
                    </a:lnTo>
                    <a:lnTo>
                      <a:pt x="0" y="396"/>
                    </a:lnTo>
                    <a:lnTo>
                      <a:pt x="0" y="392"/>
                    </a:lnTo>
                    <a:lnTo>
                      <a:pt x="0" y="389"/>
                    </a:lnTo>
                    <a:lnTo>
                      <a:pt x="0" y="385"/>
                    </a:lnTo>
                    <a:lnTo>
                      <a:pt x="0" y="381"/>
                    </a:lnTo>
                    <a:lnTo>
                      <a:pt x="0" y="377"/>
                    </a:lnTo>
                    <a:lnTo>
                      <a:pt x="0" y="374"/>
                    </a:lnTo>
                    <a:lnTo>
                      <a:pt x="0" y="370"/>
                    </a:lnTo>
                    <a:lnTo>
                      <a:pt x="0" y="365"/>
                    </a:lnTo>
                    <a:lnTo>
                      <a:pt x="0" y="361"/>
                    </a:lnTo>
                    <a:lnTo>
                      <a:pt x="0" y="357"/>
                    </a:lnTo>
                    <a:lnTo>
                      <a:pt x="0" y="353"/>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7" y="0"/>
                    </a:lnTo>
                    <a:lnTo>
                      <a:pt x="15" y="2"/>
                    </a:lnTo>
                    <a:lnTo>
                      <a:pt x="24" y="5"/>
                    </a:lnTo>
                    <a:lnTo>
                      <a:pt x="32" y="9"/>
                    </a:lnTo>
                    <a:lnTo>
                      <a:pt x="40" y="15"/>
                    </a:lnTo>
                  </a:path>
                </a:pathLst>
              </a:custGeom>
              <a:solidFill>
                <a:srgbClr val="ADADA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0" name="Freeform 790">
                <a:extLst>
                  <a:ext uri="{FF2B5EF4-FFF2-40B4-BE49-F238E27FC236}">
                    <a16:creationId xmlns:a16="http://schemas.microsoft.com/office/drawing/2014/main" id="{33F5F7E7-A431-46D5-9179-716AA73EC27A}"/>
                  </a:ext>
                </a:extLst>
              </p:cNvPr>
              <p:cNvSpPr>
                <a:spLocks/>
              </p:cNvSpPr>
              <p:nvPr/>
            </p:nvSpPr>
            <p:spPr bwMode="auto">
              <a:xfrm>
                <a:off x="322" y="3077"/>
                <a:ext cx="42" cy="559"/>
              </a:xfrm>
              <a:custGeom>
                <a:avLst/>
                <a:gdLst>
                  <a:gd name="T0" fmla="*/ 36 w 42"/>
                  <a:gd name="T1" fmla="*/ 32 h 559"/>
                  <a:gd name="T2" fmla="*/ 36 w 42"/>
                  <a:gd name="T3" fmla="*/ 53 h 559"/>
                  <a:gd name="T4" fmla="*/ 36 w 42"/>
                  <a:gd name="T5" fmla="*/ 71 h 559"/>
                  <a:gd name="T6" fmla="*/ 37 w 42"/>
                  <a:gd name="T7" fmla="*/ 88 h 559"/>
                  <a:gd name="T8" fmla="*/ 37 w 42"/>
                  <a:gd name="T9" fmla="*/ 103 h 559"/>
                  <a:gd name="T10" fmla="*/ 37 w 42"/>
                  <a:gd name="T11" fmla="*/ 118 h 559"/>
                  <a:gd name="T12" fmla="*/ 37 w 42"/>
                  <a:gd name="T13" fmla="*/ 131 h 559"/>
                  <a:gd name="T14" fmla="*/ 37 w 42"/>
                  <a:gd name="T15" fmla="*/ 145 h 559"/>
                  <a:gd name="T16" fmla="*/ 38 w 42"/>
                  <a:gd name="T17" fmla="*/ 158 h 559"/>
                  <a:gd name="T18" fmla="*/ 38 w 42"/>
                  <a:gd name="T19" fmla="*/ 172 h 559"/>
                  <a:gd name="T20" fmla="*/ 38 w 42"/>
                  <a:gd name="T21" fmla="*/ 186 h 559"/>
                  <a:gd name="T22" fmla="*/ 38 w 42"/>
                  <a:gd name="T23" fmla="*/ 202 h 559"/>
                  <a:gd name="T24" fmla="*/ 38 w 42"/>
                  <a:gd name="T25" fmla="*/ 219 h 559"/>
                  <a:gd name="T26" fmla="*/ 38 w 42"/>
                  <a:gd name="T27" fmla="*/ 238 h 559"/>
                  <a:gd name="T28" fmla="*/ 39 w 42"/>
                  <a:gd name="T29" fmla="*/ 260 h 559"/>
                  <a:gd name="T30" fmla="*/ 39 w 42"/>
                  <a:gd name="T31" fmla="*/ 284 h 559"/>
                  <a:gd name="T32" fmla="*/ 39 w 42"/>
                  <a:gd name="T33" fmla="*/ 311 h 559"/>
                  <a:gd name="T34" fmla="*/ 39 w 42"/>
                  <a:gd name="T35" fmla="*/ 341 h 559"/>
                  <a:gd name="T36" fmla="*/ 40 w 42"/>
                  <a:gd name="T37" fmla="*/ 376 h 559"/>
                  <a:gd name="T38" fmla="*/ 40 w 42"/>
                  <a:gd name="T39" fmla="*/ 414 h 559"/>
                  <a:gd name="T40" fmla="*/ 40 w 42"/>
                  <a:gd name="T41" fmla="*/ 457 h 559"/>
                  <a:gd name="T42" fmla="*/ 41 w 42"/>
                  <a:gd name="T43" fmla="*/ 504 h 559"/>
                  <a:gd name="T44" fmla="*/ 41 w 42"/>
                  <a:gd name="T45" fmla="*/ 557 h 559"/>
                  <a:gd name="T46" fmla="*/ 28 w 42"/>
                  <a:gd name="T47" fmla="*/ 557 h 559"/>
                  <a:gd name="T48" fmla="*/ 0 w 42"/>
                  <a:gd name="T49" fmla="*/ 558 h 559"/>
                  <a:gd name="T50" fmla="*/ 0 w 42"/>
                  <a:gd name="T51" fmla="*/ 535 h 559"/>
                  <a:gd name="T52" fmla="*/ 0 w 42"/>
                  <a:gd name="T53" fmla="*/ 515 h 559"/>
                  <a:gd name="T54" fmla="*/ 0 w 42"/>
                  <a:gd name="T55" fmla="*/ 496 h 559"/>
                  <a:gd name="T56" fmla="*/ 0 w 42"/>
                  <a:gd name="T57" fmla="*/ 480 h 559"/>
                  <a:gd name="T58" fmla="*/ 0 w 42"/>
                  <a:gd name="T59" fmla="*/ 465 h 559"/>
                  <a:gd name="T60" fmla="*/ 0 w 42"/>
                  <a:gd name="T61" fmla="*/ 450 h 559"/>
                  <a:gd name="T62" fmla="*/ 0 w 42"/>
                  <a:gd name="T63" fmla="*/ 437 h 559"/>
                  <a:gd name="T64" fmla="*/ 0 w 42"/>
                  <a:gd name="T65" fmla="*/ 423 h 559"/>
                  <a:gd name="T66" fmla="*/ 0 w 42"/>
                  <a:gd name="T67" fmla="*/ 410 h 559"/>
                  <a:gd name="T68" fmla="*/ 0 w 42"/>
                  <a:gd name="T69" fmla="*/ 396 h 559"/>
                  <a:gd name="T70" fmla="*/ 0 w 42"/>
                  <a:gd name="T71" fmla="*/ 381 h 559"/>
                  <a:gd name="T72" fmla="*/ 0 w 42"/>
                  <a:gd name="T73" fmla="*/ 365 h 559"/>
                  <a:gd name="T74" fmla="*/ 0 w 42"/>
                  <a:gd name="T75" fmla="*/ 348 h 559"/>
                  <a:gd name="T76" fmla="*/ 0 w 42"/>
                  <a:gd name="T77" fmla="*/ 329 h 559"/>
                  <a:gd name="T78" fmla="*/ 0 w 42"/>
                  <a:gd name="T79" fmla="*/ 307 h 559"/>
                  <a:gd name="T80" fmla="*/ 0 w 42"/>
                  <a:gd name="T81" fmla="*/ 283 h 559"/>
                  <a:gd name="T82" fmla="*/ 0 w 42"/>
                  <a:gd name="T83" fmla="*/ 256 h 559"/>
                  <a:gd name="T84" fmla="*/ 0 w 42"/>
                  <a:gd name="T85" fmla="*/ 226 h 559"/>
                  <a:gd name="T86" fmla="*/ 0 w 42"/>
                  <a:gd name="T87" fmla="*/ 192 h 559"/>
                  <a:gd name="T88" fmla="*/ 0 w 42"/>
                  <a:gd name="T89" fmla="*/ 155 h 559"/>
                  <a:gd name="T90" fmla="*/ 0 w 42"/>
                  <a:gd name="T91" fmla="*/ 112 h 559"/>
                  <a:gd name="T92" fmla="*/ 0 w 42"/>
                  <a:gd name="T93" fmla="*/ 66 h 559"/>
                  <a:gd name="T94" fmla="*/ 0 w 42"/>
                  <a:gd name="T95" fmla="*/ 14 h 559"/>
                  <a:gd name="T96" fmla="*/ 17 w 42"/>
                  <a:gd name="T97" fmla="*/ 3 h 559"/>
                  <a:gd name="T98" fmla="*/ 36 w 42"/>
                  <a:gd name="T99" fmla="*/ 15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
                  <a:gd name="T151" fmla="*/ 0 h 559"/>
                  <a:gd name="T152" fmla="*/ 42 w 42"/>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 h="559">
                    <a:moveTo>
                      <a:pt x="36" y="15"/>
                    </a:moveTo>
                    <a:lnTo>
                      <a:pt x="36" y="21"/>
                    </a:lnTo>
                    <a:lnTo>
                      <a:pt x="36" y="27"/>
                    </a:lnTo>
                    <a:lnTo>
                      <a:pt x="36" y="32"/>
                    </a:lnTo>
                    <a:lnTo>
                      <a:pt x="36" y="38"/>
                    </a:lnTo>
                    <a:lnTo>
                      <a:pt x="36" y="43"/>
                    </a:lnTo>
                    <a:lnTo>
                      <a:pt x="36" y="48"/>
                    </a:lnTo>
                    <a:lnTo>
                      <a:pt x="36" y="53"/>
                    </a:lnTo>
                    <a:lnTo>
                      <a:pt x="36" y="58"/>
                    </a:lnTo>
                    <a:lnTo>
                      <a:pt x="36" y="62"/>
                    </a:lnTo>
                    <a:lnTo>
                      <a:pt x="36" y="67"/>
                    </a:lnTo>
                    <a:lnTo>
                      <a:pt x="36" y="71"/>
                    </a:lnTo>
                    <a:lnTo>
                      <a:pt x="36" y="76"/>
                    </a:lnTo>
                    <a:lnTo>
                      <a:pt x="36" y="80"/>
                    </a:lnTo>
                    <a:lnTo>
                      <a:pt x="37" y="84"/>
                    </a:lnTo>
                    <a:lnTo>
                      <a:pt x="37" y="88"/>
                    </a:lnTo>
                    <a:lnTo>
                      <a:pt x="37" y="92"/>
                    </a:lnTo>
                    <a:lnTo>
                      <a:pt x="37" y="96"/>
                    </a:lnTo>
                    <a:lnTo>
                      <a:pt x="37" y="100"/>
                    </a:lnTo>
                    <a:lnTo>
                      <a:pt x="37" y="103"/>
                    </a:lnTo>
                    <a:lnTo>
                      <a:pt x="37" y="107"/>
                    </a:lnTo>
                    <a:lnTo>
                      <a:pt x="37" y="111"/>
                    </a:lnTo>
                    <a:lnTo>
                      <a:pt x="37" y="114"/>
                    </a:lnTo>
                    <a:lnTo>
                      <a:pt x="37" y="118"/>
                    </a:lnTo>
                    <a:lnTo>
                      <a:pt x="37" y="121"/>
                    </a:lnTo>
                    <a:lnTo>
                      <a:pt x="37" y="125"/>
                    </a:lnTo>
                    <a:lnTo>
                      <a:pt x="37" y="128"/>
                    </a:lnTo>
                    <a:lnTo>
                      <a:pt x="37" y="131"/>
                    </a:lnTo>
                    <a:lnTo>
                      <a:pt x="37" y="135"/>
                    </a:lnTo>
                    <a:lnTo>
                      <a:pt x="37" y="138"/>
                    </a:lnTo>
                    <a:lnTo>
                      <a:pt x="37" y="141"/>
                    </a:lnTo>
                    <a:lnTo>
                      <a:pt x="37" y="145"/>
                    </a:lnTo>
                    <a:lnTo>
                      <a:pt x="37" y="148"/>
                    </a:lnTo>
                    <a:lnTo>
                      <a:pt x="37" y="151"/>
                    </a:lnTo>
                    <a:lnTo>
                      <a:pt x="37" y="155"/>
                    </a:lnTo>
                    <a:lnTo>
                      <a:pt x="38" y="158"/>
                    </a:lnTo>
                    <a:lnTo>
                      <a:pt x="38" y="161"/>
                    </a:lnTo>
                    <a:lnTo>
                      <a:pt x="38" y="165"/>
                    </a:lnTo>
                    <a:lnTo>
                      <a:pt x="38" y="168"/>
                    </a:lnTo>
                    <a:lnTo>
                      <a:pt x="38" y="172"/>
                    </a:lnTo>
                    <a:lnTo>
                      <a:pt x="38" y="175"/>
                    </a:lnTo>
                    <a:lnTo>
                      <a:pt x="38" y="179"/>
                    </a:lnTo>
                    <a:lnTo>
                      <a:pt x="38" y="183"/>
                    </a:lnTo>
                    <a:lnTo>
                      <a:pt x="38" y="186"/>
                    </a:lnTo>
                    <a:lnTo>
                      <a:pt x="38" y="190"/>
                    </a:lnTo>
                    <a:lnTo>
                      <a:pt x="38" y="194"/>
                    </a:lnTo>
                    <a:lnTo>
                      <a:pt x="38" y="198"/>
                    </a:lnTo>
                    <a:lnTo>
                      <a:pt x="38" y="202"/>
                    </a:lnTo>
                    <a:lnTo>
                      <a:pt x="38" y="206"/>
                    </a:lnTo>
                    <a:lnTo>
                      <a:pt x="38" y="210"/>
                    </a:lnTo>
                    <a:lnTo>
                      <a:pt x="38" y="215"/>
                    </a:lnTo>
                    <a:lnTo>
                      <a:pt x="38" y="219"/>
                    </a:lnTo>
                    <a:lnTo>
                      <a:pt x="38" y="224"/>
                    </a:lnTo>
                    <a:lnTo>
                      <a:pt x="38" y="229"/>
                    </a:lnTo>
                    <a:lnTo>
                      <a:pt x="38" y="233"/>
                    </a:lnTo>
                    <a:lnTo>
                      <a:pt x="38" y="238"/>
                    </a:lnTo>
                    <a:lnTo>
                      <a:pt x="38" y="243"/>
                    </a:lnTo>
                    <a:lnTo>
                      <a:pt x="39" y="249"/>
                    </a:lnTo>
                    <a:lnTo>
                      <a:pt x="39" y="254"/>
                    </a:lnTo>
                    <a:lnTo>
                      <a:pt x="39" y="260"/>
                    </a:lnTo>
                    <a:lnTo>
                      <a:pt x="39" y="266"/>
                    </a:lnTo>
                    <a:lnTo>
                      <a:pt x="39" y="271"/>
                    </a:lnTo>
                    <a:lnTo>
                      <a:pt x="39" y="278"/>
                    </a:lnTo>
                    <a:lnTo>
                      <a:pt x="39" y="284"/>
                    </a:lnTo>
                    <a:lnTo>
                      <a:pt x="39" y="290"/>
                    </a:lnTo>
                    <a:lnTo>
                      <a:pt x="39" y="297"/>
                    </a:lnTo>
                    <a:lnTo>
                      <a:pt x="39" y="304"/>
                    </a:lnTo>
                    <a:lnTo>
                      <a:pt x="39" y="311"/>
                    </a:lnTo>
                    <a:lnTo>
                      <a:pt x="39" y="318"/>
                    </a:lnTo>
                    <a:lnTo>
                      <a:pt x="39" y="326"/>
                    </a:lnTo>
                    <a:lnTo>
                      <a:pt x="39" y="333"/>
                    </a:lnTo>
                    <a:lnTo>
                      <a:pt x="39" y="341"/>
                    </a:lnTo>
                    <a:lnTo>
                      <a:pt x="39" y="350"/>
                    </a:lnTo>
                    <a:lnTo>
                      <a:pt x="40" y="358"/>
                    </a:lnTo>
                    <a:lnTo>
                      <a:pt x="40" y="367"/>
                    </a:lnTo>
                    <a:lnTo>
                      <a:pt x="40" y="376"/>
                    </a:lnTo>
                    <a:lnTo>
                      <a:pt x="40" y="385"/>
                    </a:lnTo>
                    <a:lnTo>
                      <a:pt x="40" y="394"/>
                    </a:lnTo>
                    <a:lnTo>
                      <a:pt x="40" y="404"/>
                    </a:lnTo>
                    <a:lnTo>
                      <a:pt x="40" y="414"/>
                    </a:lnTo>
                    <a:lnTo>
                      <a:pt x="40" y="424"/>
                    </a:lnTo>
                    <a:lnTo>
                      <a:pt x="40" y="435"/>
                    </a:lnTo>
                    <a:lnTo>
                      <a:pt x="40" y="445"/>
                    </a:lnTo>
                    <a:lnTo>
                      <a:pt x="40" y="457"/>
                    </a:lnTo>
                    <a:lnTo>
                      <a:pt x="41" y="468"/>
                    </a:lnTo>
                    <a:lnTo>
                      <a:pt x="41" y="480"/>
                    </a:lnTo>
                    <a:lnTo>
                      <a:pt x="41" y="492"/>
                    </a:lnTo>
                    <a:lnTo>
                      <a:pt x="41" y="504"/>
                    </a:lnTo>
                    <a:lnTo>
                      <a:pt x="41" y="517"/>
                    </a:lnTo>
                    <a:lnTo>
                      <a:pt x="41" y="530"/>
                    </a:lnTo>
                    <a:lnTo>
                      <a:pt x="41" y="543"/>
                    </a:lnTo>
                    <a:lnTo>
                      <a:pt x="41" y="557"/>
                    </a:lnTo>
                    <a:lnTo>
                      <a:pt x="36" y="557"/>
                    </a:lnTo>
                    <a:lnTo>
                      <a:pt x="32" y="557"/>
                    </a:lnTo>
                    <a:lnTo>
                      <a:pt x="28" y="557"/>
                    </a:lnTo>
                    <a:lnTo>
                      <a:pt x="22"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7"/>
                    </a:lnTo>
                    <a:lnTo>
                      <a:pt x="0" y="413"/>
                    </a:lnTo>
                    <a:lnTo>
                      <a:pt x="0" y="410"/>
                    </a:lnTo>
                    <a:lnTo>
                      <a:pt x="0" y="406"/>
                    </a:lnTo>
                    <a:lnTo>
                      <a:pt x="0" y="403"/>
                    </a:lnTo>
                    <a:lnTo>
                      <a:pt x="0" y="400"/>
                    </a:lnTo>
                    <a:lnTo>
                      <a:pt x="0" y="396"/>
                    </a:lnTo>
                    <a:lnTo>
                      <a:pt x="0" y="392"/>
                    </a:lnTo>
                    <a:lnTo>
                      <a:pt x="0" y="389"/>
                    </a:lnTo>
                    <a:lnTo>
                      <a:pt x="0" y="385"/>
                    </a:lnTo>
                    <a:lnTo>
                      <a:pt x="0" y="381"/>
                    </a:lnTo>
                    <a:lnTo>
                      <a:pt x="0" y="377"/>
                    </a:lnTo>
                    <a:lnTo>
                      <a:pt x="0" y="374"/>
                    </a:lnTo>
                    <a:lnTo>
                      <a:pt x="0" y="370"/>
                    </a:lnTo>
                    <a:lnTo>
                      <a:pt x="0" y="365"/>
                    </a:lnTo>
                    <a:lnTo>
                      <a:pt x="0" y="361"/>
                    </a:lnTo>
                    <a:lnTo>
                      <a:pt x="0" y="357"/>
                    </a:lnTo>
                    <a:lnTo>
                      <a:pt x="0" y="353"/>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7" y="0"/>
                    </a:lnTo>
                    <a:lnTo>
                      <a:pt x="17" y="3"/>
                    </a:lnTo>
                    <a:lnTo>
                      <a:pt x="27" y="8"/>
                    </a:lnTo>
                    <a:lnTo>
                      <a:pt x="36" y="15"/>
                    </a:lnTo>
                  </a:path>
                </a:pathLst>
              </a:custGeom>
              <a:solidFill>
                <a:srgbClr val="9E9E9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1" name="Freeform 791">
                <a:extLst>
                  <a:ext uri="{FF2B5EF4-FFF2-40B4-BE49-F238E27FC236}">
                    <a16:creationId xmlns:a16="http://schemas.microsoft.com/office/drawing/2014/main" id="{AC05CB1D-4510-4EFC-8AD0-C1A1702B1344}"/>
                  </a:ext>
                </a:extLst>
              </p:cNvPr>
              <p:cNvSpPr>
                <a:spLocks/>
              </p:cNvSpPr>
              <p:nvPr/>
            </p:nvSpPr>
            <p:spPr bwMode="auto">
              <a:xfrm>
                <a:off x="326" y="3077"/>
                <a:ext cx="38" cy="559"/>
              </a:xfrm>
              <a:custGeom>
                <a:avLst/>
                <a:gdLst>
                  <a:gd name="T0" fmla="*/ 33 w 38"/>
                  <a:gd name="T1" fmla="*/ 32 h 559"/>
                  <a:gd name="T2" fmla="*/ 33 w 38"/>
                  <a:gd name="T3" fmla="*/ 53 h 559"/>
                  <a:gd name="T4" fmla="*/ 33 w 38"/>
                  <a:gd name="T5" fmla="*/ 71 h 559"/>
                  <a:gd name="T6" fmla="*/ 33 w 38"/>
                  <a:gd name="T7" fmla="*/ 88 h 559"/>
                  <a:gd name="T8" fmla="*/ 33 w 38"/>
                  <a:gd name="T9" fmla="*/ 103 h 559"/>
                  <a:gd name="T10" fmla="*/ 33 w 38"/>
                  <a:gd name="T11" fmla="*/ 118 h 559"/>
                  <a:gd name="T12" fmla="*/ 34 w 38"/>
                  <a:gd name="T13" fmla="*/ 131 h 559"/>
                  <a:gd name="T14" fmla="*/ 34 w 38"/>
                  <a:gd name="T15" fmla="*/ 145 h 559"/>
                  <a:gd name="T16" fmla="*/ 34 w 38"/>
                  <a:gd name="T17" fmla="*/ 158 h 559"/>
                  <a:gd name="T18" fmla="*/ 34 w 38"/>
                  <a:gd name="T19" fmla="*/ 172 h 559"/>
                  <a:gd name="T20" fmla="*/ 34 w 38"/>
                  <a:gd name="T21" fmla="*/ 186 h 559"/>
                  <a:gd name="T22" fmla="*/ 34 w 38"/>
                  <a:gd name="T23" fmla="*/ 202 h 559"/>
                  <a:gd name="T24" fmla="*/ 34 w 38"/>
                  <a:gd name="T25" fmla="*/ 219 h 559"/>
                  <a:gd name="T26" fmla="*/ 35 w 38"/>
                  <a:gd name="T27" fmla="*/ 238 h 559"/>
                  <a:gd name="T28" fmla="*/ 35 w 38"/>
                  <a:gd name="T29" fmla="*/ 260 h 559"/>
                  <a:gd name="T30" fmla="*/ 35 w 38"/>
                  <a:gd name="T31" fmla="*/ 284 h 559"/>
                  <a:gd name="T32" fmla="*/ 35 w 38"/>
                  <a:gd name="T33" fmla="*/ 311 h 559"/>
                  <a:gd name="T34" fmla="*/ 36 w 38"/>
                  <a:gd name="T35" fmla="*/ 341 h 559"/>
                  <a:gd name="T36" fmla="*/ 36 w 38"/>
                  <a:gd name="T37" fmla="*/ 376 h 559"/>
                  <a:gd name="T38" fmla="*/ 36 w 38"/>
                  <a:gd name="T39" fmla="*/ 414 h 559"/>
                  <a:gd name="T40" fmla="*/ 37 w 38"/>
                  <a:gd name="T41" fmla="*/ 457 h 559"/>
                  <a:gd name="T42" fmla="*/ 37 w 38"/>
                  <a:gd name="T43" fmla="*/ 504 h 559"/>
                  <a:gd name="T44" fmla="*/ 37 w 38"/>
                  <a:gd name="T45" fmla="*/ 557 h 559"/>
                  <a:gd name="T46" fmla="*/ 23 w 38"/>
                  <a:gd name="T47" fmla="*/ 557 h 559"/>
                  <a:gd name="T48" fmla="*/ 0 w 38"/>
                  <a:gd name="T49" fmla="*/ 552 h 559"/>
                  <a:gd name="T50" fmla="*/ 0 w 38"/>
                  <a:gd name="T51" fmla="*/ 530 h 559"/>
                  <a:gd name="T52" fmla="*/ 0 w 38"/>
                  <a:gd name="T53" fmla="*/ 510 h 559"/>
                  <a:gd name="T54" fmla="*/ 0 w 38"/>
                  <a:gd name="T55" fmla="*/ 492 h 559"/>
                  <a:gd name="T56" fmla="*/ 0 w 38"/>
                  <a:gd name="T57" fmla="*/ 476 h 559"/>
                  <a:gd name="T58" fmla="*/ 0 w 38"/>
                  <a:gd name="T59" fmla="*/ 461 h 559"/>
                  <a:gd name="T60" fmla="*/ 0 w 38"/>
                  <a:gd name="T61" fmla="*/ 447 h 559"/>
                  <a:gd name="T62" fmla="*/ 1 w 38"/>
                  <a:gd name="T63" fmla="*/ 433 h 559"/>
                  <a:gd name="T64" fmla="*/ 1 w 38"/>
                  <a:gd name="T65" fmla="*/ 420 h 559"/>
                  <a:gd name="T66" fmla="*/ 1 w 38"/>
                  <a:gd name="T67" fmla="*/ 406 h 559"/>
                  <a:gd name="T68" fmla="*/ 1 w 38"/>
                  <a:gd name="T69" fmla="*/ 392 h 559"/>
                  <a:gd name="T70" fmla="*/ 1 w 38"/>
                  <a:gd name="T71" fmla="*/ 377 h 559"/>
                  <a:gd name="T72" fmla="*/ 1 w 38"/>
                  <a:gd name="T73" fmla="*/ 361 h 559"/>
                  <a:gd name="T74" fmla="*/ 1 w 38"/>
                  <a:gd name="T75" fmla="*/ 343 h 559"/>
                  <a:gd name="T76" fmla="*/ 1 w 38"/>
                  <a:gd name="T77" fmla="*/ 324 h 559"/>
                  <a:gd name="T78" fmla="*/ 0 w 38"/>
                  <a:gd name="T79" fmla="*/ 302 h 559"/>
                  <a:gd name="T80" fmla="*/ 0 w 38"/>
                  <a:gd name="T81" fmla="*/ 277 h 559"/>
                  <a:gd name="T82" fmla="*/ 0 w 38"/>
                  <a:gd name="T83" fmla="*/ 249 h 559"/>
                  <a:gd name="T84" fmla="*/ 0 w 38"/>
                  <a:gd name="T85" fmla="*/ 218 h 559"/>
                  <a:gd name="T86" fmla="*/ 0 w 38"/>
                  <a:gd name="T87" fmla="*/ 183 h 559"/>
                  <a:gd name="T88" fmla="*/ 0 w 38"/>
                  <a:gd name="T89" fmla="*/ 144 h 559"/>
                  <a:gd name="T90" fmla="*/ 0 w 38"/>
                  <a:gd name="T91" fmla="*/ 101 h 559"/>
                  <a:gd name="T92" fmla="*/ 0 w 38"/>
                  <a:gd name="T93" fmla="*/ 53 h 559"/>
                  <a:gd name="T94" fmla="*/ 0 w 38"/>
                  <a:gd name="T95" fmla="*/ 0 h 559"/>
                  <a:gd name="T96" fmla="*/ 25 w 38"/>
                  <a:gd name="T97" fmla="*/ 8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
                  <a:gd name="T148" fmla="*/ 0 h 559"/>
                  <a:gd name="T149" fmla="*/ 38 w 38"/>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 h="559">
                    <a:moveTo>
                      <a:pt x="33" y="15"/>
                    </a:moveTo>
                    <a:lnTo>
                      <a:pt x="33" y="21"/>
                    </a:lnTo>
                    <a:lnTo>
                      <a:pt x="33" y="27"/>
                    </a:lnTo>
                    <a:lnTo>
                      <a:pt x="33" y="32"/>
                    </a:lnTo>
                    <a:lnTo>
                      <a:pt x="33" y="38"/>
                    </a:lnTo>
                    <a:lnTo>
                      <a:pt x="33" y="43"/>
                    </a:lnTo>
                    <a:lnTo>
                      <a:pt x="33" y="48"/>
                    </a:lnTo>
                    <a:lnTo>
                      <a:pt x="33" y="53"/>
                    </a:lnTo>
                    <a:lnTo>
                      <a:pt x="33" y="58"/>
                    </a:lnTo>
                    <a:lnTo>
                      <a:pt x="33" y="62"/>
                    </a:lnTo>
                    <a:lnTo>
                      <a:pt x="33" y="67"/>
                    </a:lnTo>
                    <a:lnTo>
                      <a:pt x="33" y="71"/>
                    </a:lnTo>
                    <a:lnTo>
                      <a:pt x="33" y="76"/>
                    </a:lnTo>
                    <a:lnTo>
                      <a:pt x="33" y="80"/>
                    </a:lnTo>
                    <a:lnTo>
                      <a:pt x="33" y="84"/>
                    </a:lnTo>
                    <a:lnTo>
                      <a:pt x="33" y="88"/>
                    </a:lnTo>
                    <a:lnTo>
                      <a:pt x="33" y="92"/>
                    </a:lnTo>
                    <a:lnTo>
                      <a:pt x="33" y="96"/>
                    </a:lnTo>
                    <a:lnTo>
                      <a:pt x="33" y="100"/>
                    </a:lnTo>
                    <a:lnTo>
                      <a:pt x="33" y="103"/>
                    </a:lnTo>
                    <a:lnTo>
                      <a:pt x="33" y="107"/>
                    </a:lnTo>
                    <a:lnTo>
                      <a:pt x="33" y="111"/>
                    </a:lnTo>
                    <a:lnTo>
                      <a:pt x="33" y="114"/>
                    </a:lnTo>
                    <a:lnTo>
                      <a:pt x="33" y="118"/>
                    </a:lnTo>
                    <a:lnTo>
                      <a:pt x="34" y="121"/>
                    </a:lnTo>
                    <a:lnTo>
                      <a:pt x="34" y="125"/>
                    </a:lnTo>
                    <a:lnTo>
                      <a:pt x="34" y="128"/>
                    </a:lnTo>
                    <a:lnTo>
                      <a:pt x="34" y="131"/>
                    </a:lnTo>
                    <a:lnTo>
                      <a:pt x="34" y="135"/>
                    </a:lnTo>
                    <a:lnTo>
                      <a:pt x="34" y="138"/>
                    </a:lnTo>
                    <a:lnTo>
                      <a:pt x="34" y="141"/>
                    </a:lnTo>
                    <a:lnTo>
                      <a:pt x="34" y="145"/>
                    </a:lnTo>
                    <a:lnTo>
                      <a:pt x="34" y="148"/>
                    </a:lnTo>
                    <a:lnTo>
                      <a:pt x="34" y="151"/>
                    </a:lnTo>
                    <a:lnTo>
                      <a:pt x="34" y="155"/>
                    </a:lnTo>
                    <a:lnTo>
                      <a:pt x="34" y="158"/>
                    </a:lnTo>
                    <a:lnTo>
                      <a:pt x="34" y="161"/>
                    </a:lnTo>
                    <a:lnTo>
                      <a:pt x="34" y="165"/>
                    </a:lnTo>
                    <a:lnTo>
                      <a:pt x="34" y="168"/>
                    </a:lnTo>
                    <a:lnTo>
                      <a:pt x="34" y="172"/>
                    </a:lnTo>
                    <a:lnTo>
                      <a:pt x="34" y="175"/>
                    </a:lnTo>
                    <a:lnTo>
                      <a:pt x="34" y="179"/>
                    </a:lnTo>
                    <a:lnTo>
                      <a:pt x="34" y="183"/>
                    </a:lnTo>
                    <a:lnTo>
                      <a:pt x="34" y="186"/>
                    </a:lnTo>
                    <a:lnTo>
                      <a:pt x="34" y="190"/>
                    </a:lnTo>
                    <a:lnTo>
                      <a:pt x="34" y="194"/>
                    </a:lnTo>
                    <a:lnTo>
                      <a:pt x="34" y="198"/>
                    </a:lnTo>
                    <a:lnTo>
                      <a:pt x="34" y="202"/>
                    </a:lnTo>
                    <a:lnTo>
                      <a:pt x="34" y="206"/>
                    </a:lnTo>
                    <a:lnTo>
                      <a:pt x="34" y="210"/>
                    </a:lnTo>
                    <a:lnTo>
                      <a:pt x="34" y="215"/>
                    </a:lnTo>
                    <a:lnTo>
                      <a:pt x="34" y="219"/>
                    </a:lnTo>
                    <a:lnTo>
                      <a:pt x="35" y="224"/>
                    </a:lnTo>
                    <a:lnTo>
                      <a:pt x="35" y="229"/>
                    </a:lnTo>
                    <a:lnTo>
                      <a:pt x="35" y="233"/>
                    </a:lnTo>
                    <a:lnTo>
                      <a:pt x="35" y="238"/>
                    </a:lnTo>
                    <a:lnTo>
                      <a:pt x="35" y="243"/>
                    </a:lnTo>
                    <a:lnTo>
                      <a:pt x="35" y="249"/>
                    </a:lnTo>
                    <a:lnTo>
                      <a:pt x="35" y="254"/>
                    </a:lnTo>
                    <a:lnTo>
                      <a:pt x="35" y="260"/>
                    </a:lnTo>
                    <a:lnTo>
                      <a:pt x="35" y="266"/>
                    </a:lnTo>
                    <a:lnTo>
                      <a:pt x="35" y="271"/>
                    </a:lnTo>
                    <a:lnTo>
                      <a:pt x="35" y="278"/>
                    </a:lnTo>
                    <a:lnTo>
                      <a:pt x="35" y="284"/>
                    </a:lnTo>
                    <a:lnTo>
                      <a:pt x="35" y="290"/>
                    </a:lnTo>
                    <a:lnTo>
                      <a:pt x="35" y="297"/>
                    </a:lnTo>
                    <a:lnTo>
                      <a:pt x="35" y="304"/>
                    </a:lnTo>
                    <a:lnTo>
                      <a:pt x="35" y="311"/>
                    </a:lnTo>
                    <a:lnTo>
                      <a:pt x="35" y="318"/>
                    </a:lnTo>
                    <a:lnTo>
                      <a:pt x="35" y="326"/>
                    </a:lnTo>
                    <a:lnTo>
                      <a:pt x="36" y="333"/>
                    </a:lnTo>
                    <a:lnTo>
                      <a:pt x="36" y="341"/>
                    </a:lnTo>
                    <a:lnTo>
                      <a:pt x="36" y="350"/>
                    </a:lnTo>
                    <a:lnTo>
                      <a:pt x="36" y="358"/>
                    </a:lnTo>
                    <a:lnTo>
                      <a:pt x="36" y="367"/>
                    </a:lnTo>
                    <a:lnTo>
                      <a:pt x="36" y="376"/>
                    </a:lnTo>
                    <a:lnTo>
                      <a:pt x="36" y="385"/>
                    </a:lnTo>
                    <a:lnTo>
                      <a:pt x="36" y="394"/>
                    </a:lnTo>
                    <a:lnTo>
                      <a:pt x="36" y="404"/>
                    </a:lnTo>
                    <a:lnTo>
                      <a:pt x="36" y="414"/>
                    </a:lnTo>
                    <a:lnTo>
                      <a:pt x="36" y="424"/>
                    </a:lnTo>
                    <a:lnTo>
                      <a:pt x="36" y="435"/>
                    </a:lnTo>
                    <a:lnTo>
                      <a:pt x="36" y="445"/>
                    </a:lnTo>
                    <a:lnTo>
                      <a:pt x="37" y="457"/>
                    </a:lnTo>
                    <a:lnTo>
                      <a:pt x="37" y="468"/>
                    </a:lnTo>
                    <a:lnTo>
                      <a:pt x="37" y="480"/>
                    </a:lnTo>
                    <a:lnTo>
                      <a:pt x="37" y="492"/>
                    </a:lnTo>
                    <a:lnTo>
                      <a:pt x="37" y="504"/>
                    </a:lnTo>
                    <a:lnTo>
                      <a:pt x="37" y="517"/>
                    </a:lnTo>
                    <a:lnTo>
                      <a:pt x="37" y="530"/>
                    </a:lnTo>
                    <a:lnTo>
                      <a:pt x="37" y="543"/>
                    </a:lnTo>
                    <a:lnTo>
                      <a:pt x="37" y="557"/>
                    </a:lnTo>
                    <a:lnTo>
                      <a:pt x="32" y="557"/>
                    </a:lnTo>
                    <a:lnTo>
                      <a:pt x="28" y="557"/>
                    </a:lnTo>
                    <a:lnTo>
                      <a:pt x="23"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1" y="433"/>
                    </a:lnTo>
                    <a:lnTo>
                      <a:pt x="1" y="430"/>
                    </a:lnTo>
                    <a:lnTo>
                      <a:pt x="1" y="427"/>
                    </a:lnTo>
                    <a:lnTo>
                      <a:pt x="1" y="423"/>
                    </a:lnTo>
                    <a:lnTo>
                      <a:pt x="1" y="420"/>
                    </a:lnTo>
                    <a:lnTo>
                      <a:pt x="1" y="417"/>
                    </a:lnTo>
                    <a:lnTo>
                      <a:pt x="1" y="413"/>
                    </a:lnTo>
                    <a:lnTo>
                      <a:pt x="1" y="410"/>
                    </a:lnTo>
                    <a:lnTo>
                      <a:pt x="1" y="406"/>
                    </a:lnTo>
                    <a:lnTo>
                      <a:pt x="1" y="403"/>
                    </a:lnTo>
                    <a:lnTo>
                      <a:pt x="1" y="400"/>
                    </a:lnTo>
                    <a:lnTo>
                      <a:pt x="1" y="396"/>
                    </a:lnTo>
                    <a:lnTo>
                      <a:pt x="1" y="392"/>
                    </a:lnTo>
                    <a:lnTo>
                      <a:pt x="1" y="389"/>
                    </a:lnTo>
                    <a:lnTo>
                      <a:pt x="1" y="385"/>
                    </a:lnTo>
                    <a:lnTo>
                      <a:pt x="1" y="381"/>
                    </a:lnTo>
                    <a:lnTo>
                      <a:pt x="1" y="377"/>
                    </a:lnTo>
                    <a:lnTo>
                      <a:pt x="1" y="374"/>
                    </a:lnTo>
                    <a:lnTo>
                      <a:pt x="1" y="370"/>
                    </a:lnTo>
                    <a:lnTo>
                      <a:pt x="1" y="365"/>
                    </a:lnTo>
                    <a:lnTo>
                      <a:pt x="1" y="361"/>
                    </a:lnTo>
                    <a:lnTo>
                      <a:pt x="1" y="357"/>
                    </a:lnTo>
                    <a:lnTo>
                      <a:pt x="1" y="353"/>
                    </a:lnTo>
                    <a:lnTo>
                      <a:pt x="1" y="348"/>
                    </a:lnTo>
                    <a:lnTo>
                      <a:pt x="1" y="343"/>
                    </a:lnTo>
                    <a:lnTo>
                      <a:pt x="1" y="339"/>
                    </a:lnTo>
                    <a:lnTo>
                      <a:pt x="1" y="334"/>
                    </a:lnTo>
                    <a:lnTo>
                      <a:pt x="1" y="329"/>
                    </a:lnTo>
                    <a:lnTo>
                      <a:pt x="1" y="324"/>
                    </a:lnTo>
                    <a:lnTo>
                      <a:pt x="1" y="318"/>
                    </a:lnTo>
                    <a:lnTo>
                      <a:pt x="1" y="313"/>
                    </a:lnTo>
                    <a:lnTo>
                      <a:pt x="1"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7" y="0"/>
                    </a:lnTo>
                    <a:lnTo>
                      <a:pt x="16" y="3"/>
                    </a:lnTo>
                    <a:lnTo>
                      <a:pt x="25" y="8"/>
                    </a:lnTo>
                    <a:lnTo>
                      <a:pt x="33" y="15"/>
                    </a:lnTo>
                  </a:path>
                </a:pathLst>
              </a:custGeom>
              <a:solidFill>
                <a:srgbClr val="8C8C8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2" name="Freeform 792">
                <a:extLst>
                  <a:ext uri="{FF2B5EF4-FFF2-40B4-BE49-F238E27FC236}">
                    <a16:creationId xmlns:a16="http://schemas.microsoft.com/office/drawing/2014/main" id="{ED64FAA5-143E-4BFF-AF7D-2A2BD1502EF2}"/>
                  </a:ext>
                </a:extLst>
              </p:cNvPr>
              <p:cNvSpPr>
                <a:spLocks/>
              </p:cNvSpPr>
              <p:nvPr/>
            </p:nvSpPr>
            <p:spPr bwMode="auto">
              <a:xfrm>
                <a:off x="331" y="3077"/>
                <a:ext cx="33" cy="559"/>
              </a:xfrm>
              <a:custGeom>
                <a:avLst/>
                <a:gdLst>
                  <a:gd name="T0" fmla="*/ 28 w 33"/>
                  <a:gd name="T1" fmla="*/ 32 h 559"/>
                  <a:gd name="T2" fmla="*/ 28 w 33"/>
                  <a:gd name="T3" fmla="*/ 53 h 559"/>
                  <a:gd name="T4" fmla="*/ 29 w 33"/>
                  <a:gd name="T5" fmla="*/ 71 h 559"/>
                  <a:gd name="T6" fmla="*/ 29 w 33"/>
                  <a:gd name="T7" fmla="*/ 88 h 559"/>
                  <a:gd name="T8" fmla="*/ 29 w 33"/>
                  <a:gd name="T9" fmla="*/ 103 h 559"/>
                  <a:gd name="T10" fmla="*/ 29 w 33"/>
                  <a:gd name="T11" fmla="*/ 118 h 559"/>
                  <a:gd name="T12" fmla="*/ 29 w 33"/>
                  <a:gd name="T13" fmla="*/ 131 h 559"/>
                  <a:gd name="T14" fmla="*/ 29 w 33"/>
                  <a:gd name="T15" fmla="*/ 145 h 559"/>
                  <a:gd name="T16" fmla="*/ 30 w 33"/>
                  <a:gd name="T17" fmla="*/ 158 h 559"/>
                  <a:gd name="T18" fmla="*/ 30 w 33"/>
                  <a:gd name="T19" fmla="*/ 172 h 559"/>
                  <a:gd name="T20" fmla="*/ 30 w 33"/>
                  <a:gd name="T21" fmla="*/ 186 h 559"/>
                  <a:gd name="T22" fmla="*/ 30 w 33"/>
                  <a:gd name="T23" fmla="*/ 202 h 559"/>
                  <a:gd name="T24" fmla="*/ 30 w 33"/>
                  <a:gd name="T25" fmla="*/ 219 h 559"/>
                  <a:gd name="T26" fmla="*/ 30 w 33"/>
                  <a:gd name="T27" fmla="*/ 238 h 559"/>
                  <a:gd name="T28" fmla="*/ 30 w 33"/>
                  <a:gd name="T29" fmla="*/ 260 h 559"/>
                  <a:gd name="T30" fmla="*/ 31 w 33"/>
                  <a:gd name="T31" fmla="*/ 284 h 559"/>
                  <a:gd name="T32" fmla="*/ 31 w 33"/>
                  <a:gd name="T33" fmla="*/ 311 h 559"/>
                  <a:gd name="T34" fmla="*/ 31 w 33"/>
                  <a:gd name="T35" fmla="*/ 341 h 559"/>
                  <a:gd name="T36" fmla="*/ 31 w 33"/>
                  <a:gd name="T37" fmla="*/ 376 h 559"/>
                  <a:gd name="T38" fmla="*/ 31 w 33"/>
                  <a:gd name="T39" fmla="*/ 414 h 559"/>
                  <a:gd name="T40" fmla="*/ 32 w 33"/>
                  <a:gd name="T41" fmla="*/ 457 h 559"/>
                  <a:gd name="T42" fmla="*/ 32 w 33"/>
                  <a:gd name="T43" fmla="*/ 504 h 559"/>
                  <a:gd name="T44" fmla="*/ 32 w 33"/>
                  <a:gd name="T45" fmla="*/ 557 h 559"/>
                  <a:gd name="T46" fmla="*/ 14 w 33"/>
                  <a:gd name="T47" fmla="*/ 557 h 559"/>
                  <a:gd name="T48" fmla="*/ 0 w 33"/>
                  <a:gd name="T49" fmla="*/ 546 h 559"/>
                  <a:gd name="T50" fmla="*/ 0 w 33"/>
                  <a:gd name="T51" fmla="*/ 524 h 559"/>
                  <a:gd name="T52" fmla="*/ 0 w 33"/>
                  <a:gd name="T53" fmla="*/ 505 h 559"/>
                  <a:gd name="T54" fmla="*/ 0 w 33"/>
                  <a:gd name="T55" fmla="*/ 488 h 559"/>
                  <a:gd name="T56" fmla="*/ 0 w 33"/>
                  <a:gd name="T57" fmla="*/ 472 h 559"/>
                  <a:gd name="T58" fmla="*/ 0 w 33"/>
                  <a:gd name="T59" fmla="*/ 457 h 559"/>
                  <a:gd name="T60" fmla="*/ 0 w 33"/>
                  <a:gd name="T61" fmla="*/ 443 h 559"/>
                  <a:gd name="T62" fmla="*/ 0 w 33"/>
                  <a:gd name="T63" fmla="*/ 430 h 559"/>
                  <a:gd name="T64" fmla="*/ 0 w 33"/>
                  <a:gd name="T65" fmla="*/ 417 h 559"/>
                  <a:gd name="T66" fmla="*/ 0 w 33"/>
                  <a:gd name="T67" fmla="*/ 403 h 559"/>
                  <a:gd name="T68" fmla="*/ 0 w 33"/>
                  <a:gd name="T69" fmla="*/ 389 h 559"/>
                  <a:gd name="T70" fmla="*/ 0 w 33"/>
                  <a:gd name="T71" fmla="*/ 374 h 559"/>
                  <a:gd name="T72" fmla="*/ 0 w 33"/>
                  <a:gd name="T73" fmla="*/ 357 h 559"/>
                  <a:gd name="T74" fmla="*/ 0 w 33"/>
                  <a:gd name="T75" fmla="*/ 339 h 559"/>
                  <a:gd name="T76" fmla="*/ 0 w 33"/>
                  <a:gd name="T77" fmla="*/ 318 h 559"/>
                  <a:gd name="T78" fmla="*/ 0 w 33"/>
                  <a:gd name="T79" fmla="*/ 296 h 559"/>
                  <a:gd name="T80" fmla="*/ 0 w 33"/>
                  <a:gd name="T81" fmla="*/ 270 h 559"/>
                  <a:gd name="T82" fmla="*/ 0 w 33"/>
                  <a:gd name="T83" fmla="*/ 242 h 559"/>
                  <a:gd name="T84" fmla="*/ 0 w 33"/>
                  <a:gd name="T85" fmla="*/ 210 h 559"/>
                  <a:gd name="T86" fmla="*/ 0 w 33"/>
                  <a:gd name="T87" fmla="*/ 174 h 559"/>
                  <a:gd name="T88" fmla="*/ 0 w 33"/>
                  <a:gd name="T89" fmla="*/ 134 h 559"/>
                  <a:gd name="T90" fmla="*/ 0 w 33"/>
                  <a:gd name="T91" fmla="*/ 90 h 559"/>
                  <a:gd name="T92" fmla="*/ 0 w 33"/>
                  <a:gd name="T93" fmla="*/ 40 h 559"/>
                  <a:gd name="T94" fmla="*/ 0 w 33"/>
                  <a:gd name="T95" fmla="*/ 0 h 559"/>
                  <a:gd name="T96" fmla="*/ 28 w 33"/>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
                  <a:gd name="T148" fmla="*/ 0 h 559"/>
                  <a:gd name="T149" fmla="*/ 33 w 33"/>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 h="559">
                    <a:moveTo>
                      <a:pt x="28" y="15"/>
                    </a:moveTo>
                    <a:lnTo>
                      <a:pt x="28" y="21"/>
                    </a:lnTo>
                    <a:lnTo>
                      <a:pt x="28" y="27"/>
                    </a:lnTo>
                    <a:lnTo>
                      <a:pt x="28" y="32"/>
                    </a:lnTo>
                    <a:lnTo>
                      <a:pt x="28" y="38"/>
                    </a:lnTo>
                    <a:lnTo>
                      <a:pt x="28" y="43"/>
                    </a:lnTo>
                    <a:lnTo>
                      <a:pt x="28" y="48"/>
                    </a:lnTo>
                    <a:lnTo>
                      <a:pt x="28" y="53"/>
                    </a:lnTo>
                    <a:lnTo>
                      <a:pt x="29" y="58"/>
                    </a:lnTo>
                    <a:lnTo>
                      <a:pt x="29" y="62"/>
                    </a:lnTo>
                    <a:lnTo>
                      <a:pt x="29" y="67"/>
                    </a:lnTo>
                    <a:lnTo>
                      <a:pt x="29" y="71"/>
                    </a:lnTo>
                    <a:lnTo>
                      <a:pt x="29" y="76"/>
                    </a:lnTo>
                    <a:lnTo>
                      <a:pt x="29" y="80"/>
                    </a:lnTo>
                    <a:lnTo>
                      <a:pt x="29" y="84"/>
                    </a:lnTo>
                    <a:lnTo>
                      <a:pt x="29" y="88"/>
                    </a:lnTo>
                    <a:lnTo>
                      <a:pt x="29" y="92"/>
                    </a:lnTo>
                    <a:lnTo>
                      <a:pt x="29" y="96"/>
                    </a:lnTo>
                    <a:lnTo>
                      <a:pt x="29" y="100"/>
                    </a:lnTo>
                    <a:lnTo>
                      <a:pt x="29" y="103"/>
                    </a:lnTo>
                    <a:lnTo>
                      <a:pt x="29" y="107"/>
                    </a:lnTo>
                    <a:lnTo>
                      <a:pt x="29" y="111"/>
                    </a:lnTo>
                    <a:lnTo>
                      <a:pt x="29" y="114"/>
                    </a:lnTo>
                    <a:lnTo>
                      <a:pt x="29" y="118"/>
                    </a:lnTo>
                    <a:lnTo>
                      <a:pt x="29" y="121"/>
                    </a:lnTo>
                    <a:lnTo>
                      <a:pt x="29" y="125"/>
                    </a:lnTo>
                    <a:lnTo>
                      <a:pt x="29" y="128"/>
                    </a:lnTo>
                    <a:lnTo>
                      <a:pt x="29" y="131"/>
                    </a:lnTo>
                    <a:lnTo>
                      <a:pt x="29" y="135"/>
                    </a:lnTo>
                    <a:lnTo>
                      <a:pt x="29" y="138"/>
                    </a:lnTo>
                    <a:lnTo>
                      <a:pt x="29" y="141"/>
                    </a:lnTo>
                    <a:lnTo>
                      <a:pt x="29" y="145"/>
                    </a:lnTo>
                    <a:lnTo>
                      <a:pt x="29" y="148"/>
                    </a:lnTo>
                    <a:lnTo>
                      <a:pt x="29" y="151"/>
                    </a:lnTo>
                    <a:lnTo>
                      <a:pt x="30" y="155"/>
                    </a:lnTo>
                    <a:lnTo>
                      <a:pt x="30" y="158"/>
                    </a:lnTo>
                    <a:lnTo>
                      <a:pt x="30" y="161"/>
                    </a:lnTo>
                    <a:lnTo>
                      <a:pt x="30" y="165"/>
                    </a:lnTo>
                    <a:lnTo>
                      <a:pt x="30" y="168"/>
                    </a:lnTo>
                    <a:lnTo>
                      <a:pt x="30" y="172"/>
                    </a:lnTo>
                    <a:lnTo>
                      <a:pt x="30" y="175"/>
                    </a:lnTo>
                    <a:lnTo>
                      <a:pt x="30" y="179"/>
                    </a:lnTo>
                    <a:lnTo>
                      <a:pt x="30" y="183"/>
                    </a:lnTo>
                    <a:lnTo>
                      <a:pt x="30" y="186"/>
                    </a:lnTo>
                    <a:lnTo>
                      <a:pt x="30" y="190"/>
                    </a:lnTo>
                    <a:lnTo>
                      <a:pt x="30" y="194"/>
                    </a:lnTo>
                    <a:lnTo>
                      <a:pt x="30" y="198"/>
                    </a:lnTo>
                    <a:lnTo>
                      <a:pt x="30" y="202"/>
                    </a:lnTo>
                    <a:lnTo>
                      <a:pt x="30" y="206"/>
                    </a:lnTo>
                    <a:lnTo>
                      <a:pt x="30" y="210"/>
                    </a:lnTo>
                    <a:lnTo>
                      <a:pt x="30" y="215"/>
                    </a:lnTo>
                    <a:lnTo>
                      <a:pt x="30" y="219"/>
                    </a:lnTo>
                    <a:lnTo>
                      <a:pt x="30" y="224"/>
                    </a:lnTo>
                    <a:lnTo>
                      <a:pt x="30" y="229"/>
                    </a:lnTo>
                    <a:lnTo>
                      <a:pt x="30" y="233"/>
                    </a:lnTo>
                    <a:lnTo>
                      <a:pt x="30" y="238"/>
                    </a:lnTo>
                    <a:lnTo>
                      <a:pt x="30" y="243"/>
                    </a:lnTo>
                    <a:lnTo>
                      <a:pt x="30" y="249"/>
                    </a:lnTo>
                    <a:lnTo>
                      <a:pt x="30" y="254"/>
                    </a:lnTo>
                    <a:lnTo>
                      <a:pt x="30" y="260"/>
                    </a:lnTo>
                    <a:lnTo>
                      <a:pt x="30" y="266"/>
                    </a:lnTo>
                    <a:lnTo>
                      <a:pt x="30" y="271"/>
                    </a:lnTo>
                    <a:lnTo>
                      <a:pt x="30" y="278"/>
                    </a:lnTo>
                    <a:lnTo>
                      <a:pt x="31" y="284"/>
                    </a:lnTo>
                    <a:lnTo>
                      <a:pt x="31" y="290"/>
                    </a:lnTo>
                    <a:lnTo>
                      <a:pt x="31" y="297"/>
                    </a:lnTo>
                    <a:lnTo>
                      <a:pt x="31" y="304"/>
                    </a:lnTo>
                    <a:lnTo>
                      <a:pt x="31" y="311"/>
                    </a:lnTo>
                    <a:lnTo>
                      <a:pt x="31" y="318"/>
                    </a:lnTo>
                    <a:lnTo>
                      <a:pt x="31" y="326"/>
                    </a:lnTo>
                    <a:lnTo>
                      <a:pt x="31" y="333"/>
                    </a:lnTo>
                    <a:lnTo>
                      <a:pt x="31" y="341"/>
                    </a:lnTo>
                    <a:lnTo>
                      <a:pt x="31" y="350"/>
                    </a:lnTo>
                    <a:lnTo>
                      <a:pt x="31" y="358"/>
                    </a:lnTo>
                    <a:lnTo>
                      <a:pt x="31" y="367"/>
                    </a:lnTo>
                    <a:lnTo>
                      <a:pt x="31" y="376"/>
                    </a:lnTo>
                    <a:lnTo>
                      <a:pt x="31" y="385"/>
                    </a:lnTo>
                    <a:lnTo>
                      <a:pt x="31" y="394"/>
                    </a:lnTo>
                    <a:lnTo>
                      <a:pt x="31" y="404"/>
                    </a:lnTo>
                    <a:lnTo>
                      <a:pt x="31" y="414"/>
                    </a:lnTo>
                    <a:lnTo>
                      <a:pt x="31" y="424"/>
                    </a:lnTo>
                    <a:lnTo>
                      <a:pt x="32" y="435"/>
                    </a:lnTo>
                    <a:lnTo>
                      <a:pt x="32" y="445"/>
                    </a:lnTo>
                    <a:lnTo>
                      <a:pt x="32" y="457"/>
                    </a:lnTo>
                    <a:lnTo>
                      <a:pt x="32" y="468"/>
                    </a:lnTo>
                    <a:lnTo>
                      <a:pt x="32" y="480"/>
                    </a:lnTo>
                    <a:lnTo>
                      <a:pt x="32" y="492"/>
                    </a:lnTo>
                    <a:lnTo>
                      <a:pt x="32" y="504"/>
                    </a:lnTo>
                    <a:lnTo>
                      <a:pt x="32" y="517"/>
                    </a:lnTo>
                    <a:lnTo>
                      <a:pt x="32" y="530"/>
                    </a:lnTo>
                    <a:lnTo>
                      <a:pt x="32" y="543"/>
                    </a:lnTo>
                    <a:lnTo>
                      <a:pt x="32" y="557"/>
                    </a:lnTo>
                    <a:lnTo>
                      <a:pt x="26" y="557"/>
                    </a:lnTo>
                    <a:lnTo>
                      <a:pt x="22"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7"/>
                    </a:lnTo>
                    <a:lnTo>
                      <a:pt x="0" y="413"/>
                    </a:lnTo>
                    <a:lnTo>
                      <a:pt x="0" y="410"/>
                    </a:lnTo>
                    <a:lnTo>
                      <a:pt x="0" y="406"/>
                    </a:lnTo>
                    <a:lnTo>
                      <a:pt x="0" y="403"/>
                    </a:lnTo>
                    <a:lnTo>
                      <a:pt x="0" y="400"/>
                    </a:lnTo>
                    <a:lnTo>
                      <a:pt x="0" y="396"/>
                    </a:lnTo>
                    <a:lnTo>
                      <a:pt x="0" y="392"/>
                    </a:lnTo>
                    <a:lnTo>
                      <a:pt x="0" y="389"/>
                    </a:lnTo>
                    <a:lnTo>
                      <a:pt x="0" y="385"/>
                    </a:lnTo>
                    <a:lnTo>
                      <a:pt x="0" y="381"/>
                    </a:lnTo>
                    <a:lnTo>
                      <a:pt x="0" y="377"/>
                    </a:lnTo>
                    <a:lnTo>
                      <a:pt x="0" y="374"/>
                    </a:lnTo>
                    <a:lnTo>
                      <a:pt x="0" y="370"/>
                    </a:lnTo>
                    <a:lnTo>
                      <a:pt x="0" y="365"/>
                    </a:lnTo>
                    <a:lnTo>
                      <a:pt x="0" y="361"/>
                    </a:lnTo>
                    <a:lnTo>
                      <a:pt x="0" y="357"/>
                    </a:lnTo>
                    <a:lnTo>
                      <a:pt x="0" y="353"/>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8" y="1"/>
                    </a:lnTo>
                    <a:lnTo>
                      <a:pt x="19" y="6"/>
                    </a:lnTo>
                    <a:lnTo>
                      <a:pt x="28" y="15"/>
                    </a:lnTo>
                  </a:path>
                </a:pathLst>
              </a:custGeom>
              <a:solidFill>
                <a:srgbClr val="7D7D7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3" name="Freeform 793">
                <a:extLst>
                  <a:ext uri="{FF2B5EF4-FFF2-40B4-BE49-F238E27FC236}">
                    <a16:creationId xmlns:a16="http://schemas.microsoft.com/office/drawing/2014/main" id="{DD8A9C1C-F7F1-4DCB-8DBD-B420B9F93596}"/>
                  </a:ext>
                </a:extLst>
              </p:cNvPr>
              <p:cNvSpPr>
                <a:spLocks/>
              </p:cNvSpPr>
              <p:nvPr/>
            </p:nvSpPr>
            <p:spPr bwMode="auto">
              <a:xfrm>
                <a:off x="336" y="3077"/>
                <a:ext cx="28" cy="559"/>
              </a:xfrm>
              <a:custGeom>
                <a:avLst/>
                <a:gdLst>
                  <a:gd name="T0" fmla="*/ 24 w 28"/>
                  <a:gd name="T1" fmla="*/ 32 h 559"/>
                  <a:gd name="T2" fmla="*/ 24 w 28"/>
                  <a:gd name="T3" fmla="*/ 53 h 559"/>
                  <a:gd name="T4" fmla="*/ 24 w 28"/>
                  <a:gd name="T5" fmla="*/ 71 h 559"/>
                  <a:gd name="T6" fmla="*/ 24 w 28"/>
                  <a:gd name="T7" fmla="*/ 88 h 559"/>
                  <a:gd name="T8" fmla="*/ 25 w 28"/>
                  <a:gd name="T9" fmla="*/ 103 h 559"/>
                  <a:gd name="T10" fmla="*/ 25 w 28"/>
                  <a:gd name="T11" fmla="*/ 118 h 559"/>
                  <a:gd name="T12" fmla="*/ 25 w 28"/>
                  <a:gd name="T13" fmla="*/ 131 h 559"/>
                  <a:gd name="T14" fmla="*/ 25 w 28"/>
                  <a:gd name="T15" fmla="*/ 145 h 559"/>
                  <a:gd name="T16" fmla="*/ 25 w 28"/>
                  <a:gd name="T17" fmla="*/ 158 h 559"/>
                  <a:gd name="T18" fmla="*/ 25 w 28"/>
                  <a:gd name="T19" fmla="*/ 172 h 559"/>
                  <a:gd name="T20" fmla="*/ 25 w 28"/>
                  <a:gd name="T21" fmla="*/ 186 h 559"/>
                  <a:gd name="T22" fmla="*/ 25 w 28"/>
                  <a:gd name="T23" fmla="*/ 202 h 559"/>
                  <a:gd name="T24" fmla="*/ 25 w 28"/>
                  <a:gd name="T25" fmla="*/ 219 h 559"/>
                  <a:gd name="T26" fmla="*/ 25 w 28"/>
                  <a:gd name="T27" fmla="*/ 238 h 559"/>
                  <a:gd name="T28" fmla="*/ 26 w 28"/>
                  <a:gd name="T29" fmla="*/ 260 h 559"/>
                  <a:gd name="T30" fmla="*/ 26 w 28"/>
                  <a:gd name="T31" fmla="*/ 284 h 559"/>
                  <a:gd name="T32" fmla="*/ 26 w 28"/>
                  <a:gd name="T33" fmla="*/ 311 h 559"/>
                  <a:gd name="T34" fmla="*/ 26 w 28"/>
                  <a:gd name="T35" fmla="*/ 341 h 559"/>
                  <a:gd name="T36" fmla="*/ 26 w 28"/>
                  <a:gd name="T37" fmla="*/ 376 h 559"/>
                  <a:gd name="T38" fmla="*/ 27 w 28"/>
                  <a:gd name="T39" fmla="*/ 414 h 559"/>
                  <a:gd name="T40" fmla="*/ 27 w 28"/>
                  <a:gd name="T41" fmla="*/ 457 h 559"/>
                  <a:gd name="T42" fmla="*/ 27 w 28"/>
                  <a:gd name="T43" fmla="*/ 504 h 559"/>
                  <a:gd name="T44" fmla="*/ 27 w 28"/>
                  <a:gd name="T45" fmla="*/ 557 h 559"/>
                  <a:gd name="T46" fmla="*/ 0 w 28"/>
                  <a:gd name="T47" fmla="*/ 558 h 559"/>
                  <a:gd name="T48" fmla="*/ 0 w 28"/>
                  <a:gd name="T49" fmla="*/ 540 h 559"/>
                  <a:gd name="T50" fmla="*/ 0 w 28"/>
                  <a:gd name="T51" fmla="*/ 519 h 559"/>
                  <a:gd name="T52" fmla="*/ 0 w 28"/>
                  <a:gd name="T53" fmla="*/ 501 h 559"/>
                  <a:gd name="T54" fmla="*/ 0 w 28"/>
                  <a:gd name="T55" fmla="*/ 484 h 559"/>
                  <a:gd name="T56" fmla="*/ 0 w 28"/>
                  <a:gd name="T57" fmla="*/ 468 h 559"/>
                  <a:gd name="T58" fmla="*/ 0 w 28"/>
                  <a:gd name="T59" fmla="*/ 454 h 559"/>
                  <a:gd name="T60" fmla="*/ 0 w 28"/>
                  <a:gd name="T61" fmla="*/ 440 h 559"/>
                  <a:gd name="T62" fmla="*/ 0 w 28"/>
                  <a:gd name="T63" fmla="*/ 427 h 559"/>
                  <a:gd name="T64" fmla="*/ 0 w 28"/>
                  <a:gd name="T65" fmla="*/ 413 h 559"/>
                  <a:gd name="T66" fmla="*/ 0 w 28"/>
                  <a:gd name="T67" fmla="*/ 400 h 559"/>
                  <a:gd name="T68" fmla="*/ 0 w 28"/>
                  <a:gd name="T69" fmla="*/ 385 h 559"/>
                  <a:gd name="T70" fmla="*/ 0 w 28"/>
                  <a:gd name="T71" fmla="*/ 370 h 559"/>
                  <a:gd name="T72" fmla="*/ 0 w 28"/>
                  <a:gd name="T73" fmla="*/ 353 h 559"/>
                  <a:gd name="T74" fmla="*/ 0 w 28"/>
                  <a:gd name="T75" fmla="*/ 334 h 559"/>
                  <a:gd name="T76" fmla="*/ 0 w 28"/>
                  <a:gd name="T77" fmla="*/ 313 h 559"/>
                  <a:gd name="T78" fmla="*/ 0 w 28"/>
                  <a:gd name="T79" fmla="*/ 290 h 559"/>
                  <a:gd name="T80" fmla="*/ 0 w 28"/>
                  <a:gd name="T81" fmla="*/ 263 h 559"/>
                  <a:gd name="T82" fmla="*/ 0 w 28"/>
                  <a:gd name="T83" fmla="*/ 234 h 559"/>
                  <a:gd name="T84" fmla="*/ 0 w 28"/>
                  <a:gd name="T85" fmla="*/ 201 h 559"/>
                  <a:gd name="T86" fmla="*/ 0 w 28"/>
                  <a:gd name="T87" fmla="*/ 164 h 559"/>
                  <a:gd name="T88" fmla="*/ 0 w 28"/>
                  <a:gd name="T89" fmla="*/ 123 h 559"/>
                  <a:gd name="T90" fmla="*/ 0 w 28"/>
                  <a:gd name="T91" fmla="*/ 78 h 559"/>
                  <a:gd name="T92" fmla="*/ 0 w 28"/>
                  <a:gd name="T93" fmla="*/ 27 h 559"/>
                  <a:gd name="T94" fmla="*/ 7 w 28"/>
                  <a:gd name="T95" fmla="*/ 1 h 559"/>
                  <a:gd name="T96" fmla="*/ 24 w 28"/>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559"/>
                  <a:gd name="T149" fmla="*/ 28 w 28"/>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559">
                    <a:moveTo>
                      <a:pt x="24" y="15"/>
                    </a:moveTo>
                    <a:lnTo>
                      <a:pt x="24" y="21"/>
                    </a:lnTo>
                    <a:lnTo>
                      <a:pt x="24" y="27"/>
                    </a:lnTo>
                    <a:lnTo>
                      <a:pt x="24" y="32"/>
                    </a:lnTo>
                    <a:lnTo>
                      <a:pt x="24" y="38"/>
                    </a:lnTo>
                    <a:lnTo>
                      <a:pt x="24" y="43"/>
                    </a:lnTo>
                    <a:lnTo>
                      <a:pt x="24" y="48"/>
                    </a:lnTo>
                    <a:lnTo>
                      <a:pt x="24" y="53"/>
                    </a:lnTo>
                    <a:lnTo>
                      <a:pt x="24" y="58"/>
                    </a:lnTo>
                    <a:lnTo>
                      <a:pt x="24" y="62"/>
                    </a:lnTo>
                    <a:lnTo>
                      <a:pt x="24" y="67"/>
                    </a:lnTo>
                    <a:lnTo>
                      <a:pt x="24" y="71"/>
                    </a:lnTo>
                    <a:lnTo>
                      <a:pt x="24" y="76"/>
                    </a:lnTo>
                    <a:lnTo>
                      <a:pt x="24" y="80"/>
                    </a:lnTo>
                    <a:lnTo>
                      <a:pt x="24" y="84"/>
                    </a:lnTo>
                    <a:lnTo>
                      <a:pt x="24" y="88"/>
                    </a:lnTo>
                    <a:lnTo>
                      <a:pt x="24" y="92"/>
                    </a:lnTo>
                    <a:lnTo>
                      <a:pt x="24" y="96"/>
                    </a:lnTo>
                    <a:lnTo>
                      <a:pt x="25" y="100"/>
                    </a:lnTo>
                    <a:lnTo>
                      <a:pt x="25" y="103"/>
                    </a:lnTo>
                    <a:lnTo>
                      <a:pt x="25" y="107"/>
                    </a:lnTo>
                    <a:lnTo>
                      <a:pt x="25" y="111"/>
                    </a:lnTo>
                    <a:lnTo>
                      <a:pt x="25" y="114"/>
                    </a:lnTo>
                    <a:lnTo>
                      <a:pt x="25" y="118"/>
                    </a:lnTo>
                    <a:lnTo>
                      <a:pt x="25" y="121"/>
                    </a:lnTo>
                    <a:lnTo>
                      <a:pt x="25" y="125"/>
                    </a:lnTo>
                    <a:lnTo>
                      <a:pt x="25" y="128"/>
                    </a:lnTo>
                    <a:lnTo>
                      <a:pt x="25" y="131"/>
                    </a:lnTo>
                    <a:lnTo>
                      <a:pt x="25" y="135"/>
                    </a:lnTo>
                    <a:lnTo>
                      <a:pt x="25" y="138"/>
                    </a:lnTo>
                    <a:lnTo>
                      <a:pt x="25" y="141"/>
                    </a:lnTo>
                    <a:lnTo>
                      <a:pt x="25" y="145"/>
                    </a:lnTo>
                    <a:lnTo>
                      <a:pt x="25" y="148"/>
                    </a:lnTo>
                    <a:lnTo>
                      <a:pt x="25" y="151"/>
                    </a:lnTo>
                    <a:lnTo>
                      <a:pt x="25" y="155"/>
                    </a:lnTo>
                    <a:lnTo>
                      <a:pt x="25" y="158"/>
                    </a:lnTo>
                    <a:lnTo>
                      <a:pt x="25" y="161"/>
                    </a:lnTo>
                    <a:lnTo>
                      <a:pt x="25" y="165"/>
                    </a:lnTo>
                    <a:lnTo>
                      <a:pt x="25" y="168"/>
                    </a:lnTo>
                    <a:lnTo>
                      <a:pt x="25" y="172"/>
                    </a:lnTo>
                    <a:lnTo>
                      <a:pt x="25" y="175"/>
                    </a:lnTo>
                    <a:lnTo>
                      <a:pt x="25" y="179"/>
                    </a:lnTo>
                    <a:lnTo>
                      <a:pt x="25" y="183"/>
                    </a:lnTo>
                    <a:lnTo>
                      <a:pt x="25" y="186"/>
                    </a:lnTo>
                    <a:lnTo>
                      <a:pt x="25" y="190"/>
                    </a:lnTo>
                    <a:lnTo>
                      <a:pt x="25" y="194"/>
                    </a:lnTo>
                    <a:lnTo>
                      <a:pt x="25" y="198"/>
                    </a:lnTo>
                    <a:lnTo>
                      <a:pt x="25" y="202"/>
                    </a:lnTo>
                    <a:lnTo>
                      <a:pt x="25" y="206"/>
                    </a:lnTo>
                    <a:lnTo>
                      <a:pt x="25" y="210"/>
                    </a:lnTo>
                    <a:lnTo>
                      <a:pt x="25" y="215"/>
                    </a:lnTo>
                    <a:lnTo>
                      <a:pt x="25" y="219"/>
                    </a:lnTo>
                    <a:lnTo>
                      <a:pt x="25" y="224"/>
                    </a:lnTo>
                    <a:lnTo>
                      <a:pt x="25" y="229"/>
                    </a:lnTo>
                    <a:lnTo>
                      <a:pt x="25" y="233"/>
                    </a:lnTo>
                    <a:lnTo>
                      <a:pt x="25" y="238"/>
                    </a:lnTo>
                    <a:lnTo>
                      <a:pt x="25" y="243"/>
                    </a:lnTo>
                    <a:lnTo>
                      <a:pt x="26" y="249"/>
                    </a:lnTo>
                    <a:lnTo>
                      <a:pt x="26" y="254"/>
                    </a:lnTo>
                    <a:lnTo>
                      <a:pt x="26" y="260"/>
                    </a:lnTo>
                    <a:lnTo>
                      <a:pt x="26" y="266"/>
                    </a:lnTo>
                    <a:lnTo>
                      <a:pt x="26" y="271"/>
                    </a:lnTo>
                    <a:lnTo>
                      <a:pt x="26" y="278"/>
                    </a:lnTo>
                    <a:lnTo>
                      <a:pt x="26" y="284"/>
                    </a:lnTo>
                    <a:lnTo>
                      <a:pt x="26" y="290"/>
                    </a:lnTo>
                    <a:lnTo>
                      <a:pt x="26" y="297"/>
                    </a:lnTo>
                    <a:lnTo>
                      <a:pt x="26" y="304"/>
                    </a:lnTo>
                    <a:lnTo>
                      <a:pt x="26" y="311"/>
                    </a:lnTo>
                    <a:lnTo>
                      <a:pt x="26" y="318"/>
                    </a:lnTo>
                    <a:lnTo>
                      <a:pt x="26" y="326"/>
                    </a:lnTo>
                    <a:lnTo>
                      <a:pt x="26" y="333"/>
                    </a:lnTo>
                    <a:lnTo>
                      <a:pt x="26" y="341"/>
                    </a:lnTo>
                    <a:lnTo>
                      <a:pt x="26" y="350"/>
                    </a:lnTo>
                    <a:lnTo>
                      <a:pt x="26" y="358"/>
                    </a:lnTo>
                    <a:lnTo>
                      <a:pt x="26" y="367"/>
                    </a:lnTo>
                    <a:lnTo>
                      <a:pt x="26" y="376"/>
                    </a:lnTo>
                    <a:lnTo>
                      <a:pt x="26" y="385"/>
                    </a:lnTo>
                    <a:lnTo>
                      <a:pt x="26" y="394"/>
                    </a:lnTo>
                    <a:lnTo>
                      <a:pt x="26" y="404"/>
                    </a:lnTo>
                    <a:lnTo>
                      <a:pt x="27" y="414"/>
                    </a:lnTo>
                    <a:lnTo>
                      <a:pt x="27" y="424"/>
                    </a:lnTo>
                    <a:lnTo>
                      <a:pt x="27" y="435"/>
                    </a:lnTo>
                    <a:lnTo>
                      <a:pt x="27" y="445"/>
                    </a:lnTo>
                    <a:lnTo>
                      <a:pt x="27" y="457"/>
                    </a:lnTo>
                    <a:lnTo>
                      <a:pt x="27" y="468"/>
                    </a:lnTo>
                    <a:lnTo>
                      <a:pt x="27" y="480"/>
                    </a:lnTo>
                    <a:lnTo>
                      <a:pt x="27" y="492"/>
                    </a:lnTo>
                    <a:lnTo>
                      <a:pt x="27" y="504"/>
                    </a:lnTo>
                    <a:lnTo>
                      <a:pt x="27" y="517"/>
                    </a:lnTo>
                    <a:lnTo>
                      <a:pt x="27" y="530"/>
                    </a:lnTo>
                    <a:lnTo>
                      <a:pt x="27" y="543"/>
                    </a:lnTo>
                    <a:lnTo>
                      <a:pt x="27" y="557"/>
                    </a:lnTo>
                    <a:lnTo>
                      <a:pt x="21"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7"/>
                    </a:lnTo>
                    <a:lnTo>
                      <a:pt x="0" y="413"/>
                    </a:lnTo>
                    <a:lnTo>
                      <a:pt x="0" y="410"/>
                    </a:lnTo>
                    <a:lnTo>
                      <a:pt x="0" y="406"/>
                    </a:lnTo>
                    <a:lnTo>
                      <a:pt x="0" y="403"/>
                    </a:lnTo>
                    <a:lnTo>
                      <a:pt x="0" y="400"/>
                    </a:lnTo>
                    <a:lnTo>
                      <a:pt x="0" y="396"/>
                    </a:lnTo>
                    <a:lnTo>
                      <a:pt x="0" y="392"/>
                    </a:lnTo>
                    <a:lnTo>
                      <a:pt x="0" y="389"/>
                    </a:lnTo>
                    <a:lnTo>
                      <a:pt x="0" y="385"/>
                    </a:lnTo>
                    <a:lnTo>
                      <a:pt x="0" y="381"/>
                    </a:lnTo>
                    <a:lnTo>
                      <a:pt x="0" y="377"/>
                    </a:lnTo>
                    <a:lnTo>
                      <a:pt x="0" y="374"/>
                    </a:lnTo>
                    <a:lnTo>
                      <a:pt x="0" y="370"/>
                    </a:lnTo>
                    <a:lnTo>
                      <a:pt x="0" y="365"/>
                    </a:lnTo>
                    <a:lnTo>
                      <a:pt x="0" y="361"/>
                    </a:lnTo>
                    <a:lnTo>
                      <a:pt x="0" y="357"/>
                    </a:lnTo>
                    <a:lnTo>
                      <a:pt x="0" y="353"/>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3"/>
                    </a:lnTo>
                    <a:lnTo>
                      <a:pt x="0" y="256"/>
                    </a:lnTo>
                    <a:lnTo>
                      <a:pt x="0" y="249"/>
                    </a:lnTo>
                    <a:lnTo>
                      <a:pt x="0" y="242"/>
                    </a:lnTo>
                    <a:lnTo>
                      <a:pt x="0" y="234"/>
                    </a:lnTo>
                    <a:lnTo>
                      <a:pt x="0" y="226"/>
                    </a:lnTo>
                    <a:lnTo>
                      <a:pt x="0" y="218"/>
                    </a:lnTo>
                    <a:lnTo>
                      <a:pt x="0" y="210"/>
                    </a:lnTo>
                    <a:lnTo>
                      <a:pt x="0" y="201"/>
                    </a:lnTo>
                    <a:lnTo>
                      <a:pt x="0" y="192"/>
                    </a:lnTo>
                    <a:lnTo>
                      <a:pt x="0" y="183"/>
                    </a:lnTo>
                    <a:lnTo>
                      <a:pt x="0" y="174"/>
                    </a:lnTo>
                    <a:lnTo>
                      <a:pt x="0" y="164"/>
                    </a:lnTo>
                    <a:lnTo>
                      <a:pt x="0" y="155"/>
                    </a:lnTo>
                    <a:lnTo>
                      <a:pt x="0"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7" y="1"/>
                    </a:lnTo>
                    <a:lnTo>
                      <a:pt x="16" y="6"/>
                    </a:lnTo>
                    <a:lnTo>
                      <a:pt x="24" y="15"/>
                    </a:lnTo>
                  </a:path>
                </a:pathLst>
              </a:custGeom>
              <a:solidFill>
                <a:srgbClr val="6E6E6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4" name="Freeform 794">
                <a:extLst>
                  <a:ext uri="{FF2B5EF4-FFF2-40B4-BE49-F238E27FC236}">
                    <a16:creationId xmlns:a16="http://schemas.microsoft.com/office/drawing/2014/main" id="{AACD123A-931F-48B1-B946-06FA03A7F14D}"/>
                  </a:ext>
                </a:extLst>
              </p:cNvPr>
              <p:cNvSpPr>
                <a:spLocks/>
              </p:cNvSpPr>
              <p:nvPr/>
            </p:nvSpPr>
            <p:spPr bwMode="auto">
              <a:xfrm>
                <a:off x="340" y="3077"/>
                <a:ext cx="24" cy="559"/>
              </a:xfrm>
              <a:custGeom>
                <a:avLst/>
                <a:gdLst>
                  <a:gd name="T0" fmla="*/ 21 w 24"/>
                  <a:gd name="T1" fmla="*/ 32 h 559"/>
                  <a:gd name="T2" fmla="*/ 21 w 24"/>
                  <a:gd name="T3" fmla="*/ 53 h 559"/>
                  <a:gd name="T4" fmla="*/ 21 w 24"/>
                  <a:gd name="T5" fmla="*/ 71 h 559"/>
                  <a:gd name="T6" fmla="*/ 21 w 24"/>
                  <a:gd name="T7" fmla="*/ 88 h 559"/>
                  <a:gd name="T8" fmla="*/ 21 w 24"/>
                  <a:gd name="T9" fmla="*/ 103 h 559"/>
                  <a:gd name="T10" fmla="*/ 21 w 24"/>
                  <a:gd name="T11" fmla="*/ 118 h 559"/>
                  <a:gd name="T12" fmla="*/ 21 w 24"/>
                  <a:gd name="T13" fmla="*/ 131 h 559"/>
                  <a:gd name="T14" fmla="*/ 21 w 24"/>
                  <a:gd name="T15" fmla="*/ 145 h 559"/>
                  <a:gd name="T16" fmla="*/ 21 w 24"/>
                  <a:gd name="T17" fmla="*/ 158 h 559"/>
                  <a:gd name="T18" fmla="*/ 21 w 24"/>
                  <a:gd name="T19" fmla="*/ 172 h 559"/>
                  <a:gd name="T20" fmla="*/ 22 w 24"/>
                  <a:gd name="T21" fmla="*/ 186 h 559"/>
                  <a:gd name="T22" fmla="*/ 22 w 24"/>
                  <a:gd name="T23" fmla="*/ 202 h 559"/>
                  <a:gd name="T24" fmla="*/ 22 w 24"/>
                  <a:gd name="T25" fmla="*/ 219 h 559"/>
                  <a:gd name="T26" fmla="*/ 22 w 24"/>
                  <a:gd name="T27" fmla="*/ 238 h 559"/>
                  <a:gd name="T28" fmla="*/ 22 w 24"/>
                  <a:gd name="T29" fmla="*/ 260 h 559"/>
                  <a:gd name="T30" fmla="*/ 22 w 24"/>
                  <a:gd name="T31" fmla="*/ 284 h 559"/>
                  <a:gd name="T32" fmla="*/ 22 w 24"/>
                  <a:gd name="T33" fmla="*/ 311 h 559"/>
                  <a:gd name="T34" fmla="*/ 22 w 24"/>
                  <a:gd name="T35" fmla="*/ 341 h 559"/>
                  <a:gd name="T36" fmla="*/ 23 w 24"/>
                  <a:gd name="T37" fmla="*/ 376 h 559"/>
                  <a:gd name="T38" fmla="*/ 23 w 24"/>
                  <a:gd name="T39" fmla="*/ 414 h 559"/>
                  <a:gd name="T40" fmla="*/ 23 w 24"/>
                  <a:gd name="T41" fmla="*/ 457 h 559"/>
                  <a:gd name="T42" fmla="*/ 23 w 24"/>
                  <a:gd name="T43" fmla="*/ 504 h 559"/>
                  <a:gd name="T44" fmla="*/ 23 w 24"/>
                  <a:gd name="T45" fmla="*/ 557 h 559"/>
                  <a:gd name="T46" fmla="*/ 0 w 24"/>
                  <a:gd name="T47" fmla="*/ 558 h 559"/>
                  <a:gd name="T48" fmla="*/ 0 w 24"/>
                  <a:gd name="T49" fmla="*/ 540 h 559"/>
                  <a:gd name="T50" fmla="*/ 0 w 24"/>
                  <a:gd name="T51" fmla="*/ 519 h 559"/>
                  <a:gd name="T52" fmla="*/ 0 w 24"/>
                  <a:gd name="T53" fmla="*/ 501 h 559"/>
                  <a:gd name="T54" fmla="*/ 1 w 24"/>
                  <a:gd name="T55" fmla="*/ 484 h 559"/>
                  <a:gd name="T56" fmla="*/ 1 w 24"/>
                  <a:gd name="T57" fmla="*/ 468 h 559"/>
                  <a:gd name="T58" fmla="*/ 1 w 24"/>
                  <a:gd name="T59" fmla="*/ 454 h 559"/>
                  <a:gd name="T60" fmla="*/ 1 w 24"/>
                  <a:gd name="T61" fmla="*/ 440 h 559"/>
                  <a:gd name="T62" fmla="*/ 1 w 24"/>
                  <a:gd name="T63" fmla="*/ 427 h 559"/>
                  <a:gd name="T64" fmla="*/ 1 w 24"/>
                  <a:gd name="T65" fmla="*/ 413 h 559"/>
                  <a:gd name="T66" fmla="*/ 1 w 24"/>
                  <a:gd name="T67" fmla="*/ 400 h 559"/>
                  <a:gd name="T68" fmla="*/ 1 w 24"/>
                  <a:gd name="T69" fmla="*/ 385 h 559"/>
                  <a:gd name="T70" fmla="*/ 1 w 24"/>
                  <a:gd name="T71" fmla="*/ 370 h 559"/>
                  <a:gd name="T72" fmla="*/ 1 w 24"/>
                  <a:gd name="T73" fmla="*/ 353 h 559"/>
                  <a:gd name="T74" fmla="*/ 1 w 24"/>
                  <a:gd name="T75" fmla="*/ 334 h 559"/>
                  <a:gd name="T76" fmla="*/ 1 w 24"/>
                  <a:gd name="T77" fmla="*/ 313 h 559"/>
                  <a:gd name="T78" fmla="*/ 1 w 24"/>
                  <a:gd name="T79" fmla="*/ 290 h 559"/>
                  <a:gd name="T80" fmla="*/ 1 w 24"/>
                  <a:gd name="T81" fmla="*/ 263 h 559"/>
                  <a:gd name="T82" fmla="*/ 1 w 24"/>
                  <a:gd name="T83" fmla="*/ 234 h 559"/>
                  <a:gd name="T84" fmla="*/ 1 w 24"/>
                  <a:gd name="T85" fmla="*/ 201 h 559"/>
                  <a:gd name="T86" fmla="*/ 1 w 24"/>
                  <a:gd name="T87" fmla="*/ 164 h 559"/>
                  <a:gd name="T88" fmla="*/ 0 w 24"/>
                  <a:gd name="T89" fmla="*/ 123 h 559"/>
                  <a:gd name="T90" fmla="*/ 0 w 24"/>
                  <a:gd name="T91" fmla="*/ 78 h 559"/>
                  <a:gd name="T92" fmla="*/ 0 w 24"/>
                  <a:gd name="T93" fmla="*/ 27 h 559"/>
                  <a:gd name="T94" fmla="*/ 6 w 24"/>
                  <a:gd name="T95" fmla="*/ 1 h 559"/>
                  <a:gd name="T96" fmla="*/ 20 w 24"/>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4"/>
                  <a:gd name="T148" fmla="*/ 0 h 559"/>
                  <a:gd name="T149" fmla="*/ 24 w 24"/>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4" h="559">
                    <a:moveTo>
                      <a:pt x="20" y="15"/>
                    </a:moveTo>
                    <a:lnTo>
                      <a:pt x="21" y="21"/>
                    </a:lnTo>
                    <a:lnTo>
                      <a:pt x="21" y="27"/>
                    </a:lnTo>
                    <a:lnTo>
                      <a:pt x="21" y="32"/>
                    </a:lnTo>
                    <a:lnTo>
                      <a:pt x="21" y="38"/>
                    </a:lnTo>
                    <a:lnTo>
                      <a:pt x="21" y="43"/>
                    </a:lnTo>
                    <a:lnTo>
                      <a:pt x="21" y="48"/>
                    </a:lnTo>
                    <a:lnTo>
                      <a:pt x="21" y="53"/>
                    </a:lnTo>
                    <a:lnTo>
                      <a:pt x="21" y="58"/>
                    </a:lnTo>
                    <a:lnTo>
                      <a:pt x="21" y="62"/>
                    </a:lnTo>
                    <a:lnTo>
                      <a:pt x="21" y="67"/>
                    </a:lnTo>
                    <a:lnTo>
                      <a:pt x="21" y="71"/>
                    </a:lnTo>
                    <a:lnTo>
                      <a:pt x="21" y="76"/>
                    </a:lnTo>
                    <a:lnTo>
                      <a:pt x="21" y="80"/>
                    </a:lnTo>
                    <a:lnTo>
                      <a:pt x="21" y="84"/>
                    </a:lnTo>
                    <a:lnTo>
                      <a:pt x="21" y="88"/>
                    </a:lnTo>
                    <a:lnTo>
                      <a:pt x="21" y="92"/>
                    </a:lnTo>
                    <a:lnTo>
                      <a:pt x="21" y="96"/>
                    </a:lnTo>
                    <a:lnTo>
                      <a:pt x="21" y="100"/>
                    </a:lnTo>
                    <a:lnTo>
                      <a:pt x="21" y="103"/>
                    </a:lnTo>
                    <a:lnTo>
                      <a:pt x="21" y="107"/>
                    </a:lnTo>
                    <a:lnTo>
                      <a:pt x="21" y="111"/>
                    </a:lnTo>
                    <a:lnTo>
                      <a:pt x="21" y="114"/>
                    </a:lnTo>
                    <a:lnTo>
                      <a:pt x="21" y="118"/>
                    </a:lnTo>
                    <a:lnTo>
                      <a:pt x="21" y="121"/>
                    </a:lnTo>
                    <a:lnTo>
                      <a:pt x="21" y="125"/>
                    </a:lnTo>
                    <a:lnTo>
                      <a:pt x="21" y="128"/>
                    </a:lnTo>
                    <a:lnTo>
                      <a:pt x="21" y="131"/>
                    </a:lnTo>
                    <a:lnTo>
                      <a:pt x="21" y="135"/>
                    </a:lnTo>
                    <a:lnTo>
                      <a:pt x="21" y="138"/>
                    </a:lnTo>
                    <a:lnTo>
                      <a:pt x="21" y="141"/>
                    </a:lnTo>
                    <a:lnTo>
                      <a:pt x="21" y="145"/>
                    </a:lnTo>
                    <a:lnTo>
                      <a:pt x="21" y="148"/>
                    </a:lnTo>
                    <a:lnTo>
                      <a:pt x="21" y="151"/>
                    </a:lnTo>
                    <a:lnTo>
                      <a:pt x="21" y="155"/>
                    </a:lnTo>
                    <a:lnTo>
                      <a:pt x="21" y="158"/>
                    </a:lnTo>
                    <a:lnTo>
                      <a:pt x="21" y="161"/>
                    </a:lnTo>
                    <a:lnTo>
                      <a:pt x="21" y="165"/>
                    </a:lnTo>
                    <a:lnTo>
                      <a:pt x="21" y="168"/>
                    </a:lnTo>
                    <a:lnTo>
                      <a:pt x="21" y="172"/>
                    </a:lnTo>
                    <a:lnTo>
                      <a:pt x="21" y="175"/>
                    </a:lnTo>
                    <a:lnTo>
                      <a:pt x="21" y="179"/>
                    </a:lnTo>
                    <a:lnTo>
                      <a:pt x="21" y="183"/>
                    </a:lnTo>
                    <a:lnTo>
                      <a:pt x="22" y="186"/>
                    </a:lnTo>
                    <a:lnTo>
                      <a:pt x="22" y="190"/>
                    </a:lnTo>
                    <a:lnTo>
                      <a:pt x="22" y="194"/>
                    </a:lnTo>
                    <a:lnTo>
                      <a:pt x="22" y="198"/>
                    </a:lnTo>
                    <a:lnTo>
                      <a:pt x="22" y="202"/>
                    </a:lnTo>
                    <a:lnTo>
                      <a:pt x="22" y="206"/>
                    </a:lnTo>
                    <a:lnTo>
                      <a:pt x="22" y="210"/>
                    </a:lnTo>
                    <a:lnTo>
                      <a:pt x="22" y="215"/>
                    </a:lnTo>
                    <a:lnTo>
                      <a:pt x="22" y="219"/>
                    </a:lnTo>
                    <a:lnTo>
                      <a:pt x="22" y="224"/>
                    </a:lnTo>
                    <a:lnTo>
                      <a:pt x="22" y="229"/>
                    </a:lnTo>
                    <a:lnTo>
                      <a:pt x="22" y="233"/>
                    </a:lnTo>
                    <a:lnTo>
                      <a:pt x="22" y="238"/>
                    </a:lnTo>
                    <a:lnTo>
                      <a:pt x="22" y="243"/>
                    </a:lnTo>
                    <a:lnTo>
                      <a:pt x="22" y="249"/>
                    </a:lnTo>
                    <a:lnTo>
                      <a:pt x="22" y="254"/>
                    </a:lnTo>
                    <a:lnTo>
                      <a:pt x="22" y="260"/>
                    </a:lnTo>
                    <a:lnTo>
                      <a:pt x="22" y="266"/>
                    </a:lnTo>
                    <a:lnTo>
                      <a:pt x="22" y="271"/>
                    </a:lnTo>
                    <a:lnTo>
                      <a:pt x="22" y="278"/>
                    </a:lnTo>
                    <a:lnTo>
                      <a:pt x="22" y="284"/>
                    </a:lnTo>
                    <a:lnTo>
                      <a:pt x="22" y="290"/>
                    </a:lnTo>
                    <a:lnTo>
                      <a:pt x="22" y="297"/>
                    </a:lnTo>
                    <a:lnTo>
                      <a:pt x="22" y="304"/>
                    </a:lnTo>
                    <a:lnTo>
                      <a:pt x="22" y="311"/>
                    </a:lnTo>
                    <a:lnTo>
                      <a:pt x="22" y="318"/>
                    </a:lnTo>
                    <a:lnTo>
                      <a:pt x="22" y="326"/>
                    </a:lnTo>
                    <a:lnTo>
                      <a:pt x="22" y="333"/>
                    </a:lnTo>
                    <a:lnTo>
                      <a:pt x="22" y="341"/>
                    </a:lnTo>
                    <a:lnTo>
                      <a:pt x="22" y="350"/>
                    </a:lnTo>
                    <a:lnTo>
                      <a:pt x="22" y="358"/>
                    </a:lnTo>
                    <a:lnTo>
                      <a:pt x="22" y="367"/>
                    </a:lnTo>
                    <a:lnTo>
                      <a:pt x="23" y="376"/>
                    </a:lnTo>
                    <a:lnTo>
                      <a:pt x="23" y="385"/>
                    </a:lnTo>
                    <a:lnTo>
                      <a:pt x="23" y="394"/>
                    </a:lnTo>
                    <a:lnTo>
                      <a:pt x="23" y="404"/>
                    </a:lnTo>
                    <a:lnTo>
                      <a:pt x="23" y="414"/>
                    </a:lnTo>
                    <a:lnTo>
                      <a:pt x="23" y="424"/>
                    </a:lnTo>
                    <a:lnTo>
                      <a:pt x="23" y="435"/>
                    </a:lnTo>
                    <a:lnTo>
                      <a:pt x="23" y="445"/>
                    </a:lnTo>
                    <a:lnTo>
                      <a:pt x="23" y="457"/>
                    </a:lnTo>
                    <a:lnTo>
                      <a:pt x="23" y="468"/>
                    </a:lnTo>
                    <a:lnTo>
                      <a:pt x="23" y="480"/>
                    </a:lnTo>
                    <a:lnTo>
                      <a:pt x="23" y="492"/>
                    </a:lnTo>
                    <a:lnTo>
                      <a:pt x="23" y="504"/>
                    </a:lnTo>
                    <a:lnTo>
                      <a:pt x="23" y="517"/>
                    </a:lnTo>
                    <a:lnTo>
                      <a:pt x="23" y="530"/>
                    </a:lnTo>
                    <a:lnTo>
                      <a:pt x="23" y="543"/>
                    </a:lnTo>
                    <a:lnTo>
                      <a:pt x="23" y="557"/>
                    </a:lnTo>
                    <a:lnTo>
                      <a:pt x="18"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1" y="496"/>
                    </a:lnTo>
                    <a:lnTo>
                      <a:pt x="1" y="492"/>
                    </a:lnTo>
                    <a:lnTo>
                      <a:pt x="1" y="488"/>
                    </a:lnTo>
                    <a:lnTo>
                      <a:pt x="1" y="484"/>
                    </a:lnTo>
                    <a:lnTo>
                      <a:pt x="1" y="480"/>
                    </a:lnTo>
                    <a:lnTo>
                      <a:pt x="1" y="476"/>
                    </a:lnTo>
                    <a:lnTo>
                      <a:pt x="1" y="472"/>
                    </a:lnTo>
                    <a:lnTo>
                      <a:pt x="1" y="468"/>
                    </a:lnTo>
                    <a:lnTo>
                      <a:pt x="1" y="465"/>
                    </a:lnTo>
                    <a:lnTo>
                      <a:pt x="1" y="461"/>
                    </a:lnTo>
                    <a:lnTo>
                      <a:pt x="1" y="457"/>
                    </a:lnTo>
                    <a:lnTo>
                      <a:pt x="1" y="454"/>
                    </a:lnTo>
                    <a:lnTo>
                      <a:pt x="1" y="450"/>
                    </a:lnTo>
                    <a:lnTo>
                      <a:pt x="1" y="447"/>
                    </a:lnTo>
                    <a:lnTo>
                      <a:pt x="1" y="443"/>
                    </a:lnTo>
                    <a:lnTo>
                      <a:pt x="1" y="440"/>
                    </a:lnTo>
                    <a:lnTo>
                      <a:pt x="1" y="437"/>
                    </a:lnTo>
                    <a:lnTo>
                      <a:pt x="1" y="433"/>
                    </a:lnTo>
                    <a:lnTo>
                      <a:pt x="1" y="430"/>
                    </a:lnTo>
                    <a:lnTo>
                      <a:pt x="1" y="427"/>
                    </a:lnTo>
                    <a:lnTo>
                      <a:pt x="1" y="423"/>
                    </a:lnTo>
                    <a:lnTo>
                      <a:pt x="1" y="420"/>
                    </a:lnTo>
                    <a:lnTo>
                      <a:pt x="1" y="417"/>
                    </a:lnTo>
                    <a:lnTo>
                      <a:pt x="1" y="413"/>
                    </a:lnTo>
                    <a:lnTo>
                      <a:pt x="1" y="410"/>
                    </a:lnTo>
                    <a:lnTo>
                      <a:pt x="1" y="406"/>
                    </a:lnTo>
                    <a:lnTo>
                      <a:pt x="1" y="403"/>
                    </a:lnTo>
                    <a:lnTo>
                      <a:pt x="1" y="400"/>
                    </a:lnTo>
                    <a:lnTo>
                      <a:pt x="1" y="396"/>
                    </a:lnTo>
                    <a:lnTo>
                      <a:pt x="1" y="392"/>
                    </a:lnTo>
                    <a:lnTo>
                      <a:pt x="1" y="389"/>
                    </a:lnTo>
                    <a:lnTo>
                      <a:pt x="1" y="385"/>
                    </a:lnTo>
                    <a:lnTo>
                      <a:pt x="1" y="381"/>
                    </a:lnTo>
                    <a:lnTo>
                      <a:pt x="1" y="377"/>
                    </a:lnTo>
                    <a:lnTo>
                      <a:pt x="1" y="374"/>
                    </a:lnTo>
                    <a:lnTo>
                      <a:pt x="1" y="370"/>
                    </a:lnTo>
                    <a:lnTo>
                      <a:pt x="1" y="365"/>
                    </a:lnTo>
                    <a:lnTo>
                      <a:pt x="1" y="361"/>
                    </a:lnTo>
                    <a:lnTo>
                      <a:pt x="1" y="357"/>
                    </a:lnTo>
                    <a:lnTo>
                      <a:pt x="1" y="353"/>
                    </a:lnTo>
                    <a:lnTo>
                      <a:pt x="1" y="348"/>
                    </a:lnTo>
                    <a:lnTo>
                      <a:pt x="1" y="343"/>
                    </a:lnTo>
                    <a:lnTo>
                      <a:pt x="1" y="339"/>
                    </a:lnTo>
                    <a:lnTo>
                      <a:pt x="1" y="334"/>
                    </a:lnTo>
                    <a:lnTo>
                      <a:pt x="1" y="329"/>
                    </a:lnTo>
                    <a:lnTo>
                      <a:pt x="1" y="324"/>
                    </a:lnTo>
                    <a:lnTo>
                      <a:pt x="1" y="318"/>
                    </a:lnTo>
                    <a:lnTo>
                      <a:pt x="1" y="313"/>
                    </a:lnTo>
                    <a:lnTo>
                      <a:pt x="1" y="307"/>
                    </a:lnTo>
                    <a:lnTo>
                      <a:pt x="1" y="302"/>
                    </a:lnTo>
                    <a:lnTo>
                      <a:pt x="1" y="296"/>
                    </a:lnTo>
                    <a:lnTo>
                      <a:pt x="1" y="290"/>
                    </a:lnTo>
                    <a:lnTo>
                      <a:pt x="1" y="283"/>
                    </a:lnTo>
                    <a:lnTo>
                      <a:pt x="1" y="277"/>
                    </a:lnTo>
                    <a:lnTo>
                      <a:pt x="1" y="270"/>
                    </a:lnTo>
                    <a:lnTo>
                      <a:pt x="1" y="263"/>
                    </a:lnTo>
                    <a:lnTo>
                      <a:pt x="1" y="256"/>
                    </a:lnTo>
                    <a:lnTo>
                      <a:pt x="1" y="249"/>
                    </a:lnTo>
                    <a:lnTo>
                      <a:pt x="1" y="242"/>
                    </a:lnTo>
                    <a:lnTo>
                      <a:pt x="1" y="234"/>
                    </a:lnTo>
                    <a:lnTo>
                      <a:pt x="1" y="226"/>
                    </a:lnTo>
                    <a:lnTo>
                      <a:pt x="1" y="218"/>
                    </a:lnTo>
                    <a:lnTo>
                      <a:pt x="1" y="210"/>
                    </a:lnTo>
                    <a:lnTo>
                      <a:pt x="1" y="201"/>
                    </a:lnTo>
                    <a:lnTo>
                      <a:pt x="1" y="192"/>
                    </a:lnTo>
                    <a:lnTo>
                      <a:pt x="1" y="183"/>
                    </a:lnTo>
                    <a:lnTo>
                      <a:pt x="1" y="174"/>
                    </a:lnTo>
                    <a:lnTo>
                      <a:pt x="1" y="164"/>
                    </a:lnTo>
                    <a:lnTo>
                      <a:pt x="1" y="155"/>
                    </a:lnTo>
                    <a:lnTo>
                      <a:pt x="1" y="144"/>
                    </a:lnTo>
                    <a:lnTo>
                      <a:pt x="0" y="134"/>
                    </a:lnTo>
                    <a:lnTo>
                      <a:pt x="0" y="123"/>
                    </a:lnTo>
                    <a:lnTo>
                      <a:pt x="0" y="112"/>
                    </a:lnTo>
                    <a:lnTo>
                      <a:pt x="0" y="101"/>
                    </a:lnTo>
                    <a:lnTo>
                      <a:pt x="0" y="90"/>
                    </a:lnTo>
                    <a:lnTo>
                      <a:pt x="0" y="78"/>
                    </a:lnTo>
                    <a:lnTo>
                      <a:pt x="0" y="66"/>
                    </a:lnTo>
                    <a:lnTo>
                      <a:pt x="0" y="53"/>
                    </a:lnTo>
                    <a:lnTo>
                      <a:pt x="0" y="40"/>
                    </a:lnTo>
                    <a:lnTo>
                      <a:pt x="0" y="27"/>
                    </a:lnTo>
                    <a:lnTo>
                      <a:pt x="0" y="14"/>
                    </a:lnTo>
                    <a:lnTo>
                      <a:pt x="0" y="0"/>
                    </a:lnTo>
                    <a:lnTo>
                      <a:pt x="6" y="1"/>
                    </a:lnTo>
                    <a:lnTo>
                      <a:pt x="14" y="6"/>
                    </a:lnTo>
                    <a:lnTo>
                      <a:pt x="20" y="15"/>
                    </a:lnTo>
                  </a:path>
                </a:pathLst>
              </a:custGeom>
              <a:solidFill>
                <a:srgbClr val="5C5C5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5" name="Freeform 795">
                <a:extLst>
                  <a:ext uri="{FF2B5EF4-FFF2-40B4-BE49-F238E27FC236}">
                    <a16:creationId xmlns:a16="http://schemas.microsoft.com/office/drawing/2014/main" id="{07DBD175-7A6D-4AC2-8445-2389A65BA697}"/>
                  </a:ext>
                </a:extLst>
              </p:cNvPr>
              <p:cNvSpPr>
                <a:spLocks/>
              </p:cNvSpPr>
              <p:nvPr/>
            </p:nvSpPr>
            <p:spPr bwMode="auto">
              <a:xfrm>
                <a:off x="345" y="3077"/>
                <a:ext cx="20" cy="559"/>
              </a:xfrm>
              <a:custGeom>
                <a:avLst/>
                <a:gdLst>
                  <a:gd name="T0" fmla="*/ 16 w 20"/>
                  <a:gd name="T1" fmla="*/ 17 h 559"/>
                  <a:gd name="T2" fmla="*/ 16 w 20"/>
                  <a:gd name="T3" fmla="*/ 23 h 559"/>
                  <a:gd name="T4" fmla="*/ 16 w 20"/>
                  <a:gd name="T5" fmla="*/ 33 h 559"/>
                  <a:gd name="T6" fmla="*/ 16 w 20"/>
                  <a:gd name="T7" fmla="*/ 48 h 559"/>
                  <a:gd name="T8" fmla="*/ 16 w 20"/>
                  <a:gd name="T9" fmla="*/ 66 h 559"/>
                  <a:gd name="T10" fmla="*/ 16 w 20"/>
                  <a:gd name="T11" fmla="*/ 88 h 559"/>
                  <a:gd name="T12" fmla="*/ 16 w 20"/>
                  <a:gd name="T13" fmla="*/ 113 h 559"/>
                  <a:gd name="T14" fmla="*/ 17 w 20"/>
                  <a:gd name="T15" fmla="*/ 140 h 559"/>
                  <a:gd name="T16" fmla="*/ 17 w 20"/>
                  <a:gd name="T17" fmla="*/ 169 h 559"/>
                  <a:gd name="T18" fmla="*/ 17 w 20"/>
                  <a:gd name="T19" fmla="*/ 200 h 559"/>
                  <a:gd name="T20" fmla="*/ 17 w 20"/>
                  <a:gd name="T21" fmla="*/ 232 h 559"/>
                  <a:gd name="T22" fmla="*/ 17 w 20"/>
                  <a:gd name="T23" fmla="*/ 264 h 559"/>
                  <a:gd name="T24" fmla="*/ 17 w 20"/>
                  <a:gd name="T25" fmla="*/ 297 h 559"/>
                  <a:gd name="T26" fmla="*/ 18 w 20"/>
                  <a:gd name="T27" fmla="*/ 330 h 559"/>
                  <a:gd name="T28" fmla="*/ 18 w 20"/>
                  <a:gd name="T29" fmla="*/ 362 h 559"/>
                  <a:gd name="T30" fmla="*/ 18 w 20"/>
                  <a:gd name="T31" fmla="*/ 393 h 559"/>
                  <a:gd name="T32" fmla="*/ 18 w 20"/>
                  <a:gd name="T33" fmla="*/ 423 h 559"/>
                  <a:gd name="T34" fmla="*/ 18 w 20"/>
                  <a:gd name="T35" fmla="*/ 451 h 559"/>
                  <a:gd name="T36" fmla="*/ 18 w 20"/>
                  <a:gd name="T37" fmla="*/ 477 h 559"/>
                  <a:gd name="T38" fmla="*/ 19 w 20"/>
                  <a:gd name="T39" fmla="*/ 499 h 559"/>
                  <a:gd name="T40" fmla="*/ 19 w 20"/>
                  <a:gd name="T41" fmla="*/ 519 h 559"/>
                  <a:gd name="T42" fmla="*/ 19 w 20"/>
                  <a:gd name="T43" fmla="*/ 535 h 559"/>
                  <a:gd name="T44" fmla="*/ 19 w 20"/>
                  <a:gd name="T45" fmla="*/ 547 h 559"/>
                  <a:gd name="T46" fmla="*/ 19 w 20"/>
                  <a:gd name="T47" fmla="*/ 554 h 559"/>
                  <a:gd name="T48" fmla="*/ 19 w 20"/>
                  <a:gd name="T49" fmla="*/ 557 h 559"/>
                  <a:gd name="T50" fmla="*/ 5 w 20"/>
                  <a:gd name="T51" fmla="*/ 557 h 559"/>
                  <a:gd name="T52" fmla="*/ 1 w 20"/>
                  <a:gd name="T53" fmla="*/ 557 h 559"/>
                  <a:gd name="T54" fmla="*/ 1 w 20"/>
                  <a:gd name="T55" fmla="*/ 553 h 559"/>
                  <a:gd name="T56" fmla="*/ 1 w 20"/>
                  <a:gd name="T57" fmla="*/ 544 h 559"/>
                  <a:gd name="T58" fmla="*/ 1 w 20"/>
                  <a:gd name="T59" fmla="*/ 531 h 559"/>
                  <a:gd name="T60" fmla="*/ 1 w 20"/>
                  <a:gd name="T61" fmla="*/ 514 h 559"/>
                  <a:gd name="T62" fmla="*/ 1 w 20"/>
                  <a:gd name="T63" fmla="*/ 494 h 559"/>
                  <a:gd name="T64" fmla="*/ 1 w 20"/>
                  <a:gd name="T65" fmla="*/ 470 h 559"/>
                  <a:gd name="T66" fmla="*/ 1 w 20"/>
                  <a:gd name="T67" fmla="*/ 444 h 559"/>
                  <a:gd name="T68" fmla="*/ 0 w 20"/>
                  <a:gd name="T69" fmla="*/ 416 h 559"/>
                  <a:gd name="T70" fmla="*/ 0 w 20"/>
                  <a:gd name="T71" fmla="*/ 386 h 559"/>
                  <a:gd name="T72" fmla="*/ 0 w 20"/>
                  <a:gd name="T73" fmla="*/ 355 h 559"/>
                  <a:gd name="T74" fmla="*/ 0 w 20"/>
                  <a:gd name="T75" fmla="*/ 323 h 559"/>
                  <a:gd name="T76" fmla="*/ 0 w 20"/>
                  <a:gd name="T77" fmla="*/ 290 h 559"/>
                  <a:gd name="T78" fmla="*/ 0 w 20"/>
                  <a:gd name="T79" fmla="*/ 257 h 559"/>
                  <a:gd name="T80" fmla="*/ 0 w 20"/>
                  <a:gd name="T81" fmla="*/ 224 h 559"/>
                  <a:gd name="T82" fmla="*/ 0 w 20"/>
                  <a:gd name="T83" fmla="*/ 192 h 559"/>
                  <a:gd name="T84" fmla="*/ 0 w 20"/>
                  <a:gd name="T85" fmla="*/ 161 h 559"/>
                  <a:gd name="T86" fmla="*/ 0 w 20"/>
                  <a:gd name="T87" fmla="*/ 132 h 559"/>
                  <a:gd name="T88" fmla="*/ 0 w 20"/>
                  <a:gd name="T89" fmla="*/ 104 h 559"/>
                  <a:gd name="T90" fmla="*/ 0 w 20"/>
                  <a:gd name="T91" fmla="*/ 79 h 559"/>
                  <a:gd name="T92" fmla="*/ 0 w 20"/>
                  <a:gd name="T93" fmla="*/ 56 h 559"/>
                  <a:gd name="T94" fmla="*/ 0 w 20"/>
                  <a:gd name="T95" fmla="*/ 37 h 559"/>
                  <a:gd name="T96" fmla="*/ 0 w 20"/>
                  <a:gd name="T97" fmla="*/ 21 h 559"/>
                  <a:gd name="T98" fmla="*/ 0 w 20"/>
                  <a:gd name="T99" fmla="*/ 10 h 559"/>
                  <a:gd name="T100" fmla="*/ 0 w 20"/>
                  <a:gd name="T101" fmla="*/ 2 h 559"/>
                  <a:gd name="T102" fmla="*/ 0 w 20"/>
                  <a:gd name="T103" fmla="*/ 0 h 559"/>
                  <a:gd name="T104" fmla="*/ 11 w 20"/>
                  <a:gd name="T105" fmla="*/ 6 h 559"/>
                  <a:gd name="T106" fmla="*/ 16 w 20"/>
                  <a:gd name="T107" fmla="*/ 16 h 55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0"/>
                  <a:gd name="T163" fmla="*/ 0 h 559"/>
                  <a:gd name="T164" fmla="*/ 20 w 20"/>
                  <a:gd name="T165" fmla="*/ 559 h 55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0" h="559">
                    <a:moveTo>
                      <a:pt x="16" y="16"/>
                    </a:moveTo>
                    <a:lnTo>
                      <a:pt x="16" y="16"/>
                    </a:lnTo>
                    <a:lnTo>
                      <a:pt x="16" y="17"/>
                    </a:lnTo>
                    <a:lnTo>
                      <a:pt x="16" y="18"/>
                    </a:lnTo>
                    <a:lnTo>
                      <a:pt x="16" y="20"/>
                    </a:lnTo>
                    <a:lnTo>
                      <a:pt x="16" y="23"/>
                    </a:lnTo>
                    <a:lnTo>
                      <a:pt x="16" y="26"/>
                    </a:lnTo>
                    <a:lnTo>
                      <a:pt x="16" y="29"/>
                    </a:lnTo>
                    <a:lnTo>
                      <a:pt x="16" y="33"/>
                    </a:lnTo>
                    <a:lnTo>
                      <a:pt x="16" y="38"/>
                    </a:lnTo>
                    <a:lnTo>
                      <a:pt x="16" y="43"/>
                    </a:lnTo>
                    <a:lnTo>
                      <a:pt x="16" y="48"/>
                    </a:lnTo>
                    <a:lnTo>
                      <a:pt x="16" y="54"/>
                    </a:lnTo>
                    <a:lnTo>
                      <a:pt x="16" y="60"/>
                    </a:lnTo>
                    <a:lnTo>
                      <a:pt x="16" y="66"/>
                    </a:lnTo>
                    <a:lnTo>
                      <a:pt x="16" y="73"/>
                    </a:lnTo>
                    <a:lnTo>
                      <a:pt x="16" y="81"/>
                    </a:lnTo>
                    <a:lnTo>
                      <a:pt x="16" y="88"/>
                    </a:lnTo>
                    <a:lnTo>
                      <a:pt x="16" y="96"/>
                    </a:lnTo>
                    <a:lnTo>
                      <a:pt x="16" y="104"/>
                    </a:lnTo>
                    <a:lnTo>
                      <a:pt x="16" y="113"/>
                    </a:lnTo>
                    <a:lnTo>
                      <a:pt x="17" y="122"/>
                    </a:lnTo>
                    <a:lnTo>
                      <a:pt x="17" y="131"/>
                    </a:lnTo>
                    <a:lnTo>
                      <a:pt x="17" y="140"/>
                    </a:lnTo>
                    <a:lnTo>
                      <a:pt x="17" y="150"/>
                    </a:lnTo>
                    <a:lnTo>
                      <a:pt x="17" y="159"/>
                    </a:lnTo>
                    <a:lnTo>
                      <a:pt x="17" y="169"/>
                    </a:lnTo>
                    <a:lnTo>
                      <a:pt x="17" y="179"/>
                    </a:lnTo>
                    <a:lnTo>
                      <a:pt x="17" y="190"/>
                    </a:lnTo>
                    <a:lnTo>
                      <a:pt x="17" y="200"/>
                    </a:lnTo>
                    <a:lnTo>
                      <a:pt x="17" y="210"/>
                    </a:lnTo>
                    <a:lnTo>
                      <a:pt x="17" y="221"/>
                    </a:lnTo>
                    <a:lnTo>
                      <a:pt x="17" y="232"/>
                    </a:lnTo>
                    <a:lnTo>
                      <a:pt x="17" y="243"/>
                    </a:lnTo>
                    <a:lnTo>
                      <a:pt x="17" y="253"/>
                    </a:lnTo>
                    <a:lnTo>
                      <a:pt x="17" y="264"/>
                    </a:lnTo>
                    <a:lnTo>
                      <a:pt x="17" y="275"/>
                    </a:lnTo>
                    <a:lnTo>
                      <a:pt x="17" y="286"/>
                    </a:lnTo>
                    <a:lnTo>
                      <a:pt x="17" y="297"/>
                    </a:lnTo>
                    <a:lnTo>
                      <a:pt x="18" y="308"/>
                    </a:lnTo>
                    <a:lnTo>
                      <a:pt x="18" y="319"/>
                    </a:lnTo>
                    <a:lnTo>
                      <a:pt x="18" y="330"/>
                    </a:lnTo>
                    <a:lnTo>
                      <a:pt x="18" y="341"/>
                    </a:lnTo>
                    <a:lnTo>
                      <a:pt x="18" y="352"/>
                    </a:lnTo>
                    <a:lnTo>
                      <a:pt x="18" y="362"/>
                    </a:lnTo>
                    <a:lnTo>
                      <a:pt x="18" y="373"/>
                    </a:lnTo>
                    <a:lnTo>
                      <a:pt x="18" y="383"/>
                    </a:lnTo>
                    <a:lnTo>
                      <a:pt x="18" y="393"/>
                    </a:lnTo>
                    <a:lnTo>
                      <a:pt x="18" y="404"/>
                    </a:lnTo>
                    <a:lnTo>
                      <a:pt x="18" y="413"/>
                    </a:lnTo>
                    <a:lnTo>
                      <a:pt x="18" y="423"/>
                    </a:lnTo>
                    <a:lnTo>
                      <a:pt x="18" y="433"/>
                    </a:lnTo>
                    <a:lnTo>
                      <a:pt x="18" y="442"/>
                    </a:lnTo>
                    <a:lnTo>
                      <a:pt x="18" y="451"/>
                    </a:lnTo>
                    <a:lnTo>
                      <a:pt x="18" y="460"/>
                    </a:lnTo>
                    <a:lnTo>
                      <a:pt x="18" y="468"/>
                    </a:lnTo>
                    <a:lnTo>
                      <a:pt x="18" y="477"/>
                    </a:lnTo>
                    <a:lnTo>
                      <a:pt x="18" y="484"/>
                    </a:lnTo>
                    <a:lnTo>
                      <a:pt x="19" y="492"/>
                    </a:lnTo>
                    <a:lnTo>
                      <a:pt x="19" y="499"/>
                    </a:lnTo>
                    <a:lnTo>
                      <a:pt x="19" y="506"/>
                    </a:lnTo>
                    <a:lnTo>
                      <a:pt x="19" y="513"/>
                    </a:lnTo>
                    <a:lnTo>
                      <a:pt x="19" y="519"/>
                    </a:lnTo>
                    <a:lnTo>
                      <a:pt x="19" y="525"/>
                    </a:lnTo>
                    <a:lnTo>
                      <a:pt x="19" y="530"/>
                    </a:lnTo>
                    <a:lnTo>
                      <a:pt x="19" y="535"/>
                    </a:lnTo>
                    <a:lnTo>
                      <a:pt x="19" y="539"/>
                    </a:lnTo>
                    <a:lnTo>
                      <a:pt x="19" y="543"/>
                    </a:lnTo>
                    <a:lnTo>
                      <a:pt x="19" y="547"/>
                    </a:lnTo>
                    <a:lnTo>
                      <a:pt x="19" y="550"/>
                    </a:lnTo>
                    <a:lnTo>
                      <a:pt x="19" y="552"/>
                    </a:lnTo>
                    <a:lnTo>
                      <a:pt x="19" y="554"/>
                    </a:lnTo>
                    <a:lnTo>
                      <a:pt x="19" y="556"/>
                    </a:lnTo>
                    <a:lnTo>
                      <a:pt x="19" y="557"/>
                    </a:lnTo>
                    <a:lnTo>
                      <a:pt x="14" y="557"/>
                    </a:lnTo>
                    <a:lnTo>
                      <a:pt x="5" y="557"/>
                    </a:lnTo>
                    <a:lnTo>
                      <a:pt x="1" y="558"/>
                    </a:lnTo>
                    <a:lnTo>
                      <a:pt x="1" y="557"/>
                    </a:lnTo>
                    <a:lnTo>
                      <a:pt x="1" y="556"/>
                    </a:lnTo>
                    <a:lnTo>
                      <a:pt x="1" y="555"/>
                    </a:lnTo>
                    <a:lnTo>
                      <a:pt x="1" y="553"/>
                    </a:lnTo>
                    <a:lnTo>
                      <a:pt x="1" y="551"/>
                    </a:lnTo>
                    <a:lnTo>
                      <a:pt x="1" y="548"/>
                    </a:lnTo>
                    <a:lnTo>
                      <a:pt x="1" y="544"/>
                    </a:lnTo>
                    <a:lnTo>
                      <a:pt x="1" y="540"/>
                    </a:lnTo>
                    <a:lnTo>
                      <a:pt x="1" y="536"/>
                    </a:lnTo>
                    <a:lnTo>
                      <a:pt x="1" y="531"/>
                    </a:lnTo>
                    <a:lnTo>
                      <a:pt x="1" y="526"/>
                    </a:lnTo>
                    <a:lnTo>
                      <a:pt x="1" y="520"/>
                    </a:lnTo>
                    <a:lnTo>
                      <a:pt x="1" y="514"/>
                    </a:lnTo>
                    <a:lnTo>
                      <a:pt x="1" y="508"/>
                    </a:lnTo>
                    <a:lnTo>
                      <a:pt x="1" y="501"/>
                    </a:lnTo>
                    <a:lnTo>
                      <a:pt x="1" y="494"/>
                    </a:lnTo>
                    <a:lnTo>
                      <a:pt x="1" y="486"/>
                    </a:lnTo>
                    <a:lnTo>
                      <a:pt x="1" y="478"/>
                    </a:lnTo>
                    <a:lnTo>
                      <a:pt x="1" y="470"/>
                    </a:lnTo>
                    <a:lnTo>
                      <a:pt x="1" y="462"/>
                    </a:lnTo>
                    <a:lnTo>
                      <a:pt x="1" y="453"/>
                    </a:lnTo>
                    <a:lnTo>
                      <a:pt x="1" y="444"/>
                    </a:lnTo>
                    <a:lnTo>
                      <a:pt x="1" y="435"/>
                    </a:lnTo>
                    <a:lnTo>
                      <a:pt x="1" y="426"/>
                    </a:lnTo>
                    <a:lnTo>
                      <a:pt x="0" y="416"/>
                    </a:lnTo>
                    <a:lnTo>
                      <a:pt x="0" y="406"/>
                    </a:lnTo>
                    <a:lnTo>
                      <a:pt x="0" y="396"/>
                    </a:lnTo>
                    <a:lnTo>
                      <a:pt x="0" y="386"/>
                    </a:lnTo>
                    <a:lnTo>
                      <a:pt x="0" y="376"/>
                    </a:lnTo>
                    <a:lnTo>
                      <a:pt x="0" y="365"/>
                    </a:lnTo>
                    <a:lnTo>
                      <a:pt x="0" y="355"/>
                    </a:lnTo>
                    <a:lnTo>
                      <a:pt x="0" y="344"/>
                    </a:lnTo>
                    <a:lnTo>
                      <a:pt x="0" y="333"/>
                    </a:lnTo>
                    <a:lnTo>
                      <a:pt x="0" y="323"/>
                    </a:lnTo>
                    <a:lnTo>
                      <a:pt x="0" y="312"/>
                    </a:lnTo>
                    <a:lnTo>
                      <a:pt x="0" y="301"/>
                    </a:lnTo>
                    <a:lnTo>
                      <a:pt x="0" y="290"/>
                    </a:lnTo>
                    <a:lnTo>
                      <a:pt x="0" y="279"/>
                    </a:lnTo>
                    <a:lnTo>
                      <a:pt x="0" y="268"/>
                    </a:lnTo>
                    <a:lnTo>
                      <a:pt x="0" y="257"/>
                    </a:lnTo>
                    <a:lnTo>
                      <a:pt x="0" y="246"/>
                    </a:lnTo>
                    <a:lnTo>
                      <a:pt x="0" y="235"/>
                    </a:lnTo>
                    <a:lnTo>
                      <a:pt x="0" y="224"/>
                    </a:lnTo>
                    <a:lnTo>
                      <a:pt x="0" y="213"/>
                    </a:lnTo>
                    <a:lnTo>
                      <a:pt x="0" y="202"/>
                    </a:lnTo>
                    <a:lnTo>
                      <a:pt x="0" y="192"/>
                    </a:lnTo>
                    <a:lnTo>
                      <a:pt x="0" y="181"/>
                    </a:lnTo>
                    <a:lnTo>
                      <a:pt x="0" y="171"/>
                    </a:lnTo>
                    <a:lnTo>
                      <a:pt x="0" y="161"/>
                    </a:lnTo>
                    <a:lnTo>
                      <a:pt x="0" y="151"/>
                    </a:lnTo>
                    <a:lnTo>
                      <a:pt x="0" y="141"/>
                    </a:lnTo>
                    <a:lnTo>
                      <a:pt x="0" y="132"/>
                    </a:lnTo>
                    <a:lnTo>
                      <a:pt x="0" y="122"/>
                    </a:lnTo>
                    <a:lnTo>
                      <a:pt x="0" y="113"/>
                    </a:lnTo>
                    <a:lnTo>
                      <a:pt x="0" y="104"/>
                    </a:lnTo>
                    <a:lnTo>
                      <a:pt x="0" y="95"/>
                    </a:lnTo>
                    <a:lnTo>
                      <a:pt x="0" y="87"/>
                    </a:lnTo>
                    <a:lnTo>
                      <a:pt x="0" y="79"/>
                    </a:lnTo>
                    <a:lnTo>
                      <a:pt x="0" y="71"/>
                    </a:lnTo>
                    <a:lnTo>
                      <a:pt x="0" y="64"/>
                    </a:lnTo>
                    <a:lnTo>
                      <a:pt x="0" y="56"/>
                    </a:lnTo>
                    <a:lnTo>
                      <a:pt x="0" y="50"/>
                    </a:lnTo>
                    <a:lnTo>
                      <a:pt x="0" y="43"/>
                    </a:lnTo>
                    <a:lnTo>
                      <a:pt x="0" y="37"/>
                    </a:lnTo>
                    <a:lnTo>
                      <a:pt x="0" y="31"/>
                    </a:lnTo>
                    <a:lnTo>
                      <a:pt x="0" y="26"/>
                    </a:lnTo>
                    <a:lnTo>
                      <a:pt x="0" y="21"/>
                    </a:lnTo>
                    <a:lnTo>
                      <a:pt x="0" y="17"/>
                    </a:lnTo>
                    <a:lnTo>
                      <a:pt x="0" y="13"/>
                    </a:lnTo>
                    <a:lnTo>
                      <a:pt x="0" y="10"/>
                    </a:lnTo>
                    <a:lnTo>
                      <a:pt x="0" y="7"/>
                    </a:lnTo>
                    <a:lnTo>
                      <a:pt x="0" y="4"/>
                    </a:lnTo>
                    <a:lnTo>
                      <a:pt x="0" y="2"/>
                    </a:lnTo>
                    <a:lnTo>
                      <a:pt x="0" y="1"/>
                    </a:lnTo>
                    <a:lnTo>
                      <a:pt x="0" y="0"/>
                    </a:lnTo>
                    <a:lnTo>
                      <a:pt x="5" y="1"/>
                    </a:lnTo>
                    <a:lnTo>
                      <a:pt x="11" y="6"/>
                    </a:lnTo>
                    <a:lnTo>
                      <a:pt x="16" y="16"/>
                    </a:lnTo>
                  </a:path>
                </a:pathLst>
              </a:custGeom>
              <a:solidFill>
                <a:srgbClr val="4C4C4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6" name="Freeform 796">
                <a:extLst>
                  <a:ext uri="{FF2B5EF4-FFF2-40B4-BE49-F238E27FC236}">
                    <a16:creationId xmlns:a16="http://schemas.microsoft.com/office/drawing/2014/main" id="{8B9F652D-13A2-4DD5-A820-98C212340743}"/>
                  </a:ext>
                </a:extLst>
              </p:cNvPr>
              <p:cNvSpPr>
                <a:spLocks/>
              </p:cNvSpPr>
              <p:nvPr/>
            </p:nvSpPr>
            <p:spPr bwMode="auto">
              <a:xfrm>
                <a:off x="216" y="3055"/>
                <a:ext cx="45" cy="44"/>
              </a:xfrm>
              <a:custGeom>
                <a:avLst/>
                <a:gdLst>
                  <a:gd name="T0" fmla="*/ 44 w 45"/>
                  <a:gd name="T1" fmla="*/ 22 h 44"/>
                  <a:gd name="T2" fmla="*/ 42 w 45"/>
                  <a:gd name="T3" fmla="*/ 30 h 44"/>
                  <a:gd name="T4" fmla="*/ 37 w 45"/>
                  <a:gd name="T5" fmla="*/ 37 h 44"/>
                  <a:gd name="T6" fmla="*/ 31 w 45"/>
                  <a:gd name="T7" fmla="*/ 42 h 44"/>
                  <a:gd name="T8" fmla="*/ 22 w 45"/>
                  <a:gd name="T9" fmla="*/ 43 h 44"/>
                  <a:gd name="T10" fmla="*/ 22 w 45"/>
                  <a:gd name="T11" fmla="*/ 43 h 44"/>
                  <a:gd name="T12" fmla="*/ 14 w 45"/>
                  <a:gd name="T13" fmla="*/ 42 h 44"/>
                  <a:gd name="T14" fmla="*/ 7 w 45"/>
                  <a:gd name="T15" fmla="*/ 37 h 44"/>
                  <a:gd name="T16" fmla="*/ 2 w 45"/>
                  <a:gd name="T17" fmla="*/ 30 h 44"/>
                  <a:gd name="T18" fmla="*/ 0 w 45"/>
                  <a:gd name="T19" fmla="*/ 22 h 44"/>
                  <a:gd name="T20" fmla="*/ 0 w 45"/>
                  <a:gd name="T21" fmla="*/ 22 h 44"/>
                  <a:gd name="T22" fmla="*/ 2 w 45"/>
                  <a:gd name="T23" fmla="*/ 13 h 44"/>
                  <a:gd name="T24" fmla="*/ 7 w 45"/>
                  <a:gd name="T25" fmla="*/ 6 h 44"/>
                  <a:gd name="T26" fmla="*/ 14 w 45"/>
                  <a:gd name="T27" fmla="*/ 2 h 44"/>
                  <a:gd name="T28" fmla="*/ 22 w 45"/>
                  <a:gd name="T29" fmla="*/ 0 h 44"/>
                  <a:gd name="T30" fmla="*/ 22 w 45"/>
                  <a:gd name="T31" fmla="*/ 0 h 44"/>
                  <a:gd name="T32" fmla="*/ 31 w 45"/>
                  <a:gd name="T33" fmla="*/ 2 h 44"/>
                  <a:gd name="T34" fmla="*/ 37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7" y="37"/>
                    </a:lnTo>
                    <a:lnTo>
                      <a:pt x="31" y="42"/>
                    </a:lnTo>
                    <a:lnTo>
                      <a:pt x="22" y="43"/>
                    </a:lnTo>
                    <a:lnTo>
                      <a:pt x="14" y="42"/>
                    </a:lnTo>
                    <a:lnTo>
                      <a:pt x="7" y="37"/>
                    </a:lnTo>
                    <a:lnTo>
                      <a:pt x="2" y="30"/>
                    </a:lnTo>
                    <a:lnTo>
                      <a:pt x="0" y="22"/>
                    </a:lnTo>
                    <a:lnTo>
                      <a:pt x="2" y="13"/>
                    </a:lnTo>
                    <a:lnTo>
                      <a:pt x="7" y="6"/>
                    </a:lnTo>
                    <a:lnTo>
                      <a:pt x="14" y="2"/>
                    </a:lnTo>
                    <a:lnTo>
                      <a:pt x="22" y="0"/>
                    </a:lnTo>
                    <a:lnTo>
                      <a:pt x="31" y="2"/>
                    </a:lnTo>
                    <a:lnTo>
                      <a:pt x="37" y="6"/>
                    </a:lnTo>
                    <a:lnTo>
                      <a:pt x="42" y="13"/>
                    </a:lnTo>
                    <a:lnTo>
                      <a:pt x="44"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7" name="Freeform 797">
                <a:extLst>
                  <a:ext uri="{FF2B5EF4-FFF2-40B4-BE49-F238E27FC236}">
                    <a16:creationId xmlns:a16="http://schemas.microsoft.com/office/drawing/2014/main" id="{7A6D4313-FAFF-45A7-84BA-4BEA9940FEBA}"/>
                  </a:ext>
                </a:extLst>
              </p:cNvPr>
              <p:cNvSpPr>
                <a:spLocks/>
              </p:cNvSpPr>
              <p:nvPr/>
            </p:nvSpPr>
            <p:spPr bwMode="auto">
              <a:xfrm>
                <a:off x="216" y="3055"/>
                <a:ext cx="45" cy="44"/>
              </a:xfrm>
              <a:custGeom>
                <a:avLst/>
                <a:gdLst>
                  <a:gd name="T0" fmla="*/ 44 w 45"/>
                  <a:gd name="T1" fmla="*/ 22 h 44"/>
                  <a:gd name="T2" fmla="*/ 42 w 45"/>
                  <a:gd name="T3" fmla="*/ 30 h 44"/>
                  <a:gd name="T4" fmla="*/ 37 w 45"/>
                  <a:gd name="T5" fmla="*/ 37 h 44"/>
                  <a:gd name="T6" fmla="*/ 31 w 45"/>
                  <a:gd name="T7" fmla="*/ 42 h 44"/>
                  <a:gd name="T8" fmla="*/ 22 w 45"/>
                  <a:gd name="T9" fmla="*/ 43 h 44"/>
                  <a:gd name="T10" fmla="*/ 22 w 45"/>
                  <a:gd name="T11" fmla="*/ 43 h 44"/>
                  <a:gd name="T12" fmla="*/ 14 w 45"/>
                  <a:gd name="T13" fmla="*/ 42 h 44"/>
                  <a:gd name="T14" fmla="*/ 7 w 45"/>
                  <a:gd name="T15" fmla="*/ 37 h 44"/>
                  <a:gd name="T16" fmla="*/ 2 w 45"/>
                  <a:gd name="T17" fmla="*/ 30 h 44"/>
                  <a:gd name="T18" fmla="*/ 0 w 45"/>
                  <a:gd name="T19" fmla="*/ 22 h 44"/>
                  <a:gd name="T20" fmla="*/ 0 w 45"/>
                  <a:gd name="T21" fmla="*/ 22 h 44"/>
                  <a:gd name="T22" fmla="*/ 2 w 45"/>
                  <a:gd name="T23" fmla="*/ 13 h 44"/>
                  <a:gd name="T24" fmla="*/ 7 w 45"/>
                  <a:gd name="T25" fmla="*/ 6 h 44"/>
                  <a:gd name="T26" fmla="*/ 14 w 45"/>
                  <a:gd name="T27" fmla="*/ 2 h 44"/>
                  <a:gd name="T28" fmla="*/ 22 w 45"/>
                  <a:gd name="T29" fmla="*/ 0 h 44"/>
                  <a:gd name="T30" fmla="*/ 22 w 45"/>
                  <a:gd name="T31" fmla="*/ 0 h 44"/>
                  <a:gd name="T32" fmla="*/ 31 w 45"/>
                  <a:gd name="T33" fmla="*/ 2 h 44"/>
                  <a:gd name="T34" fmla="*/ 37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7" y="37"/>
                    </a:lnTo>
                    <a:lnTo>
                      <a:pt x="31" y="42"/>
                    </a:lnTo>
                    <a:lnTo>
                      <a:pt x="22" y="43"/>
                    </a:lnTo>
                    <a:lnTo>
                      <a:pt x="14" y="42"/>
                    </a:lnTo>
                    <a:lnTo>
                      <a:pt x="7" y="37"/>
                    </a:lnTo>
                    <a:lnTo>
                      <a:pt x="2" y="30"/>
                    </a:lnTo>
                    <a:lnTo>
                      <a:pt x="0" y="22"/>
                    </a:lnTo>
                    <a:lnTo>
                      <a:pt x="2" y="13"/>
                    </a:lnTo>
                    <a:lnTo>
                      <a:pt x="7" y="6"/>
                    </a:lnTo>
                    <a:lnTo>
                      <a:pt x="14" y="2"/>
                    </a:lnTo>
                    <a:lnTo>
                      <a:pt x="22" y="0"/>
                    </a:lnTo>
                    <a:lnTo>
                      <a:pt x="31" y="2"/>
                    </a:lnTo>
                    <a:lnTo>
                      <a:pt x="37" y="6"/>
                    </a:lnTo>
                    <a:lnTo>
                      <a:pt x="42" y="13"/>
                    </a:lnTo>
                    <a:lnTo>
                      <a:pt x="44"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98" name="Freeform 798">
                <a:extLst>
                  <a:ext uri="{FF2B5EF4-FFF2-40B4-BE49-F238E27FC236}">
                    <a16:creationId xmlns:a16="http://schemas.microsoft.com/office/drawing/2014/main" id="{C2598A95-8B8E-4490-9207-FCF9E762B5F0}"/>
                  </a:ext>
                </a:extLst>
              </p:cNvPr>
              <p:cNvSpPr>
                <a:spLocks/>
              </p:cNvSpPr>
              <p:nvPr/>
            </p:nvSpPr>
            <p:spPr bwMode="auto">
              <a:xfrm>
                <a:off x="227" y="3066"/>
                <a:ext cx="23" cy="23"/>
              </a:xfrm>
              <a:custGeom>
                <a:avLst/>
                <a:gdLst>
                  <a:gd name="T0" fmla="*/ 22 w 23"/>
                  <a:gd name="T1" fmla="*/ 11 h 23"/>
                  <a:gd name="T2" fmla="*/ 20 w 23"/>
                  <a:gd name="T3" fmla="*/ 16 h 23"/>
                  <a:gd name="T4" fmla="*/ 16 w 23"/>
                  <a:gd name="T5" fmla="*/ 20 h 23"/>
                  <a:gd name="T6" fmla="*/ 11 w 23"/>
                  <a:gd name="T7" fmla="*/ 22 h 23"/>
                  <a:gd name="T8" fmla="*/ 11 w 23"/>
                  <a:gd name="T9" fmla="*/ 22 h 23"/>
                  <a:gd name="T10" fmla="*/ 5 w 23"/>
                  <a:gd name="T11" fmla="*/ 20 h 23"/>
                  <a:gd name="T12" fmla="*/ 1 w 23"/>
                  <a:gd name="T13" fmla="*/ 16 h 23"/>
                  <a:gd name="T14" fmla="*/ 0 w 23"/>
                  <a:gd name="T15" fmla="*/ 11 h 23"/>
                  <a:gd name="T16" fmla="*/ 0 w 23"/>
                  <a:gd name="T17" fmla="*/ 11 h 23"/>
                  <a:gd name="T18" fmla="*/ 1 w 23"/>
                  <a:gd name="T19" fmla="*/ 5 h 23"/>
                  <a:gd name="T20" fmla="*/ 5 w 23"/>
                  <a:gd name="T21" fmla="*/ 1 h 23"/>
                  <a:gd name="T22" fmla="*/ 11 w 23"/>
                  <a:gd name="T23" fmla="*/ 0 h 23"/>
                  <a:gd name="T24" fmla="*/ 11 w 23"/>
                  <a:gd name="T25" fmla="*/ 0 h 23"/>
                  <a:gd name="T26" fmla="*/ 16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6" y="20"/>
                    </a:lnTo>
                    <a:lnTo>
                      <a:pt x="11" y="22"/>
                    </a:lnTo>
                    <a:lnTo>
                      <a:pt x="5" y="20"/>
                    </a:lnTo>
                    <a:lnTo>
                      <a:pt x="1" y="16"/>
                    </a:lnTo>
                    <a:lnTo>
                      <a:pt x="0" y="11"/>
                    </a:lnTo>
                    <a:lnTo>
                      <a:pt x="1" y="5"/>
                    </a:lnTo>
                    <a:lnTo>
                      <a:pt x="5" y="1"/>
                    </a:lnTo>
                    <a:lnTo>
                      <a:pt x="11" y="0"/>
                    </a:lnTo>
                    <a:lnTo>
                      <a:pt x="16" y="1"/>
                    </a:lnTo>
                    <a:lnTo>
                      <a:pt x="20" y="5"/>
                    </a:lnTo>
                    <a:lnTo>
                      <a:pt x="22"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7999" name="Freeform 799">
                <a:extLst>
                  <a:ext uri="{FF2B5EF4-FFF2-40B4-BE49-F238E27FC236}">
                    <a16:creationId xmlns:a16="http://schemas.microsoft.com/office/drawing/2014/main" id="{998B5C91-AA1B-4D1A-B60A-8DB9E0465CF5}"/>
                  </a:ext>
                </a:extLst>
              </p:cNvPr>
              <p:cNvSpPr>
                <a:spLocks/>
              </p:cNvSpPr>
              <p:nvPr/>
            </p:nvSpPr>
            <p:spPr bwMode="auto">
              <a:xfrm>
                <a:off x="227" y="3066"/>
                <a:ext cx="23" cy="23"/>
              </a:xfrm>
              <a:custGeom>
                <a:avLst/>
                <a:gdLst>
                  <a:gd name="T0" fmla="*/ 22 w 23"/>
                  <a:gd name="T1" fmla="*/ 11 h 23"/>
                  <a:gd name="T2" fmla="*/ 20 w 23"/>
                  <a:gd name="T3" fmla="*/ 16 h 23"/>
                  <a:gd name="T4" fmla="*/ 16 w 23"/>
                  <a:gd name="T5" fmla="*/ 20 h 23"/>
                  <a:gd name="T6" fmla="*/ 11 w 23"/>
                  <a:gd name="T7" fmla="*/ 22 h 23"/>
                  <a:gd name="T8" fmla="*/ 11 w 23"/>
                  <a:gd name="T9" fmla="*/ 22 h 23"/>
                  <a:gd name="T10" fmla="*/ 5 w 23"/>
                  <a:gd name="T11" fmla="*/ 20 h 23"/>
                  <a:gd name="T12" fmla="*/ 1 w 23"/>
                  <a:gd name="T13" fmla="*/ 16 h 23"/>
                  <a:gd name="T14" fmla="*/ 0 w 23"/>
                  <a:gd name="T15" fmla="*/ 11 h 23"/>
                  <a:gd name="T16" fmla="*/ 0 w 23"/>
                  <a:gd name="T17" fmla="*/ 11 h 23"/>
                  <a:gd name="T18" fmla="*/ 1 w 23"/>
                  <a:gd name="T19" fmla="*/ 5 h 23"/>
                  <a:gd name="T20" fmla="*/ 5 w 23"/>
                  <a:gd name="T21" fmla="*/ 1 h 23"/>
                  <a:gd name="T22" fmla="*/ 11 w 23"/>
                  <a:gd name="T23" fmla="*/ 0 h 23"/>
                  <a:gd name="T24" fmla="*/ 11 w 23"/>
                  <a:gd name="T25" fmla="*/ 0 h 23"/>
                  <a:gd name="T26" fmla="*/ 16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6" y="20"/>
                    </a:lnTo>
                    <a:lnTo>
                      <a:pt x="11" y="22"/>
                    </a:lnTo>
                    <a:lnTo>
                      <a:pt x="5" y="20"/>
                    </a:lnTo>
                    <a:lnTo>
                      <a:pt x="1" y="16"/>
                    </a:lnTo>
                    <a:lnTo>
                      <a:pt x="0" y="11"/>
                    </a:lnTo>
                    <a:lnTo>
                      <a:pt x="1" y="5"/>
                    </a:lnTo>
                    <a:lnTo>
                      <a:pt x="5" y="1"/>
                    </a:lnTo>
                    <a:lnTo>
                      <a:pt x="11" y="0"/>
                    </a:lnTo>
                    <a:lnTo>
                      <a:pt x="16" y="1"/>
                    </a:lnTo>
                    <a:lnTo>
                      <a:pt x="20" y="5"/>
                    </a:lnTo>
                    <a:lnTo>
                      <a:pt x="22"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00" name="Freeform 800">
                <a:extLst>
                  <a:ext uri="{FF2B5EF4-FFF2-40B4-BE49-F238E27FC236}">
                    <a16:creationId xmlns:a16="http://schemas.microsoft.com/office/drawing/2014/main" id="{49FC248B-7A18-4CA6-B9BA-8A7E37CF80A6}"/>
                  </a:ext>
                </a:extLst>
              </p:cNvPr>
              <p:cNvSpPr>
                <a:spLocks/>
              </p:cNvSpPr>
              <p:nvPr/>
            </p:nvSpPr>
            <p:spPr bwMode="auto">
              <a:xfrm>
                <a:off x="351" y="3055"/>
                <a:ext cx="45" cy="44"/>
              </a:xfrm>
              <a:custGeom>
                <a:avLst/>
                <a:gdLst>
                  <a:gd name="T0" fmla="*/ 44 w 45"/>
                  <a:gd name="T1" fmla="*/ 22 h 44"/>
                  <a:gd name="T2" fmla="*/ 42 w 45"/>
                  <a:gd name="T3" fmla="*/ 30 h 44"/>
                  <a:gd name="T4" fmla="*/ 37 w 45"/>
                  <a:gd name="T5" fmla="*/ 37 h 44"/>
                  <a:gd name="T6" fmla="*/ 30 w 45"/>
                  <a:gd name="T7" fmla="*/ 42 h 44"/>
                  <a:gd name="T8" fmla="*/ 22 w 45"/>
                  <a:gd name="T9" fmla="*/ 43 h 44"/>
                  <a:gd name="T10" fmla="*/ 22 w 45"/>
                  <a:gd name="T11" fmla="*/ 43 h 44"/>
                  <a:gd name="T12" fmla="*/ 13 w 45"/>
                  <a:gd name="T13" fmla="*/ 42 h 44"/>
                  <a:gd name="T14" fmla="*/ 6 w 45"/>
                  <a:gd name="T15" fmla="*/ 37 h 44"/>
                  <a:gd name="T16" fmla="*/ 2 w 45"/>
                  <a:gd name="T17" fmla="*/ 30 h 44"/>
                  <a:gd name="T18" fmla="*/ 0 w 45"/>
                  <a:gd name="T19" fmla="*/ 22 h 44"/>
                  <a:gd name="T20" fmla="*/ 0 w 45"/>
                  <a:gd name="T21" fmla="*/ 22 h 44"/>
                  <a:gd name="T22" fmla="*/ 2 w 45"/>
                  <a:gd name="T23" fmla="*/ 13 h 44"/>
                  <a:gd name="T24" fmla="*/ 6 w 45"/>
                  <a:gd name="T25" fmla="*/ 6 h 44"/>
                  <a:gd name="T26" fmla="*/ 13 w 45"/>
                  <a:gd name="T27" fmla="*/ 2 h 44"/>
                  <a:gd name="T28" fmla="*/ 22 w 45"/>
                  <a:gd name="T29" fmla="*/ 0 h 44"/>
                  <a:gd name="T30" fmla="*/ 22 w 45"/>
                  <a:gd name="T31" fmla="*/ 0 h 44"/>
                  <a:gd name="T32" fmla="*/ 30 w 45"/>
                  <a:gd name="T33" fmla="*/ 2 h 44"/>
                  <a:gd name="T34" fmla="*/ 37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4"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01" name="Freeform 801">
                <a:extLst>
                  <a:ext uri="{FF2B5EF4-FFF2-40B4-BE49-F238E27FC236}">
                    <a16:creationId xmlns:a16="http://schemas.microsoft.com/office/drawing/2014/main" id="{CAFE744F-5E2B-4EDB-919F-3C5D443F74B5}"/>
                  </a:ext>
                </a:extLst>
              </p:cNvPr>
              <p:cNvSpPr>
                <a:spLocks/>
              </p:cNvSpPr>
              <p:nvPr/>
            </p:nvSpPr>
            <p:spPr bwMode="auto">
              <a:xfrm>
                <a:off x="351" y="3055"/>
                <a:ext cx="45" cy="44"/>
              </a:xfrm>
              <a:custGeom>
                <a:avLst/>
                <a:gdLst>
                  <a:gd name="T0" fmla="*/ 44 w 45"/>
                  <a:gd name="T1" fmla="*/ 22 h 44"/>
                  <a:gd name="T2" fmla="*/ 42 w 45"/>
                  <a:gd name="T3" fmla="*/ 30 h 44"/>
                  <a:gd name="T4" fmla="*/ 37 w 45"/>
                  <a:gd name="T5" fmla="*/ 37 h 44"/>
                  <a:gd name="T6" fmla="*/ 30 w 45"/>
                  <a:gd name="T7" fmla="*/ 42 h 44"/>
                  <a:gd name="T8" fmla="*/ 22 w 45"/>
                  <a:gd name="T9" fmla="*/ 43 h 44"/>
                  <a:gd name="T10" fmla="*/ 22 w 45"/>
                  <a:gd name="T11" fmla="*/ 43 h 44"/>
                  <a:gd name="T12" fmla="*/ 13 w 45"/>
                  <a:gd name="T13" fmla="*/ 42 h 44"/>
                  <a:gd name="T14" fmla="*/ 6 w 45"/>
                  <a:gd name="T15" fmla="*/ 37 h 44"/>
                  <a:gd name="T16" fmla="*/ 2 w 45"/>
                  <a:gd name="T17" fmla="*/ 30 h 44"/>
                  <a:gd name="T18" fmla="*/ 0 w 45"/>
                  <a:gd name="T19" fmla="*/ 22 h 44"/>
                  <a:gd name="T20" fmla="*/ 0 w 45"/>
                  <a:gd name="T21" fmla="*/ 22 h 44"/>
                  <a:gd name="T22" fmla="*/ 2 w 45"/>
                  <a:gd name="T23" fmla="*/ 13 h 44"/>
                  <a:gd name="T24" fmla="*/ 6 w 45"/>
                  <a:gd name="T25" fmla="*/ 6 h 44"/>
                  <a:gd name="T26" fmla="*/ 13 w 45"/>
                  <a:gd name="T27" fmla="*/ 2 h 44"/>
                  <a:gd name="T28" fmla="*/ 22 w 45"/>
                  <a:gd name="T29" fmla="*/ 0 h 44"/>
                  <a:gd name="T30" fmla="*/ 22 w 45"/>
                  <a:gd name="T31" fmla="*/ 0 h 44"/>
                  <a:gd name="T32" fmla="*/ 30 w 45"/>
                  <a:gd name="T33" fmla="*/ 2 h 44"/>
                  <a:gd name="T34" fmla="*/ 37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4"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02" name="Freeform 802">
                <a:extLst>
                  <a:ext uri="{FF2B5EF4-FFF2-40B4-BE49-F238E27FC236}">
                    <a16:creationId xmlns:a16="http://schemas.microsoft.com/office/drawing/2014/main" id="{29914887-EE04-4AE8-851B-44FAF7253392}"/>
                  </a:ext>
                </a:extLst>
              </p:cNvPr>
              <p:cNvSpPr>
                <a:spLocks/>
              </p:cNvSpPr>
              <p:nvPr/>
            </p:nvSpPr>
            <p:spPr bwMode="auto">
              <a:xfrm>
                <a:off x="362" y="3066"/>
                <a:ext cx="23" cy="23"/>
              </a:xfrm>
              <a:custGeom>
                <a:avLst/>
                <a:gdLst>
                  <a:gd name="T0" fmla="*/ 22 w 23"/>
                  <a:gd name="T1" fmla="*/ 11 h 23"/>
                  <a:gd name="T2" fmla="*/ 20 w 23"/>
                  <a:gd name="T3" fmla="*/ 16 h 23"/>
                  <a:gd name="T4" fmla="*/ 16 w 23"/>
                  <a:gd name="T5" fmla="*/ 20 h 23"/>
                  <a:gd name="T6" fmla="*/ 10 w 23"/>
                  <a:gd name="T7" fmla="*/ 22 h 23"/>
                  <a:gd name="T8" fmla="*/ 10 w 23"/>
                  <a:gd name="T9" fmla="*/ 22 h 23"/>
                  <a:gd name="T10" fmla="*/ 5 w 23"/>
                  <a:gd name="T11" fmla="*/ 20 h 23"/>
                  <a:gd name="T12" fmla="*/ 1 w 23"/>
                  <a:gd name="T13" fmla="*/ 16 h 23"/>
                  <a:gd name="T14" fmla="*/ 0 w 23"/>
                  <a:gd name="T15" fmla="*/ 11 h 23"/>
                  <a:gd name="T16" fmla="*/ 0 w 23"/>
                  <a:gd name="T17" fmla="*/ 11 h 23"/>
                  <a:gd name="T18" fmla="*/ 1 w 23"/>
                  <a:gd name="T19" fmla="*/ 5 h 23"/>
                  <a:gd name="T20" fmla="*/ 5 w 23"/>
                  <a:gd name="T21" fmla="*/ 1 h 23"/>
                  <a:gd name="T22" fmla="*/ 10 w 23"/>
                  <a:gd name="T23" fmla="*/ 0 h 23"/>
                  <a:gd name="T24" fmla="*/ 10 w 23"/>
                  <a:gd name="T25" fmla="*/ 0 h 23"/>
                  <a:gd name="T26" fmla="*/ 16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6" y="20"/>
                    </a:lnTo>
                    <a:lnTo>
                      <a:pt x="10" y="22"/>
                    </a:lnTo>
                    <a:lnTo>
                      <a:pt x="5" y="20"/>
                    </a:lnTo>
                    <a:lnTo>
                      <a:pt x="1" y="16"/>
                    </a:lnTo>
                    <a:lnTo>
                      <a:pt x="0" y="11"/>
                    </a:lnTo>
                    <a:lnTo>
                      <a:pt x="1" y="5"/>
                    </a:lnTo>
                    <a:lnTo>
                      <a:pt x="5" y="1"/>
                    </a:lnTo>
                    <a:lnTo>
                      <a:pt x="10" y="0"/>
                    </a:lnTo>
                    <a:lnTo>
                      <a:pt x="16" y="1"/>
                    </a:lnTo>
                    <a:lnTo>
                      <a:pt x="20" y="5"/>
                    </a:lnTo>
                    <a:lnTo>
                      <a:pt x="22"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03" name="Freeform 803">
                <a:extLst>
                  <a:ext uri="{FF2B5EF4-FFF2-40B4-BE49-F238E27FC236}">
                    <a16:creationId xmlns:a16="http://schemas.microsoft.com/office/drawing/2014/main" id="{EE6B9021-5A2A-415B-BEEA-79CB30C79C48}"/>
                  </a:ext>
                </a:extLst>
              </p:cNvPr>
              <p:cNvSpPr>
                <a:spLocks/>
              </p:cNvSpPr>
              <p:nvPr/>
            </p:nvSpPr>
            <p:spPr bwMode="auto">
              <a:xfrm>
                <a:off x="362" y="3066"/>
                <a:ext cx="23" cy="23"/>
              </a:xfrm>
              <a:custGeom>
                <a:avLst/>
                <a:gdLst>
                  <a:gd name="T0" fmla="*/ 22 w 23"/>
                  <a:gd name="T1" fmla="*/ 11 h 23"/>
                  <a:gd name="T2" fmla="*/ 20 w 23"/>
                  <a:gd name="T3" fmla="*/ 16 h 23"/>
                  <a:gd name="T4" fmla="*/ 16 w 23"/>
                  <a:gd name="T5" fmla="*/ 20 h 23"/>
                  <a:gd name="T6" fmla="*/ 10 w 23"/>
                  <a:gd name="T7" fmla="*/ 22 h 23"/>
                  <a:gd name="T8" fmla="*/ 10 w 23"/>
                  <a:gd name="T9" fmla="*/ 22 h 23"/>
                  <a:gd name="T10" fmla="*/ 5 w 23"/>
                  <a:gd name="T11" fmla="*/ 20 h 23"/>
                  <a:gd name="T12" fmla="*/ 1 w 23"/>
                  <a:gd name="T13" fmla="*/ 16 h 23"/>
                  <a:gd name="T14" fmla="*/ 0 w 23"/>
                  <a:gd name="T15" fmla="*/ 11 h 23"/>
                  <a:gd name="T16" fmla="*/ 0 w 23"/>
                  <a:gd name="T17" fmla="*/ 11 h 23"/>
                  <a:gd name="T18" fmla="*/ 1 w 23"/>
                  <a:gd name="T19" fmla="*/ 5 h 23"/>
                  <a:gd name="T20" fmla="*/ 5 w 23"/>
                  <a:gd name="T21" fmla="*/ 1 h 23"/>
                  <a:gd name="T22" fmla="*/ 10 w 23"/>
                  <a:gd name="T23" fmla="*/ 0 h 23"/>
                  <a:gd name="T24" fmla="*/ 10 w 23"/>
                  <a:gd name="T25" fmla="*/ 0 h 23"/>
                  <a:gd name="T26" fmla="*/ 16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6" y="20"/>
                    </a:lnTo>
                    <a:lnTo>
                      <a:pt x="10" y="22"/>
                    </a:lnTo>
                    <a:lnTo>
                      <a:pt x="5" y="20"/>
                    </a:lnTo>
                    <a:lnTo>
                      <a:pt x="1" y="16"/>
                    </a:lnTo>
                    <a:lnTo>
                      <a:pt x="0" y="11"/>
                    </a:lnTo>
                    <a:lnTo>
                      <a:pt x="1" y="5"/>
                    </a:lnTo>
                    <a:lnTo>
                      <a:pt x="5" y="1"/>
                    </a:lnTo>
                    <a:lnTo>
                      <a:pt x="10" y="0"/>
                    </a:lnTo>
                    <a:lnTo>
                      <a:pt x="16" y="1"/>
                    </a:lnTo>
                    <a:lnTo>
                      <a:pt x="20" y="5"/>
                    </a:lnTo>
                    <a:lnTo>
                      <a:pt x="22"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04" name="Freeform 804">
                <a:extLst>
                  <a:ext uri="{FF2B5EF4-FFF2-40B4-BE49-F238E27FC236}">
                    <a16:creationId xmlns:a16="http://schemas.microsoft.com/office/drawing/2014/main" id="{6FA12BAE-7EB3-491D-9DCF-A18BAE09FFAD}"/>
                  </a:ext>
                </a:extLst>
              </p:cNvPr>
              <p:cNvSpPr>
                <a:spLocks/>
              </p:cNvSpPr>
              <p:nvPr/>
            </p:nvSpPr>
            <p:spPr bwMode="auto">
              <a:xfrm>
                <a:off x="245" y="3056"/>
                <a:ext cx="122" cy="38"/>
              </a:xfrm>
              <a:custGeom>
                <a:avLst/>
                <a:gdLst>
                  <a:gd name="T0" fmla="*/ 106 w 122"/>
                  <a:gd name="T1" fmla="*/ 21 h 38"/>
                  <a:gd name="T2" fmla="*/ 108 w 122"/>
                  <a:gd name="T3" fmla="*/ 11 h 38"/>
                  <a:gd name="T4" fmla="*/ 114 w 122"/>
                  <a:gd name="T5" fmla="*/ 4 h 38"/>
                  <a:gd name="T6" fmla="*/ 121 w 122"/>
                  <a:gd name="T7" fmla="*/ 0 h 38"/>
                  <a:gd name="T8" fmla="*/ 121 w 122"/>
                  <a:gd name="T9" fmla="*/ 0 h 38"/>
                  <a:gd name="T10" fmla="*/ 113 w 122"/>
                  <a:gd name="T11" fmla="*/ 1 h 38"/>
                  <a:gd name="T12" fmla="*/ 105 w 122"/>
                  <a:gd name="T13" fmla="*/ 2 h 38"/>
                  <a:gd name="T14" fmla="*/ 97 w 122"/>
                  <a:gd name="T15" fmla="*/ 3 h 38"/>
                  <a:gd name="T16" fmla="*/ 89 w 122"/>
                  <a:gd name="T17" fmla="*/ 3 h 38"/>
                  <a:gd name="T18" fmla="*/ 81 w 122"/>
                  <a:gd name="T19" fmla="*/ 4 h 38"/>
                  <a:gd name="T20" fmla="*/ 74 w 122"/>
                  <a:gd name="T21" fmla="*/ 4 h 38"/>
                  <a:gd name="T22" fmla="*/ 66 w 122"/>
                  <a:gd name="T23" fmla="*/ 4 h 38"/>
                  <a:gd name="T24" fmla="*/ 58 w 122"/>
                  <a:gd name="T25" fmla="*/ 4 h 38"/>
                  <a:gd name="T26" fmla="*/ 50 w 122"/>
                  <a:gd name="T27" fmla="*/ 4 h 38"/>
                  <a:gd name="T28" fmla="*/ 42 w 122"/>
                  <a:gd name="T29" fmla="*/ 3 h 38"/>
                  <a:gd name="T30" fmla="*/ 33 w 122"/>
                  <a:gd name="T31" fmla="*/ 3 h 38"/>
                  <a:gd name="T32" fmla="*/ 25 w 122"/>
                  <a:gd name="T33" fmla="*/ 2 h 38"/>
                  <a:gd name="T34" fmla="*/ 17 w 122"/>
                  <a:gd name="T35" fmla="*/ 2 h 38"/>
                  <a:gd name="T36" fmla="*/ 8 w 122"/>
                  <a:gd name="T37" fmla="*/ 1 h 38"/>
                  <a:gd name="T38" fmla="*/ 0 w 122"/>
                  <a:gd name="T39" fmla="*/ 0 h 38"/>
                  <a:gd name="T40" fmla="*/ 0 w 122"/>
                  <a:gd name="T41" fmla="*/ 0 h 38"/>
                  <a:gd name="T42" fmla="*/ 7 w 122"/>
                  <a:gd name="T43" fmla="*/ 4 h 38"/>
                  <a:gd name="T44" fmla="*/ 12 w 122"/>
                  <a:gd name="T45" fmla="*/ 11 h 38"/>
                  <a:gd name="T46" fmla="*/ 14 w 122"/>
                  <a:gd name="T47" fmla="*/ 21 h 38"/>
                  <a:gd name="T48" fmla="*/ 14 w 122"/>
                  <a:gd name="T49" fmla="*/ 21 h 38"/>
                  <a:gd name="T50" fmla="*/ 13 w 122"/>
                  <a:gd name="T51" fmla="*/ 28 h 38"/>
                  <a:gd name="T52" fmla="*/ 11 w 122"/>
                  <a:gd name="T53" fmla="*/ 32 h 38"/>
                  <a:gd name="T54" fmla="*/ 8 w 122"/>
                  <a:gd name="T55" fmla="*/ 36 h 38"/>
                  <a:gd name="T56" fmla="*/ 8 w 122"/>
                  <a:gd name="T57" fmla="*/ 36 h 38"/>
                  <a:gd name="T58" fmla="*/ 16 w 122"/>
                  <a:gd name="T59" fmla="*/ 32 h 38"/>
                  <a:gd name="T60" fmla="*/ 23 w 122"/>
                  <a:gd name="T61" fmla="*/ 29 h 38"/>
                  <a:gd name="T62" fmla="*/ 31 w 122"/>
                  <a:gd name="T63" fmla="*/ 26 h 38"/>
                  <a:gd name="T64" fmla="*/ 38 w 122"/>
                  <a:gd name="T65" fmla="*/ 24 h 38"/>
                  <a:gd name="T66" fmla="*/ 45 w 122"/>
                  <a:gd name="T67" fmla="*/ 22 h 38"/>
                  <a:gd name="T68" fmla="*/ 52 w 122"/>
                  <a:gd name="T69" fmla="*/ 21 h 38"/>
                  <a:gd name="T70" fmla="*/ 58 w 122"/>
                  <a:gd name="T71" fmla="*/ 21 h 38"/>
                  <a:gd name="T72" fmla="*/ 65 w 122"/>
                  <a:gd name="T73" fmla="*/ 21 h 38"/>
                  <a:gd name="T74" fmla="*/ 72 w 122"/>
                  <a:gd name="T75" fmla="*/ 22 h 38"/>
                  <a:gd name="T76" fmla="*/ 79 w 122"/>
                  <a:gd name="T77" fmla="*/ 23 h 38"/>
                  <a:gd name="T78" fmla="*/ 85 w 122"/>
                  <a:gd name="T79" fmla="*/ 25 h 38"/>
                  <a:gd name="T80" fmla="*/ 92 w 122"/>
                  <a:gd name="T81" fmla="*/ 27 h 38"/>
                  <a:gd name="T82" fmla="*/ 99 w 122"/>
                  <a:gd name="T83" fmla="*/ 30 h 38"/>
                  <a:gd name="T84" fmla="*/ 106 w 122"/>
                  <a:gd name="T85" fmla="*/ 33 h 38"/>
                  <a:gd name="T86" fmla="*/ 113 w 122"/>
                  <a:gd name="T87" fmla="*/ 37 h 38"/>
                  <a:gd name="T88" fmla="*/ 113 w 122"/>
                  <a:gd name="T89" fmla="*/ 37 h 38"/>
                  <a:gd name="T90" fmla="*/ 110 w 122"/>
                  <a:gd name="T91" fmla="*/ 33 h 38"/>
                  <a:gd name="T92" fmla="*/ 107 w 122"/>
                  <a:gd name="T93" fmla="*/ 28 h 38"/>
                  <a:gd name="T94" fmla="*/ 106 w 122"/>
                  <a:gd name="T95" fmla="*/ 21 h 38"/>
                  <a:gd name="T96" fmla="*/ 106 w 122"/>
                  <a:gd name="T97" fmla="*/ 21 h 38"/>
                  <a:gd name="T98" fmla="*/ 106 w 122"/>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2"/>
                  <a:gd name="T151" fmla="*/ 0 h 38"/>
                  <a:gd name="T152" fmla="*/ 122 w 122"/>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2" h="38">
                    <a:moveTo>
                      <a:pt x="106" y="21"/>
                    </a:moveTo>
                    <a:lnTo>
                      <a:pt x="108" y="11"/>
                    </a:lnTo>
                    <a:lnTo>
                      <a:pt x="114" y="4"/>
                    </a:lnTo>
                    <a:lnTo>
                      <a:pt x="121" y="0"/>
                    </a:lnTo>
                    <a:lnTo>
                      <a:pt x="113" y="1"/>
                    </a:lnTo>
                    <a:lnTo>
                      <a:pt x="105" y="2"/>
                    </a:lnTo>
                    <a:lnTo>
                      <a:pt x="97" y="3"/>
                    </a:lnTo>
                    <a:lnTo>
                      <a:pt x="89" y="3"/>
                    </a:lnTo>
                    <a:lnTo>
                      <a:pt x="81" y="4"/>
                    </a:lnTo>
                    <a:lnTo>
                      <a:pt x="74" y="4"/>
                    </a:lnTo>
                    <a:lnTo>
                      <a:pt x="66" y="4"/>
                    </a:lnTo>
                    <a:lnTo>
                      <a:pt x="58" y="4"/>
                    </a:lnTo>
                    <a:lnTo>
                      <a:pt x="50" y="4"/>
                    </a:lnTo>
                    <a:lnTo>
                      <a:pt x="42" y="3"/>
                    </a:lnTo>
                    <a:lnTo>
                      <a:pt x="33" y="3"/>
                    </a:lnTo>
                    <a:lnTo>
                      <a:pt x="25" y="2"/>
                    </a:lnTo>
                    <a:lnTo>
                      <a:pt x="17" y="2"/>
                    </a:lnTo>
                    <a:lnTo>
                      <a:pt x="8" y="1"/>
                    </a:lnTo>
                    <a:lnTo>
                      <a:pt x="0" y="0"/>
                    </a:lnTo>
                    <a:lnTo>
                      <a:pt x="7" y="4"/>
                    </a:lnTo>
                    <a:lnTo>
                      <a:pt x="12" y="11"/>
                    </a:lnTo>
                    <a:lnTo>
                      <a:pt x="14" y="21"/>
                    </a:lnTo>
                    <a:lnTo>
                      <a:pt x="13" y="28"/>
                    </a:lnTo>
                    <a:lnTo>
                      <a:pt x="11" y="32"/>
                    </a:lnTo>
                    <a:lnTo>
                      <a:pt x="8" y="36"/>
                    </a:lnTo>
                    <a:lnTo>
                      <a:pt x="16" y="32"/>
                    </a:lnTo>
                    <a:lnTo>
                      <a:pt x="23" y="29"/>
                    </a:lnTo>
                    <a:lnTo>
                      <a:pt x="31" y="26"/>
                    </a:lnTo>
                    <a:lnTo>
                      <a:pt x="38" y="24"/>
                    </a:lnTo>
                    <a:lnTo>
                      <a:pt x="45" y="22"/>
                    </a:lnTo>
                    <a:lnTo>
                      <a:pt x="52" y="21"/>
                    </a:lnTo>
                    <a:lnTo>
                      <a:pt x="58" y="21"/>
                    </a:lnTo>
                    <a:lnTo>
                      <a:pt x="65" y="21"/>
                    </a:lnTo>
                    <a:lnTo>
                      <a:pt x="72" y="22"/>
                    </a:lnTo>
                    <a:lnTo>
                      <a:pt x="79" y="23"/>
                    </a:lnTo>
                    <a:lnTo>
                      <a:pt x="85" y="25"/>
                    </a:lnTo>
                    <a:lnTo>
                      <a:pt x="92" y="27"/>
                    </a:lnTo>
                    <a:lnTo>
                      <a:pt x="99" y="30"/>
                    </a:lnTo>
                    <a:lnTo>
                      <a:pt x="106" y="33"/>
                    </a:lnTo>
                    <a:lnTo>
                      <a:pt x="113" y="37"/>
                    </a:lnTo>
                    <a:lnTo>
                      <a:pt x="110" y="33"/>
                    </a:lnTo>
                    <a:lnTo>
                      <a:pt x="107" y="28"/>
                    </a:lnTo>
                    <a:lnTo>
                      <a:pt x="106" y="2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05" name="Freeform 805">
                <a:extLst>
                  <a:ext uri="{FF2B5EF4-FFF2-40B4-BE49-F238E27FC236}">
                    <a16:creationId xmlns:a16="http://schemas.microsoft.com/office/drawing/2014/main" id="{C57EAA72-C737-4D3D-A845-EAC17F568870}"/>
                  </a:ext>
                </a:extLst>
              </p:cNvPr>
              <p:cNvSpPr>
                <a:spLocks/>
              </p:cNvSpPr>
              <p:nvPr/>
            </p:nvSpPr>
            <p:spPr bwMode="auto">
              <a:xfrm>
                <a:off x="245" y="3056"/>
                <a:ext cx="122" cy="38"/>
              </a:xfrm>
              <a:custGeom>
                <a:avLst/>
                <a:gdLst>
                  <a:gd name="T0" fmla="*/ 106 w 122"/>
                  <a:gd name="T1" fmla="*/ 21 h 38"/>
                  <a:gd name="T2" fmla="*/ 108 w 122"/>
                  <a:gd name="T3" fmla="*/ 11 h 38"/>
                  <a:gd name="T4" fmla="*/ 114 w 122"/>
                  <a:gd name="T5" fmla="*/ 4 h 38"/>
                  <a:gd name="T6" fmla="*/ 121 w 122"/>
                  <a:gd name="T7" fmla="*/ 0 h 38"/>
                  <a:gd name="T8" fmla="*/ 121 w 122"/>
                  <a:gd name="T9" fmla="*/ 0 h 38"/>
                  <a:gd name="T10" fmla="*/ 113 w 122"/>
                  <a:gd name="T11" fmla="*/ 1 h 38"/>
                  <a:gd name="T12" fmla="*/ 105 w 122"/>
                  <a:gd name="T13" fmla="*/ 2 h 38"/>
                  <a:gd name="T14" fmla="*/ 97 w 122"/>
                  <a:gd name="T15" fmla="*/ 3 h 38"/>
                  <a:gd name="T16" fmla="*/ 89 w 122"/>
                  <a:gd name="T17" fmla="*/ 3 h 38"/>
                  <a:gd name="T18" fmla="*/ 81 w 122"/>
                  <a:gd name="T19" fmla="*/ 4 h 38"/>
                  <a:gd name="T20" fmla="*/ 74 w 122"/>
                  <a:gd name="T21" fmla="*/ 4 h 38"/>
                  <a:gd name="T22" fmla="*/ 66 w 122"/>
                  <a:gd name="T23" fmla="*/ 4 h 38"/>
                  <a:gd name="T24" fmla="*/ 58 w 122"/>
                  <a:gd name="T25" fmla="*/ 4 h 38"/>
                  <a:gd name="T26" fmla="*/ 50 w 122"/>
                  <a:gd name="T27" fmla="*/ 4 h 38"/>
                  <a:gd name="T28" fmla="*/ 42 w 122"/>
                  <a:gd name="T29" fmla="*/ 3 h 38"/>
                  <a:gd name="T30" fmla="*/ 33 w 122"/>
                  <a:gd name="T31" fmla="*/ 3 h 38"/>
                  <a:gd name="T32" fmla="*/ 25 w 122"/>
                  <a:gd name="T33" fmla="*/ 2 h 38"/>
                  <a:gd name="T34" fmla="*/ 17 w 122"/>
                  <a:gd name="T35" fmla="*/ 2 h 38"/>
                  <a:gd name="T36" fmla="*/ 8 w 122"/>
                  <a:gd name="T37" fmla="*/ 1 h 38"/>
                  <a:gd name="T38" fmla="*/ 0 w 122"/>
                  <a:gd name="T39" fmla="*/ 0 h 38"/>
                  <a:gd name="T40" fmla="*/ 0 w 122"/>
                  <a:gd name="T41" fmla="*/ 0 h 38"/>
                  <a:gd name="T42" fmla="*/ 7 w 122"/>
                  <a:gd name="T43" fmla="*/ 4 h 38"/>
                  <a:gd name="T44" fmla="*/ 12 w 122"/>
                  <a:gd name="T45" fmla="*/ 11 h 38"/>
                  <a:gd name="T46" fmla="*/ 14 w 122"/>
                  <a:gd name="T47" fmla="*/ 21 h 38"/>
                  <a:gd name="T48" fmla="*/ 14 w 122"/>
                  <a:gd name="T49" fmla="*/ 21 h 38"/>
                  <a:gd name="T50" fmla="*/ 13 w 122"/>
                  <a:gd name="T51" fmla="*/ 28 h 38"/>
                  <a:gd name="T52" fmla="*/ 11 w 122"/>
                  <a:gd name="T53" fmla="*/ 32 h 38"/>
                  <a:gd name="T54" fmla="*/ 8 w 122"/>
                  <a:gd name="T55" fmla="*/ 36 h 38"/>
                  <a:gd name="T56" fmla="*/ 8 w 122"/>
                  <a:gd name="T57" fmla="*/ 36 h 38"/>
                  <a:gd name="T58" fmla="*/ 16 w 122"/>
                  <a:gd name="T59" fmla="*/ 32 h 38"/>
                  <a:gd name="T60" fmla="*/ 23 w 122"/>
                  <a:gd name="T61" fmla="*/ 29 h 38"/>
                  <a:gd name="T62" fmla="*/ 31 w 122"/>
                  <a:gd name="T63" fmla="*/ 26 h 38"/>
                  <a:gd name="T64" fmla="*/ 38 w 122"/>
                  <a:gd name="T65" fmla="*/ 24 h 38"/>
                  <a:gd name="T66" fmla="*/ 45 w 122"/>
                  <a:gd name="T67" fmla="*/ 22 h 38"/>
                  <a:gd name="T68" fmla="*/ 52 w 122"/>
                  <a:gd name="T69" fmla="*/ 21 h 38"/>
                  <a:gd name="T70" fmla="*/ 58 w 122"/>
                  <a:gd name="T71" fmla="*/ 21 h 38"/>
                  <a:gd name="T72" fmla="*/ 65 w 122"/>
                  <a:gd name="T73" fmla="*/ 21 h 38"/>
                  <a:gd name="T74" fmla="*/ 72 w 122"/>
                  <a:gd name="T75" fmla="*/ 22 h 38"/>
                  <a:gd name="T76" fmla="*/ 79 w 122"/>
                  <a:gd name="T77" fmla="*/ 23 h 38"/>
                  <a:gd name="T78" fmla="*/ 85 w 122"/>
                  <a:gd name="T79" fmla="*/ 25 h 38"/>
                  <a:gd name="T80" fmla="*/ 92 w 122"/>
                  <a:gd name="T81" fmla="*/ 27 h 38"/>
                  <a:gd name="T82" fmla="*/ 99 w 122"/>
                  <a:gd name="T83" fmla="*/ 30 h 38"/>
                  <a:gd name="T84" fmla="*/ 106 w 122"/>
                  <a:gd name="T85" fmla="*/ 33 h 38"/>
                  <a:gd name="T86" fmla="*/ 113 w 122"/>
                  <a:gd name="T87" fmla="*/ 37 h 38"/>
                  <a:gd name="T88" fmla="*/ 113 w 122"/>
                  <a:gd name="T89" fmla="*/ 37 h 38"/>
                  <a:gd name="T90" fmla="*/ 110 w 122"/>
                  <a:gd name="T91" fmla="*/ 33 h 38"/>
                  <a:gd name="T92" fmla="*/ 107 w 122"/>
                  <a:gd name="T93" fmla="*/ 28 h 38"/>
                  <a:gd name="T94" fmla="*/ 106 w 122"/>
                  <a:gd name="T95" fmla="*/ 21 h 38"/>
                  <a:gd name="T96" fmla="*/ 106 w 122"/>
                  <a:gd name="T97" fmla="*/ 21 h 38"/>
                  <a:gd name="T98" fmla="*/ 106 w 122"/>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2"/>
                  <a:gd name="T151" fmla="*/ 0 h 38"/>
                  <a:gd name="T152" fmla="*/ 122 w 122"/>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2" h="38">
                    <a:moveTo>
                      <a:pt x="106" y="21"/>
                    </a:moveTo>
                    <a:lnTo>
                      <a:pt x="108" y="11"/>
                    </a:lnTo>
                    <a:lnTo>
                      <a:pt x="114" y="4"/>
                    </a:lnTo>
                    <a:lnTo>
                      <a:pt x="121" y="0"/>
                    </a:lnTo>
                    <a:lnTo>
                      <a:pt x="113" y="1"/>
                    </a:lnTo>
                    <a:lnTo>
                      <a:pt x="105" y="2"/>
                    </a:lnTo>
                    <a:lnTo>
                      <a:pt x="97" y="3"/>
                    </a:lnTo>
                    <a:lnTo>
                      <a:pt x="89" y="3"/>
                    </a:lnTo>
                    <a:lnTo>
                      <a:pt x="81" y="4"/>
                    </a:lnTo>
                    <a:lnTo>
                      <a:pt x="74" y="4"/>
                    </a:lnTo>
                    <a:lnTo>
                      <a:pt x="66" y="4"/>
                    </a:lnTo>
                    <a:lnTo>
                      <a:pt x="58" y="4"/>
                    </a:lnTo>
                    <a:lnTo>
                      <a:pt x="50" y="4"/>
                    </a:lnTo>
                    <a:lnTo>
                      <a:pt x="42" y="3"/>
                    </a:lnTo>
                    <a:lnTo>
                      <a:pt x="33" y="3"/>
                    </a:lnTo>
                    <a:lnTo>
                      <a:pt x="25" y="2"/>
                    </a:lnTo>
                    <a:lnTo>
                      <a:pt x="17" y="2"/>
                    </a:lnTo>
                    <a:lnTo>
                      <a:pt x="8" y="1"/>
                    </a:lnTo>
                    <a:lnTo>
                      <a:pt x="0" y="0"/>
                    </a:lnTo>
                    <a:lnTo>
                      <a:pt x="7" y="4"/>
                    </a:lnTo>
                    <a:lnTo>
                      <a:pt x="12" y="11"/>
                    </a:lnTo>
                    <a:lnTo>
                      <a:pt x="14" y="21"/>
                    </a:lnTo>
                    <a:lnTo>
                      <a:pt x="13" y="28"/>
                    </a:lnTo>
                    <a:lnTo>
                      <a:pt x="11" y="32"/>
                    </a:lnTo>
                    <a:lnTo>
                      <a:pt x="8" y="36"/>
                    </a:lnTo>
                    <a:lnTo>
                      <a:pt x="16" y="32"/>
                    </a:lnTo>
                    <a:lnTo>
                      <a:pt x="23" y="29"/>
                    </a:lnTo>
                    <a:lnTo>
                      <a:pt x="31" y="26"/>
                    </a:lnTo>
                    <a:lnTo>
                      <a:pt x="38" y="24"/>
                    </a:lnTo>
                    <a:lnTo>
                      <a:pt x="45" y="22"/>
                    </a:lnTo>
                    <a:lnTo>
                      <a:pt x="52" y="21"/>
                    </a:lnTo>
                    <a:lnTo>
                      <a:pt x="58" y="21"/>
                    </a:lnTo>
                    <a:lnTo>
                      <a:pt x="65" y="21"/>
                    </a:lnTo>
                    <a:lnTo>
                      <a:pt x="72" y="22"/>
                    </a:lnTo>
                    <a:lnTo>
                      <a:pt x="79" y="23"/>
                    </a:lnTo>
                    <a:lnTo>
                      <a:pt x="85" y="25"/>
                    </a:lnTo>
                    <a:lnTo>
                      <a:pt x="92" y="27"/>
                    </a:lnTo>
                    <a:lnTo>
                      <a:pt x="99" y="30"/>
                    </a:lnTo>
                    <a:lnTo>
                      <a:pt x="106" y="33"/>
                    </a:lnTo>
                    <a:lnTo>
                      <a:pt x="113" y="37"/>
                    </a:lnTo>
                    <a:lnTo>
                      <a:pt x="110" y="33"/>
                    </a:lnTo>
                    <a:lnTo>
                      <a:pt x="107" y="28"/>
                    </a:lnTo>
                    <a:lnTo>
                      <a:pt x="106" y="2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06" name="Freeform 806">
                <a:extLst>
                  <a:ext uri="{FF2B5EF4-FFF2-40B4-BE49-F238E27FC236}">
                    <a16:creationId xmlns:a16="http://schemas.microsoft.com/office/drawing/2014/main" id="{A74B5619-07B1-455A-85AE-83DA0DB4EEE9}"/>
                  </a:ext>
                </a:extLst>
              </p:cNvPr>
              <p:cNvSpPr>
                <a:spLocks/>
              </p:cNvSpPr>
              <p:nvPr/>
            </p:nvSpPr>
            <p:spPr bwMode="auto">
              <a:xfrm>
                <a:off x="1094" y="3077"/>
                <a:ext cx="71" cy="559"/>
              </a:xfrm>
              <a:custGeom>
                <a:avLst/>
                <a:gdLst>
                  <a:gd name="T0" fmla="*/ 62 w 71"/>
                  <a:gd name="T1" fmla="*/ 17 h 559"/>
                  <a:gd name="T2" fmla="*/ 62 w 71"/>
                  <a:gd name="T3" fmla="*/ 23 h 559"/>
                  <a:gd name="T4" fmla="*/ 62 w 71"/>
                  <a:gd name="T5" fmla="*/ 33 h 559"/>
                  <a:gd name="T6" fmla="*/ 62 w 71"/>
                  <a:gd name="T7" fmla="*/ 48 h 559"/>
                  <a:gd name="T8" fmla="*/ 63 w 71"/>
                  <a:gd name="T9" fmla="*/ 66 h 559"/>
                  <a:gd name="T10" fmla="*/ 63 w 71"/>
                  <a:gd name="T11" fmla="*/ 88 h 559"/>
                  <a:gd name="T12" fmla="*/ 63 w 71"/>
                  <a:gd name="T13" fmla="*/ 113 h 559"/>
                  <a:gd name="T14" fmla="*/ 64 w 71"/>
                  <a:gd name="T15" fmla="*/ 140 h 559"/>
                  <a:gd name="T16" fmla="*/ 64 w 71"/>
                  <a:gd name="T17" fmla="*/ 169 h 559"/>
                  <a:gd name="T18" fmla="*/ 65 w 71"/>
                  <a:gd name="T19" fmla="*/ 200 h 559"/>
                  <a:gd name="T20" fmla="*/ 65 w 71"/>
                  <a:gd name="T21" fmla="*/ 232 h 559"/>
                  <a:gd name="T22" fmla="*/ 66 w 71"/>
                  <a:gd name="T23" fmla="*/ 264 h 559"/>
                  <a:gd name="T24" fmla="*/ 66 w 71"/>
                  <a:gd name="T25" fmla="*/ 297 h 559"/>
                  <a:gd name="T26" fmla="*/ 67 w 71"/>
                  <a:gd name="T27" fmla="*/ 330 h 559"/>
                  <a:gd name="T28" fmla="*/ 67 w 71"/>
                  <a:gd name="T29" fmla="*/ 362 h 559"/>
                  <a:gd name="T30" fmla="*/ 68 w 71"/>
                  <a:gd name="T31" fmla="*/ 393 h 559"/>
                  <a:gd name="T32" fmla="*/ 68 w 71"/>
                  <a:gd name="T33" fmla="*/ 423 h 559"/>
                  <a:gd name="T34" fmla="*/ 69 w 71"/>
                  <a:gd name="T35" fmla="*/ 451 h 559"/>
                  <a:gd name="T36" fmla="*/ 69 w 71"/>
                  <a:gd name="T37" fmla="*/ 477 h 559"/>
                  <a:gd name="T38" fmla="*/ 70 w 71"/>
                  <a:gd name="T39" fmla="*/ 499 h 559"/>
                  <a:gd name="T40" fmla="*/ 70 w 71"/>
                  <a:gd name="T41" fmla="*/ 519 h 559"/>
                  <a:gd name="T42" fmla="*/ 70 w 71"/>
                  <a:gd name="T43" fmla="*/ 535 h 559"/>
                  <a:gd name="T44" fmla="*/ 70 w 71"/>
                  <a:gd name="T45" fmla="*/ 547 h 559"/>
                  <a:gd name="T46" fmla="*/ 70 w 71"/>
                  <a:gd name="T47" fmla="*/ 554 h 559"/>
                  <a:gd name="T48" fmla="*/ 70 w 71"/>
                  <a:gd name="T49" fmla="*/ 557 h 559"/>
                  <a:gd name="T50" fmla="*/ 59 w 71"/>
                  <a:gd name="T51" fmla="*/ 557 h 559"/>
                  <a:gd name="T52" fmla="*/ 22 w 71"/>
                  <a:gd name="T53" fmla="*/ 557 h 559"/>
                  <a:gd name="T54" fmla="*/ 0 w 71"/>
                  <a:gd name="T55" fmla="*/ 558 h 559"/>
                  <a:gd name="T56" fmla="*/ 0 w 71"/>
                  <a:gd name="T57" fmla="*/ 556 h 559"/>
                  <a:gd name="T58" fmla="*/ 0 w 71"/>
                  <a:gd name="T59" fmla="*/ 551 h 559"/>
                  <a:gd name="T60" fmla="*/ 0 w 71"/>
                  <a:gd name="T61" fmla="*/ 540 h 559"/>
                  <a:gd name="T62" fmla="*/ 0 w 71"/>
                  <a:gd name="T63" fmla="*/ 526 h 559"/>
                  <a:gd name="T64" fmla="*/ 0 w 71"/>
                  <a:gd name="T65" fmla="*/ 508 h 559"/>
                  <a:gd name="T66" fmla="*/ 0 w 71"/>
                  <a:gd name="T67" fmla="*/ 486 h 559"/>
                  <a:gd name="T68" fmla="*/ 0 w 71"/>
                  <a:gd name="T69" fmla="*/ 462 h 559"/>
                  <a:gd name="T70" fmla="*/ 0 w 71"/>
                  <a:gd name="T71" fmla="*/ 435 h 559"/>
                  <a:gd name="T72" fmla="*/ 0 w 71"/>
                  <a:gd name="T73" fmla="*/ 406 h 559"/>
                  <a:gd name="T74" fmla="*/ 0 w 71"/>
                  <a:gd name="T75" fmla="*/ 376 h 559"/>
                  <a:gd name="T76" fmla="*/ 0 w 71"/>
                  <a:gd name="T77" fmla="*/ 344 h 559"/>
                  <a:gd name="T78" fmla="*/ 0 w 71"/>
                  <a:gd name="T79" fmla="*/ 312 h 559"/>
                  <a:gd name="T80" fmla="*/ 0 w 71"/>
                  <a:gd name="T81" fmla="*/ 279 h 559"/>
                  <a:gd name="T82" fmla="*/ 0 w 71"/>
                  <a:gd name="T83" fmla="*/ 246 h 559"/>
                  <a:gd name="T84" fmla="*/ 0 w 71"/>
                  <a:gd name="T85" fmla="*/ 213 h 559"/>
                  <a:gd name="T86" fmla="*/ 0 w 71"/>
                  <a:gd name="T87" fmla="*/ 182 h 559"/>
                  <a:gd name="T88" fmla="*/ 0 w 71"/>
                  <a:gd name="T89" fmla="*/ 151 h 559"/>
                  <a:gd name="T90" fmla="*/ 0 w 71"/>
                  <a:gd name="T91" fmla="*/ 122 h 559"/>
                  <a:gd name="T92" fmla="*/ 0 w 71"/>
                  <a:gd name="T93" fmla="*/ 96 h 559"/>
                  <a:gd name="T94" fmla="*/ 0 w 71"/>
                  <a:gd name="T95" fmla="*/ 71 h 559"/>
                  <a:gd name="T96" fmla="*/ 0 w 71"/>
                  <a:gd name="T97" fmla="*/ 50 h 559"/>
                  <a:gd name="T98" fmla="*/ 0 w 71"/>
                  <a:gd name="T99" fmla="*/ 32 h 559"/>
                  <a:gd name="T100" fmla="*/ 0 w 71"/>
                  <a:gd name="T101" fmla="*/ 17 h 559"/>
                  <a:gd name="T102" fmla="*/ 0 w 71"/>
                  <a:gd name="T103" fmla="*/ 7 h 559"/>
                  <a:gd name="T104" fmla="*/ 0 w 71"/>
                  <a:gd name="T105" fmla="*/ 1 h 559"/>
                  <a:gd name="T106" fmla="*/ 0 w 71"/>
                  <a:gd name="T107" fmla="*/ 0 h 559"/>
                  <a:gd name="T108" fmla="*/ 22 w 71"/>
                  <a:gd name="T109" fmla="*/ 1 h 559"/>
                  <a:gd name="T110" fmla="*/ 47 w 71"/>
                  <a:gd name="T111" fmla="*/ 8 h 559"/>
                  <a:gd name="T112" fmla="*/ 62 w 71"/>
                  <a:gd name="T113" fmla="*/ 16 h 55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
                  <a:gd name="T172" fmla="*/ 0 h 559"/>
                  <a:gd name="T173" fmla="*/ 71 w 71"/>
                  <a:gd name="T174" fmla="*/ 559 h 55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 h="559">
                    <a:moveTo>
                      <a:pt x="62" y="16"/>
                    </a:moveTo>
                    <a:lnTo>
                      <a:pt x="62" y="16"/>
                    </a:lnTo>
                    <a:lnTo>
                      <a:pt x="62" y="17"/>
                    </a:lnTo>
                    <a:lnTo>
                      <a:pt x="62" y="18"/>
                    </a:lnTo>
                    <a:lnTo>
                      <a:pt x="62" y="20"/>
                    </a:lnTo>
                    <a:lnTo>
                      <a:pt x="62" y="23"/>
                    </a:lnTo>
                    <a:lnTo>
                      <a:pt x="62" y="26"/>
                    </a:lnTo>
                    <a:lnTo>
                      <a:pt x="62" y="29"/>
                    </a:lnTo>
                    <a:lnTo>
                      <a:pt x="62" y="33"/>
                    </a:lnTo>
                    <a:lnTo>
                      <a:pt x="62" y="38"/>
                    </a:lnTo>
                    <a:lnTo>
                      <a:pt x="62" y="43"/>
                    </a:lnTo>
                    <a:lnTo>
                      <a:pt x="62" y="48"/>
                    </a:lnTo>
                    <a:lnTo>
                      <a:pt x="62" y="54"/>
                    </a:lnTo>
                    <a:lnTo>
                      <a:pt x="63" y="60"/>
                    </a:lnTo>
                    <a:lnTo>
                      <a:pt x="63" y="66"/>
                    </a:lnTo>
                    <a:lnTo>
                      <a:pt x="63" y="73"/>
                    </a:lnTo>
                    <a:lnTo>
                      <a:pt x="63" y="81"/>
                    </a:lnTo>
                    <a:lnTo>
                      <a:pt x="63" y="88"/>
                    </a:lnTo>
                    <a:lnTo>
                      <a:pt x="63" y="96"/>
                    </a:lnTo>
                    <a:lnTo>
                      <a:pt x="63" y="104"/>
                    </a:lnTo>
                    <a:lnTo>
                      <a:pt x="63" y="113"/>
                    </a:lnTo>
                    <a:lnTo>
                      <a:pt x="64" y="122"/>
                    </a:lnTo>
                    <a:lnTo>
                      <a:pt x="64" y="131"/>
                    </a:lnTo>
                    <a:lnTo>
                      <a:pt x="64" y="140"/>
                    </a:lnTo>
                    <a:lnTo>
                      <a:pt x="64" y="150"/>
                    </a:lnTo>
                    <a:lnTo>
                      <a:pt x="64" y="159"/>
                    </a:lnTo>
                    <a:lnTo>
                      <a:pt x="64" y="169"/>
                    </a:lnTo>
                    <a:lnTo>
                      <a:pt x="64" y="179"/>
                    </a:lnTo>
                    <a:lnTo>
                      <a:pt x="65" y="190"/>
                    </a:lnTo>
                    <a:lnTo>
                      <a:pt x="65" y="200"/>
                    </a:lnTo>
                    <a:lnTo>
                      <a:pt x="65" y="210"/>
                    </a:lnTo>
                    <a:lnTo>
                      <a:pt x="65" y="221"/>
                    </a:lnTo>
                    <a:lnTo>
                      <a:pt x="65" y="232"/>
                    </a:lnTo>
                    <a:lnTo>
                      <a:pt x="65" y="243"/>
                    </a:lnTo>
                    <a:lnTo>
                      <a:pt x="66" y="253"/>
                    </a:lnTo>
                    <a:lnTo>
                      <a:pt x="66" y="264"/>
                    </a:lnTo>
                    <a:lnTo>
                      <a:pt x="66" y="275"/>
                    </a:lnTo>
                    <a:lnTo>
                      <a:pt x="66" y="286"/>
                    </a:lnTo>
                    <a:lnTo>
                      <a:pt x="66" y="297"/>
                    </a:lnTo>
                    <a:lnTo>
                      <a:pt x="67" y="308"/>
                    </a:lnTo>
                    <a:lnTo>
                      <a:pt x="67" y="319"/>
                    </a:lnTo>
                    <a:lnTo>
                      <a:pt x="67" y="330"/>
                    </a:lnTo>
                    <a:lnTo>
                      <a:pt x="67" y="341"/>
                    </a:lnTo>
                    <a:lnTo>
                      <a:pt x="67" y="352"/>
                    </a:lnTo>
                    <a:lnTo>
                      <a:pt x="67" y="362"/>
                    </a:lnTo>
                    <a:lnTo>
                      <a:pt x="68" y="373"/>
                    </a:lnTo>
                    <a:lnTo>
                      <a:pt x="68" y="383"/>
                    </a:lnTo>
                    <a:lnTo>
                      <a:pt x="68" y="393"/>
                    </a:lnTo>
                    <a:lnTo>
                      <a:pt x="68" y="404"/>
                    </a:lnTo>
                    <a:lnTo>
                      <a:pt x="68" y="413"/>
                    </a:lnTo>
                    <a:lnTo>
                      <a:pt x="68" y="423"/>
                    </a:lnTo>
                    <a:lnTo>
                      <a:pt x="69" y="433"/>
                    </a:lnTo>
                    <a:lnTo>
                      <a:pt x="69" y="442"/>
                    </a:lnTo>
                    <a:lnTo>
                      <a:pt x="69" y="451"/>
                    </a:lnTo>
                    <a:lnTo>
                      <a:pt x="69" y="460"/>
                    </a:lnTo>
                    <a:lnTo>
                      <a:pt x="69" y="468"/>
                    </a:lnTo>
                    <a:lnTo>
                      <a:pt x="69" y="477"/>
                    </a:lnTo>
                    <a:lnTo>
                      <a:pt x="69" y="484"/>
                    </a:lnTo>
                    <a:lnTo>
                      <a:pt x="69" y="492"/>
                    </a:lnTo>
                    <a:lnTo>
                      <a:pt x="70" y="499"/>
                    </a:lnTo>
                    <a:lnTo>
                      <a:pt x="70" y="506"/>
                    </a:lnTo>
                    <a:lnTo>
                      <a:pt x="70" y="513"/>
                    </a:lnTo>
                    <a:lnTo>
                      <a:pt x="70" y="519"/>
                    </a:lnTo>
                    <a:lnTo>
                      <a:pt x="70" y="525"/>
                    </a:lnTo>
                    <a:lnTo>
                      <a:pt x="70" y="530"/>
                    </a:lnTo>
                    <a:lnTo>
                      <a:pt x="70" y="535"/>
                    </a:lnTo>
                    <a:lnTo>
                      <a:pt x="70" y="539"/>
                    </a:lnTo>
                    <a:lnTo>
                      <a:pt x="70" y="543"/>
                    </a:lnTo>
                    <a:lnTo>
                      <a:pt x="70" y="547"/>
                    </a:lnTo>
                    <a:lnTo>
                      <a:pt x="70" y="550"/>
                    </a:lnTo>
                    <a:lnTo>
                      <a:pt x="70" y="552"/>
                    </a:lnTo>
                    <a:lnTo>
                      <a:pt x="70" y="554"/>
                    </a:lnTo>
                    <a:lnTo>
                      <a:pt x="70" y="556"/>
                    </a:lnTo>
                    <a:lnTo>
                      <a:pt x="70" y="557"/>
                    </a:lnTo>
                    <a:lnTo>
                      <a:pt x="67" y="557"/>
                    </a:lnTo>
                    <a:lnTo>
                      <a:pt x="59" y="557"/>
                    </a:lnTo>
                    <a:lnTo>
                      <a:pt x="48" y="557"/>
                    </a:lnTo>
                    <a:lnTo>
                      <a:pt x="35" y="557"/>
                    </a:lnTo>
                    <a:lnTo>
                      <a:pt x="22" y="557"/>
                    </a:lnTo>
                    <a:lnTo>
                      <a:pt x="11" y="557"/>
                    </a:lnTo>
                    <a:lnTo>
                      <a:pt x="3" y="558"/>
                    </a:lnTo>
                    <a:lnTo>
                      <a:pt x="0" y="558"/>
                    </a:lnTo>
                    <a:lnTo>
                      <a:pt x="0" y="557"/>
                    </a:lnTo>
                    <a:lnTo>
                      <a:pt x="0" y="556"/>
                    </a:lnTo>
                    <a:lnTo>
                      <a:pt x="0" y="555"/>
                    </a:lnTo>
                    <a:lnTo>
                      <a:pt x="0" y="553"/>
                    </a:lnTo>
                    <a:lnTo>
                      <a:pt x="0" y="551"/>
                    </a:lnTo>
                    <a:lnTo>
                      <a:pt x="0" y="548"/>
                    </a:lnTo>
                    <a:lnTo>
                      <a:pt x="0" y="544"/>
                    </a:lnTo>
                    <a:lnTo>
                      <a:pt x="0" y="540"/>
                    </a:lnTo>
                    <a:lnTo>
                      <a:pt x="0" y="536"/>
                    </a:lnTo>
                    <a:lnTo>
                      <a:pt x="0" y="531"/>
                    </a:lnTo>
                    <a:lnTo>
                      <a:pt x="0" y="526"/>
                    </a:lnTo>
                    <a:lnTo>
                      <a:pt x="0" y="520"/>
                    </a:lnTo>
                    <a:lnTo>
                      <a:pt x="0" y="514"/>
                    </a:lnTo>
                    <a:lnTo>
                      <a:pt x="0" y="508"/>
                    </a:lnTo>
                    <a:lnTo>
                      <a:pt x="0" y="501"/>
                    </a:lnTo>
                    <a:lnTo>
                      <a:pt x="0" y="494"/>
                    </a:lnTo>
                    <a:lnTo>
                      <a:pt x="0" y="486"/>
                    </a:lnTo>
                    <a:lnTo>
                      <a:pt x="0" y="479"/>
                    </a:lnTo>
                    <a:lnTo>
                      <a:pt x="0" y="470"/>
                    </a:lnTo>
                    <a:lnTo>
                      <a:pt x="0" y="462"/>
                    </a:lnTo>
                    <a:lnTo>
                      <a:pt x="0" y="453"/>
                    </a:lnTo>
                    <a:lnTo>
                      <a:pt x="0" y="444"/>
                    </a:lnTo>
                    <a:lnTo>
                      <a:pt x="0" y="435"/>
                    </a:lnTo>
                    <a:lnTo>
                      <a:pt x="0" y="426"/>
                    </a:lnTo>
                    <a:lnTo>
                      <a:pt x="0" y="416"/>
                    </a:lnTo>
                    <a:lnTo>
                      <a:pt x="0" y="406"/>
                    </a:lnTo>
                    <a:lnTo>
                      <a:pt x="0" y="397"/>
                    </a:lnTo>
                    <a:lnTo>
                      <a:pt x="0" y="386"/>
                    </a:lnTo>
                    <a:lnTo>
                      <a:pt x="0" y="376"/>
                    </a:lnTo>
                    <a:lnTo>
                      <a:pt x="0" y="366"/>
                    </a:lnTo>
                    <a:lnTo>
                      <a:pt x="0" y="355"/>
                    </a:lnTo>
                    <a:lnTo>
                      <a:pt x="0" y="344"/>
                    </a:lnTo>
                    <a:lnTo>
                      <a:pt x="0" y="334"/>
                    </a:lnTo>
                    <a:lnTo>
                      <a:pt x="0" y="323"/>
                    </a:lnTo>
                    <a:lnTo>
                      <a:pt x="0" y="312"/>
                    </a:lnTo>
                    <a:lnTo>
                      <a:pt x="0" y="301"/>
                    </a:lnTo>
                    <a:lnTo>
                      <a:pt x="0" y="290"/>
                    </a:lnTo>
                    <a:lnTo>
                      <a:pt x="0" y="279"/>
                    </a:lnTo>
                    <a:lnTo>
                      <a:pt x="0" y="268"/>
                    </a:lnTo>
                    <a:lnTo>
                      <a:pt x="0" y="257"/>
                    </a:lnTo>
                    <a:lnTo>
                      <a:pt x="0" y="246"/>
                    </a:lnTo>
                    <a:lnTo>
                      <a:pt x="0" y="235"/>
                    </a:lnTo>
                    <a:lnTo>
                      <a:pt x="0" y="224"/>
                    </a:lnTo>
                    <a:lnTo>
                      <a:pt x="0" y="213"/>
                    </a:lnTo>
                    <a:lnTo>
                      <a:pt x="0" y="203"/>
                    </a:lnTo>
                    <a:lnTo>
                      <a:pt x="0" y="192"/>
                    </a:lnTo>
                    <a:lnTo>
                      <a:pt x="0" y="182"/>
                    </a:lnTo>
                    <a:lnTo>
                      <a:pt x="0" y="171"/>
                    </a:lnTo>
                    <a:lnTo>
                      <a:pt x="0" y="161"/>
                    </a:lnTo>
                    <a:lnTo>
                      <a:pt x="0" y="151"/>
                    </a:lnTo>
                    <a:lnTo>
                      <a:pt x="0" y="141"/>
                    </a:lnTo>
                    <a:lnTo>
                      <a:pt x="0" y="132"/>
                    </a:lnTo>
                    <a:lnTo>
                      <a:pt x="0" y="122"/>
                    </a:lnTo>
                    <a:lnTo>
                      <a:pt x="0" y="113"/>
                    </a:lnTo>
                    <a:lnTo>
                      <a:pt x="0" y="104"/>
                    </a:lnTo>
                    <a:lnTo>
                      <a:pt x="0" y="96"/>
                    </a:lnTo>
                    <a:lnTo>
                      <a:pt x="0" y="87"/>
                    </a:lnTo>
                    <a:lnTo>
                      <a:pt x="0" y="79"/>
                    </a:lnTo>
                    <a:lnTo>
                      <a:pt x="0" y="71"/>
                    </a:lnTo>
                    <a:lnTo>
                      <a:pt x="0" y="64"/>
                    </a:lnTo>
                    <a:lnTo>
                      <a:pt x="0" y="57"/>
                    </a:lnTo>
                    <a:lnTo>
                      <a:pt x="0" y="50"/>
                    </a:lnTo>
                    <a:lnTo>
                      <a:pt x="0" y="44"/>
                    </a:lnTo>
                    <a:lnTo>
                      <a:pt x="0" y="38"/>
                    </a:lnTo>
                    <a:lnTo>
                      <a:pt x="0" y="32"/>
                    </a:lnTo>
                    <a:lnTo>
                      <a:pt x="0" y="27"/>
                    </a:lnTo>
                    <a:lnTo>
                      <a:pt x="0" y="22"/>
                    </a:lnTo>
                    <a:lnTo>
                      <a:pt x="0" y="17"/>
                    </a:lnTo>
                    <a:lnTo>
                      <a:pt x="0" y="14"/>
                    </a:lnTo>
                    <a:lnTo>
                      <a:pt x="0" y="10"/>
                    </a:lnTo>
                    <a:lnTo>
                      <a:pt x="0" y="7"/>
                    </a:lnTo>
                    <a:lnTo>
                      <a:pt x="0" y="5"/>
                    </a:lnTo>
                    <a:lnTo>
                      <a:pt x="0" y="3"/>
                    </a:lnTo>
                    <a:lnTo>
                      <a:pt x="0" y="1"/>
                    </a:lnTo>
                    <a:lnTo>
                      <a:pt x="0" y="0"/>
                    </a:lnTo>
                    <a:lnTo>
                      <a:pt x="6" y="0"/>
                    </a:lnTo>
                    <a:lnTo>
                      <a:pt x="14" y="0"/>
                    </a:lnTo>
                    <a:lnTo>
                      <a:pt x="22" y="1"/>
                    </a:lnTo>
                    <a:lnTo>
                      <a:pt x="30" y="2"/>
                    </a:lnTo>
                    <a:lnTo>
                      <a:pt x="39" y="5"/>
                    </a:lnTo>
                    <a:lnTo>
                      <a:pt x="47" y="8"/>
                    </a:lnTo>
                    <a:lnTo>
                      <a:pt x="55" y="11"/>
                    </a:lnTo>
                    <a:lnTo>
                      <a:pt x="62"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07" name="Freeform 807">
                <a:extLst>
                  <a:ext uri="{FF2B5EF4-FFF2-40B4-BE49-F238E27FC236}">
                    <a16:creationId xmlns:a16="http://schemas.microsoft.com/office/drawing/2014/main" id="{F706C67C-F4C6-4E44-9769-EE59E248116A}"/>
                  </a:ext>
                </a:extLst>
              </p:cNvPr>
              <p:cNvSpPr>
                <a:spLocks/>
              </p:cNvSpPr>
              <p:nvPr/>
            </p:nvSpPr>
            <p:spPr bwMode="auto">
              <a:xfrm>
                <a:off x="1098" y="3077"/>
                <a:ext cx="67" cy="559"/>
              </a:xfrm>
              <a:custGeom>
                <a:avLst/>
                <a:gdLst>
                  <a:gd name="T0" fmla="*/ 59 w 67"/>
                  <a:gd name="T1" fmla="*/ 33 h 559"/>
                  <a:gd name="T2" fmla="*/ 59 w 67"/>
                  <a:gd name="T3" fmla="*/ 54 h 559"/>
                  <a:gd name="T4" fmla="*/ 60 w 67"/>
                  <a:gd name="T5" fmla="*/ 72 h 559"/>
                  <a:gd name="T6" fmla="*/ 60 w 67"/>
                  <a:gd name="T7" fmla="*/ 89 h 559"/>
                  <a:gd name="T8" fmla="*/ 60 w 67"/>
                  <a:gd name="T9" fmla="*/ 105 h 559"/>
                  <a:gd name="T10" fmla="*/ 60 w 67"/>
                  <a:gd name="T11" fmla="*/ 119 h 559"/>
                  <a:gd name="T12" fmla="*/ 60 w 67"/>
                  <a:gd name="T13" fmla="*/ 133 h 559"/>
                  <a:gd name="T14" fmla="*/ 61 w 67"/>
                  <a:gd name="T15" fmla="*/ 146 h 559"/>
                  <a:gd name="T16" fmla="*/ 61 w 67"/>
                  <a:gd name="T17" fmla="*/ 160 h 559"/>
                  <a:gd name="T18" fmla="*/ 61 w 67"/>
                  <a:gd name="T19" fmla="*/ 173 h 559"/>
                  <a:gd name="T20" fmla="*/ 61 w 67"/>
                  <a:gd name="T21" fmla="*/ 188 h 559"/>
                  <a:gd name="T22" fmla="*/ 61 w 67"/>
                  <a:gd name="T23" fmla="*/ 204 h 559"/>
                  <a:gd name="T24" fmla="*/ 62 w 67"/>
                  <a:gd name="T25" fmla="*/ 222 h 559"/>
                  <a:gd name="T26" fmla="*/ 62 w 67"/>
                  <a:gd name="T27" fmla="*/ 242 h 559"/>
                  <a:gd name="T28" fmla="*/ 62 w 67"/>
                  <a:gd name="T29" fmla="*/ 264 h 559"/>
                  <a:gd name="T30" fmla="*/ 63 w 67"/>
                  <a:gd name="T31" fmla="*/ 289 h 559"/>
                  <a:gd name="T32" fmla="*/ 63 w 67"/>
                  <a:gd name="T33" fmla="*/ 317 h 559"/>
                  <a:gd name="T34" fmla="*/ 63 w 67"/>
                  <a:gd name="T35" fmla="*/ 348 h 559"/>
                  <a:gd name="T36" fmla="*/ 64 w 67"/>
                  <a:gd name="T37" fmla="*/ 383 h 559"/>
                  <a:gd name="T38" fmla="*/ 65 w 67"/>
                  <a:gd name="T39" fmla="*/ 423 h 559"/>
                  <a:gd name="T40" fmla="*/ 65 w 67"/>
                  <a:gd name="T41" fmla="*/ 467 h 559"/>
                  <a:gd name="T42" fmla="*/ 66 w 67"/>
                  <a:gd name="T43" fmla="*/ 517 h 559"/>
                  <a:gd name="T44" fmla="*/ 66 w 67"/>
                  <a:gd name="T45" fmla="*/ 557 h 559"/>
                  <a:gd name="T46" fmla="*/ 48 w 67"/>
                  <a:gd name="T47" fmla="*/ 557 h 559"/>
                  <a:gd name="T48" fmla="*/ 25 w 67"/>
                  <a:gd name="T49" fmla="*/ 557 h 559"/>
                  <a:gd name="T50" fmla="*/ 1 w 67"/>
                  <a:gd name="T51" fmla="*/ 552 h 559"/>
                  <a:gd name="T52" fmla="*/ 1 w 67"/>
                  <a:gd name="T53" fmla="*/ 530 h 559"/>
                  <a:gd name="T54" fmla="*/ 1 w 67"/>
                  <a:gd name="T55" fmla="*/ 510 h 559"/>
                  <a:gd name="T56" fmla="*/ 1 w 67"/>
                  <a:gd name="T57" fmla="*/ 492 h 559"/>
                  <a:gd name="T58" fmla="*/ 1 w 67"/>
                  <a:gd name="T59" fmla="*/ 476 h 559"/>
                  <a:gd name="T60" fmla="*/ 1 w 67"/>
                  <a:gd name="T61" fmla="*/ 461 h 559"/>
                  <a:gd name="T62" fmla="*/ 1 w 67"/>
                  <a:gd name="T63" fmla="*/ 447 h 559"/>
                  <a:gd name="T64" fmla="*/ 1 w 67"/>
                  <a:gd name="T65" fmla="*/ 433 h 559"/>
                  <a:gd name="T66" fmla="*/ 1 w 67"/>
                  <a:gd name="T67" fmla="*/ 420 h 559"/>
                  <a:gd name="T68" fmla="*/ 1 w 67"/>
                  <a:gd name="T69" fmla="*/ 407 h 559"/>
                  <a:gd name="T70" fmla="*/ 1 w 67"/>
                  <a:gd name="T71" fmla="*/ 393 h 559"/>
                  <a:gd name="T72" fmla="*/ 1 w 67"/>
                  <a:gd name="T73" fmla="*/ 378 h 559"/>
                  <a:gd name="T74" fmla="*/ 1 w 67"/>
                  <a:gd name="T75" fmla="*/ 362 h 559"/>
                  <a:gd name="T76" fmla="*/ 1 w 67"/>
                  <a:gd name="T77" fmla="*/ 344 h 559"/>
                  <a:gd name="T78" fmla="*/ 1 w 67"/>
                  <a:gd name="T79" fmla="*/ 324 h 559"/>
                  <a:gd name="T80" fmla="*/ 1 w 67"/>
                  <a:gd name="T81" fmla="*/ 302 h 559"/>
                  <a:gd name="T82" fmla="*/ 1 w 67"/>
                  <a:gd name="T83" fmla="*/ 277 h 559"/>
                  <a:gd name="T84" fmla="*/ 1 w 67"/>
                  <a:gd name="T85" fmla="*/ 250 h 559"/>
                  <a:gd name="T86" fmla="*/ 1 w 67"/>
                  <a:gd name="T87" fmla="*/ 219 h 559"/>
                  <a:gd name="T88" fmla="*/ 0 w 67"/>
                  <a:gd name="T89" fmla="*/ 184 h 559"/>
                  <a:gd name="T90" fmla="*/ 0 w 67"/>
                  <a:gd name="T91" fmla="*/ 145 h 559"/>
                  <a:gd name="T92" fmla="*/ 0 w 67"/>
                  <a:gd name="T93" fmla="*/ 102 h 559"/>
                  <a:gd name="T94" fmla="*/ 0 w 67"/>
                  <a:gd name="T95" fmla="*/ 53 h 559"/>
                  <a:gd name="T96" fmla="*/ 0 w 67"/>
                  <a:gd name="T97" fmla="*/ 0 h 559"/>
                  <a:gd name="T98" fmla="*/ 25 w 67"/>
                  <a:gd name="T99" fmla="*/ 1 h 559"/>
                  <a:gd name="T100" fmla="*/ 59 w 67"/>
                  <a:gd name="T101" fmla="*/ 16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
                  <a:gd name="T154" fmla="*/ 0 h 559"/>
                  <a:gd name="T155" fmla="*/ 67 w 67"/>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 h="559">
                    <a:moveTo>
                      <a:pt x="59" y="16"/>
                    </a:moveTo>
                    <a:lnTo>
                      <a:pt x="59" y="22"/>
                    </a:lnTo>
                    <a:lnTo>
                      <a:pt x="59" y="27"/>
                    </a:lnTo>
                    <a:lnTo>
                      <a:pt x="59" y="33"/>
                    </a:lnTo>
                    <a:lnTo>
                      <a:pt x="59" y="38"/>
                    </a:lnTo>
                    <a:lnTo>
                      <a:pt x="59" y="44"/>
                    </a:lnTo>
                    <a:lnTo>
                      <a:pt x="59" y="49"/>
                    </a:lnTo>
                    <a:lnTo>
                      <a:pt x="59" y="54"/>
                    </a:lnTo>
                    <a:lnTo>
                      <a:pt x="59" y="59"/>
                    </a:lnTo>
                    <a:lnTo>
                      <a:pt x="59" y="63"/>
                    </a:lnTo>
                    <a:lnTo>
                      <a:pt x="60" y="68"/>
                    </a:lnTo>
                    <a:lnTo>
                      <a:pt x="60" y="72"/>
                    </a:lnTo>
                    <a:lnTo>
                      <a:pt x="60" y="77"/>
                    </a:lnTo>
                    <a:lnTo>
                      <a:pt x="60" y="81"/>
                    </a:lnTo>
                    <a:lnTo>
                      <a:pt x="60" y="85"/>
                    </a:lnTo>
                    <a:lnTo>
                      <a:pt x="60" y="89"/>
                    </a:lnTo>
                    <a:lnTo>
                      <a:pt x="60" y="93"/>
                    </a:lnTo>
                    <a:lnTo>
                      <a:pt x="60" y="97"/>
                    </a:lnTo>
                    <a:lnTo>
                      <a:pt x="60" y="101"/>
                    </a:lnTo>
                    <a:lnTo>
                      <a:pt x="60" y="105"/>
                    </a:lnTo>
                    <a:lnTo>
                      <a:pt x="60" y="108"/>
                    </a:lnTo>
                    <a:lnTo>
                      <a:pt x="60" y="112"/>
                    </a:lnTo>
                    <a:lnTo>
                      <a:pt x="60" y="115"/>
                    </a:lnTo>
                    <a:lnTo>
                      <a:pt x="60" y="119"/>
                    </a:lnTo>
                    <a:lnTo>
                      <a:pt x="60" y="122"/>
                    </a:lnTo>
                    <a:lnTo>
                      <a:pt x="60" y="126"/>
                    </a:lnTo>
                    <a:lnTo>
                      <a:pt x="60" y="129"/>
                    </a:lnTo>
                    <a:lnTo>
                      <a:pt x="60" y="133"/>
                    </a:lnTo>
                    <a:lnTo>
                      <a:pt x="60" y="136"/>
                    </a:lnTo>
                    <a:lnTo>
                      <a:pt x="60" y="139"/>
                    </a:lnTo>
                    <a:lnTo>
                      <a:pt x="60" y="143"/>
                    </a:lnTo>
                    <a:lnTo>
                      <a:pt x="61" y="146"/>
                    </a:lnTo>
                    <a:lnTo>
                      <a:pt x="61" y="149"/>
                    </a:lnTo>
                    <a:lnTo>
                      <a:pt x="61" y="153"/>
                    </a:lnTo>
                    <a:lnTo>
                      <a:pt x="61" y="156"/>
                    </a:lnTo>
                    <a:lnTo>
                      <a:pt x="61" y="160"/>
                    </a:lnTo>
                    <a:lnTo>
                      <a:pt x="61" y="163"/>
                    </a:lnTo>
                    <a:lnTo>
                      <a:pt x="61" y="166"/>
                    </a:lnTo>
                    <a:lnTo>
                      <a:pt x="61" y="170"/>
                    </a:lnTo>
                    <a:lnTo>
                      <a:pt x="61" y="173"/>
                    </a:lnTo>
                    <a:lnTo>
                      <a:pt x="61" y="177"/>
                    </a:lnTo>
                    <a:lnTo>
                      <a:pt x="61" y="181"/>
                    </a:lnTo>
                    <a:lnTo>
                      <a:pt x="61" y="184"/>
                    </a:lnTo>
                    <a:lnTo>
                      <a:pt x="61" y="188"/>
                    </a:lnTo>
                    <a:lnTo>
                      <a:pt x="61" y="192"/>
                    </a:lnTo>
                    <a:lnTo>
                      <a:pt x="61" y="196"/>
                    </a:lnTo>
                    <a:lnTo>
                      <a:pt x="61" y="200"/>
                    </a:lnTo>
                    <a:lnTo>
                      <a:pt x="61" y="204"/>
                    </a:lnTo>
                    <a:lnTo>
                      <a:pt x="61" y="209"/>
                    </a:lnTo>
                    <a:lnTo>
                      <a:pt x="61" y="213"/>
                    </a:lnTo>
                    <a:lnTo>
                      <a:pt x="62" y="217"/>
                    </a:lnTo>
                    <a:lnTo>
                      <a:pt x="62" y="222"/>
                    </a:lnTo>
                    <a:lnTo>
                      <a:pt x="62" y="227"/>
                    </a:lnTo>
                    <a:lnTo>
                      <a:pt x="62" y="232"/>
                    </a:lnTo>
                    <a:lnTo>
                      <a:pt x="62" y="237"/>
                    </a:lnTo>
                    <a:lnTo>
                      <a:pt x="62" y="242"/>
                    </a:lnTo>
                    <a:lnTo>
                      <a:pt x="62" y="247"/>
                    </a:lnTo>
                    <a:lnTo>
                      <a:pt x="62" y="252"/>
                    </a:lnTo>
                    <a:lnTo>
                      <a:pt x="62" y="258"/>
                    </a:lnTo>
                    <a:lnTo>
                      <a:pt x="62" y="264"/>
                    </a:lnTo>
                    <a:lnTo>
                      <a:pt x="62" y="270"/>
                    </a:lnTo>
                    <a:lnTo>
                      <a:pt x="62" y="276"/>
                    </a:lnTo>
                    <a:lnTo>
                      <a:pt x="62" y="282"/>
                    </a:lnTo>
                    <a:lnTo>
                      <a:pt x="63" y="289"/>
                    </a:lnTo>
                    <a:lnTo>
                      <a:pt x="63" y="295"/>
                    </a:lnTo>
                    <a:lnTo>
                      <a:pt x="63" y="302"/>
                    </a:lnTo>
                    <a:lnTo>
                      <a:pt x="63" y="309"/>
                    </a:lnTo>
                    <a:lnTo>
                      <a:pt x="63" y="317"/>
                    </a:lnTo>
                    <a:lnTo>
                      <a:pt x="63" y="324"/>
                    </a:lnTo>
                    <a:lnTo>
                      <a:pt x="63" y="332"/>
                    </a:lnTo>
                    <a:lnTo>
                      <a:pt x="63" y="340"/>
                    </a:lnTo>
                    <a:lnTo>
                      <a:pt x="63" y="348"/>
                    </a:lnTo>
                    <a:lnTo>
                      <a:pt x="64" y="356"/>
                    </a:lnTo>
                    <a:lnTo>
                      <a:pt x="64" y="365"/>
                    </a:lnTo>
                    <a:lnTo>
                      <a:pt x="64" y="374"/>
                    </a:lnTo>
                    <a:lnTo>
                      <a:pt x="64" y="383"/>
                    </a:lnTo>
                    <a:lnTo>
                      <a:pt x="64" y="393"/>
                    </a:lnTo>
                    <a:lnTo>
                      <a:pt x="64" y="403"/>
                    </a:lnTo>
                    <a:lnTo>
                      <a:pt x="64" y="413"/>
                    </a:lnTo>
                    <a:lnTo>
                      <a:pt x="65" y="423"/>
                    </a:lnTo>
                    <a:lnTo>
                      <a:pt x="65" y="434"/>
                    </a:lnTo>
                    <a:lnTo>
                      <a:pt x="65" y="444"/>
                    </a:lnTo>
                    <a:lnTo>
                      <a:pt x="65" y="456"/>
                    </a:lnTo>
                    <a:lnTo>
                      <a:pt x="65" y="467"/>
                    </a:lnTo>
                    <a:lnTo>
                      <a:pt x="65" y="479"/>
                    </a:lnTo>
                    <a:lnTo>
                      <a:pt x="66" y="491"/>
                    </a:lnTo>
                    <a:lnTo>
                      <a:pt x="66" y="504"/>
                    </a:lnTo>
                    <a:lnTo>
                      <a:pt x="66" y="517"/>
                    </a:lnTo>
                    <a:lnTo>
                      <a:pt x="66" y="530"/>
                    </a:lnTo>
                    <a:lnTo>
                      <a:pt x="66" y="543"/>
                    </a:lnTo>
                    <a:lnTo>
                      <a:pt x="66" y="557"/>
                    </a:lnTo>
                    <a:lnTo>
                      <a:pt x="61" y="557"/>
                    </a:lnTo>
                    <a:lnTo>
                      <a:pt x="56" y="557"/>
                    </a:lnTo>
                    <a:lnTo>
                      <a:pt x="52" y="557"/>
                    </a:lnTo>
                    <a:lnTo>
                      <a:pt x="48" y="557"/>
                    </a:lnTo>
                    <a:lnTo>
                      <a:pt x="44" y="557"/>
                    </a:lnTo>
                    <a:lnTo>
                      <a:pt x="40" y="557"/>
                    </a:lnTo>
                    <a:lnTo>
                      <a:pt x="33" y="557"/>
                    </a:lnTo>
                    <a:lnTo>
                      <a:pt x="25" y="557"/>
                    </a:lnTo>
                    <a:lnTo>
                      <a:pt x="14" y="557"/>
                    </a:lnTo>
                    <a:lnTo>
                      <a:pt x="1" y="558"/>
                    </a:lnTo>
                    <a:lnTo>
                      <a:pt x="1" y="552"/>
                    </a:lnTo>
                    <a:lnTo>
                      <a:pt x="1" y="546"/>
                    </a:lnTo>
                    <a:lnTo>
                      <a:pt x="1" y="540"/>
                    </a:lnTo>
                    <a:lnTo>
                      <a:pt x="1" y="535"/>
                    </a:lnTo>
                    <a:lnTo>
                      <a:pt x="1" y="530"/>
                    </a:lnTo>
                    <a:lnTo>
                      <a:pt x="1" y="524"/>
                    </a:lnTo>
                    <a:lnTo>
                      <a:pt x="1" y="519"/>
                    </a:lnTo>
                    <a:lnTo>
                      <a:pt x="1" y="515"/>
                    </a:lnTo>
                    <a:lnTo>
                      <a:pt x="1" y="510"/>
                    </a:lnTo>
                    <a:lnTo>
                      <a:pt x="1" y="505"/>
                    </a:lnTo>
                    <a:lnTo>
                      <a:pt x="1" y="501"/>
                    </a:lnTo>
                    <a:lnTo>
                      <a:pt x="1" y="496"/>
                    </a:lnTo>
                    <a:lnTo>
                      <a:pt x="1" y="492"/>
                    </a:lnTo>
                    <a:lnTo>
                      <a:pt x="1" y="488"/>
                    </a:lnTo>
                    <a:lnTo>
                      <a:pt x="1" y="484"/>
                    </a:lnTo>
                    <a:lnTo>
                      <a:pt x="1" y="480"/>
                    </a:lnTo>
                    <a:lnTo>
                      <a:pt x="1" y="476"/>
                    </a:lnTo>
                    <a:lnTo>
                      <a:pt x="1" y="472"/>
                    </a:lnTo>
                    <a:lnTo>
                      <a:pt x="1" y="468"/>
                    </a:lnTo>
                    <a:lnTo>
                      <a:pt x="1" y="465"/>
                    </a:lnTo>
                    <a:lnTo>
                      <a:pt x="1" y="461"/>
                    </a:lnTo>
                    <a:lnTo>
                      <a:pt x="1" y="457"/>
                    </a:lnTo>
                    <a:lnTo>
                      <a:pt x="1" y="454"/>
                    </a:lnTo>
                    <a:lnTo>
                      <a:pt x="1" y="450"/>
                    </a:lnTo>
                    <a:lnTo>
                      <a:pt x="1" y="447"/>
                    </a:lnTo>
                    <a:lnTo>
                      <a:pt x="1" y="444"/>
                    </a:lnTo>
                    <a:lnTo>
                      <a:pt x="1" y="440"/>
                    </a:lnTo>
                    <a:lnTo>
                      <a:pt x="1" y="437"/>
                    </a:lnTo>
                    <a:lnTo>
                      <a:pt x="1" y="433"/>
                    </a:lnTo>
                    <a:lnTo>
                      <a:pt x="1" y="430"/>
                    </a:lnTo>
                    <a:lnTo>
                      <a:pt x="1" y="427"/>
                    </a:lnTo>
                    <a:lnTo>
                      <a:pt x="1" y="423"/>
                    </a:lnTo>
                    <a:lnTo>
                      <a:pt x="1" y="420"/>
                    </a:lnTo>
                    <a:lnTo>
                      <a:pt x="1" y="417"/>
                    </a:lnTo>
                    <a:lnTo>
                      <a:pt x="1" y="413"/>
                    </a:lnTo>
                    <a:lnTo>
                      <a:pt x="1" y="410"/>
                    </a:lnTo>
                    <a:lnTo>
                      <a:pt x="1" y="407"/>
                    </a:lnTo>
                    <a:lnTo>
                      <a:pt x="1" y="403"/>
                    </a:lnTo>
                    <a:lnTo>
                      <a:pt x="1" y="400"/>
                    </a:lnTo>
                    <a:lnTo>
                      <a:pt x="1" y="396"/>
                    </a:lnTo>
                    <a:lnTo>
                      <a:pt x="1" y="393"/>
                    </a:lnTo>
                    <a:lnTo>
                      <a:pt x="1" y="389"/>
                    </a:lnTo>
                    <a:lnTo>
                      <a:pt x="1" y="385"/>
                    </a:lnTo>
                    <a:lnTo>
                      <a:pt x="1" y="382"/>
                    </a:lnTo>
                    <a:lnTo>
                      <a:pt x="1" y="378"/>
                    </a:lnTo>
                    <a:lnTo>
                      <a:pt x="1" y="374"/>
                    </a:lnTo>
                    <a:lnTo>
                      <a:pt x="1" y="370"/>
                    </a:lnTo>
                    <a:lnTo>
                      <a:pt x="1" y="366"/>
                    </a:lnTo>
                    <a:lnTo>
                      <a:pt x="1" y="362"/>
                    </a:lnTo>
                    <a:lnTo>
                      <a:pt x="1" y="357"/>
                    </a:lnTo>
                    <a:lnTo>
                      <a:pt x="1" y="353"/>
                    </a:lnTo>
                    <a:lnTo>
                      <a:pt x="1" y="348"/>
                    </a:lnTo>
                    <a:lnTo>
                      <a:pt x="1" y="344"/>
                    </a:lnTo>
                    <a:lnTo>
                      <a:pt x="1" y="339"/>
                    </a:lnTo>
                    <a:lnTo>
                      <a:pt x="1" y="334"/>
                    </a:lnTo>
                    <a:lnTo>
                      <a:pt x="1" y="329"/>
                    </a:lnTo>
                    <a:lnTo>
                      <a:pt x="1" y="324"/>
                    </a:lnTo>
                    <a:lnTo>
                      <a:pt x="1" y="319"/>
                    </a:lnTo>
                    <a:lnTo>
                      <a:pt x="1" y="313"/>
                    </a:lnTo>
                    <a:lnTo>
                      <a:pt x="1" y="308"/>
                    </a:lnTo>
                    <a:lnTo>
                      <a:pt x="1" y="302"/>
                    </a:lnTo>
                    <a:lnTo>
                      <a:pt x="1" y="296"/>
                    </a:lnTo>
                    <a:lnTo>
                      <a:pt x="1" y="290"/>
                    </a:lnTo>
                    <a:lnTo>
                      <a:pt x="1" y="284"/>
                    </a:lnTo>
                    <a:lnTo>
                      <a:pt x="1" y="277"/>
                    </a:lnTo>
                    <a:lnTo>
                      <a:pt x="1" y="271"/>
                    </a:lnTo>
                    <a:lnTo>
                      <a:pt x="1" y="264"/>
                    </a:lnTo>
                    <a:lnTo>
                      <a:pt x="1" y="257"/>
                    </a:lnTo>
                    <a:lnTo>
                      <a:pt x="1" y="250"/>
                    </a:lnTo>
                    <a:lnTo>
                      <a:pt x="1" y="242"/>
                    </a:lnTo>
                    <a:lnTo>
                      <a:pt x="1" y="235"/>
                    </a:lnTo>
                    <a:lnTo>
                      <a:pt x="1" y="227"/>
                    </a:lnTo>
                    <a:lnTo>
                      <a:pt x="1"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6" y="0"/>
                    </a:lnTo>
                    <a:lnTo>
                      <a:pt x="25" y="1"/>
                    </a:lnTo>
                    <a:lnTo>
                      <a:pt x="34" y="4"/>
                    </a:lnTo>
                    <a:lnTo>
                      <a:pt x="43" y="7"/>
                    </a:lnTo>
                    <a:lnTo>
                      <a:pt x="51" y="11"/>
                    </a:lnTo>
                    <a:lnTo>
                      <a:pt x="59" y="16"/>
                    </a:lnTo>
                  </a:path>
                </a:pathLst>
              </a:custGeom>
              <a:solidFill>
                <a:srgbClr val="F0F0F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08" name="Freeform 808">
                <a:extLst>
                  <a:ext uri="{FF2B5EF4-FFF2-40B4-BE49-F238E27FC236}">
                    <a16:creationId xmlns:a16="http://schemas.microsoft.com/office/drawing/2014/main" id="{98D62020-6D0C-482A-B29D-A285059669E1}"/>
                  </a:ext>
                </a:extLst>
              </p:cNvPr>
              <p:cNvSpPr>
                <a:spLocks/>
              </p:cNvSpPr>
              <p:nvPr/>
            </p:nvSpPr>
            <p:spPr bwMode="auto">
              <a:xfrm>
                <a:off x="1103" y="3077"/>
                <a:ext cx="62" cy="559"/>
              </a:xfrm>
              <a:custGeom>
                <a:avLst/>
                <a:gdLst>
                  <a:gd name="T0" fmla="*/ 55 w 62"/>
                  <a:gd name="T1" fmla="*/ 33 h 559"/>
                  <a:gd name="T2" fmla="*/ 55 w 62"/>
                  <a:gd name="T3" fmla="*/ 54 h 559"/>
                  <a:gd name="T4" fmla="*/ 55 w 62"/>
                  <a:gd name="T5" fmla="*/ 72 h 559"/>
                  <a:gd name="T6" fmla="*/ 55 w 62"/>
                  <a:gd name="T7" fmla="*/ 89 h 559"/>
                  <a:gd name="T8" fmla="*/ 56 w 62"/>
                  <a:gd name="T9" fmla="*/ 105 h 559"/>
                  <a:gd name="T10" fmla="*/ 56 w 62"/>
                  <a:gd name="T11" fmla="*/ 119 h 559"/>
                  <a:gd name="T12" fmla="*/ 56 w 62"/>
                  <a:gd name="T13" fmla="*/ 133 h 559"/>
                  <a:gd name="T14" fmla="*/ 56 w 62"/>
                  <a:gd name="T15" fmla="*/ 146 h 559"/>
                  <a:gd name="T16" fmla="*/ 56 w 62"/>
                  <a:gd name="T17" fmla="*/ 160 h 559"/>
                  <a:gd name="T18" fmla="*/ 57 w 62"/>
                  <a:gd name="T19" fmla="*/ 173 h 559"/>
                  <a:gd name="T20" fmla="*/ 57 w 62"/>
                  <a:gd name="T21" fmla="*/ 188 h 559"/>
                  <a:gd name="T22" fmla="*/ 57 w 62"/>
                  <a:gd name="T23" fmla="*/ 204 h 559"/>
                  <a:gd name="T24" fmla="*/ 57 w 62"/>
                  <a:gd name="T25" fmla="*/ 222 h 559"/>
                  <a:gd name="T26" fmla="*/ 57 w 62"/>
                  <a:gd name="T27" fmla="*/ 242 h 559"/>
                  <a:gd name="T28" fmla="*/ 58 w 62"/>
                  <a:gd name="T29" fmla="*/ 264 h 559"/>
                  <a:gd name="T30" fmla="*/ 58 w 62"/>
                  <a:gd name="T31" fmla="*/ 289 h 559"/>
                  <a:gd name="T32" fmla="*/ 58 w 62"/>
                  <a:gd name="T33" fmla="*/ 317 h 559"/>
                  <a:gd name="T34" fmla="*/ 59 w 62"/>
                  <a:gd name="T35" fmla="*/ 348 h 559"/>
                  <a:gd name="T36" fmla="*/ 59 w 62"/>
                  <a:gd name="T37" fmla="*/ 383 h 559"/>
                  <a:gd name="T38" fmla="*/ 60 w 62"/>
                  <a:gd name="T39" fmla="*/ 423 h 559"/>
                  <a:gd name="T40" fmla="*/ 60 w 62"/>
                  <a:gd name="T41" fmla="*/ 467 h 559"/>
                  <a:gd name="T42" fmla="*/ 61 w 62"/>
                  <a:gd name="T43" fmla="*/ 517 h 559"/>
                  <a:gd name="T44" fmla="*/ 61 w 62"/>
                  <a:gd name="T45" fmla="*/ 557 h 559"/>
                  <a:gd name="T46" fmla="*/ 43 w 62"/>
                  <a:gd name="T47" fmla="*/ 557 h 559"/>
                  <a:gd name="T48" fmla="*/ 14 w 62"/>
                  <a:gd name="T49" fmla="*/ 557 h 559"/>
                  <a:gd name="T50" fmla="*/ 0 w 62"/>
                  <a:gd name="T51" fmla="*/ 546 h 559"/>
                  <a:gd name="T52" fmla="*/ 0 w 62"/>
                  <a:gd name="T53" fmla="*/ 524 h 559"/>
                  <a:gd name="T54" fmla="*/ 0 w 62"/>
                  <a:gd name="T55" fmla="*/ 505 h 559"/>
                  <a:gd name="T56" fmla="*/ 0 w 62"/>
                  <a:gd name="T57" fmla="*/ 488 h 559"/>
                  <a:gd name="T58" fmla="*/ 0 w 62"/>
                  <a:gd name="T59" fmla="*/ 472 h 559"/>
                  <a:gd name="T60" fmla="*/ 0 w 62"/>
                  <a:gd name="T61" fmla="*/ 457 h 559"/>
                  <a:gd name="T62" fmla="*/ 0 w 62"/>
                  <a:gd name="T63" fmla="*/ 444 h 559"/>
                  <a:gd name="T64" fmla="*/ 0 w 62"/>
                  <a:gd name="T65" fmla="*/ 430 h 559"/>
                  <a:gd name="T66" fmla="*/ 0 w 62"/>
                  <a:gd name="T67" fmla="*/ 417 h 559"/>
                  <a:gd name="T68" fmla="*/ 0 w 62"/>
                  <a:gd name="T69" fmla="*/ 403 h 559"/>
                  <a:gd name="T70" fmla="*/ 0 w 62"/>
                  <a:gd name="T71" fmla="*/ 389 h 559"/>
                  <a:gd name="T72" fmla="*/ 0 w 62"/>
                  <a:gd name="T73" fmla="*/ 374 h 559"/>
                  <a:gd name="T74" fmla="*/ 0 w 62"/>
                  <a:gd name="T75" fmla="*/ 357 h 559"/>
                  <a:gd name="T76" fmla="*/ 0 w 62"/>
                  <a:gd name="T77" fmla="*/ 339 h 559"/>
                  <a:gd name="T78" fmla="*/ 0 w 62"/>
                  <a:gd name="T79" fmla="*/ 319 h 559"/>
                  <a:gd name="T80" fmla="*/ 0 w 62"/>
                  <a:gd name="T81" fmla="*/ 296 h 559"/>
                  <a:gd name="T82" fmla="*/ 0 w 62"/>
                  <a:gd name="T83" fmla="*/ 271 h 559"/>
                  <a:gd name="T84" fmla="*/ 0 w 62"/>
                  <a:gd name="T85" fmla="*/ 242 h 559"/>
                  <a:gd name="T86" fmla="*/ 0 w 62"/>
                  <a:gd name="T87" fmla="*/ 210 h 559"/>
                  <a:gd name="T88" fmla="*/ 0 w 62"/>
                  <a:gd name="T89" fmla="*/ 174 h 559"/>
                  <a:gd name="T90" fmla="*/ 0 w 62"/>
                  <a:gd name="T91" fmla="*/ 135 h 559"/>
                  <a:gd name="T92" fmla="*/ 0 w 62"/>
                  <a:gd name="T93" fmla="*/ 90 h 559"/>
                  <a:gd name="T94" fmla="*/ 0 w 62"/>
                  <a:gd name="T95" fmla="*/ 41 h 559"/>
                  <a:gd name="T96" fmla="*/ 0 w 62"/>
                  <a:gd name="T97" fmla="*/ 0 h 559"/>
                  <a:gd name="T98" fmla="*/ 31 w 62"/>
                  <a:gd name="T99" fmla="*/ 4 h 559"/>
                  <a:gd name="T100" fmla="*/ 54 w 62"/>
                  <a:gd name="T101" fmla="*/ 16 h 5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2"/>
                  <a:gd name="T154" fmla="*/ 0 h 559"/>
                  <a:gd name="T155" fmla="*/ 62 w 62"/>
                  <a:gd name="T156" fmla="*/ 559 h 55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2" h="559">
                    <a:moveTo>
                      <a:pt x="54" y="16"/>
                    </a:moveTo>
                    <a:lnTo>
                      <a:pt x="54" y="22"/>
                    </a:lnTo>
                    <a:lnTo>
                      <a:pt x="54" y="27"/>
                    </a:lnTo>
                    <a:lnTo>
                      <a:pt x="55" y="33"/>
                    </a:lnTo>
                    <a:lnTo>
                      <a:pt x="55" y="38"/>
                    </a:lnTo>
                    <a:lnTo>
                      <a:pt x="55" y="44"/>
                    </a:lnTo>
                    <a:lnTo>
                      <a:pt x="55" y="49"/>
                    </a:lnTo>
                    <a:lnTo>
                      <a:pt x="55" y="54"/>
                    </a:lnTo>
                    <a:lnTo>
                      <a:pt x="55" y="59"/>
                    </a:lnTo>
                    <a:lnTo>
                      <a:pt x="55" y="63"/>
                    </a:lnTo>
                    <a:lnTo>
                      <a:pt x="55" y="68"/>
                    </a:lnTo>
                    <a:lnTo>
                      <a:pt x="55" y="72"/>
                    </a:lnTo>
                    <a:lnTo>
                      <a:pt x="55" y="77"/>
                    </a:lnTo>
                    <a:lnTo>
                      <a:pt x="55" y="81"/>
                    </a:lnTo>
                    <a:lnTo>
                      <a:pt x="55" y="85"/>
                    </a:lnTo>
                    <a:lnTo>
                      <a:pt x="55" y="89"/>
                    </a:lnTo>
                    <a:lnTo>
                      <a:pt x="55" y="93"/>
                    </a:lnTo>
                    <a:lnTo>
                      <a:pt x="55" y="97"/>
                    </a:lnTo>
                    <a:lnTo>
                      <a:pt x="55" y="101"/>
                    </a:lnTo>
                    <a:lnTo>
                      <a:pt x="56" y="105"/>
                    </a:lnTo>
                    <a:lnTo>
                      <a:pt x="56" y="108"/>
                    </a:lnTo>
                    <a:lnTo>
                      <a:pt x="56" y="112"/>
                    </a:lnTo>
                    <a:lnTo>
                      <a:pt x="56" y="115"/>
                    </a:lnTo>
                    <a:lnTo>
                      <a:pt x="56" y="119"/>
                    </a:lnTo>
                    <a:lnTo>
                      <a:pt x="56" y="122"/>
                    </a:lnTo>
                    <a:lnTo>
                      <a:pt x="56" y="126"/>
                    </a:lnTo>
                    <a:lnTo>
                      <a:pt x="56" y="129"/>
                    </a:lnTo>
                    <a:lnTo>
                      <a:pt x="56" y="133"/>
                    </a:lnTo>
                    <a:lnTo>
                      <a:pt x="56" y="136"/>
                    </a:lnTo>
                    <a:lnTo>
                      <a:pt x="56" y="139"/>
                    </a:lnTo>
                    <a:lnTo>
                      <a:pt x="56" y="143"/>
                    </a:lnTo>
                    <a:lnTo>
                      <a:pt x="56" y="146"/>
                    </a:lnTo>
                    <a:lnTo>
                      <a:pt x="56" y="149"/>
                    </a:lnTo>
                    <a:lnTo>
                      <a:pt x="56" y="153"/>
                    </a:lnTo>
                    <a:lnTo>
                      <a:pt x="56" y="156"/>
                    </a:lnTo>
                    <a:lnTo>
                      <a:pt x="56" y="160"/>
                    </a:lnTo>
                    <a:lnTo>
                      <a:pt x="56" y="163"/>
                    </a:lnTo>
                    <a:lnTo>
                      <a:pt x="56" y="166"/>
                    </a:lnTo>
                    <a:lnTo>
                      <a:pt x="56" y="170"/>
                    </a:lnTo>
                    <a:lnTo>
                      <a:pt x="57" y="173"/>
                    </a:lnTo>
                    <a:lnTo>
                      <a:pt x="57" y="177"/>
                    </a:lnTo>
                    <a:lnTo>
                      <a:pt x="57" y="181"/>
                    </a:lnTo>
                    <a:lnTo>
                      <a:pt x="57" y="184"/>
                    </a:lnTo>
                    <a:lnTo>
                      <a:pt x="57" y="188"/>
                    </a:lnTo>
                    <a:lnTo>
                      <a:pt x="57" y="192"/>
                    </a:lnTo>
                    <a:lnTo>
                      <a:pt x="57" y="196"/>
                    </a:lnTo>
                    <a:lnTo>
                      <a:pt x="57" y="200"/>
                    </a:lnTo>
                    <a:lnTo>
                      <a:pt x="57" y="204"/>
                    </a:lnTo>
                    <a:lnTo>
                      <a:pt x="57" y="209"/>
                    </a:lnTo>
                    <a:lnTo>
                      <a:pt x="57" y="213"/>
                    </a:lnTo>
                    <a:lnTo>
                      <a:pt x="57" y="217"/>
                    </a:lnTo>
                    <a:lnTo>
                      <a:pt x="57" y="222"/>
                    </a:lnTo>
                    <a:lnTo>
                      <a:pt x="57" y="227"/>
                    </a:lnTo>
                    <a:lnTo>
                      <a:pt x="57" y="232"/>
                    </a:lnTo>
                    <a:lnTo>
                      <a:pt x="57" y="237"/>
                    </a:lnTo>
                    <a:lnTo>
                      <a:pt x="57" y="242"/>
                    </a:lnTo>
                    <a:lnTo>
                      <a:pt x="58" y="247"/>
                    </a:lnTo>
                    <a:lnTo>
                      <a:pt x="58" y="252"/>
                    </a:lnTo>
                    <a:lnTo>
                      <a:pt x="58" y="258"/>
                    </a:lnTo>
                    <a:lnTo>
                      <a:pt x="58" y="264"/>
                    </a:lnTo>
                    <a:lnTo>
                      <a:pt x="58" y="270"/>
                    </a:lnTo>
                    <a:lnTo>
                      <a:pt x="58" y="276"/>
                    </a:lnTo>
                    <a:lnTo>
                      <a:pt x="58" y="282"/>
                    </a:lnTo>
                    <a:lnTo>
                      <a:pt x="58" y="289"/>
                    </a:lnTo>
                    <a:lnTo>
                      <a:pt x="58" y="295"/>
                    </a:lnTo>
                    <a:lnTo>
                      <a:pt x="58" y="302"/>
                    </a:lnTo>
                    <a:lnTo>
                      <a:pt x="58" y="309"/>
                    </a:lnTo>
                    <a:lnTo>
                      <a:pt x="58" y="317"/>
                    </a:lnTo>
                    <a:lnTo>
                      <a:pt x="59" y="324"/>
                    </a:lnTo>
                    <a:lnTo>
                      <a:pt x="59" y="332"/>
                    </a:lnTo>
                    <a:lnTo>
                      <a:pt x="59" y="340"/>
                    </a:lnTo>
                    <a:lnTo>
                      <a:pt x="59" y="348"/>
                    </a:lnTo>
                    <a:lnTo>
                      <a:pt x="59" y="356"/>
                    </a:lnTo>
                    <a:lnTo>
                      <a:pt x="59" y="365"/>
                    </a:lnTo>
                    <a:lnTo>
                      <a:pt x="59" y="374"/>
                    </a:lnTo>
                    <a:lnTo>
                      <a:pt x="59" y="383"/>
                    </a:lnTo>
                    <a:lnTo>
                      <a:pt x="59" y="393"/>
                    </a:lnTo>
                    <a:lnTo>
                      <a:pt x="60" y="403"/>
                    </a:lnTo>
                    <a:lnTo>
                      <a:pt x="60" y="413"/>
                    </a:lnTo>
                    <a:lnTo>
                      <a:pt x="60" y="423"/>
                    </a:lnTo>
                    <a:lnTo>
                      <a:pt x="60" y="434"/>
                    </a:lnTo>
                    <a:lnTo>
                      <a:pt x="60" y="444"/>
                    </a:lnTo>
                    <a:lnTo>
                      <a:pt x="60" y="456"/>
                    </a:lnTo>
                    <a:lnTo>
                      <a:pt x="60" y="467"/>
                    </a:lnTo>
                    <a:lnTo>
                      <a:pt x="61" y="479"/>
                    </a:lnTo>
                    <a:lnTo>
                      <a:pt x="61" y="491"/>
                    </a:lnTo>
                    <a:lnTo>
                      <a:pt x="61" y="504"/>
                    </a:lnTo>
                    <a:lnTo>
                      <a:pt x="61" y="517"/>
                    </a:lnTo>
                    <a:lnTo>
                      <a:pt x="61" y="530"/>
                    </a:lnTo>
                    <a:lnTo>
                      <a:pt x="61" y="543"/>
                    </a:lnTo>
                    <a:lnTo>
                      <a:pt x="61" y="557"/>
                    </a:lnTo>
                    <a:lnTo>
                      <a:pt x="56" y="557"/>
                    </a:lnTo>
                    <a:lnTo>
                      <a:pt x="51" y="557"/>
                    </a:lnTo>
                    <a:lnTo>
                      <a:pt x="47" y="557"/>
                    </a:lnTo>
                    <a:lnTo>
                      <a:pt x="43" y="557"/>
                    </a:lnTo>
                    <a:lnTo>
                      <a:pt x="38" y="557"/>
                    </a:lnTo>
                    <a:lnTo>
                      <a:pt x="33" y="557"/>
                    </a:lnTo>
                    <a:lnTo>
                      <a:pt x="25"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6" y="0"/>
                    </a:lnTo>
                    <a:lnTo>
                      <a:pt x="14" y="0"/>
                    </a:lnTo>
                    <a:lnTo>
                      <a:pt x="22" y="1"/>
                    </a:lnTo>
                    <a:lnTo>
                      <a:pt x="31" y="4"/>
                    </a:lnTo>
                    <a:lnTo>
                      <a:pt x="39" y="7"/>
                    </a:lnTo>
                    <a:lnTo>
                      <a:pt x="47" y="11"/>
                    </a:lnTo>
                    <a:lnTo>
                      <a:pt x="54" y="16"/>
                    </a:lnTo>
                  </a:path>
                </a:pathLst>
              </a:custGeom>
              <a:solidFill>
                <a:srgbClr val="DEDED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09" name="Freeform 809">
                <a:extLst>
                  <a:ext uri="{FF2B5EF4-FFF2-40B4-BE49-F238E27FC236}">
                    <a16:creationId xmlns:a16="http://schemas.microsoft.com/office/drawing/2014/main" id="{F888EA7B-DDAE-40C7-97C6-C41E4B6C85FD}"/>
                  </a:ext>
                </a:extLst>
              </p:cNvPr>
              <p:cNvSpPr>
                <a:spLocks/>
              </p:cNvSpPr>
              <p:nvPr/>
            </p:nvSpPr>
            <p:spPr bwMode="auto">
              <a:xfrm>
                <a:off x="1107" y="3077"/>
                <a:ext cx="58" cy="559"/>
              </a:xfrm>
              <a:custGeom>
                <a:avLst/>
                <a:gdLst>
                  <a:gd name="T0" fmla="*/ 51 w 58"/>
                  <a:gd name="T1" fmla="*/ 33 h 559"/>
                  <a:gd name="T2" fmla="*/ 51 w 58"/>
                  <a:gd name="T3" fmla="*/ 54 h 559"/>
                  <a:gd name="T4" fmla="*/ 52 w 58"/>
                  <a:gd name="T5" fmla="*/ 72 h 559"/>
                  <a:gd name="T6" fmla="*/ 52 w 58"/>
                  <a:gd name="T7" fmla="*/ 89 h 559"/>
                  <a:gd name="T8" fmla="*/ 52 w 58"/>
                  <a:gd name="T9" fmla="*/ 105 h 559"/>
                  <a:gd name="T10" fmla="*/ 52 w 58"/>
                  <a:gd name="T11" fmla="*/ 119 h 559"/>
                  <a:gd name="T12" fmla="*/ 52 w 58"/>
                  <a:gd name="T13" fmla="*/ 133 h 559"/>
                  <a:gd name="T14" fmla="*/ 52 w 58"/>
                  <a:gd name="T15" fmla="*/ 146 h 559"/>
                  <a:gd name="T16" fmla="*/ 53 w 58"/>
                  <a:gd name="T17" fmla="*/ 160 h 559"/>
                  <a:gd name="T18" fmla="*/ 53 w 58"/>
                  <a:gd name="T19" fmla="*/ 173 h 559"/>
                  <a:gd name="T20" fmla="*/ 53 w 58"/>
                  <a:gd name="T21" fmla="*/ 188 h 559"/>
                  <a:gd name="T22" fmla="*/ 53 w 58"/>
                  <a:gd name="T23" fmla="*/ 204 h 559"/>
                  <a:gd name="T24" fmla="*/ 53 w 58"/>
                  <a:gd name="T25" fmla="*/ 222 h 559"/>
                  <a:gd name="T26" fmla="*/ 54 w 58"/>
                  <a:gd name="T27" fmla="*/ 242 h 559"/>
                  <a:gd name="T28" fmla="*/ 54 w 58"/>
                  <a:gd name="T29" fmla="*/ 264 h 559"/>
                  <a:gd name="T30" fmla="*/ 54 w 58"/>
                  <a:gd name="T31" fmla="*/ 289 h 559"/>
                  <a:gd name="T32" fmla="*/ 55 w 58"/>
                  <a:gd name="T33" fmla="*/ 317 h 559"/>
                  <a:gd name="T34" fmla="*/ 55 w 58"/>
                  <a:gd name="T35" fmla="*/ 348 h 559"/>
                  <a:gd name="T36" fmla="*/ 55 w 58"/>
                  <a:gd name="T37" fmla="*/ 383 h 559"/>
                  <a:gd name="T38" fmla="*/ 56 w 58"/>
                  <a:gd name="T39" fmla="*/ 423 h 559"/>
                  <a:gd name="T40" fmla="*/ 56 w 58"/>
                  <a:gd name="T41" fmla="*/ 467 h 559"/>
                  <a:gd name="T42" fmla="*/ 57 w 58"/>
                  <a:gd name="T43" fmla="*/ 517 h 559"/>
                  <a:gd name="T44" fmla="*/ 57 w 58"/>
                  <a:gd name="T45" fmla="*/ 557 h 559"/>
                  <a:gd name="T46" fmla="*/ 39 w 58"/>
                  <a:gd name="T47" fmla="*/ 557 h 559"/>
                  <a:gd name="T48" fmla="*/ 1 w 58"/>
                  <a:gd name="T49" fmla="*/ 558 h 559"/>
                  <a:gd name="T50" fmla="*/ 1 w 58"/>
                  <a:gd name="T51" fmla="*/ 540 h 559"/>
                  <a:gd name="T52" fmla="*/ 1 w 58"/>
                  <a:gd name="T53" fmla="*/ 519 h 559"/>
                  <a:gd name="T54" fmla="*/ 1 w 58"/>
                  <a:gd name="T55" fmla="*/ 501 h 559"/>
                  <a:gd name="T56" fmla="*/ 1 w 58"/>
                  <a:gd name="T57" fmla="*/ 484 h 559"/>
                  <a:gd name="T58" fmla="*/ 1 w 58"/>
                  <a:gd name="T59" fmla="*/ 468 h 559"/>
                  <a:gd name="T60" fmla="*/ 1 w 58"/>
                  <a:gd name="T61" fmla="*/ 454 h 559"/>
                  <a:gd name="T62" fmla="*/ 1 w 58"/>
                  <a:gd name="T63" fmla="*/ 440 h 559"/>
                  <a:gd name="T64" fmla="*/ 1 w 58"/>
                  <a:gd name="T65" fmla="*/ 427 h 559"/>
                  <a:gd name="T66" fmla="*/ 0 w 58"/>
                  <a:gd name="T67" fmla="*/ 413 h 559"/>
                  <a:gd name="T68" fmla="*/ 0 w 58"/>
                  <a:gd name="T69" fmla="*/ 400 h 559"/>
                  <a:gd name="T70" fmla="*/ 0 w 58"/>
                  <a:gd name="T71" fmla="*/ 385 h 559"/>
                  <a:gd name="T72" fmla="*/ 0 w 58"/>
                  <a:gd name="T73" fmla="*/ 370 h 559"/>
                  <a:gd name="T74" fmla="*/ 0 w 58"/>
                  <a:gd name="T75" fmla="*/ 353 h 559"/>
                  <a:gd name="T76" fmla="*/ 0 w 58"/>
                  <a:gd name="T77" fmla="*/ 334 h 559"/>
                  <a:gd name="T78" fmla="*/ 0 w 58"/>
                  <a:gd name="T79" fmla="*/ 313 h 559"/>
                  <a:gd name="T80" fmla="*/ 0 w 58"/>
                  <a:gd name="T81" fmla="*/ 290 h 559"/>
                  <a:gd name="T82" fmla="*/ 0 w 58"/>
                  <a:gd name="T83" fmla="*/ 264 h 559"/>
                  <a:gd name="T84" fmla="*/ 0 w 58"/>
                  <a:gd name="T85" fmla="*/ 235 h 559"/>
                  <a:gd name="T86" fmla="*/ 0 w 58"/>
                  <a:gd name="T87" fmla="*/ 202 h 559"/>
                  <a:gd name="T88" fmla="*/ 0 w 58"/>
                  <a:gd name="T89" fmla="*/ 165 h 559"/>
                  <a:gd name="T90" fmla="*/ 0 w 58"/>
                  <a:gd name="T91" fmla="*/ 124 h 559"/>
                  <a:gd name="T92" fmla="*/ 0 w 58"/>
                  <a:gd name="T93" fmla="*/ 78 h 559"/>
                  <a:gd name="T94" fmla="*/ 0 w 58"/>
                  <a:gd name="T95" fmla="*/ 28 h 559"/>
                  <a:gd name="T96" fmla="*/ 8 w 58"/>
                  <a:gd name="T97" fmla="*/ 0 h 559"/>
                  <a:gd name="T98" fmla="*/ 43 w 58"/>
                  <a:gd name="T99" fmla="*/ 10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8"/>
                  <a:gd name="T151" fmla="*/ 0 h 559"/>
                  <a:gd name="T152" fmla="*/ 58 w 58"/>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8" h="559">
                    <a:moveTo>
                      <a:pt x="51" y="16"/>
                    </a:moveTo>
                    <a:lnTo>
                      <a:pt x="51" y="22"/>
                    </a:lnTo>
                    <a:lnTo>
                      <a:pt x="51" y="27"/>
                    </a:lnTo>
                    <a:lnTo>
                      <a:pt x="51" y="33"/>
                    </a:lnTo>
                    <a:lnTo>
                      <a:pt x="51" y="38"/>
                    </a:lnTo>
                    <a:lnTo>
                      <a:pt x="51" y="44"/>
                    </a:lnTo>
                    <a:lnTo>
                      <a:pt x="51" y="49"/>
                    </a:lnTo>
                    <a:lnTo>
                      <a:pt x="51" y="54"/>
                    </a:lnTo>
                    <a:lnTo>
                      <a:pt x="51" y="59"/>
                    </a:lnTo>
                    <a:lnTo>
                      <a:pt x="51" y="63"/>
                    </a:lnTo>
                    <a:lnTo>
                      <a:pt x="51" y="68"/>
                    </a:lnTo>
                    <a:lnTo>
                      <a:pt x="52" y="72"/>
                    </a:lnTo>
                    <a:lnTo>
                      <a:pt x="52" y="77"/>
                    </a:lnTo>
                    <a:lnTo>
                      <a:pt x="52" y="81"/>
                    </a:lnTo>
                    <a:lnTo>
                      <a:pt x="52" y="85"/>
                    </a:lnTo>
                    <a:lnTo>
                      <a:pt x="52" y="89"/>
                    </a:lnTo>
                    <a:lnTo>
                      <a:pt x="52" y="93"/>
                    </a:lnTo>
                    <a:lnTo>
                      <a:pt x="52" y="97"/>
                    </a:lnTo>
                    <a:lnTo>
                      <a:pt x="52" y="101"/>
                    </a:lnTo>
                    <a:lnTo>
                      <a:pt x="52" y="105"/>
                    </a:lnTo>
                    <a:lnTo>
                      <a:pt x="52" y="108"/>
                    </a:lnTo>
                    <a:lnTo>
                      <a:pt x="52" y="112"/>
                    </a:lnTo>
                    <a:lnTo>
                      <a:pt x="52" y="115"/>
                    </a:lnTo>
                    <a:lnTo>
                      <a:pt x="52" y="119"/>
                    </a:lnTo>
                    <a:lnTo>
                      <a:pt x="52" y="122"/>
                    </a:lnTo>
                    <a:lnTo>
                      <a:pt x="52" y="126"/>
                    </a:lnTo>
                    <a:lnTo>
                      <a:pt x="52" y="129"/>
                    </a:lnTo>
                    <a:lnTo>
                      <a:pt x="52" y="133"/>
                    </a:lnTo>
                    <a:lnTo>
                      <a:pt x="52" y="136"/>
                    </a:lnTo>
                    <a:lnTo>
                      <a:pt x="52" y="139"/>
                    </a:lnTo>
                    <a:lnTo>
                      <a:pt x="52" y="143"/>
                    </a:lnTo>
                    <a:lnTo>
                      <a:pt x="52" y="146"/>
                    </a:lnTo>
                    <a:lnTo>
                      <a:pt x="52" y="149"/>
                    </a:lnTo>
                    <a:lnTo>
                      <a:pt x="53" y="153"/>
                    </a:lnTo>
                    <a:lnTo>
                      <a:pt x="53" y="156"/>
                    </a:lnTo>
                    <a:lnTo>
                      <a:pt x="53" y="160"/>
                    </a:lnTo>
                    <a:lnTo>
                      <a:pt x="53" y="163"/>
                    </a:lnTo>
                    <a:lnTo>
                      <a:pt x="53" y="166"/>
                    </a:lnTo>
                    <a:lnTo>
                      <a:pt x="53" y="170"/>
                    </a:lnTo>
                    <a:lnTo>
                      <a:pt x="53" y="173"/>
                    </a:lnTo>
                    <a:lnTo>
                      <a:pt x="53" y="177"/>
                    </a:lnTo>
                    <a:lnTo>
                      <a:pt x="53" y="181"/>
                    </a:lnTo>
                    <a:lnTo>
                      <a:pt x="53" y="184"/>
                    </a:lnTo>
                    <a:lnTo>
                      <a:pt x="53" y="188"/>
                    </a:lnTo>
                    <a:lnTo>
                      <a:pt x="53" y="192"/>
                    </a:lnTo>
                    <a:lnTo>
                      <a:pt x="53" y="196"/>
                    </a:lnTo>
                    <a:lnTo>
                      <a:pt x="53" y="200"/>
                    </a:lnTo>
                    <a:lnTo>
                      <a:pt x="53" y="204"/>
                    </a:lnTo>
                    <a:lnTo>
                      <a:pt x="53" y="209"/>
                    </a:lnTo>
                    <a:lnTo>
                      <a:pt x="53" y="213"/>
                    </a:lnTo>
                    <a:lnTo>
                      <a:pt x="53" y="217"/>
                    </a:lnTo>
                    <a:lnTo>
                      <a:pt x="53" y="222"/>
                    </a:lnTo>
                    <a:lnTo>
                      <a:pt x="53" y="227"/>
                    </a:lnTo>
                    <a:lnTo>
                      <a:pt x="53" y="232"/>
                    </a:lnTo>
                    <a:lnTo>
                      <a:pt x="54" y="237"/>
                    </a:lnTo>
                    <a:lnTo>
                      <a:pt x="54" y="242"/>
                    </a:lnTo>
                    <a:lnTo>
                      <a:pt x="54" y="247"/>
                    </a:lnTo>
                    <a:lnTo>
                      <a:pt x="54" y="252"/>
                    </a:lnTo>
                    <a:lnTo>
                      <a:pt x="54" y="258"/>
                    </a:lnTo>
                    <a:lnTo>
                      <a:pt x="54" y="264"/>
                    </a:lnTo>
                    <a:lnTo>
                      <a:pt x="54" y="270"/>
                    </a:lnTo>
                    <a:lnTo>
                      <a:pt x="54" y="276"/>
                    </a:lnTo>
                    <a:lnTo>
                      <a:pt x="54" y="282"/>
                    </a:lnTo>
                    <a:lnTo>
                      <a:pt x="54" y="289"/>
                    </a:lnTo>
                    <a:lnTo>
                      <a:pt x="54" y="295"/>
                    </a:lnTo>
                    <a:lnTo>
                      <a:pt x="54" y="302"/>
                    </a:lnTo>
                    <a:lnTo>
                      <a:pt x="54" y="309"/>
                    </a:lnTo>
                    <a:lnTo>
                      <a:pt x="55" y="317"/>
                    </a:lnTo>
                    <a:lnTo>
                      <a:pt x="55" y="324"/>
                    </a:lnTo>
                    <a:lnTo>
                      <a:pt x="55" y="332"/>
                    </a:lnTo>
                    <a:lnTo>
                      <a:pt x="55" y="340"/>
                    </a:lnTo>
                    <a:lnTo>
                      <a:pt x="55" y="348"/>
                    </a:lnTo>
                    <a:lnTo>
                      <a:pt x="55" y="356"/>
                    </a:lnTo>
                    <a:lnTo>
                      <a:pt x="55" y="365"/>
                    </a:lnTo>
                    <a:lnTo>
                      <a:pt x="55" y="374"/>
                    </a:lnTo>
                    <a:lnTo>
                      <a:pt x="55" y="383"/>
                    </a:lnTo>
                    <a:lnTo>
                      <a:pt x="55" y="393"/>
                    </a:lnTo>
                    <a:lnTo>
                      <a:pt x="56" y="403"/>
                    </a:lnTo>
                    <a:lnTo>
                      <a:pt x="56" y="413"/>
                    </a:lnTo>
                    <a:lnTo>
                      <a:pt x="56" y="423"/>
                    </a:lnTo>
                    <a:lnTo>
                      <a:pt x="56" y="434"/>
                    </a:lnTo>
                    <a:lnTo>
                      <a:pt x="56" y="444"/>
                    </a:lnTo>
                    <a:lnTo>
                      <a:pt x="56" y="456"/>
                    </a:lnTo>
                    <a:lnTo>
                      <a:pt x="56" y="467"/>
                    </a:lnTo>
                    <a:lnTo>
                      <a:pt x="57" y="479"/>
                    </a:lnTo>
                    <a:lnTo>
                      <a:pt x="57" y="491"/>
                    </a:lnTo>
                    <a:lnTo>
                      <a:pt x="57" y="504"/>
                    </a:lnTo>
                    <a:lnTo>
                      <a:pt x="57" y="517"/>
                    </a:lnTo>
                    <a:lnTo>
                      <a:pt x="57" y="530"/>
                    </a:lnTo>
                    <a:lnTo>
                      <a:pt x="57" y="543"/>
                    </a:lnTo>
                    <a:lnTo>
                      <a:pt x="57" y="557"/>
                    </a:lnTo>
                    <a:lnTo>
                      <a:pt x="52" y="557"/>
                    </a:lnTo>
                    <a:lnTo>
                      <a:pt x="47" y="557"/>
                    </a:lnTo>
                    <a:lnTo>
                      <a:pt x="43" y="557"/>
                    </a:lnTo>
                    <a:lnTo>
                      <a:pt x="39" y="557"/>
                    </a:lnTo>
                    <a:lnTo>
                      <a:pt x="33" y="557"/>
                    </a:lnTo>
                    <a:lnTo>
                      <a:pt x="26" y="557"/>
                    </a:lnTo>
                    <a:lnTo>
                      <a:pt x="15" y="557"/>
                    </a:lnTo>
                    <a:lnTo>
                      <a:pt x="1" y="558"/>
                    </a:lnTo>
                    <a:lnTo>
                      <a:pt x="1" y="552"/>
                    </a:lnTo>
                    <a:lnTo>
                      <a:pt x="1" y="546"/>
                    </a:lnTo>
                    <a:lnTo>
                      <a:pt x="1" y="540"/>
                    </a:lnTo>
                    <a:lnTo>
                      <a:pt x="1" y="535"/>
                    </a:lnTo>
                    <a:lnTo>
                      <a:pt x="1" y="530"/>
                    </a:lnTo>
                    <a:lnTo>
                      <a:pt x="1" y="524"/>
                    </a:lnTo>
                    <a:lnTo>
                      <a:pt x="1" y="519"/>
                    </a:lnTo>
                    <a:lnTo>
                      <a:pt x="1" y="515"/>
                    </a:lnTo>
                    <a:lnTo>
                      <a:pt x="1" y="510"/>
                    </a:lnTo>
                    <a:lnTo>
                      <a:pt x="1" y="505"/>
                    </a:lnTo>
                    <a:lnTo>
                      <a:pt x="1" y="501"/>
                    </a:lnTo>
                    <a:lnTo>
                      <a:pt x="1" y="496"/>
                    </a:lnTo>
                    <a:lnTo>
                      <a:pt x="1" y="492"/>
                    </a:lnTo>
                    <a:lnTo>
                      <a:pt x="1" y="488"/>
                    </a:lnTo>
                    <a:lnTo>
                      <a:pt x="1" y="484"/>
                    </a:lnTo>
                    <a:lnTo>
                      <a:pt x="1" y="480"/>
                    </a:lnTo>
                    <a:lnTo>
                      <a:pt x="1" y="476"/>
                    </a:lnTo>
                    <a:lnTo>
                      <a:pt x="1" y="472"/>
                    </a:lnTo>
                    <a:lnTo>
                      <a:pt x="1" y="468"/>
                    </a:lnTo>
                    <a:lnTo>
                      <a:pt x="1" y="465"/>
                    </a:lnTo>
                    <a:lnTo>
                      <a:pt x="1" y="461"/>
                    </a:lnTo>
                    <a:lnTo>
                      <a:pt x="1" y="457"/>
                    </a:lnTo>
                    <a:lnTo>
                      <a:pt x="1" y="454"/>
                    </a:lnTo>
                    <a:lnTo>
                      <a:pt x="1" y="450"/>
                    </a:lnTo>
                    <a:lnTo>
                      <a:pt x="1" y="447"/>
                    </a:lnTo>
                    <a:lnTo>
                      <a:pt x="1" y="444"/>
                    </a:lnTo>
                    <a:lnTo>
                      <a:pt x="1" y="440"/>
                    </a:lnTo>
                    <a:lnTo>
                      <a:pt x="1" y="437"/>
                    </a:lnTo>
                    <a:lnTo>
                      <a:pt x="1" y="433"/>
                    </a:lnTo>
                    <a:lnTo>
                      <a:pt x="1" y="430"/>
                    </a:lnTo>
                    <a:lnTo>
                      <a:pt x="1" y="427"/>
                    </a:lnTo>
                    <a:lnTo>
                      <a:pt x="1" y="423"/>
                    </a:lnTo>
                    <a:lnTo>
                      <a:pt x="1" y="420"/>
                    </a:lnTo>
                    <a:lnTo>
                      <a:pt x="1"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8" y="0"/>
                    </a:lnTo>
                    <a:lnTo>
                      <a:pt x="16" y="0"/>
                    </a:lnTo>
                    <a:lnTo>
                      <a:pt x="25" y="2"/>
                    </a:lnTo>
                    <a:lnTo>
                      <a:pt x="34" y="6"/>
                    </a:lnTo>
                    <a:lnTo>
                      <a:pt x="43" y="10"/>
                    </a:lnTo>
                    <a:lnTo>
                      <a:pt x="51" y="16"/>
                    </a:lnTo>
                  </a:path>
                </a:pathLst>
              </a:custGeom>
              <a:solidFill>
                <a:srgbClr val="CFCFC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0" name="Freeform 810">
                <a:extLst>
                  <a:ext uri="{FF2B5EF4-FFF2-40B4-BE49-F238E27FC236}">
                    <a16:creationId xmlns:a16="http://schemas.microsoft.com/office/drawing/2014/main" id="{33C7A8D8-D985-469F-AB27-8435B677ACC8}"/>
                  </a:ext>
                </a:extLst>
              </p:cNvPr>
              <p:cNvSpPr>
                <a:spLocks/>
              </p:cNvSpPr>
              <p:nvPr/>
            </p:nvSpPr>
            <p:spPr bwMode="auto">
              <a:xfrm>
                <a:off x="1112" y="3077"/>
                <a:ext cx="53" cy="559"/>
              </a:xfrm>
              <a:custGeom>
                <a:avLst/>
                <a:gdLst>
                  <a:gd name="T0" fmla="*/ 46 w 53"/>
                  <a:gd name="T1" fmla="*/ 33 h 559"/>
                  <a:gd name="T2" fmla="*/ 47 w 53"/>
                  <a:gd name="T3" fmla="*/ 54 h 559"/>
                  <a:gd name="T4" fmla="*/ 47 w 53"/>
                  <a:gd name="T5" fmla="*/ 72 h 559"/>
                  <a:gd name="T6" fmla="*/ 47 w 53"/>
                  <a:gd name="T7" fmla="*/ 89 h 559"/>
                  <a:gd name="T8" fmla="*/ 47 w 53"/>
                  <a:gd name="T9" fmla="*/ 105 h 559"/>
                  <a:gd name="T10" fmla="*/ 47 w 53"/>
                  <a:gd name="T11" fmla="*/ 119 h 559"/>
                  <a:gd name="T12" fmla="*/ 48 w 53"/>
                  <a:gd name="T13" fmla="*/ 133 h 559"/>
                  <a:gd name="T14" fmla="*/ 48 w 53"/>
                  <a:gd name="T15" fmla="*/ 146 h 559"/>
                  <a:gd name="T16" fmla="*/ 48 w 53"/>
                  <a:gd name="T17" fmla="*/ 160 h 559"/>
                  <a:gd name="T18" fmla="*/ 48 w 53"/>
                  <a:gd name="T19" fmla="*/ 173 h 559"/>
                  <a:gd name="T20" fmla="*/ 48 w 53"/>
                  <a:gd name="T21" fmla="*/ 188 h 559"/>
                  <a:gd name="T22" fmla="*/ 48 w 53"/>
                  <a:gd name="T23" fmla="*/ 204 h 559"/>
                  <a:gd name="T24" fmla="*/ 49 w 53"/>
                  <a:gd name="T25" fmla="*/ 222 h 559"/>
                  <a:gd name="T26" fmla="*/ 49 w 53"/>
                  <a:gd name="T27" fmla="*/ 242 h 559"/>
                  <a:gd name="T28" fmla="*/ 49 w 53"/>
                  <a:gd name="T29" fmla="*/ 264 h 559"/>
                  <a:gd name="T30" fmla="*/ 49 w 53"/>
                  <a:gd name="T31" fmla="*/ 289 h 559"/>
                  <a:gd name="T32" fmla="*/ 50 w 53"/>
                  <a:gd name="T33" fmla="*/ 317 h 559"/>
                  <a:gd name="T34" fmla="*/ 50 w 53"/>
                  <a:gd name="T35" fmla="*/ 348 h 559"/>
                  <a:gd name="T36" fmla="*/ 51 w 53"/>
                  <a:gd name="T37" fmla="*/ 383 h 559"/>
                  <a:gd name="T38" fmla="*/ 51 w 53"/>
                  <a:gd name="T39" fmla="*/ 423 h 559"/>
                  <a:gd name="T40" fmla="*/ 51 w 53"/>
                  <a:gd name="T41" fmla="*/ 467 h 559"/>
                  <a:gd name="T42" fmla="*/ 52 w 53"/>
                  <a:gd name="T43" fmla="*/ 517 h 559"/>
                  <a:gd name="T44" fmla="*/ 52 w 53"/>
                  <a:gd name="T45" fmla="*/ 557 h 559"/>
                  <a:gd name="T46" fmla="*/ 32 w 53"/>
                  <a:gd name="T47" fmla="*/ 557 h 559"/>
                  <a:gd name="T48" fmla="*/ 0 w 53"/>
                  <a:gd name="T49" fmla="*/ 558 h 559"/>
                  <a:gd name="T50" fmla="*/ 0 w 53"/>
                  <a:gd name="T51" fmla="*/ 535 h 559"/>
                  <a:gd name="T52" fmla="*/ 0 w 53"/>
                  <a:gd name="T53" fmla="*/ 515 h 559"/>
                  <a:gd name="T54" fmla="*/ 0 w 53"/>
                  <a:gd name="T55" fmla="*/ 496 h 559"/>
                  <a:gd name="T56" fmla="*/ 0 w 53"/>
                  <a:gd name="T57" fmla="*/ 480 h 559"/>
                  <a:gd name="T58" fmla="*/ 0 w 53"/>
                  <a:gd name="T59" fmla="*/ 465 h 559"/>
                  <a:gd name="T60" fmla="*/ 0 w 53"/>
                  <a:gd name="T61" fmla="*/ 450 h 559"/>
                  <a:gd name="T62" fmla="*/ 0 w 53"/>
                  <a:gd name="T63" fmla="*/ 437 h 559"/>
                  <a:gd name="T64" fmla="*/ 0 w 53"/>
                  <a:gd name="T65" fmla="*/ 423 h 559"/>
                  <a:gd name="T66" fmla="*/ 0 w 53"/>
                  <a:gd name="T67" fmla="*/ 410 h 559"/>
                  <a:gd name="T68" fmla="*/ 0 w 53"/>
                  <a:gd name="T69" fmla="*/ 396 h 559"/>
                  <a:gd name="T70" fmla="*/ 0 w 53"/>
                  <a:gd name="T71" fmla="*/ 382 h 559"/>
                  <a:gd name="T72" fmla="*/ 0 w 53"/>
                  <a:gd name="T73" fmla="*/ 366 h 559"/>
                  <a:gd name="T74" fmla="*/ 0 w 53"/>
                  <a:gd name="T75" fmla="*/ 348 h 559"/>
                  <a:gd name="T76" fmla="*/ 0 w 53"/>
                  <a:gd name="T77" fmla="*/ 329 h 559"/>
                  <a:gd name="T78" fmla="*/ 0 w 53"/>
                  <a:gd name="T79" fmla="*/ 308 h 559"/>
                  <a:gd name="T80" fmla="*/ 0 w 53"/>
                  <a:gd name="T81" fmla="*/ 284 h 559"/>
                  <a:gd name="T82" fmla="*/ 0 w 53"/>
                  <a:gd name="T83" fmla="*/ 257 h 559"/>
                  <a:gd name="T84" fmla="*/ 0 w 53"/>
                  <a:gd name="T85" fmla="*/ 227 h 559"/>
                  <a:gd name="T86" fmla="*/ 0 w 53"/>
                  <a:gd name="T87" fmla="*/ 193 h 559"/>
                  <a:gd name="T88" fmla="*/ 0 w 53"/>
                  <a:gd name="T89" fmla="*/ 155 h 559"/>
                  <a:gd name="T90" fmla="*/ 0 w 53"/>
                  <a:gd name="T91" fmla="*/ 113 h 559"/>
                  <a:gd name="T92" fmla="*/ 0 w 53"/>
                  <a:gd name="T93" fmla="*/ 66 h 559"/>
                  <a:gd name="T94" fmla="*/ 0 w 53"/>
                  <a:gd name="T95" fmla="*/ 14 h 559"/>
                  <a:gd name="T96" fmla="*/ 14 w 53"/>
                  <a:gd name="T97" fmla="*/ 0 h 559"/>
                  <a:gd name="T98" fmla="*/ 46 w 53"/>
                  <a:gd name="T99" fmla="*/ 16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3"/>
                  <a:gd name="T151" fmla="*/ 0 h 559"/>
                  <a:gd name="T152" fmla="*/ 53 w 53"/>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3" h="559">
                    <a:moveTo>
                      <a:pt x="46" y="16"/>
                    </a:moveTo>
                    <a:lnTo>
                      <a:pt x="46" y="22"/>
                    </a:lnTo>
                    <a:lnTo>
                      <a:pt x="46" y="27"/>
                    </a:lnTo>
                    <a:lnTo>
                      <a:pt x="46" y="33"/>
                    </a:lnTo>
                    <a:lnTo>
                      <a:pt x="47" y="38"/>
                    </a:lnTo>
                    <a:lnTo>
                      <a:pt x="47" y="44"/>
                    </a:lnTo>
                    <a:lnTo>
                      <a:pt x="47" y="49"/>
                    </a:lnTo>
                    <a:lnTo>
                      <a:pt x="47" y="54"/>
                    </a:lnTo>
                    <a:lnTo>
                      <a:pt x="47" y="59"/>
                    </a:lnTo>
                    <a:lnTo>
                      <a:pt x="47" y="63"/>
                    </a:lnTo>
                    <a:lnTo>
                      <a:pt x="47" y="68"/>
                    </a:lnTo>
                    <a:lnTo>
                      <a:pt x="47" y="72"/>
                    </a:lnTo>
                    <a:lnTo>
                      <a:pt x="47" y="77"/>
                    </a:lnTo>
                    <a:lnTo>
                      <a:pt x="47" y="81"/>
                    </a:lnTo>
                    <a:lnTo>
                      <a:pt x="47" y="85"/>
                    </a:lnTo>
                    <a:lnTo>
                      <a:pt x="47" y="89"/>
                    </a:lnTo>
                    <a:lnTo>
                      <a:pt x="47" y="93"/>
                    </a:lnTo>
                    <a:lnTo>
                      <a:pt x="47" y="97"/>
                    </a:lnTo>
                    <a:lnTo>
                      <a:pt x="47" y="101"/>
                    </a:lnTo>
                    <a:lnTo>
                      <a:pt x="47" y="105"/>
                    </a:lnTo>
                    <a:lnTo>
                      <a:pt x="47" y="108"/>
                    </a:lnTo>
                    <a:lnTo>
                      <a:pt x="47" y="112"/>
                    </a:lnTo>
                    <a:lnTo>
                      <a:pt x="47" y="115"/>
                    </a:lnTo>
                    <a:lnTo>
                      <a:pt x="47" y="119"/>
                    </a:lnTo>
                    <a:lnTo>
                      <a:pt x="47" y="122"/>
                    </a:lnTo>
                    <a:lnTo>
                      <a:pt x="47" y="126"/>
                    </a:lnTo>
                    <a:lnTo>
                      <a:pt x="48" y="129"/>
                    </a:lnTo>
                    <a:lnTo>
                      <a:pt x="48" y="133"/>
                    </a:lnTo>
                    <a:lnTo>
                      <a:pt x="48" y="136"/>
                    </a:lnTo>
                    <a:lnTo>
                      <a:pt x="48" y="139"/>
                    </a:lnTo>
                    <a:lnTo>
                      <a:pt x="48" y="143"/>
                    </a:lnTo>
                    <a:lnTo>
                      <a:pt x="48" y="146"/>
                    </a:lnTo>
                    <a:lnTo>
                      <a:pt x="48" y="149"/>
                    </a:lnTo>
                    <a:lnTo>
                      <a:pt x="48" y="153"/>
                    </a:lnTo>
                    <a:lnTo>
                      <a:pt x="48" y="156"/>
                    </a:lnTo>
                    <a:lnTo>
                      <a:pt x="48" y="160"/>
                    </a:lnTo>
                    <a:lnTo>
                      <a:pt x="48" y="163"/>
                    </a:lnTo>
                    <a:lnTo>
                      <a:pt x="48" y="166"/>
                    </a:lnTo>
                    <a:lnTo>
                      <a:pt x="48" y="170"/>
                    </a:lnTo>
                    <a:lnTo>
                      <a:pt x="48" y="173"/>
                    </a:lnTo>
                    <a:lnTo>
                      <a:pt x="48" y="177"/>
                    </a:lnTo>
                    <a:lnTo>
                      <a:pt x="48" y="181"/>
                    </a:lnTo>
                    <a:lnTo>
                      <a:pt x="48" y="184"/>
                    </a:lnTo>
                    <a:lnTo>
                      <a:pt x="48" y="188"/>
                    </a:lnTo>
                    <a:lnTo>
                      <a:pt x="48" y="192"/>
                    </a:lnTo>
                    <a:lnTo>
                      <a:pt x="48" y="196"/>
                    </a:lnTo>
                    <a:lnTo>
                      <a:pt x="48" y="200"/>
                    </a:lnTo>
                    <a:lnTo>
                      <a:pt x="48" y="204"/>
                    </a:lnTo>
                    <a:lnTo>
                      <a:pt x="48" y="209"/>
                    </a:lnTo>
                    <a:lnTo>
                      <a:pt x="49" y="213"/>
                    </a:lnTo>
                    <a:lnTo>
                      <a:pt x="49" y="217"/>
                    </a:lnTo>
                    <a:lnTo>
                      <a:pt x="49" y="222"/>
                    </a:lnTo>
                    <a:lnTo>
                      <a:pt x="49" y="227"/>
                    </a:lnTo>
                    <a:lnTo>
                      <a:pt x="49" y="232"/>
                    </a:lnTo>
                    <a:lnTo>
                      <a:pt x="49" y="237"/>
                    </a:lnTo>
                    <a:lnTo>
                      <a:pt x="49" y="242"/>
                    </a:lnTo>
                    <a:lnTo>
                      <a:pt x="49" y="247"/>
                    </a:lnTo>
                    <a:lnTo>
                      <a:pt x="49" y="252"/>
                    </a:lnTo>
                    <a:lnTo>
                      <a:pt x="49" y="258"/>
                    </a:lnTo>
                    <a:lnTo>
                      <a:pt x="49" y="264"/>
                    </a:lnTo>
                    <a:lnTo>
                      <a:pt x="49" y="270"/>
                    </a:lnTo>
                    <a:lnTo>
                      <a:pt x="49" y="276"/>
                    </a:lnTo>
                    <a:lnTo>
                      <a:pt x="49" y="282"/>
                    </a:lnTo>
                    <a:lnTo>
                      <a:pt x="49" y="289"/>
                    </a:lnTo>
                    <a:lnTo>
                      <a:pt x="49" y="295"/>
                    </a:lnTo>
                    <a:lnTo>
                      <a:pt x="50" y="302"/>
                    </a:lnTo>
                    <a:lnTo>
                      <a:pt x="50" y="309"/>
                    </a:lnTo>
                    <a:lnTo>
                      <a:pt x="50" y="317"/>
                    </a:lnTo>
                    <a:lnTo>
                      <a:pt x="50" y="324"/>
                    </a:lnTo>
                    <a:lnTo>
                      <a:pt x="50" y="332"/>
                    </a:lnTo>
                    <a:lnTo>
                      <a:pt x="50" y="340"/>
                    </a:lnTo>
                    <a:lnTo>
                      <a:pt x="50" y="348"/>
                    </a:lnTo>
                    <a:lnTo>
                      <a:pt x="50" y="356"/>
                    </a:lnTo>
                    <a:lnTo>
                      <a:pt x="50" y="365"/>
                    </a:lnTo>
                    <a:lnTo>
                      <a:pt x="50" y="374"/>
                    </a:lnTo>
                    <a:lnTo>
                      <a:pt x="51" y="383"/>
                    </a:lnTo>
                    <a:lnTo>
                      <a:pt x="51" y="393"/>
                    </a:lnTo>
                    <a:lnTo>
                      <a:pt x="51" y="403"/>
                    </a:lnTo>
                    <a:lnTo>
                      <a:pt x="51" y="413"/>
                    </a:lnTo>
                    <a:lnTo>
                      <a:pt x="51" y="423"/>
                    </a:lnTo>
                    <a:lnTo>
                      <a:pt x="51" y="434"/>
                    </a:lnTo>
                    <a:lnTo>
                      <a:pt x="51" y="444"/>
                    </a:lnTo>
                    <a:lnTo>
                      <a:pt x="51" y="456"/>
                    </a:lnTo>
                    <a:lnTo>
                      <a:pt x="51" y="467"/>
                    </a:lnTo>
                    <a:lnTo>
                      <a:pt x="52" y="479"/>
                    </a:lnTo>
                    <a:lnTo>
                      <a:pt x="52" y="491"/>
                    </a:lnTo>
                    <a:lnTo>
                      <a:pt x="52" y="504"/>
                    </a:lnTo>
                    <a:lnTo>
                      <a:pt x="52" y="517"/>
                    </a:lnTo>
                    <a:lnTo>
                      <a:pt x="52" y="530"/>
                    </a:lnTo>
                    <a:lnTo>
                      <a:pt x="52" y="543"/>
                    </a:lnTo>
                    <a:lnTo>
                      <a:pt x="52" y="557"/>
                    </a:lnTo>
                    <a:lnTo>
                      <a:pt x="46" y="557"/>
                    </a:lnTo>
                    <a:lnTo>
                      <a:pt x="42" y="557"/>
                    </a:lnTo>
                    <a:lnTo>
                      <a:pt x="37" y="557"/>
                    </a:lnTo>
                    <a:lnTo>
                      <a:pt x="32" y="557"/>
                    </a:lnTo>
                    <a:lnTo>
                      <a:pt x="25"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6" y="0"/>
                    </a:lnTo>
                    <a:lnTo>
                      <a:pt x="14" y="0"/>
                    </a:lnTo>
                    <a:lnTo>
                      <a:pt x="23" y="2"/>
                    </a:lnTo>
                    <a:lnTo>
                      <a:pt x="31" y="6"/>
                    </a:lnTo>
                    <a:lnTo>
                      <a:pt x="39" y="10"/>
                    </a:lnTo>
                    <a:lnTo>
                      <a:pt x="46" y="16"/>
                    </a:lnTo>
                  </a:path>
                </a:pathLst>
              </a:custGeom>
              <a:solidFill>
                <a:srgbClr val="BFBFB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1" name="Freeform 811">
                <a:extLst>
                  <a:ext uri="{FF2B5EF4-FFF2-40B4-BE49-F238E27FC236}">
                    <a16:creationId xmlns:a16="http://schemas.microsoft.com/office/drawing/2014/main" id="{5E99BE2F-C150-4ACE-ABD6-D12E591608DF}"/>
                  </a:ext>
                </a:extLst>
              </p:cNvPr>
              <p:cNvSpPr>
                <a:spLocks/>
              </p:cNvSpPr>
              <p:nvPr/>
            </p:nvSpPr>
            <p:spPr bwMode="auto">
              <a:xfrm>
                <a:off x="1116" y="3077"/>
                <a:ext cx="49" cy="559"/>
              </a:xfrm>
              <a:custGeom>
                <a:avLst/>
                <a:gdLst>
                  <a:gd name="T0" fmla="*/ 43 w 49"/>
                  <a:gd name="T1" fmla="*/ 33 h 559"/>
                  <a:gd name="T2" fmla="*/ 43 w 49"/>
                  <a:gd name="T3" fmla="*/ 54 h 559"/>
                  <a:gd name="T4" fmla="*/ 43 w 49"/>
                  <a:gd name="T5" fmla="*/ 72 h 559"/>
                  <a:gd name="T6" fmla="*/ 44 w 49"/>
                  <a:gd name="T7" fmla="*/ 89 h 559"/>
                  <a:gd name="T8" fmla="*/ 44 w 49"/>
                  <a:gd name="T9" fmla="*/ 105 h 559"/>
                  <a:gd name="T10" fmla="*/ 44 w 49"/>
                  <a:gd name="T11" fmla="*/ 119 h 559"/>
                  <a:gd name="T12" fmla="*/ 44 w 49"/>
                  <a:gd name="T13" fmla="*/ 133 h 559"/>
                  <a:gd name="T14" fmla="*/ 44 w 49"/>
                  <a:gd name="T15" fmla="*/ 146 h 559"/>
                  <a:gd name="T16" fmla="*/ 44 w 49"/>
                  <a:gd name="T17" fmla="*/ 160 h 559"/>
                  <a:gd name="T18" fmla="*/ 44 w 49"/>
                  <a:gd name="T19" fmla="*/ 173 h 559"/>
                  <a:gd name="T20" fmla="*/ 45 w 49"/>
                  <a:gd name="T21" fmla="*/ 188 h 559"/>
                  <a:gd name="T22" fmla="*/ 45 w 49"/>
                  <a:gd name="T23" fmla="*/ 204 h 559"/>
                  <a:gd name="T24" fmla="*/ 45 w 49"/>
                  <a:gd name="T25" fmla="*/ 222 h 559"/>
                  <a:gd name="T26" fmla="*/ 45 w 49"/>
                  <a:gd name="T27" fmla="*/ 242 h 559"/>
                  <a:gd name="T28" fmla="*/ 45 w 49"/>
                  <a:gd name="T29" fmla="*/ 264 h 559"/>
                  <a:gd name="T30" fmla="*/ 46 w 49"/>
                  <a:gd name="T31" fmla="*/ 289 h 559"/>
                  <a:gd name="T32" fmla="*/ 46 w 49"/>
                  <a:gd name="T33" fmla="*/ 317 h 559"/>
                  <a:gd name="T34" fmla="*/ 46 w 49"/>
                  <a:gd name="T35" fmla="*/ 348 h 559"/>
                  <a:gd name="T36" fmla="*/ 47 w 49"/>
                  <a:gd name="T37" fmla="*/ 383 h 559"/>
                  <a:gd name="T38" fmla="*/ 47 w 49"/>
                  <a:gd name="T39" fmla="*/ 423 h 559"/>
                  <a:gd name="T40" fmla="*/ 48 w 49"/>
                  <a:gd name="T41" fmla="*/ 467 h 559"/>
                  <a:gd name="T42" fmla="*/ 48 w 49"/>
                  <a:gd name="T43" fmla="*/ 517 h 559"/>
                  <a:gd name="T44" fmla="*/ 48 w 49"/>
                  <a:gd name="T45" fmla="*/ 557 h 559"/>
                  <a:gd name="T46" fmla="*/ 30 w 49"/>
                  <a:gd name="T47" fmla="*/ 557 h 559"/>
                  <a:gd name="T48" fmla="*/ 0 w 49"/>
                  <a:gd name="T49" fmla="*/ 558 h 559"/>
                  <a:gd name="T50" fmla="*/ 1 w 49"/>
                  <a:gd name="T51" fmla="*/ 535 h 559"/>
                  <a:gd name="T52" fmla="*/ 0 w 49"/>
                  <a:gd name="T53" fmla="*/ 515 h 559"/>
                  <a:gd name="T54" fmla="*/ 0 w 49"/>
                  <a:gd name="T55" fmla="*/ 496 h 559"/>
                  <a:gd name="T56" fmla="*/ 0 w 49"/>
                  <a:gd name="T57" fmla="*/ 480 h 559"/>
                  <a:gd name="T58" fmla="*/ 1 w 49"/>
                  <a:gd name="T59" fmla="*/ 465 h 559"/>
                  <a:gd name="T60" fmla="*/ 0 w 49"/>
                  <a:gd name="T61" fmla="*/ 450 h 559"/>
                  <a:gd name="T62" fmla="*/ 0 w 49"/>
                  <a:gd name="T63" fmla="*/ 437 h 559"/>
                  <a:gd name="T64" fmla="*/ 0 w 49"/>
                  <a:gd name="T65" fmla="*/ 423 h 559"/>
                  <a:gd name="T66" fmla="*/ 0 w 49"/>
                  <a:gd name="T67" fmla="*/ 410 h 559"/>
                  <a:gd name="T68" fmla="*/ 0 w 49"/>
                  <a:gd name="T69" fmla="*/ 396 h 559"/>
                  <a:gd name="T70" fmla="*/ 0 w 49"/>
                  <a:gd name="T71" fmla="*/ 382 h 559"/>
                  <a:gd name="T72" fmla="*/ 0 w 49"/>
                  <a:gd name="T73" fmla="*/ 366 h 559"/>
                  <a:gd name="T74" fmla="*/ 1 w 49"/>
                  <a:gd name="T75" fmla="*/ 348 h 559"/>
                  <a:gd name="T76" fmla="*/ 0 w 49"/>
                  <a:gd name="T77" fmla="*/ 329 h 559"/>
                  <a:gd name="T78" fmla="*/ 0 w 49"/>
                  <a:gd name="T79" fmla="*/ 308 h 559"/>
                  <a:gd name="T80" fmla="*/ 0 w 49"/>
                  <a:gd name="T81" fmla="*/ 284 h 559"/>
                  <a:gd name="T82" fmla="*/ 0 w 49"/>
                  <a:gd name="T83" fmla="*/ 257 h 559"/>
                  <a:gd name="T84" fmla="*/ 0 w 49"/>
                  <a:gd name="T85" fmla="*/ 227 h 559"/>
                  <a:gd name="T86" fmla="*/ 0 w 49"/>
                  <a:gd name="T87" fmla="*/ 193 h 559"/>
                  <a:gd name="T88" fmla="*/ 0 w 49"/>
                  <a:gd name="T89" fmla="*/ 155 h 559"/>
                  <a:gd name="T90" fmla="*/ 0 w 49"/>
                  <a:gd name="T91" fmla="*/ 113 h 559"/>
                  <a:gd name="T92" fmla="*/ 0 w 49"/>
                  <a:gd name="T93" fmla="*/ 66 h 559"/>
                  <a:gd name="T94" fmla="*/ 0 w 49"/>
                  <a:gd name="T95" fmla="*/ 14 h 559"/>
                  <a:gd name="T96" fmla="*/ 17 w 49"/>
                  <a:gd name="T97" fmla="*/ 1 h 559"/>
                  <a:gd name="T98" fmla="*/ 43 w 49"/>
                  <a:gd name="T99" fmla="*/ 16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9"/>
                  <a:gd name="T151" fmla="*/ 0 h 559"/>
                  <a:gd name="T152" fmla="*/ 49 w 49"/>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9" h="559">
                    <a:moveTo>
                      <a:pt x="43" y="16"/>
                    </a:moveTo>
                    <a:lnTo>
                      <a:pt x="43" y="22"/>
                    </a:lnTo>
                    <a:lnTo>
                      <a:pt x="43" y="27"/>
                    </a:lnTo>
                    <a:lnTo>
                      <a:pt x="43" y="33"/>
                    </a:lnTo>
                    <a:lnTo>
                      <a:pt x="43" y="38"/>
                    </a:lnTo>
                    <a:lnTo>
                      <a:pt x="43" y="44"/>
                    </a:lnTo>
                    <a:lnTo>
                      <a:pt x="43" y="49"/>
                    </a:lnTo>
                    <a:lnTo>
                      <a:pt x="43" y="54"/>
                    </a:lnTo>
                    <a:lnTo>
                      <a:pt x="43" y="59"/>
                    </a:lnTo>
                    <a:lnTo>
                      <a:pt x="43" y="63"/>
                    </a:lnTo>
                    <a:lnTo>
                      <a:pt x="43" y="68"/>
                    </a:lnTo>
                    <a:lnTo>
                      <a:pt x="43" y="72"/>
                    </a:lnTo>
                    <a:lnTo>
                      <a:pt x="43" y="77"/>
                    </a:lnTo>
                    <a:lnTo>
                      <a:pt x="43" y="81"/>
                    </a:lnTo>
                    <a:lnTo>
                      <a:pt x="43" y="85"/>
                    </a:lnTo>
                    <a:lnTo>
                      <a:pt x="44" y="89"/>
                    </a:lnTo>
                    <a:lnTo>
                      <a:pt x="44" y="93"/>
                    </a:lnTo>
                    <a:lnTo>
                      <a:pt x="44" y="97"/>
                    </a:lnTo>
                    <a:lnTo>
                      <a:pt x="44" y="101"/>
                    </a:lnTo>
                    <a:lnTo>
                      <a:pt x="44" y="105"/>
                    </a:lnTo>
                    <a:lnTo>
                      <a:pt x="44" y="108"/>
                    </a:lnTo>
                    <a:lnTo>
                      <a:pt x="44" y="112"/>
                    </a:lnTo>
                    <a:lnTo>
                      <a:pt x="44" y="115"/>
                    </a:lnTo>
                    <a:lnTo>
                      <a:pt x="44" y="119"/>
                    </a:lnTo>
                    <a:lnTo>
                      <a:pt x="44" y="122"/>
                    </a:lnTo>
                    <a:lnTo>
                      <a:pt x="44" y="126"/>
                    </a:lnTo>
                    <a:lnTo>
                      <a:pt x="44" y="129"/>
                    </a:lnTo>
                    <a:lnTo>
                      <a:pt x="44" y="133"/>
                    </a:lnTo>
                    <a:lnTo>
                      <a:pt x="44" y="136"/>
                    </a:lnTo>
                    <a:lnTo>
                      <a:pt x="44" y="139"/>
                    </a:lnTo>
                    <a:lnTo>
                      <a:pt x="44" y="143"/>
                    </a:lnTo>
                    <a:lnTo>
                      <a:pt x="44" y="146"/>
                    </a:lnTo>
                    <a:lnTo>
                      <a:pt x="44" y="149"/>
                    </a:lnTo>
                    <a:lnTo>
                      <a:pt x="44" y="153"/>
                    </a:lnTo>
                    <a:lnTo>
                      <a:pt x="44" y="156"/>
                    </a:lnTo>
                    <a:lnTo>
                      <a:pt x="44" y="160"/>
                    </a:lnTo>
                    <a:lnTo>
                      <a:pt x="44" y="163"/>
                    </a:lnTo>
                    <a:lnTo>
                      <a:pt x="44" y="166"/>
                    </a:lnTo>
                    <a:lnTo>
                      <a:pt x="44" y="170"/>
                    </a:lnTo>
                    <a:lnTo>
                      <a:pt x="44" y="173"/>
                    </a:lnTo>
                    <a:lnTo>
                      <a:pt x="45" y="177"/>
                    </a:lnTo>
                    <a:lnTo>
                      <a:pt x="45" y="181"/>
                    </a:lnTo>
                    <a:lnTo>
                      <a:pt x="45" y="184"/>
                    </a:lnTo>
                    <a:lnTo>
                      <a:pt x="45" y="188"/>
                    </a:lnTo>
                    <a:lnTo>
                      <a:pt x="45" y="192"/>
                    </a:lnTo>
                    <a:lnTo>
                      <a:pt x="45" y="196"/>
                    </a:lnTo>
                    <a:lnTo>
                      <a:pt x="45" y="200"/>
                    </a:lnTo>
                    <a:lnTo>
                      <a:pt x="45" y="204"/>
                    </a:lnTo>
                    <a:lnTo>
                      <a:pt x="45" y="209"/>
                    </a:lnTo>
                    <a:lnTo>
                      <a:pt x="45" y="213"/>
                    </a:lnTo>
                    <a:lnTo>
                      <a:pt x="45" y="217"/>
                    </a:lnTo>
                    <a:lnTo>
                      <a:pt x="45" y="222"/>
                    </a:lnTo>
                    <a:lnTo>
                      <a:pt x="45" y="227"/>
                    </a:lnTo>
                    <a:lnTo>
                      <a:pt x="45" y="232"/>
                    </a:lnTo>
                    <a:lnTo>
                      <a:pt x="45" y="237"/>
                    </a:lnTo>
                    <a:lnTo>
                      <a:pt x="45" y="242"/>
                    </a:lnTo>
                    <a:lnTo>
                      <a:pt x="45" y="247"/>
                    </a:lnTo>
                    <a:lnTo>
                      <a:pt x="45" y="252"/>
                    </a:lnTo>
                    <a:lnTo>
                      <a:pt x="45" y="258"/>
                    </a:lnTo>
                    <a:lnTo>
                      <a:pt x="45" y="264"/>
                    </a:lnTo>
                    <a:lnTo>
                      <a:pt x="46" y="270"/>
                    </a:lnTo>
                    <a:lnTo>
                      <a:pt x="46" y="276"/>
                    </a:lnTo>
                    <a:lnTo>
                      <a:pt x="46" y="282"/>
                    </a:lnTo>
                    <a:lnTo>
                      <a:pt x="46" y="289"/>
                    </a:lnTo>
                    <a:lnTo>
                      <a:pt x="46" y="295"/>
                    </a:lnTo>
                    <a:lnTo>
                      <a:pt x="46" y="302"/>
                    </a:lnTo>
                    <a:lnTo>
                      <a:pt x="46" y="309"/>
                    </a:lnTo>
                    <a:lnTo>
                      <a:pt x="46" y="317"/>
                    </a:lnTo>
                    <a:lnTo>
                      <a:pt x="46" y="324"/>
                    </a:lnTo>
                    <a:lnTo>
                      <a:pt x="46" y="332"/>
                    </a:lnTo>
                    <a:lnTo>
                      <a:pt x="46" y="340"/>
                    </a:lnTo>
                    <a:lnTo>
                      <a:pt x="46" y="348"/>
                    </a:lnTo>
                    <a:lnTo>
                      <a:pt x="46" y="356"/>
                    </a:lnTo>
                    <a:lnTo>
                      <a:pt x="47" y="365"/>
                    </a:lnTo>
                    <a:lnTo>
                      <a:pt x="47" y="374"/>
                    </a:lnTo>
                    <a:lnTo>
                      <a:pt x="47" y="383"/>
                    </a:lnTo>
                    <a:lnTo>
                      <a:pt x="47" y="393"/>
                    </a:lnTo>
                    <a:lnTo>
                      <a:pt x="47" y="403"/>
                    </a:lnTo>
                    <a:lnTo>
                      <a:pt x="47" y="413"/>
                    </a:lnTo>
                    <a:lnTo>
                      <a:pt x="47" y="423"/>
                    </a:lnTo>
                    <a:lnTo>
                      <a:pt x="47" y="434"/>
                    </a:lnTo>
                    <a:lnTo>
                      <a:pt x="47" y="444"/>
                    </a:lnTo>
                    <a:lnTo>
                      <a:pt x="47" y="456"/>
                    </a:lnTo>
                    <a:lnTo>
                      <a:pt x="48" y="467"/>
                    </a:lnTo>
                    <a:lnTo>
                      <a:pt x="48" y="479"/>
                    </a:lnTo>
                    <a:lnTo>
                      <a:pt x="48" y="491"/>
                    </a:lnTo>
                    <a:lnTo>
                      <a:pt x="48" y="504"/>
                    </a:lnTo>
                    <a:lnTo>
                      <a:pt x="48" y="517"/>
                    </a:lnTo>
                    <a:lnTo>
                      <a:pt x="48" y="530"/>
                    </a:lnTo>
                    <a:lnTo>
                      <a:pt x="48" y="543"/>
                    </a:lnTo>
                    <a:lnTo>
                      <a:pt x="48" y="557"/>
                    </a:lnTo>
                    <a:lnTo>
                      <a:pt x="43" y="557"/>
                    </a:lnTo>
                    <a:lnTo>
                      <a:pt x="39" y="557"/>
                    </a:lnTo>
                    <a:lnTo>
                      <a:pt x="35" y="557"/>
                    </a:lnTo>
                    <a:lnTo>
                      <a:pt x="30" y="557"/>
                    </a:lnTo>
                    <a:lnTo>
                      <a:pt x="24" y="557"/>
                    </a:lnTo>
                    <a:lnTo>
                      <a:pt x="14" y="557"/>
                    </a:lnTo>
                    <a:lnTo>
                      <a:pt x="0" y="558"/>
                    </a:lnTo>
                    <a:lnTo>
                      <a:pt x="1" y="552"/>
                    </a:lnTo>
                    <a:lnTo>
                      <a:pt x="1" y="546"/>
                    </a:lnTo>
                    <a:lnTo>
                      <a:pt x="1" y="540"/>
                    </a:lnTo>
                    <a:lnTo>
                      <a:pt x="1" y="535"/>
                    </a:lnTo>
                    <a:lnTo>
                      <a:pt x="0" y="530"/>
                    </a:lnTo>
                    <a:lnTo>
                      <a:pt x="0" y="524"/>
                    </a:lnTo>
                    <a:lnTo>
                      <a:pt x="0" y="519"/>
                    </a:lnTo>
                    <a:lnTo>
                      <a:pt x="0" y="515"/>
                    </a:lnTo>
                    <a:lnTo>
                      <a:pt x="1" y="510"/>
                    </a:lnTo>
                    <a:lnTo>
                      <a:pt x="0" y="505"/>
                    </a:lnTo>
                    <a:lnTo>
                      <a:pt x="1" y="501"/>
                    </a:lnTo>
                    <a:lnTo>
                      <a:pt x="0" y="496"/>
                    </a:lnTo>
                    <a:lnTo>
                      <a:pt x="1" y="492"/>
                    </a:lnTo>
                    <a:lnTo>
                      <a:pt x="0" y="488"/>
                    </a:lnTo>
                    <a:lnTo>
                      <a:pt x="1" y="484"/>
                    </a:lnTo>
                    <a:lnTo>
                      <a:pt x="0" y="480"/>
                    </a:lnTo>
                    <a:lnTo>
                      <a:pt x="0" y="476"/>
                    </a:lnTo>
                    <a:lnTo>
                      <a:pt x="1" y="472"/>
                    </a:lnTo>
                    <a:lnTo>
                      <a:pt x="0" y="468"/>
                    </a:lnTo>
                    <a:lnTo>
                      <a:pt x="1" y="465"/>
                    </a:lnTo>
                    <a:lnTo>
                      <a:pt x="1" y="461"/>
                    </a:lnTo>
                    <a:lnTo>
                      <a:pt x="1" y="457"/>
                    </a:lnTo>
                    <a:lnTo>
                      <a:pt x="1" y="454"/>
                    </a:lnTo>
                    <a:lnTo>
                      <a:pt x="0" y="450"/>
                    </a:lnTo>
                    <a:lnTo>
                      <a:pt x="0" y="447"/>
                    </a:lnTo>
                    <a:lnTo>
                      <a:pt x="0" y="444"/>
                    </a:lnTo>
                    <a:lnTo>
                      <a:pt x="1"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1" y="357"/>
                    </a:lnTo>
                    <a:lnTo>
                      <a:pt x="1" y="353"/>
                    </a:lnTo>
                    <a:lnTo>
                      <a:pt x="1" y="348"/>
                    </a:lnTo>
                    <a:lnTo>
                      <a:pt x="0" y="344"/>
                    </a:lnTo>
                    <a:lnTo>
                      <a:pt x="0" y="339"/>
                    </a:lnTo>
                    <a:lnTo>
                      <a:pt x="0" y="334"/>
                    </a:lnTo>
                    <a:lnTo>
                      <a:pt x="0" y="329"/>
                    </a:lnTo>
                    <a:lnTo>
                      <a:pt x="0" y="324"/>
                    </a:lnTo>
                    <a:lnTo>
                      <a:pt x="0" y="319"/>
                    </a:lnTo>
                    <a:lnTo>
                      <a:pt x="0" y="313"/>
                    </a:lnTo>
                    <a:lnTo>
                      <a:pt x="0" y="308"/>
                    </a:lnTo>
                    <a:lnTo>
                      <a:pt x="1"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1"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8" y="0"/>
                    </a:lnTo>
                    <a:lnTo>
                      <a:pt x="17" y="1"/>
                    </a:lnTo>
                    <a:lnTo>
                      <a:pt x="26" y="4"/>
                    </a:lnTo>
                    <a:lnTo>
                      <a:pt x="35" y="9"/>
                    </a:lnTo>
                    <a:lnTo>
                      <a:pt x="43" y="16"/>
                    </a:lnTo>
                  </a:path>
                </a:pathLst>
              </a:custGeom>
              <a:solidFill>
                <a:srgbClr val="ADADA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2" name="Freeform 812">
                <a:extLst>
                  <a:ext uri="{FF2B5EF4-FFF2-40B4-BE49-F238E27FC236}">
                    <a16:creationId xmlns:a16="http://schemas.microsoft.com/office/drawing/2014/main" id="{6EF6E21B-917B-4219-BE8E-1590C9D8BCCE}"/>
                  </a:ext>
                </a:extLst>
              </p:cNvPr>
              <p:cNvSpPr>
                <a:spLocks/>
              </p:cNvSpPr>
              <p:nvPr/>
            </p:nvSpPr>
            <p:spPr bwMode="auto">
              <a:xfrm>
                <a:off x="1121" y="3077"/>
                <a:ext cx="44" cy="559"/>
              </a:xfrm>
              <a:custGeom>
                <a:avLst/>
                <a:gdLst>
                  <a:gd name="T0" fmla="*/ 39 w 44"/>
                  <a:gd name="T1" fmla="*/ 33 h 559"/>
                  <a:gd name="T2" fmla="*/ 39 w 44"/>
                  <a:gd name="T3" fmla="*/ 54 h 559"/>
                  <a:gd name="T4" fmla="*/ 39 w 44"/>
                  <a:gd name="T5" fmla="*/ 72 h 559"/>
                  <a:gd name="T6" fmla="*/ 39 w 44"/>
                  <a:gd name="T7" fmla="*/ 89 h 559"/>
                  <a:gd name="T8" fmla="*/ 39 w 44"/>
                  <a:gd name="T9" fmla="*/ 105 h 559"/>
                  <a:gd name="T10" fmla="*/ 40 w 44"/>
                  <a:gd name="T11" fmla="*/ 119 h 559"/>
                  <a:gd name="T12" fmla="*/ 40 w 44"/>
                  <a:gd name="T13" fmla="*/ 133 h 559"/>
                  <a:gd name="T14" fmla="*/ 40 w 44"/>
                  <a:gd name="T15" fmla="*/ 146 h 559"/>
                  <a:gd name="T16" fmla="*/ 40 w 44"/>
                  <a:gd name="T17" fmla="*/ 160 h 559"/>
                  <a:gd name="T18" fmla="*/ 40 w 44"/>
                  <a:gd name="T19" fmla="*/ 173 h 559"/>
                  <a:gd name="T20" fmla="*/ 40 w 44"/>
                  <a:gd name="T21" fmla="*/ 188 h 559"/>
                  <a:gd name="T22" fmla="*/ 40 w 44"/>
                  <a:gd name="T23" fmla="*/ 204 h 559"/>
                  <a:gd name="T24" fmla="*/ 40 w 44"/>
                  <a:gd name="T25" fmla="*/ 222 h 559"/>
                  <a:gd name="T26" fmla="*/ 41 w 44"/>
                  <a:gd name="T27" fmla="*/ 242 h 559"/>
                  <a:gd name="T28" fmla="*/ 41 w 44"/>
                  <a:gd name="T29" fmla="*/ 264 h 559"/>
                  <a:gd name="T30" fmla="*/ 41 w 44"/>
                  <a:gd name="T31" fmla="*/ 289 h 559"/>
                  <a:gd name="T32" fmla="*/ 41 w 44"/>
                  <a:gd name="T33" fmla="*/ 317 h 559"/>
                  <a:gd name="T34" fmla="*/ 42 w 44"/>
                  <a:gd name="T35" fmla="*/ 348 h 559"/>
                  <a:gd name="T36" fmla="*/ 42 w 44"/>
                  <a:gd name="T37" fmla="*/ 383 h 559"/>
                  <a:gd name="T38" fmla="*/ 42 w 44"/>
                  <a:gd name="T39" fmla="*/ 423 h 559"/>
                  <a:gd name="T40" fmla="*/ 43 w 44"/>
                  <a:gd name="T41" fmla="*/ 467 h 559"/>
                  <a:gd name="T42" fmla="*/ 43 w 44"/>
                  <a:gd name="T43" fmla="*/ 517 h 559"/>
                  <a:gd name="T44" fmla="*/ 43 w 44"/>
                  <a:gd name="T45" fmla="*/ 557 h 559"/>
                  <a:gd name="T46" fmla="*/ 23 w 44"/>
                  <a:gd name="T47" fmla="*/ 557 h 559"/>
                  <a:gd name="T48" fmla="*/ 0 w 44"/>
                  <a:gd name="T49" fmla="*/ 552 h 559"/>
                  <a:gd name="T50" fmla="*/ 0 w 44"/>
                  <a:gd name="T51" fmla="*/ 530 h 559"/>
                  <a:gd name="T52" fmla="*/ 0 w 44"/>
                  <a:gd name="T53" fmla="*/ 510 h 559"/>
                  <a:gd name="T54" fmla="*/ 0 w 44"/>
                  <a:gd name="T55" fmla="*/ 492 h 559"/>
                  <a:gd name="T56" fmla="*/ 0 w 44"/>
                  <a:gd name="T57" fmla="*/ 476 h 559"/>
                  <a:gd name="T58" fmla="*/ 0 w 44"/>
                  <a:gd name="T59" fmla="*/ 461 h 559"/>
                  <a:gd name="T60" fmla="*/ 0 w 44"/>
                  <a:gd name="T61" fmla="*/ 447 h 559"/>
                  <a:gd name="T62" fmla="*/ 0 w 44"/>
                  <a:gd name="T63" fmla="*/ 433 h 559"/>
                  <a:gd name="T64" fmla="*/ 0 w 44"/>
                  <a:gd name="T65" fmla="*/ 420 h 559"/>
                  <a:gd name="T66" fmla="*/ 0 w 44"/>
                  <a:gd name="T67" fmla="*/ 407 h 559"/>
                  <a:gd name="T68" fmla="*/ 0 w 44"/>
                  <a:gd name="T69" fmla="*/ 393 h 559"/>
                  <a:gd name="T70" fmla="*/ 0 w 44"/>
                  <a:gd name="T71" fmla="*/ 378 h 559"/>
                  <a:gd name="T72" fmla="*/ 0 w 44"/>
                  <a:gd name="T73" fmla="*/ 362 h 559"/>
                  <a:gd name="T74" fmla="*/ 0 w 44"/>
                  <a:gd name="T75" fmla="*/ 344 h 559"/>
                  <a:gd name="T76" fmla="*/ 0 w 44"/>
                  <a:gd name="T77" fmla="*/ 324 h 559"/>
                  <a:gd name="T78" fmla="*/ 0 w 44"/>
                  <a:gd name="T79" fmla="*/ 302 h 559"/>
                  <a:gd name="T80" fmla="*/ 0 w 44"/>
                  <a:gd name="T81" fmla="*/ 277 h 559"/>
                  <a:gd name="T82" fmla="*/ 0 w 44"/>
                  <a:gd name="T83" fmla="*/ 250 h 559"/>
                  <a:gd name="T84" fmla="*/ 0 w 44"/>
                  <a:gd name="T85" fmla="*/ 219 h 559"/>
                  <a:gd name="T86" fmla="*/ 0 w 44"/>
                  <a:gd name="T87" fmla="*/ 184 h 559"/>
                  <a:gd name="T88" fmla="*/ 0 w 44"/>
                  <a:gd name="T89" fmla="*/ 145 h 559"/>
                  <a:gd name="T90" fmla="*/ 0 w 44"/>
                  <a:gd name="T91" fmla="*/ 102 h 559"/>
                  <a:gd name="T92" fmla="*/ 0 w 44"/>
                  <a:gd name="T93" fmla="*/ 53 h 559"/>
                  <a:gd name="T94" fmla="*/ 0 w 44"/>
                  <a:gd name="T95" fmla="*/ 0 h 559"/>
                  <a:gd name="T96" fmla="*/ 23 w 44"/>
                  <a:gd name="T97" fmla="*/ 4 h 559"/>
                  <a:gd name="T98" fmla="*/ 39 w 44"/>
                  <a:gd name="T99" fmla="*/ 16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4"/>
                  <a:gd name="T151" fmla="*/ 0 h 559"/>
                  <a:gd name="T152" fmla="*/ 44 w 44"/>
                  <a:gd name="T153" fmla="*/ 559 h 5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4" h="559">
                    <a:moveTo>
                      <a:pt x="39" y="16"/>
                    </a:moveTo>
                    <a:lnTo>
                      <a:pt x="39" y="22"/>
                    </a:lnTo>
                    <a:lnTo>
                      <a:pt x="39" y="27"/>
                    </a:lnTo>
                    <a:lnTo>
                      <a:pt x="39" y="33"/>
                    </a:lnTo>
                    <a:lnTo>
                      <a:pt x="39" y="38"/>
                    </a:lnTo>
                    <a:lnTo>
                      <a:pt x="39" y="44"/>
                    </a:lnTo>
                    <a:lnTo>
                      <a:pt x="39" y="49"/>
                    </a:lnTo>
                    <a:lnTo>
                      <a:pt x="39" y="54"/>
                    </a:lnTo>
                    <a:lnTo>
                      <a:pt x="39" y="59"/>
                    </a:lnTo>
                    <a:lnTo>
                      <a:pt x="39" y="63"/>
                    </a:lnTo>
                    <a:lnTo>
                      <a:pt x="39" y="68"/>
                    </a:lnTo>
                    <a:lnTo>
                      <a:pt x="39" y="72"/>
                    </a:lnTo>
                    <a:lnTo>
                      <a:pt x="39" y="77"/>
                    </a:lnTo>
                    <a:lnTo>
                      <a:pt x="39" y="81"/>
                    </a:lnTo>
                    <a:lnTo>
                      <a:pt x="39" y="85"/>
                    </a:lnTo>
                    <a:lnTo>
                      <a:pt x="39" y="89"/>
                    </a:lnTo>
                    <a:lnTo>
                      <a:pt x="39" y="93"/>
                    </a:lnTo>
                    <a:lnTo>
                      <a:pt x="39" y="97"/>
                    </a:lnTo>
                    <a:lnTo>
                      <a:pt x="39" y="101"/>
                    </a:lnTo>
                    <a:lnTo>
                      <a:pt x="39" y="105"/>
                    </a:lnTo>
                    <a:lnTo>
                      <a:pt x="39" y="108"/>
                    </a:lnTo>
                    <a:lnTo>
                      <a:pt x="39" y="112"/>
                    </a:lnTo>
                    <a:lnTo>
                      <a:pt x="40" y="115"/>
                    </a:lnTo>
                    <a:lnTo>
                      <a:pt x="40" y="119"/>
                    </a:lnTo>
                    <a:lnTo>
                      <a:pt x="40" y="122"/>
                    </a:lnTo>
                    <a:lnTo>
                      <a:pt x="40" y="126"/>
                    </a:lnTo>
                    <a:lnTo>
                      <a:pt x="40" y="129"/>
                    </a:lnTo>
                    <a:lnTo>
                      <a:pt x="40" y="133"/>
                    </a:lnTo>
                    <a:lnTo>
                      <a:pt x="40" y="136"/>
                    </a:lnTo>
                    <a:lnTo>
                      <a:pt x="40" y="139"/>
                    </a:lnTo>
                    <a:lnTo>
                      <a:pt x="40" y="143"/>
                    </a:lnTo>
                    <a:lnTo>
                      <a:pt x="40" y="146"/>
                    </a:lnTo>
                    <a:lnTo>
                      <a:pt x="40" y="149"/>
                    </a:lnTo>
                    <a:lnTo>
                      <a:pt x="40" y="153"/>
                    </a:lnTo>
                    <a:lnTo>
                      <a:pt x="40" y="156"/>
                    </a:lnTo>
                    <a:lnTo>
                      <a:pt x="40" y="160"/>
                    </a:lnTo>
                    <a:lnTo>
                      <a:pt x="40" y="163"/>
                    </a:lnTo>
                    <a:lnTo>
                      <a:pt x="40" y="166"/>
                    </a:lnTo>
                    <a:lnTo>
                      <a:pt x="40" y="170"/>
                    </a:lnTo>
                    <a:lnTo>
                      <a:pt x="40" y="173"/>
                    </a:lnTo>
                    <a:lnTo>
                      <a:pt x="40" y="177"/>
                    </a:lnTo>
                    <a:lnTo>
                      <a:pt x="40" y="181"/>
                    </a:lnTo>
                    <a:lnTo>
                      <a:pt x="40" y="184"/>
                    </a:lnTo>
                    <a:lnTo>
                      <a:pt x="40" y="188"/>
                    </a:lnTo>
                    <a:lnTo>
                      <a:pt x="40" y="192"/>
                    </a:lnTo>
                    <a:lnTo>
                      <a:pt x="40" y="196"/>
                    </a:lnTo>
                    <a:lnTo>
                      <a:pt x="40" y="200"/>
                    </a:lnTo>
                    <a:lnTo>
                      <a:pt x="40" y="204"/>
                    </a:lnTo>
                    <a:lnTo>
                      <a:pt x="40" y="209"/>
                    </a:lnTo>
                    <a:lnTo>
                      <a:pt x="40" y="213"/>
                    </a:lnTo>
                    <a:lnTo>
                      <a:pt x="40" y="217"/>
                    </a:lnTo>
                    <a:lnTo>
                      <a:pt x="40" y="222"/>
                    </a:lnTo>
                    <a:lnTo>
                      <a:pt x="40" y="227"/>
                    </a:lnTo>
                    <a:lnTo>
                      <a:pt x="41" y="232"/>
                    </a:lnTo>
                    <a:lnTo>
                      <a:pt x="41" y="237"/>
                    </a:lnTo>
                    <a:lnTo>
                      <a:pt x="41" y="242"/>
                    </a:lnTo>
                    <a:lnTo>
                      <a:pt x="41" y="247"/>
                    </a:lnTo>
                    <a:lnTo>
                      <a:pt x="41" y="252"/>
                    </a:lnTo>
                    <a:lnTo>
                      <a:pt x="41" y="258"/>
                    </a:lnTo>
                    <a:lnTo>
                      <a:pt x="41" y="264"/>
                    </a:lnTo>
                    <a:lnTo>
                      <a:pt x="41" y="270"/>
                    </a:lnTo>
                    <a:lnTo>
                      <a:pt x="41" y="276"/>
                    </a:lnTo>
                    <a:lnTo>
                      <a:pt x="41" y="282"/>
                    </a:lnTo>
                    <a:lnTo>
                      <a:pt x="41" y="289"/>
                    </a:lnTo>
                    <a:lnTo>
                      <a:pt x="41" y="295"/>
                    </a:lnTo>
                    <a:lnTo>
                      <a:pt x="41" y="302"/>
                    </a:lnTo>
                    <a:lnTo>
                      <a:pt x="41" y="309"/>
                    </a:lnTo>
                    <a:lnTo>
                      <a:pt x="41" y="317"/>
                    </a:lnTo>
                    <a:lnTo>
                      <a:pt x="41" y="324"/>
                    </a:lnTo>
                    <a:lnTo>
                      <a:pt x="41" y="332"/>
                    </a:lnTo>
                    <a:lnTo>
                      <a:pt x="42" y="340"/>
                    </a:lnTo>
                    <a:lnTo>
                      <a:pt x="42" y="348"/>
                    </a:lnTo>
                    <a:lnTo>
                      <a:pt x="42" y="356"/>
                    </a:lnTo>
                    <a:lnTo>
                      <a:pt x="42" y="365"/>
                    </a:lnTo>
                    <a:lnTo>
                      <a:pt x="42" y="374"/>
                    </a:lnTo>
                    <a:lnTo>
                      <a:pt x="42" y="383"/>
                    </a:lnTo>
                    <a:lnTo>
                      <a:pt x="42" y="393"/>
                    </a:lnTo>
                    <a:lnTo>
                      <a:pt x="42" y="403"/>
                    </a:lnTo>
                    <a:lnTo>
                      <a:pt x="42" y="413"/>
                    </a:lnTo>
                    <a:lnTo>
                      <a:pt x="42" y="423"/>
                    </a:lnTo>
                    <a:lnTo>
                      <a:pt x="42" y="434"/>
                    </a:lnTo>
                    <a:lnTo>
                      <a:pt x="42" y="444"/>
                    </a:lnTo>
                    <a:lnTo>
                      <a:pt x="43" y="456"/>
                    </a:lnTo>
                    <a:lnTo>
                      <a:pt x="43" y="467"/>
                    </a:lnTo>
                    <a:lnTo>
                      <a:pt x="43" y="479"/>
                    </a:lnTo>
                    <a:lnTo>
                      <a:pt x="43" y="491"/>
                    </a:lnTo>
                    <a:lnTo>
                      <a:pt x="43" y="504"/>
                    </a:lnTo>
                    <a:lnTo>
                      <a:pt x="43" y="517"/>
                    </a:lnTo>
                    <a:lnTo>
                      <a:pt x="43" y="530"/>
                    </a:lnTo>
                    <a:lnTo>
                      <a:pt x="43" y="543"/>
                    </a:lnTo>
                    <a:lnTo>
                      <a:pt x="43" y="557"/>
                    </a:lnTo>
                    <a:lnTo>
                      <a:pt x="38" y="557"/>
                    </a:lnTo>
                    <a:lnTo>
                      <a:pt x="33" y="557"/>
                    </a:lnTo>
                    <a:lnTo>
                      <a:pt x="29" y="557"/>
                    </a:lnTo>
                    <a:lnTo>
                      <a:pt x="23"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1"/>
                    </a:lnTo>
                    <a:lnTo>
                      <a:pt x="23" y="4"/>
                    </a:lnTo>
                    <a:lnTo>
                      <a:pt x="31" y="9"/>
                    </a:lnTo>
                    <a:lnTo>
                      <a:pt x="39" y="16"/>
                    </a:lnTo>
                  </a:path>
                </a:pathLst>
              </a:custGeom>
              <a:solidFill>
                <a:srgbClr val="9E9E9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3" name="Freeform 813">
                <a:extLst>
                  <a:ext uri="{FF2B5EF4-FFF2-40B4-BE49-F238E27FC236}">
                    <a16:creationId xmlns:a16="http://schemas.microsoft.com/office/drawing/2014/main" id="{34BEB8F6-0701-478F-96DE-270CD82DC429}"/>
                  </a:ext>
                </a:extLst>
              </p:cNvPr>
              <p:cNvSpPr>
                <a:spLocks/>
              </p:cNvSpPr>
              <p:nvPr/>
            </p:nvSpPr>
            <p:spPr bwMode="auto">
              <a:xfrm>
                <a:off x="1126" y="3077"/>
                <a:ext cx="39" cy="559"/>
              </a:xfrm>
              <a:custGeom>
                <a:avLst/>
                <a:gdLst>
                  <a:gd name="T0" fmla="*/ 34 w 39"/>
                  <a:gd name="T1" fmla="*/ 33 h 559"/>
                  <a:gd name="T2" fmla="*/ 34 w 39"/>
                  <a:gd name="T3" fmla="*/ 54 h 559"/>
                  <a:gd name="T4" fmla="*/ 35 w 39"/>
                  <a:gd name="T5" fmla="*/ 72 h 559"/>
                  <a:gd name="T6" fmla="*/ 35 w 39"/>
                  <a:gd name="T7" fmla="*/ 89 h 559"/>
                  <a:gd name="T8" fmla="*/ 35 w 39"/>
                  <a:gd name="T9" fmla="*/ 105 h 559"/>
                  <a:gd name="T10" fmla="*/ 35 w 39"/>
                  <a:gd name="T11" fmla="*/ 119 h 559"/>
                  <a:gd name="T12" fmla="*/ 35 w 39"/>
                  <a:gd name="T13" fmla="*/ 133 h 559"/>
                  <a:gd name="T14" fmla="*/ 35 w 39"/>
                  <a:gd name="T15" fmla="*/ 146 h 559"/>
                  <a:gd name="T16" fmla="*/ 35 w 39"/>
                  <a:gd name="T17" fmla="*/ 160 h 559"/>
                  <a:gd name="T18" fmla="*/ 35 w 39"/>
                  <a:gd name="T19" fmla="*/ 173 h 559"/>
                  <a:gd name="T20" fmla="*/ 36 w 39"/>
                  <a:gd name="T21" fmla="*/ 188 h 559"/>
                  <a:gd name="T22" fmla="*/ 36 w 39"/>
                  <a:gd name="T23" fmla="*/ 204 h 559"/>
                  <a:gd name="T24" fmla="*/ 36 w 39"/>
                  <a:gd name="T25" fmla="*/ 222 h 559"/>
                  <a:gd name="T26" fmla="*/ 36 w 39"/>
                  <a:gd name="T27" fmla="*/ 242 h 559"/>
                  <a:gd name="T28" fmla="*/ 36 w 39"/>
                  <a:gd name="T29" fmla="*/ 264 h 559"/>
                  <a:gd name="T30" fmla="*/ 36 w 39"/>
                  <a:gd name="T31" fmla="*/ 289 h 559"/>
                  <a:gd name="T32" fmla="*/ 37 w 39"/>
                  <a:gd name="T33" fmla="*/ 317 h 559"/>
                  <a:gd name="T34" fmla="*/ 37 w 39"/>
                  <a:gd name="T35" fmla="*/ 348 h 559"/>
                  <a:gd name="T36" fmla="*/ 37 w 39"/>
                  <a:gd name="T37" fmla="*/ 383 h 559"/>
                  <a:gd name="T38" fmla="*/ 37 w 39"/>
                  <a:gd name="T39" fmla="*/ 423 h 559"/>
                  <a:gd name="T40" fmla="*/ 38 w 39"/>
                  <a:gd name="T41" fmla="*/ 467 h 559"/>
                  <a:gd name="T42" fmla="*/ 38 w 39"/>
                  <a:gd name="T43" fmla="*/ 517 h 559"/>
                  <a:gd name="T44" fmla="*/ 38 w 39"/>
                  <a:gd name="T45" fmla="*/ 557 h 559"/>
                  <a:gd name="T46" fmla="*/ 14 w 39"/>
                  <a:gd name="T47" fmla="*/ 557 h 559"/>
                  <a:gd name="T48" fmla="*/ 0 w 39"/>
                  <a:gd name="T49" fmla="*/ 546 h 559"/>
                  <a:gd name="T50" fmla="*/ 0 w 39"/>
                  <a:gd name="T51" fmla="*/ 524 h 559"/>
                  <a:gd name="T52" fmla="*/ 0 w 39"/>
                  <a:gd name="T53" fmla="*/ 505 h 559"/>
                  <a:gd name="T54" fmla="*/ 0 w 39"/>
                  <a:gd name="T55" fmla="*/ 488 h 559"/>
                  <a:gd name="T56" fmla="*/ 0 w 39"/>
                  <a:gd name="T57" fmla="*/ 472 h 559"/>
                  <a:gd name="T58" fmla="*/ 0 w 39"/>
                  <a:gd name="T59" fmla="*/ 457 h 559"/>
                  <a:gd name="T60" fmla="*/ 0 w 39"/>
                  <a:gd name="T61" fmla="*/ 444 h 559"/>
                  <a:gd name="T62" fmla="*/ 0 w 39"/>
                  <a:gd name="T63" fmla="*/ 430 h 559"/>
                  <a:gd name="T64" fmla="*/ 0 w 39"/>
                  <a:gd name="T65" fmla="*/ 417 h 559"/>
                  <a:gd name="T66" fmla="*/ 0 w 39"/>
                  <a:gd name="T67" fmla="*/ 403 h 559"/>
                  <a:gd name="T68" fmla="*/ 0 w 39"/>
                  <a:gd name="T69" fmla="*/ 389 h 559"/>
                  <a:gd name="T70" fmla="*/ 0 w 39"/>
                  <a:gd name="T71" fmla="*/ 374 h 559"/>
                  <a:gd name="T72" fmla="*/ 0 w 39"/>
                  <a:gd name="T73" fmla="*/ 357 h 559"/>
                  <a:gd name="T74" fmla="*/ 0 w 39"/>
                  <a:gd name="T75" fmla="*/ 339 h 559"/>
                  <a:gd name="T76" fmla="*/ 0 w 39"/>
                  <a:gd name="T77" fmla="*/ 319 h 559"/>
                  <a:gd name="T78" fmla="*/ 0 w 39"/>
                  <a:gd name="T79" fmla="*/ 296 h 559"/>
                  <a:gd name="T80" fmla="*/ 0 w 39"/>
                  <a:gd name="T81" fmla="*/ 271 h 559"/>
                  <a:gd name="T82" fmla="*/ 0 w 39"/>
                  <a:gd name="T83" fmla="*/ 242 h 559"/>
                  <a:gd name="T84" fmla="*/ 0 w 39"/>
                  <a:gd name="T85" fmla="*/ 210 h 559"/>
                  <a:gd name="T86" fmla="*/ 0 w 39"/>
                  <a:gd name="T87" fmla="*/ 174 h 559"/>
                  <a:gd name="T88" fmla="*/ 0 w 39"/>
                  <a:gd name="T89" fmla="*/ 135 h 559"/>
                  <a:gd name="T90" fmla="*/ 0 w 39"/>
                  <a:gd name="T91" fmla="*/ 90 h 559"/>
                  <a:gd name="T92" fmla="*/ 0 w 39"/>
                  <a:gd name="T93" fmla="*/ 41 h 559"/>
                  <a:gd name="T94" fmla="*/ 0 w 39"/>
                  <a:gd name="T95" fmla="*/ 0 h 559"/>
                  <a:gd name="T96" fmla="*/ 34 w 39"/>
                  <a:gd name="T97" fmla="*/ 16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9"/>
                  <a:gd name="T148" fmla="*/ 0 h 559"/>
                  <a:gd name="T149" fmla="*/ 39 w 39"/>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9" h="559">
                    <a:moveTo>
                      <a:pt x="34" y="16"/>
                    </a:moveTo>
                    <a:lnTo>
                      <a:pt x="34" y="22"/>
                    </a:lnTo>
                    <a:lnTo>
                      <a:pt x="34" y="27"/>
                    </a:lnTo>
                    <a:lnTo>
                      <a:pt x="34" y="33"/>
                    </a:lnTo>
                    <a:lnTo>
                      <a:pt x="34" y="38"/>
                    </a:lnTo>
                    <a:lnTo>
                      <a:pt x="34" y="44"/>
                    </a:lnTo>
                    <a:lnTo>
                      <a:pt x="34" y="49"/>
                    </a:lnTo>
                    <a:lnTo>
                      <a:pt x="34" y="54"/>
                    </a:lnTo>
                    <a:lnTo>
                      <a:pt x="35" y="59"/>
                    </a:lnTo>
                    <a:lnTo>
                      <a:pt x="35" y="63"/>
                    </a:lnTo>
                    <a:lnTo>
                      <a:pt x="35" y="68"/>
                    </a:lnTo>
                    <a:lnTo>
                      <a:pt x="35" y="72"/>
                    </a:lnTo>
                    <a:lnTo>
                      <a:pt x="35" y="77"/>
                    </a:lnTo>
                    <a:lnTo>
                      <a:pt x="35" y="81"/>
                    </a:lnTo>
                    <a:lnTo>
                      <a:pt x="35" y="85"/>
                    </a:lnTo>
                    <a:lnTo>
                      <a:pt x="35" y="89"/>
                    </a:lnTo>
                    <a:lnTo>
                      <a:pt x="35" y="93"/>
                    </a:lnTo>
                    <a:lnTo>
                      <a:pt x="35" y="97"/>
                    </a:lnTo>
                    <a:lnTo>
                      <a:pt x="35" y="101"/>
                    </a:lnTo>
                    <a:lnTo>
                      <a:pt x="35" y="105"/>
                    </a:lnTo>
                    <a:lnTo>
                      <a:pt x="35" y="108"/>
                    </a:lnTo>
                    <a:lnTo>
                      <a:pt x="35" y="112"/>
                    </a:lnTo>
                    <a:lnTo>
                      <a:pt x="35" y="115"/>
                    </a:lnTo>
                    <a:lnTo>
                      <a:pt x="35" y="119"/>
                    </a:lnTo>
                    <a:lnTo>
                      <a:pt x="35" y="122"/>
                    </a:lnTo>
                    <a:lnTo>
                      <a:pt x="35" y="126"/>
                    </a:lnTo>
                    <a:lnTo>
                      <a:pt x="35" y="129"/>
                    </a:lnTo>
                    <a:lnTo>
                      <a:pt x="35" y="133"/>
                    </a:lnTo>
                    <a:lnTo>
                      <a:pt x="35" y="136"/>
                    </a:lnTo>
                    <a:lnTo>
                      <a:pt x="35" y="139"/>
                    </a:lnTo>
                    <a:lnTo>
                      <a:pt x="35" y="143"/>
                    </a:lnTo>
                    <a:lnTo>
                      <a:pt x="35" y="146"/>
                    </a:lnTo>
                    <a:lnTo>
                      <a:pt x="35" y="149"/>
                    </a:lnTo>
                    <a:lnTo>
                      <a:pt x="35" y="153"/>
                    </a:lnTo>
                    <a:lnTo>
                      <a:pt x="35" y="156"/>
                    </a:lnTo>
                    <a:lnTo>
                      <a:pt x="35" y="160"/>
                    </a:lnTo>
                    <a:lnTo>
                      <a:pt x="35" y="163"/>
                    </a:lnTo>
                    <a:lnTo>
                      <a:pt x="35" y="166"/>
                    </a:lnTo>
                    <a:lnTo>
                      <a:pt x="35" y="170"/>
                    </a:lnTo>
                    <a:lnTo>
                      <a:pt x="35" y="173"/>
                    </a:lnTo>
                    <a:lnTo>
                      <a:pt x="35" y="177"/>
                    </a:lnTo>
                    <a:lnTo>
                      <a:pt x="35" y="181"/>
                    </a:lnTo>
                    <a:lnTo>
                      <a:pt x="36" y="184"/>
                    </a:lnTo>
                    <a:lnTo>
                      <a:pt x="36" y="188"/>
                    </a:lnTo>
                    <a:lnTo>
                      <a:pt x="36" y="192"/>
                    </a:lnTo>
                    <a:lnTo>
                      <a:pt x="36" y="196"/>
                    </a:lnTo>
                    <a:lnTo>
                      <a:pt x="36" y="200"/>
                    </a:lnTo>
                    <a:lnTo>
                      <a:pt x="36" y="204"/>
                    </a:lnTo>
                    <a:lnTo>
                      <a:pt x="36" y="209"/>
                    </a:lnTo>
                    <a:lnTo>
                      <a:pt x="36" y="213"/>
                    </a:lnTo>
                    <a:lnTo>
                      <a:pt x="36" y="217"/>
                    </a:lnTo>
                    <a:lnTo>
                      <a:pt x="36" y="222"/>
                    </a:lnTo>
                    <a:lnTo>
                      <a:pt x="36" y="227"/>
                    </a:lnTo>
                    <a:lnTo>
                      <a:pt x="36" y="232"/>
                    </a:lnTo>
                    <a:lnTo>
                      <a:pt x="36" y="237"/>
                    </a:lnTo>
                    <a:lnTo>
                      <a:pt x="36" y="242"/>
                    </a:lnTo>
                    <a:lnTo>
                      <a:pt x="36" y="247"/>
                    </a:lnTo>
                    <a:lnTo>
                      <a:pt x="36" y="252"/>
                    </a:lnTo>
                    <a:lnTo>
                      <a:pt x="36" y="258"/>
                    </a:lnTo>
                    <a:lnTo>
                      <a:pt x="36" y="264"/>
                    </a:lnTo>
                    <a:lnTo>
                      <a:pt x="36" y="270"/>
                    </a:lnTo>
                    <a:lnTo>
                      <a:pt x="36" y="276"/>
                    </a:lnTo>
                    <a:lnTo>
                      <a:pt x="36" y="282"/>
                    </a:lnTo>
                    <a:lnTo>
                      <a:pt x="36" y="289"/>
                    </a:lnTo>
                    <a:lnTo>
                      <a:pt x="36" y="295"/>
                    </a:lnTo>
                    <a:lnTo>
                      <a:pt x="36" y="302"/>
                    </a:lnTo>
                    <a:lnTo>
                      <a:pt x="37" y="309"/>
                    </a:lnTo>
                    <a:lnTo>
                      <a:pt x="37" y="317"/>
                    </a:lnTo>
                    <a:lnTo>
                      <a:pt x="37" y="324"/>
                    </a:lnTo>
                    <a:lnTo>
                      <a:pt x="37" y="332"/>
                    </a:lnTo>
                    <a:lnTo>
                      <a:pt x="37" y="340"/>
                    </a:lnTo>
                    <a:lnTo>
                      <a:pt x="37" y="348"/>
                    </a:lnTo>
                    <a:lnTo>
                      <a:pt x="37" y="356"/>
                    </a:lnTo>
                    <a:lnTo>
                      <a:pt x="37" y="365"/>
                    </a:lnTo>
                    <a:lnTo>
                      <a:pt x="37" y="374"/>
                    </a:lnTo>
                    <a:lnTo>
                      <a:pt x="37" y="383"/>
                    </a:lnTo>
                    <a:lnTo>
                      <a:pt x="37" y="393"/>
                    </a:lnTo>
                    <a:lnTo>
                      <a:pt x="37" y="403"/>
                    </a:lnTo>
                    <a:lnTo>
                      <a:pt x="37" y="413"/>
                    </a:lnTo>
                    <a:lnTo>
                      <a:pt x="37" y="423"/>
                    </a:lnTo>
                    <a:lnTo>
                      <a:pt x="38" y="434"/>
                    </a:lnTo>
                    <a:lnTo>
                      <a:pt x="38" y="444"/>
                    </a:lnTo>
                    <a:lnTo>
                      <a:pt x="38" y="456"/>
                    </a:lnTo>
                    <a:lnTo>
                      <a:pt x="38" y="467"/>
                    </a:lnTo>
                    <a:lnTo>
                      <a:pt x="38" y="479"/>
                    </a:lnTo>
                    <a:lnTo>
                      <a:pt x="38" y="491"/>
                    </a:lnTo>
                    <a:lnTo>
                      <a:pt x="38" y="504"/>
                    </a:lnTo>
                    <a:lnTo>
                      <a:pt x="38" y="517"/>
                    </a:lnTo>
                    <a:lnTo>
                      <a:pt x="38" y="530"/>
                    </a:lnTo>
                    <a:lnTo>
                      <a:pt x="38" y="543"/>
                    </a:lnTo>
                    <a:lnTo>
                      <a:pt x="38" y="557"/>
                    </a:lnTo>
                    <a:lnTo>
                      <a:pt x="32" y="557"/>
                    </a:lnTo>
                    <a:lnTo>
                      <a:pt x="28" y="557"/>
                    </a:lnTo>
                    <a:lnTo>
                      <a:pt x="23"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6" y="2"/>
                    </a:lnTo>
                    <a:lnTo>
                      <a:pt x="26" y="8"/>
                    </a:lnTo>
                    <a:lnTo>
                      <a:pt x="34" y="16"/>
                    </a:lnTo>
                  </a:path>
                </a:pathLst>
              </a:custGeom>
              <a:solidFill>
                <a:srgbClr val="8C8C8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4" name="Freeform 814">
                <a:extLst>
                  <a:ext uri="{FF2B5EF4-FFF2-40B4-BE49-F238E27FC236}">
                    <a16:creationId xmlns:a16="http://schemas.microsoft.com/office/drawing/2014/main" id="{C88F788C-05D9-437E-9996-D944FFC65853}"/>
                  </a:ext>
                </a:extLst>
              </p:cNvPr>
              <p:cNvSpPr>
                <a:spLocks/>
              </p:cNvSpPr>
              <p:nvPr/>
            </p:nvSpPr>
            <p:spPr bwMode="auto">
              <a:xfrm>
                <a:off x="1130" y="3077"/>
                <a:ext cx="35" cy="559"/>
              </a:xfrm>
              <a:custGeom>
                <a:avLst/>
                <a:gdLst>
                  <a:gd name="T0" fmla="*/ 31 w 35"/>
                  <a:gd name="T1" fmla="*/ 33 h 559"/>
                  <a:gd name="T2" fmla="*/ 31 w 35"/>
                  <a:gd name="T3" fmla="*/ 54 h 559"/>
                  <a:gd name="T4" fmla="*/ 31 w 35"/>
                  <a:gd name="T5" fmla="*/ 72 h 559"/>
                  <a:gd name="T6" fmla="*/ 31 w 35"/>
                  <a:gd name="T7" fmla="*/ 89 h 559"/>
                  <a:gd name="T8" fmla="*/ 31 w 35"/>
                  <a:gd name="T9" fmla="*/ 105 h 559"/>
                  <a:gd name="T10" fmla="*/ 31 w 35"/>
                  <a:gd name="T11" fmla="*/ 119 h 559"/>
                  <a:gd name="T12" fmla="*/ 31 w 35"/>
                  <a:gd name="T13" fmla="*/ 133 h 559"/>
                  <a:gd name="T14" fmla="*/ 32 w 35"/>
                  <a:gd name="T15" fmla="*/ 146 h 559"/>
                  <a:gd name="T16" fmla="*/ 32 w 35"/>
                  <a:gd name="T17" fmla="*/ 160 h 559"/>
                  <a:gd name="T18" fmla="*/ 32 w 35"/>
                  <a:gd name="T19" fmla="*/ 173 h 559"/>
                  <a:gd name="T20" fmla="*/ 32 w 35"/>
                  <a:gd name="T21" fmla="*/ 188 h 559"/>
                  <a:gd name="T22" fmla="*/ 32 w 35"/>
                  <a:gd name="T23" fmla="*/ 204 h 559"/>
                  <a:gd name="T24" fmla="*/ 32 w 35"/>
                  <a:gd name="T25" fmla="*/ 222 h 559"/>
                  <a:gd name="T26" fmla="*/ 32 w 35"/>
                  <a:gd name="T27" fmla="*/ 242 h 559"/>
                  <a:gd name="T28" fmla="*/ 32 w 35"/>
                  <a:gd name="T29" fmla="*/ 264 h 559"/>
                  <a:gd name="T30" fmla="*/ 32 w 35"/>
                  <a:gd name="T31" fmla="*/ 289 h 559"/>
                  <a:gd name="T32" fmla="*/ 33 w 35"/>
                  <a:gd name="T33" fmla="*/ 317 h 559"/>
                  <a:gd name="T34" fmla="*/ 33 w 35"/>
                  <a:gd name="T35" fmla="*/ 348 h 559"/>
                  <a:gd name="T36" fmla="*/ 33 w 35"/>
                  <a:gd name="T37" fmla="*/ 383 h 559"/>
                  <a:gd name="T38" fmla="*/ 33 w 35"/>
                  <a:gd name="T39" fmla="*/ 423 h 559"/>
                  <a:gd name="T40" fmla="*/ 34 w 35"/>
                  <a:gd name="T41" fmla="*/ 467 h 559"/>
                  <a:gd name="T42" fmla="*/ 34 w 35"/>
                  <a:gd name="T43" fmla="*/ 517 h 559"/>
                  <a:gd name="T44" fmla="*/ 34 w 35"/>
                  <a:gd name="T45" fmla="*/ 557 h 559"/>
                  <a:gd name="T46" fmla="*/ 0 w 35"/>
                  <a:gd name="T47" fmla="*/ 558 h 559"/>
                  <a:gd name="T48" fmla="*/ 0 w 35"/>
                  <a:gd name="T49" fmla="*/ 540 h 559"/>
                  <a:gd name="T50" fmla="*/ 0 w 35"/>
                  <a:gd name="T51" fmla="*/ 519 h 559"/>
                  <a:gd name="T52" fmla="*/ 0 w 35"/>
                  <a:gd name="T53" fmla="*/ 501 h 559"/>
                  <a:gd name="T54" fmla="*/ 0 w 35"/>
                  <a:gd name="T55" fmla="*/ 484 h 559"/>
                  <a:gd name="T56" fmla="*/ 0 w 35"/>
                  <a:gd name="T57" fmla="*/ 468 h 559"/>
                  <a:gd name="T58" fmla="*/ 0 w 35"/>
                  <a:gd name="T59" fmla="*/ 454 h 559"/>
                  <a:gd name="T60" fmla="*/ 0 w 35"/>
                  <a:gd name="T61" fmla="*/ 440 h 559"/>
                  <a:gd name="T62" fmla="*/ 0 w 35"/>
                  <a:gd name="T63" fmla="*/ 427 h 559"/>
                  <a:gd name="T64" fmla="*/ 0 w 35"/>
                  <a:gd name="T65" fmla="*/ 413 h 559"/>
                  <a:gd name="T66" fmla="*/ 0 w 35"/>
                  <a:gd name="T67" fmla="*/ 400 h 559"/>
                  <a:gd name="T68" fmla="*/ 0 w 35"/>
                  <a:gd name="T69" fmla="*/ 385 h 559"/>
                  <a:gd name="T70" fmla="*/ 0 w 35"/>
                  <a:gd name="T71" fmla="*/ 370 h 559"/>
                  <a:gd name="T72" fmla="*/ 0 w 35"/>
                  <a:gd name="T73" fmla="*/ 353 h 559"/>
                  <a:gd name="T74" fmla="*/ 0 w 35"/>
                  <a:gd name="T75" fmla="*/ 334 h 559"/>
                  <a:gd name="T76" fmla="*/ 0 w 35"/>
                  <a:gd name="T77" fmla="*/ 313 h 559"/>
                  <a:gd name="T78" fmla="*/ 0 w 35"/>
                  <a:gd name="T79" fmla="*/ 290 h 559"/>
                  <a:gd name="T80" fmla="*/ 0 w 35"/>
                  <a:gd name="T81" fmla="*/ 264 h 559"/>
                  <a:gd name="T82" fmla="*/ 0 w 35"/>
                  <a:gd name="T83" fmla="*/ 235 h 559"/>
                  <a:gd name="T84" fmla="*/ 0 w 35"/>
                  <a:gd name="T85" fmla="*/ 202 h 559"/>
                  <a:gd name="T86" fmla="*/ 0 w 35"/>
                  <a:gd name="T87" fmla="*/ 165 h 559"/>
                  <a:gd name="T88" fmla="*/ 0 w 35"/>
                  <a:gd name="T89" fmla="*/ 124 h 559"/>
                  <a:gd name="T90" fmla="*/ 0 w 35"/>
                  <a:gd name="T91" fmla="*/ 78 h 559"/>
                  <a:gd name="T92" fmla="*/ 0 w 35"/>
                  <a:gd name="T93" fmla="*/ 28 h 559"/>
                  <a:gd name="T94" fmla="*/ 7 w 35"/>
                  <a:gd name="T95" fmla="*/ 0 h 559"/>
                  <a:gd name="T96" fmla="*/ 31 w 35"/>
                  <a:gd name="T97" fmla="*/ 16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
                  <a:gd name="T148" fmla="*/ 0 h 559"/>
                  <a:gd name="T149" fmla="*/ 35 w 35"/>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 h="559">
                    <a:moveTo>
                      <a:pt x="31" y="16"/>
                    </a:moveTo>
                    <a:lnTo>
                      <a:pt x="31" y="22"/>
                    </a:lnTo>
                    <a:lnTo>
                      <a:pt x="31" y="27"/>
                    </a:lnTo>
                    <a:lnTo>
                      <a:pt x="31" y="33"/>
                    </a:lnTo>
                    <a:lnTo>
                      <a:pt x="31" y="38"/>
                    </a:lnTo>
                    <a:lnTo>
                      <a:pt x="31" y="44"/>
                    </a:lnTo>
                    <a:lnTo>
                      <a:pt x="31" y="49"/>
                    </a:lnTo>
                    <a:lnTo>
                      <a:pt x="31" y="54"/>
                    </a:lnTo>
                    <a:lnTo>
                      <a:pt x="31" y="59"/>
                    </a:lnTo>
                    <a:lnTo>
                      <a:pt x="31" y="63"/>
                    </a:lnTo>
                    <a:lnTo>
                      <a:pt x="31" y="68"/>
                    </a:lnTo>
                    <a:lnTo>
                      <a:pt x="31" y="72"/>
                    </a:lnTo>
                    <a:lnTo>
                      <a:pt x="31" y="77"/>
                    </a:lnTo>
                    <a:lnTo>
                      <a:pt x="31" y="81"/>
                    </a:lnTo>
                    <a:lnTo>
                      <a:pt x="31" y="85"/>
                    </a:lnTo>
                    <a:lnTo>
                      <a:pt x="31" y="89"/>
                    </a:lnTo>
                    <a:lnTo>
                      <a:pt x="31" y="93"/>
                    </a:lnTo>
                    <a:lnTo>
                      <a:pt x="31" y="97"/>
                    </a:lnTo>
                    <a:lnTo>
                      <a:pt x="31" y="101"/>
                    </a:lnTo>
                    <a:lnTo>
                      <a:pt x="31" y="105"/>
                    </a:lnTo>
                    <a:lnTo>
                      <a:pt x="31" y="108"/>
                    </a:lnTo>
                    <a:lnTo>
                      <a:pt x="31" y="112"/>
                    </a:lnTo>
                    <a:lnTo>
                      <a:pt x="31" y="115"/>
                    </a:lnTo>
                    <a:lnTo>
                      <a:pt x="31" y="119"/>
                    </a:lnTo>
                    <a:lnTo>
                      <a:pt x="31" y="122"/>
                    </a:lnTo>
                    <a:lnTo>
                      <a:pt x="31" y="126"/>
                    </a:lnTo>
                    <a:lnTo>
                      <a:pt x="31" y="129"/>
                    </a:lnTo>
                    <a:lnTo>
                      <a:pt x="31" y="133"/>
                    </a:lnTo>
                    <a:lnTo>
                      <a:pt x="32" y="136"/>
                    </a:lnTo>
                    <a:lnTo>
                      <a:pt x="32" y="139"/>
                    </a:lnTo>
                    <a:lnTo>
                      <a:pt x="32" y="143"/>
                    </a:lnTo>
                    <a:lnTo>
                      <a:pt x="32" y="146"/>
                    </a:lnTo>
                    <a:lnTo>
                      <a:pt x="32" y="149"/>
                    </a:lnTo>
                    <a:lnTo>
                      <a:pt x="32" y="153"/>
                    </a:lnTo>
                    <a:lnTo>
                      <a:pt x="32" y="156"/>
                    </a:lnTo>
                    <a:lnTo>
                      <a:pt x="32" y="160"/>
                    </a:lnTo>
                    <a:lnTo>
                      <a:pt x="32" y="163"/>
                    </a:lnTo>
                    <a:lnTo>
                      <a:pt x="32" y="166"/>
                    </a:lnTo>
                    <a:lnTo>
                      <a:pt x="32" y="170"/>
                    </a:lnTo>
                    <a:lnTo>
                      <a:pt x="32" y="173"/>
                    </a:lnTo>
                    <a:lnTo>
                      <a:pt x="32" y="177"/>
                    </a:lnTo>
                    <a:lnTo>
                      <a:pt x="32" y="181"/>
                    </a:lnTo>
                    <a:lnTo>
                      <a:pt x="32" y="184"/>
                    </a:lnTo>
                    <a:lnTo>
                      <a:pt x="32" y="188"/>
                    </a:lnTo>
                    <a:lnTo>
                      <a:pt x="32" y="192"/>
                    </a:lnTo>
                    <a:lnTo>
                      <a:pt x="32" y="196"/>
                    </a:lnTo>
                    <a:lnTo>
                      <a:pt x="32" y="200"/>
                    </a:lnTo>
                    <a:lnTo>
                      <a:pt x="32" y="204"/>
                    </a:lnTo>
                    <a:lnTo>
                      <a:pt x="32" y="209"/>
                    </a:lnTo>
                    <a:lnTo>
                      <a:pt x="32" y="213"/>
                    </a:lnTo>
                    <a:lnTo>
                      <a:pt x="32" y="217"/>
                    </a:lnTo>
                    <a:lnTo>
                      <a:pt x="32" y="222"/>
                    </a:lnTo>
                    <a:lnTo>
                      <a:pt x="32" y="227"/>
                    </a:lnTo>
                    <a:lnTo>
                      <a:pt x="32" y="232"/>
                    </a:lnTo>
                    <a:lnTo>
                      <a:pt x="32" y="237"/>
                    </a:lnTo>
                    <a:lnTo>
                      <a:pt x="32" y="242"/>
                    </a:lnTo>
                    <a:lnTo>
                      <a:pt x="32" y="247"/>
                    </a:lnTo>
                    <a:lnTo>
                      <a:pt x="32" y="252"/>
                    </a:lnTo>
                    <a:lnTo>
                      <a:pt x="32" y="258"/>
                    </a:lnTo>
                    <a:lnTo>
                      <a:pt x="32" y="264"/>
                    </a:lnTo>
                    <a:lnTo>
                      <a:pt x="32" y="270"/>
                    </a:lnTo>
                    <a:lnTo>
                      <a:pt x="32" y="276"/>
                    </a:lnTo>
                    <a:lnTo>
                      <a:pt x="32" y="282"/>
                    </a:lnTo>
                    <a:lnTo>
                      <a:pt x="32" y="289"/>
                    </a:lnTo>
                    <a:lnTo>
                      <a:pt x="33" y="295"/>
                    </a:lnTo>
                    <a:lnTo>
                      <a:pt x="33" y="302"/>
                    </a:lnTo>
                    <a:lnTo>
                      <a:pt x="33" y="309"/>
                    </a:lnTo>
                    <a:lnTo>
                      <a:pt x="33" y="317"/>
                    </a:lnTo>
                    <a:lnTo>
                      <a:pt x="33" y="324"/>
                    </a:lnTo>
                    <a:lnTo>
                      <a:pt x="33" y="332"/>
                    </a:lnTo>
                    <a:lnTo>
                      <a:pt x="33" y="340"/>
                    </a:lnTo>
                    <a:lnTo>
                      <a:pt x="33" y="348"/>
                    </a:lnTo>
                    <a:lnTo>
                      <a:pt x="33" y="356"/>
                    </a:lnTo>
                    <a:lnTo>
                      <a:pt x="33" y="365"/>
                    </a:lnTo>
                    <a:lnTo>
                      <a:pt x="33" y="374"/>
                    </a:lnTo>
                    <a:lnTo>
                      <a:pt x="33" y="383"/>
                    </a:lnTo>
                    <a:lnTo>
                      <a:pt x="33" y="393"/>
                    </a:lnTo>
                    <a:lnTo>
                      <a:pt x="33" y="403"/>
                    </a:lnTo>
                    <a:lnTo>
                      <a:pt x="33" y="413"/>
                    </a:lnTo>
                    <a:lnTo>
                      <a:pt x="33" y="423"/>
                    </a:lnTo>
                    <a:lnTo>
                      <a:pt x="34" y="434"/>
                    </a:lnTo>
                    <a:lnTo>
                      <a:pt x="34" y="444"/>
                    </a:lnTo>
                    <a:lnTo>
                      <a:pt x="34" y="456"/>
                    </a:lnTo>
                    <a:lnTo>
                      <a:pt x="34" y="467"/>
                    </a:lnTo>
                    <a:lnTo>
                      <a:pt x="34" y="479"/>
                    </a:lnTo>
                    <a:lnTo>
                      <a:pt x="34" y="491"/>
                    </a:lnTo>
                    <a:lnTo>
                      <a:pt x="34" y="504"/>
                    </a:lnTo>
                    <a:lnTo>
                      <a:pt x="34" y="517"/>
                    </a:lnTo>
                    <a:lnTo>
                      <a:pt x="34" y="530"/>
                    </a:lnTo>
                    <a:lnTo>
                      <a:pt x="34" y="543"/>
                    </a:lnTo>
                    <a:lnTo>
                      <a:pt x="34" y="557"/>
                    </a:lnTo>
                    <a:lnTo>
                      <a:pt x="28" y="557"/>
                    </a:lnTo>
                    <a:lnTo>
                      <a:pt x="23"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2"/>
                    </a:lnTo>
                    <a:lnTo>
                      <a:pt x="23" y="8"/>
                    </a:lnTo>
                    <a:lnTo>
                      <a:pt x="31" y="16"/>
                    </a:lnTo>
                  </a:path>
                </a:pathLst>
              </a:custGeom>
              <a:solidFill>
                <a:srgbClr val="7D7D7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5" name="Freeform 815">
                <a:extLst>
                  <a:ext uri="{FF2B5EF4-FFF2-40B4-BE49-F238E27FC236}">
                    <a16:creationId xmlns:a16="http://schemas.microsoft.com/office/drawing/2014/main" id="{F3BEDA98-523A-4C77-89C9-00E57372CAE4}"/>
                  </a:ext>
                </a:extLst>
              </p:cNvPr>
              <p:cNvSpPr>
                <a:spLocks/>
              </p:cNvSpPr>
              <p:nvPr/>
            </p:nvSpPr>
            <p:spPr bwMode="auto">
              <a:xfrm>
                <a:off x="1135" y="3077"/>
                <a:ext cx="30" cy="559"/>
              </a:xfrm>
              <a:custGeom>
                <a:avLst/>
                <a:gdLst>
                  <a:gd name="T0" fmla="*/ 26 w 30"/>
                  <a:gd name="T1" fmla="*/ 33 h 559"/>
                  <a:gd name="T2" fmla="*/ 26 w 30"/>
                  <a:gd name="T3" fmla="*/ 54 h 559"/>
                  <a:gd name="T4" fmla="*/ 26 w 30"/>
                  <a:gd name="T5" fmla="*/ 72 h 559"/>
                  <a:gd name="T6" fmla="*/ 27 w 30"/>
                  <a:gd name="T7" fmla="*/ 89 h 559"/>
                  <a:gd name="T8" fmla="*/ 27 w 30"/>
                  <a:gd name="T9" fmla="*/ 105 h 559"/>
                  <a:gd name="T10" fmla="*/ 27 w 30"/>
                  <a:gd name="T11" fmla="*/ 119 h 559"/>
                  <a:gd name="T12" fmla="*/ 27 w 30"/>
                  <a:gd name="T13" fmla="*/ 133 h 559"/>
                  <a:gd name="T14" fmla="*/ 27 w 30"/>
                  <a:gd name="T15" fmla="*/ 146 h 559"/>
                  <a:gd name="T16" fmla="*/ 27 w 30"/>
                  <a:gd name="T17" fmla="*/ 160 h 559"/>
                  <a:gd name="T18" fmla="*/ 27 w 30"/>
                  <a:gd name="T19" fmla="*/ 173 h 559"/>
                  <a:gd name="T20" fmla="*/ 27 w 30"/>
                  <a:gd name="T21" fmla="*/ 188 h 559"/>
                  <a:gd name="T22" fmla="*/ 27 w 30"/>
                  <a:gd name="T23" fmla="*/ 204 h 559"/>
                  <a:gd name="T24" fmla="*/ 27 w 30"/>
                  <a:gd name="T25" fmla="*/ 222 h 559"/>
                  <a:gd name="T26" fmla="*/ 27 w 30"/>
                  <a:gd name="T27" fmla="*/ 242 h 559"/>
                  <a:gd name="T28" fmla="*/ 28 w 30"/>
                  <a:gd name="T29" fmla="*/ 264 h 559"/>
                  <a:gd name="T30" fmla="*/ 28 w 30"/>
                  <a:gd name="T31" fmla="*/ 289 h 559"/>
                  <a:gd name="T32" fmla="*/ 28 w 30"/>
                  <a:gd name="T33" fmla="*/ 317 h 559"/>
                  <a:gd name="T34" fmla="*/ 28 w 30"/>
                  <a:gd name="T35" fmla="*/ 348 h 559"/>
                  <a:gd name="T36" fmla="*/ 28 w 30"/>
                  <a:gd name="T37" fmla="*/ 383 h 559"/>
                  <a:gd name="T38" fmla="*/ 29 w 30"/>
                  <a:gd name="T39" fmla="*/ 423 h 559"/>
                  <a:gd name="T40" fmla="*/ 29 w 30"/>
                  <a:gd name="T41" fmla="*/ 467 h 559"/>
                  <a:gd name="T42" fmla="*/ 29 w 30"/>
                  <a:gd name="T43" fmla="*/ 517 h 559"/>
                  <a:gd name="T44" fmla="*/ 29 w 30"/>
                  <a:gd name="T45" fmla="*/ 557 h 559"/>
                  <a:gd name="T46" fmla="*/ 0 w 30"/>
                  <a:gd name="T47" fmla="*/ 558 h 559"/>
                  <a:gd name="T48" fmla="*/ 0 w 30"/>
                  <a:gd name="T49" fmla="*/ 540 h 559"/>
                  <a:gd name="T50" fmla="*/ 0 w 30"/>
                  <a:gd name="T51" fmla="*/ 519 h 559"/>
                  <a:gd name="T52" fmla="*/ 0 w 30"/>
                  <a:gd name="T53" fmla="*/ 501 h 559"/>
                  <a:gd name="T54" fmla="*/ 0 w 30"/>
                  <a:gd name="T55" fmla="*/ 484 h 559"/>
                  <a:gd name="T56" fmla="*/ 0 w 30"/>
                  <a:gd name="T57" fmla="*/ 468 h 559"/>
                  <a:gd name="T58" fmla="*/ 0 w 30"/>
                  <a:gd name="T59" fmla="*/ 454 h 559"/>
                  <a:gd name="T60" fmla="*/ 0 w 30"/>
                  <a:gd name="T61" fmla="*/ 440 h 559"/>
                  <a:gd name="T62" fmla="*/ 0 w 30"/>
                  <a:gd name="T63" fmla="*/ 427 h 559"/>
                  <a:gd name="T64" fmla="*/ 0 w 30"/>
                  <a:gd name="T65" fmla="*/ 413 h 559"/>
                  <a:gd name="T66" fmla="*/ 0 w 30"/>
                  <a:gd name="T67" fmla="*/ 400 h 559"/>
                  <a:gd name="T68" fmla="*/ 0 w 30"/>
                  <a:gd name="T69" fmla="*/ 385 h 559"/>
                  <a:gd name="T70" fmla="*/ 0 w 30"/>
                  <a:gd name="T71" fmla="*/ 370 h 559"/>
                  <a:gd name="T72" fmla="*/ 0 w 30"/>
                  <a:gd name="T73" fmla="*/ 353 h 559"/>
                  <a:gd name="T74" fmla="*/ 0 w 30"/>
                  <a:gd name="T75" fmla="*/ 334 h 559"/>
                  <a:gd name="T76" fmla="*/ 0 w 30"/>
                  <a:gd name="T77" fmla="*/ 313 h 559"/>
                  <a:gd name="T78" fmla="*/ 0 w 30"/>
                  <a:gd name="T79" fmla="*/ 290 h 559"/>
                  <a:gd name="T80" fmla="*/ 0 w 30"/>
                  <a:gd name="T81" fmla="*/ 264 h 559"/>
                  <a:gd name="T82" fmla="*/ 0 w 30"/>
                  <a:gd name="T83" fmla="*/ 235 h 559"/>
                  <a:gd name="T84" fmla="*/ 0 w 30"/>
                  <a:gd name="T85" fmla="*/ 202 h 559"/>
                  <a:gd name="T86" fmla="*/ 0 w 30"/>
                  <a:gd name="T87" fmla="*/ 165 h 559"/>
                  <a:gd name="T88" fmla="*/ 0 w 30"/>
                  <a:gd name="T89" fmla="*/ 124 h 559"/>
                  <a:gd name="T90" fmla="*/ 0 w 30"/>
                  <a:gd name="T91" fmla="*/ 78 h 559"/>
                  <a:gd name="T92" fmla="*/ 0 w 30"/>
                  <a:gd name="T93" fmla="*/ 28 h 559"/>
                  <a:gd name="T94" fmla="*/ 8 w 30"/>
                  <a:gd name="T95" fmla="*/ 0 h 559"/>
                  <a:gd name="T96" fmla="*/ 26 w 30"/>
                  <a:gd name="T97" fmla="*/ 16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0"/>
                  <a:gd name="T148" fmla="*/ 0 h 559"/>
                  <a:gd name="T149" fmla="*/ 30 w 30"/>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0" h="559">
                    <a:moveTo>
                      <a:pt x="26" y="16"/>
                    </a:moveTo>
                    <a:lnTo>
                      <a:pt x="26" y="22"/>
                    </a:lnTo>
                    <a:lnTo>
                      <a:pt x="26" y="27"/>
                    </a:lnTo>
                    <a:lnTo>
                      <a:pt x="26" y="33"/>
                    </a:lnTo>
                    <a:lnTo>
                      <a:pt x="26" y="38"/>
                    </a:lnTo>
                    <a:lnTo>
                      <a:pt x="26" y="44"/>
                    </a:lnTo>
                    <a:lnTo>
                      <a:pt x="26" y="49"/>
                    </a:lnTo>
                    <a:lnTo>
                      <a:pt x="26" y="54"/>
                    </a:lnTo>
                    <a:lnTo>
                      <a:pt x="26" y="59"/>
                    </a:lnTo>
                    <a:lnTo>
                      <a:pt x="26" y="63"/>
                    </a:lnTo>
                    <a:lnTo>
                      <a:pt x="26" y="68"/>
                    </a:lnTo>
                    <a:lnTo>
                      <a:pt x="26" y="72"/>
                    </a:lnTo>
                    <a:lnTo>
                      <a:pt x="26" y="77"/>
                    </a:lnTo>
                    <a:lnTo>
                      <a:pt x="26" y="81"/>
                    </a:lnTo>
                    <a:lnTo>
                      <a:pt x="27" y="85"/>
                    </a:lnTo>
                    <a:lnTo>
                      <a:pt x="27" y="89"/>
                    </a:lnTo>
                    <a:lnTo>
                      <a:pt x="27" y="93"/>
                    </a:lnTo>
                    <a:lnTo>
                      <a:pt x="27" y="97"/>
                    </a:lnTo>
                    <a:lnTo>
                      <a:pt x="27" y="101"/>
                    </a:lnTo>
                    <a:lnTo>
                      <a:pt x="27" y="105"/>
                    </a:lnTo>
                    <a:lnTo>
                      <a:pt x="27" y="108"/>
                    </a:lnTo>
                    <a:lnTo>
                      <a:pt x="27" y="112"/>
                    </a:lnTo>
                    <a:lnTo>
                      <a:pt x="27" y="115"/>
                    </a:lnTo>
                    <a:lnTo>
                      <a:pt x="27" y="119"/>
                    </a:lnTo>
                    <a:lnTo>
                      <a:pt x="27" y="122"/>
                    </a:lnTo>
                    <a:lnTo>
                      <a:pt x="27" y="126"/>
                    </a:lnTo>
                    <a:lnTo>
                      <a:pt x="27" y="129"/>
                    </a:lnTo>
                    <a:lnTo>
                      <a:pt x="27" y="133"/>
                    </a:lnTo>
                    <a:lnTo>
                      <a:pt x="27" y="136"/>
                    </a:lnTo>
                    <a:lnTo>
                      <a:pt x="27" y="139"/>
                    </a:lnTo>
                    <a:lnTo>
                      <a:pt x="27" y="143"/>
                    </a:lnTo>
                    <a:lnTo>
                      <a:pt x="27" y="146"/>
                    </a:lnTo>
                    <a:lnTo>
                      <a:pt x="27" y="149"/>
                    </a:lnTo>
                    <a:lnTo>
                      <a:pt x="27" y="153"/>
                    </a:lnTo>
                    <a:lnTo>
                      <a:pt x="27" y="156"/>
                    </a:lnTo>
                    <a:lnTo>
                      <a:pt x="27" y="160"/>
                    </a:lnTo>
                    <a:lnTo>
                      <a:pt x="27" y="163"/>
                    </a:lnTo>
                    <a:lnTo>
                      <a:pt x="27" y="166"/>
                    </a:lnTo>
                    <a:lnTo>
                      <a:pt x="27" y="170"/>
                    </a:lnTo>
                    <a:lnTo>
                      <a:pt x="27" y="173"/>
                    </a:lnTo>
                    <a:lnTo>
                      <a:pt x="27" y="177"/>
                    </a:lnTo>
                    <a:lnTo>
                      <a:pt x="27" y="181"/>
                    </a:lnTo>
                    <a:lnTo>
                      <a:pt x="27" y="184"/>
                    </a:lnTo>
                    <a:lnTo>
                      <a:pt x="27" y="188"/>
                    </a:lnTo>
                    <a:lnTo>
                      <a:pt x="27" y="192"/>
                    </a:lnTo>
                    <a:lnTo>
                      <a:pt x="27" y="196"/>
                    </a:lnTo>
                    <a:lnTo>
                      <a:pt x="27" y="200"/>
                    </a:lnTo>
                    <a:lnTo>
                      <a:pt x="27" y="204"/>
                    </a:lnTo>
                    <a:lnTo>
                      <a:pt x="27" y="209"/>
                    </a:lnTo>
                    <a:lnTo>
                      <a:pt x="27" y="213"/>
                    </a:lnTo>
                    <a:lnTo>
                      <a:pt x="27" y="217"/>
                    </a:lnTo>
                    <a:lnTo>
                      <a:pt x="27" y="222"/>
                    </a:lnTo>
                    <a:lnTo>
                      <a:pt x="27" y="227"/>
                    </a:lnTo>
                    <a:lnTo>
                      <a:pt x="27" y="232"/>
                    </a:lnTo>
                    <a:lnTo>
                      <a:pt x="27" y="237"/>
                    </a:lnTo>
                    <a:lnTo>
                      <a:pt x="27" y="242"/>
                    </a:lnTo>
                    <a:lnTo>
                      <a:pt x="27" y="247"/>
                    </a:lnTo>
                    <a:lnTo>
                      <a:pt x="27" y="252"/>
                    </a:lnTo>
                    <a:lnTo>
                      <a:pt x="27" y="258"/>
                    </a:lnTo>
                    <a:lnTo>
                      <a:pt x="28" y="264"/>
                    </a:lnTo>
                    <a:lnTo>
                      <a:pt x="28" y="270"/>
                    </a:lnTo>
                    <a:lnTo>
                      <a:pt x="28" y="276"/>
                    </a:lnTo>
                    <a:lnTo>
                      <a:pt x="28" y="282"/>
                    </a:lnTo>
                    <a:lnTo>
                      <a:pt x="28" y="289"/>
                    </a:lnTo>
                    <a:lnTo>
                      <a:pt x="28" y="295"/>
                    </a:lnTo>
                    <a:lnTo>
                      <a:pt x="28" y="302"/>
                    </a:lnTo>
                    <a:lnTo>
                      <a:pt x="28" y="309"/>
                    </a:lnTo>
                    <a:lnTo>
                      <a:pt x="28" y="317"/>
                    </a:lnTo>
                    <a:lnTo>
                      <a:pt x="28" y="324"/>
                    </a:lnTo>
                    <a:lnTo>
                      <a:pt x="28" y="332"/>
                    </a:lnTo>
                    <a:lnTo>
                      <a:pt x="28" y="340"/>
                    </a:lnTo>
                    <a:lnTo>
                      <a:pt x="28" y="348"/>
                    </a:lnTo>
                    <a:lnTo>
                      <a:pt x="28" y="356"/>
                    </a:lnTo>
                    <a:lnTo>
                      <a:pt x="28" y="365"/>
                    </a:lnTo>
                    <a:lnTo>
                      <a:pt x="28" y="374"/>
                    </a:lnTo>
                    <a:lnTo>
                      <a:pt x="28" y="383"/>
                    </a:lnTo>
                    <a:lnTo>
                      <a:pt x="28" y="393"/>
                    </a:lnTo>
                    <a:lnTo>
                      <a:pt x="28" y="403"/>
                    </a:lnTo>
                    <a:lnTo>
                      <a:pt x="29" y="413"/>
                    </a:lnTo>
                    <a:lnTo>
                      <a:pt x="29" y="423"/>
                    </a:lnTo>
                    <a:lnTo>
                      <a:pt x="29" y="434"/>
                    </a:lnTo>
                    <a:lnTo>
                      <a:pt x="29" y="444"/>
                    </a:lnTo>
                    <a:lnTo>
                      <a:pt x="29" y="456"/>
                    </a:lnTo>
                    <a:lnTo>
                      <a:pt x="29" y="467"/>
                    </a:lnTo>
                    <a:lnTo>
                      <a:pt x="29" y="479"/>
                    </a:lnTo>
                    <a:lnTo>
                      <a:pt x="29" y="491"/>
                    </a:lnTo>
                    <a:lnTo>
                      <a:pt x="29" y="504"/>
                    </a:lnTo>
                    <a:lnTo>
                      <a:pt x="29" y="517"/>
                    </a:lnTo>
                    <a:lnTo>
                      <a:pt x="29" y="530"/>
                    </a:lnTo>
                    <a:lnTo>
                      <a:pt x="29" y="543"/>
                    </a:lnTo>
                    <a:lnTo>
                      <a:pt x="29" y="557"/>
                    </a:lnTo>
                    <a:lnTo>
                      <a:pt x="24" y="557"/>
                    </a:lnTo>
                    <a:lnTo>
                      <a:pt x="19"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8" y="0"/>
                    </a:lnTo>
                    <a:lnTo>
                      <a:pt x="17" y="6"/>
                    </a:lnTo>
                    <a:lnTo>
                      <a:pt x="26" y="16"/>
                    </a:lnTo>
                  </a:path>
                </a:pathLst>
              </a:custGeom>
              <a:solidFill>
                <a:srgbClr val="6E6E6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6" name="Freeform 816">
                <a:extLst>
                  <a:ext uri="{FF2B5EF4-FFF2-40B4-BE49-F238E27FC236}">
                    <a16:creationId xmlns:a16="http://schemas.microsoft.com/office/drawing/2014/main" id="{5ACAFEFE-1B8B-4A91-BA3A-8D94B019B9A8}"/>
                  </a:ext>
                </a:extLst>
              </p:cNvPr>
              <p:cNvSpPr>
                <a:spLocks/>
              </p:cNvSpPr>
              <p:nvPr/>
            </p:nvSpPr>
            <p:spPr bwMode="auto">
              <a:xfrm>
                <a:off x="1139" y="3077"/>
                <a:ext cx="26" cy="559"/>
              </a:xfrm>
              <a:custGeom>
                <a:avLst/>
                <a:gdLst>
                  <a:gd name="T0" fmla="*/ 23 w 26"/>
                  <a:gd name="T1" fmla="*/ 33 h 559"/>
                  <a:gd name="T2" fmla="*/ 23 w 26"/>
                  <a:gd name="T3" fmla="*/ 54 h 559"/>
                  <a:gd name="T4" fmla="*/ 23 w 26"/>
                  <a:gd name="T5" fmla="*/ 72 h 559"/>
                  <a:gd name="T6" fmla="*/ 23 w 26"/>
                  <a:gd name="T7" fmla="*/ 89 h 559"/>
                  <a:gd name="T8" fmla="*/ 23 w 26"/>
                  <a:gd name="T9" fmla="*/ 105 h 559"/>
                  <a:gd name="T10" fmla="*/ 23 w 26"/>
                  <a:gd name="T11" fmla="*/ 119 h 559"/>
                  <a:gd name="T12" fmla="*/ 23 w 26"/>
                  <a:gd name="T13" fmla="*/ 133 h 559"/>
                  <a:gd name="T14" fmla="*/ 23 w 26"/>
                  <a:gd name="T15" fmla="*/ 146 h 559"/>
                  <a:gd name="T16" fmla="*/ 23 w 26"/>
                  <a:gd name="T17" fmla="*/ 160 h 559"/>
                  <a:gd name="T18" fmla="*/ 23 w 26"/>
                  <a:gd name="T19" fmla="*/ 173 h 559"/>
                  <a:gd name="T20" fmla="*/ 23 w 26"/>
                  <a:gd name="T21" fmla="*/ 188 h 559"/>
                  <a:gd name="T22" fmla="*/ 24 w 26"/>
                  <a:gd name="T23" fmla="*/ 204 h 559"/>
                  <a:gd name="T24" fmla="*/ 24 w 26"/>
                  <a:gd name="T25" fmla="*/ 222 h 559"/>
                  <a:gd name="T26" fmla="*/ 24 w 26"/>
                  <a:gd name="T27" fmla="*/ 242 h 559"/>
                  <a:gd name="T28" fmla="*/ 24 w 26"/>
                  <a:gd name="T29" fmla="*/ 264 h 559"/>
                  <a:gd name="T30" fmla="*/ 24 w 26"/>
                  <a:gd name="T31" fmla="*/ 289 h 559"/>
                  <a:gd name="T32" fmla="*/ 24 w 26"/>
                  <a:gd name="T33" fmla="*/ 317 h 559"/>
                  <a:gd name="T34" fmla="*/ 24 w 26"/>
                  <a:gd name="T35" fmla="*/ 348 h 559"/>
                  <a:gd name="T36" fmla="*/ 25 w 26"/>
                  <a:gd name="T37" fmla="*/ 383 h 559"/>
                  <a:gd name="T38" fmla="*/ 25 w 26"/>
                  <a:gd name="T39" fmla="*/ 423 h 559"/>
                  <a:gd name="T40" fmla="*/ 25 w 26"/>
                  <a:gd name="T41" fmla="*/ 467 h 559"/>
                  <a:gd name="T42" fmla="*/ 25 w 26"/>
                  <a:gd name="T43" fmla="*/ 517 h 559"/>
                  <a:gd name="T44" fmla="*/ 25 w 26"/>
                  <a:gd name="T45" fmla="*/ 557 h 559"/>
                  <a:gd name="T46" fmla="*/ 0 w 26"/>
                  <a:gd name="T47" fmla="*/ 558 h 559"/>
                  <a:gd name="T48" fmla="*/ 0 w 26"/>
                  <a:gd name="T49" fmla="*/ 535 h 559"/>
                  <a:gd name="T50" fmla="*/ 0 w 26"/>
                  <a:gd name="T51" fmla="*/ 515 h 559"/>
                  <a:gd name="T52" fmla="*/ 0 w 26"/>
                  <a:gd name="T53" fmla="*/ 496 h 559"/>
                  <a:gd name="T54" fmla="*/ 0 w 26"/>
                  <a:gd name="T55" fmla="*/ 480 h 559"/>
                  <a:gd name="T56" fmla="*/ 0 w 26"/>
                  <a:gd name="T57" fmla="*/ 465 h 559"/>
                  <a:gd name="T58" fmla="*/ 0 w 26"/>
                  <a:gd name="T59" fmla="*/ 450 h 559"/>
                  <a:gd name="T60" fmla="*/ 0 w 26"/>
                  <a:gd name="T61" fmla="*/ 437 h 559"/>
                  <a:gd name="T62" fmla="*/ 0 w 26"/>
                  <a:gd name="T63" fmla="*/ 423 h 559"/>
                  <a:gd name="T64" fmla="*/ 0 w 26"/>
                  <a:gd name="T65" fmla="*/ 410 h 559"/>
                  <a:gd name="T66" fmla="*/ 0 w 26"/>
                  <a:gd name="T67" fmla="*/ 396 h 559"/>
                  <a:gd name="T68" fmla="*/ 0 w 26"/>
                  <a:gd name="T69" fmla="*/ 382 h 559"/>
                  <a:gd name="T70" fmla="*/ 0 w 26"/>
                  <a:gd name="T71" fmla="*/ 366 h 559"/>
                  <a:gd name="T72" fmla="*/ 0 w 26"/>
                  <a:gd name="T73" fmla="*/ 348 h 559"/>
                  <a:gd name="T74" fmla="*/ 0 w 26"/>
                  <a:gd name="T75" fmla="*/ 329 h 559"/>
                  <a:gd name="T76" fmla="*/ 0 w 26"/>
                  <a:gd name="T77" fmla="*/ 308 h 559"/>
                  <a:gd name="T78" fmla="*/ 0 w 26"/>
                  <a:gd name="T79" fmla="*/ 284 h 559"/>
                  <a:gd name="T80" fmla="*/ 0 w 26"/>
                  <a:gd name="T81" fmla="*/ 257 h 559"/>
                  <a:gd name="T82" fmla="*/ 0 w 26"/>
                  <a:gd name="T83" fmla="*/ 227 h 559"/>
                  <a:gd name="T84" fmla="*/ 0 w 26"/>
                  <a:gd name="T85" fmla="*/ 193 h 559"/>
                  <a:gd name="T86" fmla="*/ 0 w 26"/>
                  <a:gd name="T87" fmla="*/ 155 h 559"/>
                  <a:gd name="T88" fmla="*/ 0 w 26"/>
                  <a:gd name="T89" fmla="*/ 113 h 559"/>
                  <a:gd name="T90" fmla="*/ 0 w 26"/>
                  <a:gd name="T91" fmla="*/ 66 h 559"/>
                  <a:gd name="T92" fmla="*/ 0 w 26"/>
                  <a:gd name="T93" fmla="*/ 14 h 559"/>
                  <a:gd name="T94" fmla="*/ 15 w 26"/>
                  <a:gd name="T95" fmla="*/ 6 h 55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
                  <a:gd name="T145" fmla="*/ 0 h 559"/>
                  <a:gd name="T146" fmla="*/ 26 w 26"/>
                  <a:gd name="T147" fmla="*/ 559 h 55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 h="559">
                    <a:moveTo>
                      <a:pt x="23" y="16"/>
                    </a:moveTo>
                    <a:lnTo>
                      <a:pt x="23" y="22"/>
                    </a:lnTo>
                    <a:lnTo>
                      <a:pt x="23" y="27"/>
                    </a:lnTo>
                    <a:lnTo>
                      <a:pt x="23" y="33"/>
                    </a:lnTo>
                    <a:lnTo>
                      <a:pt x="23" y="38"/>
                    </a:lnTo>
                    <a:lnTo>
                      <a:pt x="23" y="44"/>
                    </a:lnTo>
                    <a:lnTo>
                      <a:pt x="23" y="49"/>
                    </a:lnTo>
                    <a:lnTo>
                      <a:pt x="23" y="54"/>
                    </a:lnTo>
                    <a:lnTo>
                      <a:pt x="23" y="59"/>
                    </a:lnTo>
                    <a:lnTo>
                      <a:pt x="23" y="63"/>
                    </a:lnTo>
                    <a:lnTo>
                      <a:pt x="23" y="68"/>
                    </a:lnTo>
                    <a:lnTo>
                      <a:pt x="23" y="72"/>
                    </a:lnTo>
                    <a:lnTo>
                      <a:pt x="23" y="77"/>
                    </a:lnTo>
                    <a:lnTo>
                      <a:pt x="23" y="81"/>
                    </a:lnTo>
                    <a:lnTo>
                      <a:pt x="23" y="85"/>
                    </a:lnTo>
                    <a:lnTo>
                      <a:pt x="23" y="89"/>
                    </a:lnTo>
                    <a:lnTo>
                      <a:pt x="23" y="93"/>
                    </a:lnTo>
                    <a:lnTo>
                      <a:pt x="23" y="97"/>
                    </a:lnTo>
                    <a:lnTo>
                      <a:pt x="23" y="101"/>
                    </a:lnTo>
                    <a:lnTo>
                      <a:pt x="23" y="105"/>
                    </a:lnTo>
                    <a:lnTo>
                      <a:pt x="23" y="108"/>
                    </a:lnTo>
                    <a:lnTo>
                      <a:pt x="23" y="112"/>
                    </a:lnTo>
                    <a:lnTo>
                      <a:pt x="23" y="115"/>
                    </a:lnTo>
                    <a:lnTo>
                      <a:pt x="23" y="119"/>
                    </a:lnTo>
                    <a:lnTo>
                      <a:pt x="23" y="122"/>
                    </a:lnTo>
                    <a:lnTo>
                      <a:pt x="23" y="126"/>
                    </a:lnTo>
                    <a:lnTo>
                      <a:pt x="23" y="129"/>
                    </a:lnTo>
                    <a:lnTo>
                      <a:pt x="23" y="133"/>
                    </a:lnTo>
                    <a:lnTo>
                      <a:pt x="23" y="136"/>
                    </a:lnTo>
                    <a:lnTo>
                      <a:pt x="23" y="139"/>
                    </a:lnTo>
                    <a:lnTo>
                      <a:pt x="23" y="143"/>
                    </a:lnTo>
                    <a:lnTo>
                      <a:pt x="23" y="146"/>
                    </a:lnTo>
                    <a:lnTo>
                      <a:pt x="23" y="149"/>
                    </a:lnTo>
                    <a:lnTo>
                      <a:pt x="23" y="153"/>
                    </a:lnTo>
                    <a:lnTo>
                      <a:pt x="23" y="156"/>
                    </a:lnTo>
                    <a:lnTo>
                      <a:pt x="23" y="160"/>
                    </a:lnTo>
                    <a:lnTo>
                      <a:pt x="23" y="163"/>
                    </a:lnTo>
                    <a:lnTo>
                      <a:pt x="23" y="166"/>
                    </a:lnTo>
                    <a:lnTo>
                      <a:pt x="23" y="170"/>
                    </a:lnTo>
                    <a:lnTo>
                      <a:pt x="23" y="173"/>
                    </a:lnTo>
                    <a:lnTo>
                      <a:pt x="23" y="177"/>
                    </a:lnTo>
                    <a:lnTo>
                      <a:pt x="23" y="181"/>
                    </a:lnTo>
                    <a:lnTo>
                      <a:pt x="23" y="184"/>
                    </a:lnTo>
                    <a:lnTo>
                      <a:pt x="23" y="188"/>
                    </a:lnTo>
                    <a:lnTo>
                      <a:pt x="24" y="192"/>
                    </a:lnTo>
                    <a:lnTo>
                      <a:pt x="24" y="196"/>
                    </a:lnTo>
                    <a:lnTo>
                      <a:pt x="24" y="200"/>
                    </a:lnTo>
                    <a:lnTo>
                      <a:pt x="24" y="204"/>
                    </a:lnTo>
                    <a:lnTo>
                      <a:pt x="24" y="209"/>
                    </a:lnTo>
                    <a:lnTo>
                      <a:pt x="24" y="213"/>
                    </a:lnTo>
                    <a:lnTo>
                      <a:pt x="24" y="217"/>
                    </a:lnTo>
                    <a:lnTo>
                      <a:pt x="24" y="222"/>
                    </a:lnTo>
                    <a:lnTo>
                      <a:pt x="24" y="227"/>
                    </a:lnTo>
                    <a:lnTo>
                      <a:pt x="24" y="232"/>
                    </a:lnTo>
                    <a:lnTo>
                      <a:pt x="24" y="237"/>
                    </a:lnTo>
                    <a:lnTo>
                      <a:pt x="24" y="242"/>
                    </a:lnTo>
                    <a:lnTo>
                      <a:pt x="24" y="247"/>
                    </a:lnTo>
                    <a:lnTo>
                      <a:pt x="24" y="252"/>
                    </a:lnTo>
                    <a:lnTo>
                      <a:pt x="24" y="258"/>
                    </a:lnTo>
                    <a:lnTo>
                      <a:pt x="24" y="264"/>
                    </a:lnTo>
                    <a:lnTo>
                      <a:pt x="24" y="270"/>
                    </a:lnTo>
                    <a:lnTo>
                      <a:pt x="24" y="276"/>
                    </a:lnTo>
                    <a:lnTo>
                      <a:pt x="24" y="282"/>
                    </a:lnTo>
                    <a:lnTo>
                      <a:pt x="24" y="289"/>
                    </a:lnTo>
                    <a:lnTo>
                      <a:pt x="24" y="295"/>
                    </a:lnTo>
                    <a:lnTo>
                      <a:pt x="24" y="302"/>
                    </a:lnTo>
                    <a:lnTo>
                      <a:pt x="24" y="309"/>
                    </a:lnTo>
                    <a:lnTo>
                      <a:pt x="24" y="317"/>
                    </a:lnTo>
                    <a:lnTo>
                      <a:pt x="24" y="324"/>
                    </a:lnTo>
                    <a:lnTo>
                      <a:pt x="24" y="332"/>
                    </a:lnTo>
                    <a:lnTo>
                      <a:pt x="24" y="340"/>
                    </a:lnTo>
                    <a:lnTo>
                      <a:pt x="24" y="348"/>
                    </a:lnTo>
                    <a:lnTo>
                      <a:pt x="24" y="356"/>
                    </a:lnTo>
                    <a:lnTo>
                      <a:pt x="24" y="365"/>
                    </a:lnTo>
                    <a:lnTo>
                      <a:pt x="24" y="374"/>
                    </a:lnTo>
                    <a:lnTo>
                      <a:pt x="25" y="383"/>
                    </a:lnTo>
                    <a:lnTo>
                      <a:pt x="25" y="393"/>
                    </a:lnTo>
                    <a:lnTo>
                      <a:pt x="25" y="403"/>
                    </a:lnTo>
                    <a:lnTo>
                      <a:pt x="25" y="413"/>
                    </a:lnTo>
                    <a:lnTo>
                      <a:pt x="25" y="423"/>
                    </a:lnTo>
                    <a:lnTo>
                      <a:pt x="25" y="434"/>
                    </a:lnTo>
                    <a:lnTo>
                      <a:pt x="25" y="444"/>
                    </a:lnTo>
                    <a:lnTo>
                      <a:pt x="25" y="456"/>
                    </a:lnTo>
                    <a:lnTo>
                      <a:pt x="25" y="467"/>
                    </a:lnTo>
                    <a:lnTo>
                      <a:pt x="25" y="479"/>
                    </a:lnTo>
                    <a:lnTo>
                      <a:pt x="25" y="491"/>
                    </a:lnTo>
                    <a:lnTo>
                      <a:pt x="25" y="504"/>
                    </a:lnTo>
                    <a:lnTo>
                      <a:pt x="25" y="517"/>
                    </a:lnTo>
                    <a:lnTo>
                      <a:pt x="25" y="530"/>
                    </a:lnTo>
                    <a:lnTo>
                      <a:pt x="25" y="543"/>
                    </a:lnTo>
                    <a:lnTo>
                      <a:pt x="25" y="557"/>
                    </a:lnTo>
                    <a:lnTo>
                      <a:pt x="19"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5"/>
                    </a:lnTo>
                    <a:lnTo>
                      <a:pt x="0" y="461"/>
                    </a:lnTo>
                    <a:lnTo>
                      <a:pt x="0" y="457"/>
                    </a:lnTo>
                    <a:lnTo>
                      <a:pt x="0" y="454"/>
                    </a:lnTo>
                    <a:lnTo>
                      <a:pt x="0" y="450"/>
                    </a:lnTo>
                    <a:lnTo>
                      <a:pt x="0" y="447"/>
                    </a:lnTo>
                    <a:lnTo>
                      <a:pt x="0" y="444"/>
                    </a:lnTo>
                    <a:lnTo>
                      <a:pt x="0" y="440"/>
                    </a:lnTo>
                    <a:lnTo>
                      <a:pt x="0" y="437"/>
                    </a:lnTo>
                    <a:lnTo>
                      <a:pt x="0" y="433"/>
                    </a:lnTo>
                    <a:lnTo>
                      <a:pt x="0" y="430"/>
                    </a:lnTo>
                    <a:lnTo>
                      <a:pt x="0" y="427"/>
                    </a:lnTo>
                    <a:lnTo>
                      <a:pt x="0" y="423"/>
                    </a:lnTo>
                    <a:lnTo>
                      <a:pt x="0" y="420"/>
                    </a:lnTo>
                    <a:lnTo>
                      <a:pt x="0" y="417"/>
                    </a:lnTo>
                    <a:lnTo>
                      <a:pt x="0" y="413"/>
                    </a:lnTo>
                    <a:lnTo>
                      <a:pt x="0" y="410"/>
                    </a:lnTo>
                    <a:lnTo>
                      <a:pt x="0" y="407"/>
                    </a:lnTo>
                    <a:lnTo>
                      <a:pt x="0" y="403"/>
                    </a:lnTo>
                    <a:lnTo>
                      <a:pt x="0" y="400"/>
                    </a:lnTo>
                    <a:lnTo>
                      <a:pt x="0" y="396"/>
                    </a:lnTo>
                    <a:lnTo>
                      <a:pt x="0" y="393"/>
                    </a:lnTo>
                    <a:lnTo>
                      <a:pt x="0" y="389"/>
                    </a:lnTo>
                    <a:lnTo>
                      <a:pt x="0" y="385"/>
                    </a:lnTo>
                    <a:lnTo>
                      <a:pt x="0" y="382"/>
                    </a:lnTo>
                    <a:lnTo>
                      <a:pt x="0" y="378"/>
                    </a:lnTo>
                    <a:lnTo>
                      <a:pt x="0" y="374"/>
                    </a:lnTo>
                    <a:lnTo>
                      <a:pt x="0" y="370"/>
                    </a:lnTo>
                    <a:lnTo>
                      <a:pt x="0" y="366"/>
                    </a:lnTo>
                    <a:lnTo>
                      <a:pt x="0" y="362"/>
                    </a:lnTo>
                    <a:lnTo>
                      <a:pt x="0" y="357"/>
                    </a:lnTo>
                    <a:lnTo>
                      <a:pt x="0" y="353"/>
                    </a:lnTo>
                    <a:lnTo>
                      <a:pt x="0" y="348"/>
                    </a:lnTo>
                    <a:lnTo>
                      <a:pt x="0" y="344"/>
                    </a:lnTo>
                    <a:lnTo>
                      <a:pt x="0" y="339"/>
                    </a:lnTo>
                    <a:lnTo>
                      <a:pt x="0" y="334"/>
                    </a:lnTo>
                    <a:lnTo>
                      <a:pt x="0" y="329"/>
                    </a:lnTo>
                    <a:lnTo>
                      <a:pt x="0" y="324"/>
                    </a:lnTo>
                    <a:lnTo>
                      <a:pt x="0" y="319"/>
                    </a:lnTo>
                    <a:lnTo>
                      <a:pt x="0" y="313"/>
                    </a:lnTo>
                    <a:lnTo>
                      <a:pt x="0" y="308"/>
                    </a:lnTo>
                    <a:lnTo>
                      <a:pt x="0" y="302"/>
                    </a:lnTo>
                    <a:lnTo>
                      <a:pt x="0" y="296"/>
                    </a:lnTo>
                    <a:lnTo>
                      <a:pt x="0" y="290"/>
                    </a:lnTo>
                    <a:lnTo>
                      <a:pt x="0" y="284"/>
                    </a:lnTo>
                    <a:lnTo>
                      <a:pt x="0" y="277"/>
                    </a:lnTo>
                    <a:lnTo>
                      <a:pt x="0" y="271"/>
                    </a:lnTo>
                    <a:lnTo>
                      <a:pt x="0" y="264"/>
                    </a:lnTo>
                    <a:lnTo>
                      <a:pt x="0" y="257"/>
                    </a:lnTo>
                    <a:lnTo>
                      <a:pt x="0" y="250"/>
                    </a:lnTo>
                    <a:lnTo>
                      <a:pt x="0" y="242"/>
                    </a:lnTo>
                    <a:lnTo>
                      <a:pt x="0" y="235"/>
                    </a:lnTo>
                    <a:lnTo>
                      <a:pt x="0" y="227"/>
                    </a:lnTo>
                    <a:lnTo>
                      <a:pt x="0" y="219"/>
                    </a:lnTo>
                    <a:lnTo>
                      <a:pt x="0" y="210"/>
                    </a:lnTo>
                    <a:lnTo>
                      <a:pt x="0" y="202"/>
                    </a:lnTo>
                    <a:lnTo>
                      <a:pt x="0" y="193"/>
                    </a:lnTo>
                    <a:lnTo>
                      <a:pt x="0" y="184"/>
                    </a:lnTo>
                    <a:lnTo>
                      <a:pt x="0" y="174"/>
                    </a:lnTo>
                    <a:lnTo>
                      <a:pt x="0" y="165"/>
                    </a:lnTo>
                    <a:lnTo>
                      <a:pt x="0" y="155"/>
                    </a:lnTo>
                    <a:lnTo>
                      <a:pt x="0" y="145"/>
                    </a:lnTo>
                    <a:lnTo>
                      <a:pt x="0" y="135"/>
                    </a:lnTo>
                    <a:lnTo>
                      <a:pt x="0" y="124"/>
                    </a:lnTo>
                    <a:lnTo>
                      <a:pt x="0" y="113"/>
                    </a:lnTo>
                    <a:lnTo>
                      <a:pt x="0" y="102"/>
                    </a:lnTo>
                    <a:lnTo>
                      <a:pt x="0" y="90"/>
                    </a:lnTo>
                    <a:lnTo>
                      <a:pt x="0" y="78"/>
                    </a:lnTo>
                    <a:lnTo>
                      <a:pt x="0" y="66"/>
                    </a:lnTo>
                    <a:lnTo>
                      <a:pt x="0" y="53"/>
                    </a:lnTo>
                    <a:lnTo>
                      <a:pt x="0" y="41"/>
                    </a:lnTo>
                    <a:lnTo>
                      <a:pt x="0" y="28"/>
                    </a:lnTo>
                    <a:lnTo>
                      <a:pt x="0" y="14"/>
                    </a:lnTo>
                    <a:lnTo>
                      <a:pt x="0" y="0"/>
                    </a:lnTo>
                    <a:lnTo>
                      <a:pt x="7" y="0"/>
                    </a:lnTo>
                    <a:lnTo>
                      <a:pt x="15" y="6"/>
                    </a:lnTo>
                    <a:lnTo>
                      <a:pt x="23" y="16"/>
                    </a:lnTo>
                  </a:path>
                </a:pathLst>
              </a:custGeom>
              <a:solidFill>
                <a:srgbClr val="5C5C5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7" name="Freeform 817">
                <a:extLst>
                  <a:ext uri="{FF2B5EF4-FFF2-40B4-BE49-F238E27FC236}">
                    <a16:creationId xmlns:a16="http://schemas.microsoft.com/office/drawing/2014/main" id="{194B7C0E-7363-4C40-9465-0DA35F79C1F1}"/>
                  </a:ext>
                </a:extLst>
              </p:cNvPr>
              <p:cNvSpPr>
                <a:spLocks/>
              </p:cNvSpPr>
              <p:nvPr/>
            </p:nvSpPr>
            <p:spPr bwMode="auto">
              <a:xfrm>
                <a:off x="1144" y="3077"/>
                <a:ext cx="21" cy="559"/>
              </a:xfrm>
              <a:custGeom>
                <a:avLst/>
                <a:gdLst>
                  <a:gd name="T0" fmla="*/ 18 w 21"/>
                  <a:gd name="T1" fmla="*/ 17 h 559"/>
                  <a:gd name="T2" fmla="*/ 18 w 21"/>
                  <a:gd name="T3" fmla="*/ 23 h 559"/>
                  <a:gd name="T4" fmla="*/ 18 w 21"/>
                  <a:gd name="T5" fmla="*/ 33 h 559"/>
                  <a:gd name="T6" fmla="*/ 18 w 21"/>
                  <a:gd name="T7" fmla="*/ 48 h 559"/>
                  <a:gd name="T8" fmla="*/ 18 w 21"/>
                  <a:gd name="T9" fmla="*/ 66 h 559"/>
                  <a:gd name="T10" fmla="*/ 18 w 21"/>
                  <a:gd name="T11" fmla="*/ 88 h 559"/>
                  <a:gd name="T12" fmla="*/ 19 w 21"/>
                  <a:gd name="T13" fmla="*/ 113 h 559"/>
                  <a:gd name="T14" fmla="*/ 19 w 21"/>
                  <a:gd name="T15" fmla="*/ 140 h 559"/>
                  <a:gd name="T16" fmla="*/ 19 w 21"/>
                  <a:gd name="T17" fmla="*/ 169 h 559"/>
                  <a:gd name="T18" fmla="*/ 19 w 21"/>
                  <a:gd name="T19" fmla="*/ 200 h 559"/>
                  <a:gd name="T20" fmla="*/ 19 w 21"/>
                  <a:gd name="T21" fmla="*/ 232 h 559"/>
                  <a:gd name="T22" fmla="*/ 19 w 21"/>
                  <a:gd name="T23" fmla="*/ 264 h 559"/>
                  <a:gd name="T24" fmla="*/ 19 w 21"/>
                  <a:gd name="T25" fmla="*/ 297 h 559"/>
                  <a:gd name="T26" fmla="*/ 19 w 21"/>
                  <a:gd name="T27" fmla="*/ 330 h 559"/>
                  <a:gd name="T28" fmla="*/ 20 w 21"/>
                  <a:gd name="T29" fmla="*/ 362 h 559"/>
                  <a:gd name="T30" fmla="*/ 20 w 21"/>
                  <a:gd name="T31" fmla="*/ 393 h 559"/>
                  <a:gd name="T32" fmla="*/ 20 w 21"/>
                  <a:gd name="T33" fmla="*/ 423 h 559"/>
                  <a:gd name="T34" fmla="*/ 20 w 21"/>
                  <a:gd name="T35" fmla="*/ 451 h 559"/>
                  <a:gd name="T36" fmla="*/ 20 w 21"/>
                  <a:gd name="T37" fmla="*/ 477 h 559"/>
                  <a:gd name="T38" fmla="*/ 20 w 21"/>
                  <a:gd name="T39" fmla="*/ 499 h 559"/>
                  <a:gd name="T40" fmla="*/ 20 w 21"/>
                  <a:gd name="T41" fmla="*/ 519 h 559"/>
                  <a:gd name="T42" fmla="*/ 20 w 21"/>
                  <a:gd name="T43" fmla="*/ 535 h 559"/>
                  <a:gd name="T44" fmla="*/ 20 w 21"/>
                  <a:gd name="T45" fmla="*/ 547 h 559"/>
                  <a:gd name="T46" fmla="*/ 20 w 21"/>
                  <a:gd name="T47" fmla="*/ 554 h 559"/>
                  <a:gd name="T48" fmla="*/ 20 w 21"/>
                  <a:gd name="T49" fmla="*/ 557 h 559"/>
                  <a:gd name="T50" fmla="*/ 5 w 21"/>
                  <a:gd name="T51" fmla="*/ 557 h 559"/>
                  <a:gd name="T52" fmla="*/ 0 w 21"/>
                  <a:gd name="T53" fmla="*/ 557 h 559"/>
                  <a:gd name="T54" fmla="*/ 0 w 21"/>
                  <a:gd name="T55" fmla="*/ 553 h 559"/>
                  <a:gd name="T56" fmla="*/ 0 w 21"/>
                  <a:gd name="T57" fmla="*/ 544 h 559"/>
                  <a:gd name="T58" fmla="*/ 0 w 21"/>
                  <a:gd name="T59" fmla="*/ 531 h 559"/>
                  <a:gd name="T60" fmla="*/ 0 w 21"/>
                  <a:gd name="T61" fmla="*/ 514 h 559"/>
                  <a:gd name="T62" fmla="*/ 0 w 21"/>
                  <a:gd name="T63" fmla="*/ 494 h 559"/>
                  <a:gd name="T64" fmla="*/ 0 w 21"/>
                  <a:gd name="T65" fmla="*/ 470 h 559"/>
                  <a:gd name="T66" fmla="*/ 0 w 21"/>
                  <a:gd name="T67" fmla="*/ 444 h 559"/>
                  <a:gd name="T68" fmla="*/ 0 w 21"/>
                  <a:gd name="T69" fmla="*/ 416 h 559"/>
                  <a:gd name="T70" fmla="*/ 0 w 21"/>
                  <a:gd name="T71" fmla="*/ 386 h 559"/>
                  <a:gd name="T72" fmla="*/ 0 w 21"/>
                  <a:gd name="T73" fmla="*/ 355 h 559"/>
                  <a:gd name="T74" fmla="*/ 0 w 21"/>
                  <a:gd name="T75" fmla="*/ 323 h 559"/>
                  <a:gd name="T76" fmla="*/ 0 w 21"/>
                  <a:gd name="T77" fmla="*/ 290 h 559"/>
                  <a:gd name="T78" fmla="*/ 0 w 21"/>
                  <a:gd name="T79" fmla="*/ 257 h 559"/>
                  <a:gd name="T80" fmla="*/ 0 w 21"/>
                  <a:gd name="T81" fmla="*/ 224 h 559"/>
                  <a:gd name="T82" fmla="*/ 0 w 21"/>
                  <a:gd name="T83" fmla="*/ 192 h 559"/>
                  <a:gd name="T84" fmla="*/ 0 w 21"/>
                  <a:gd name="T85" fmla="*/ 161 h 559"/>
                  <a:gd name="T86" fmla="*/ 0 w 21"/>
                  <a:gd name="T87" fmla="*/ 132 h 559"/>
                  <a:gd name="T88" fmla="*/ 0 w 21"/>
                  <a:gd name="T89" fmla="*/ 104 h 559"/>
                  <a:gd name="T90" fmla="*/ 0 w 21"/>
                  <a:gd name="T91" fmla="*/ 79 h 559"/>
                  <a:gd name="T92" fmla="*/ 0 w 21"/>
                  <a:gd name="T93" fmla="*/ 57 h 559"/>
                  <a:gd name="T94" fmla="*/ 0 w 21"/>
                  <a:gd name="T95" fmla="*/ 38 h 559"/>
                  <a:gd name="T96" fmla="*/ 0 w 21"/>
                  <a:gd name="T97" fmla="*/ 22 h 559"/>
                  <a:gd name="T98" fmla="*/ 0 w 21"/>
                  <a:gd name="T99" fmla="*/ 10 h 559"/>
                  <a:gd name="T100" fmla="*/ 0 w 21"/>
                  <a:gd name="T101" fmla="*/ 3 h 559"/>
                  <a:gd name="T102" fmla="*/ 0 w 21"/>
                  <a:gd name="T103" fmla="*/ 0 h 559"/>
                  <a:gd name="T104" fmla="*/ 12 w 21"/>
                  <a:gd name="T105" fmla="*/ 6 h 559"/>
                  <a:gd name="T106" fmla="*/ 18 w 21"/>
                  <a:gd name="T107" fmla="*/ 16 h 55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1"/>
                  <a:gd name="T163" fmla="*/ 0 h 559"/>
                  <a:gd name="T164" fmla="*/ 21 w 21"/>
                  <a:gd name="T165" fmla="*/ 559 h 55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1" h="559">
                    <a:moveTo>
                      <a:pt x="18" y="16"/>
                    </a:moveTo>
                    <a:lnTo>
                      <a:pt x="18" y="16"/>
                    </a:lnTo>
                    <a:lnTo>
                      <a:pt x="18" y="17"/>
                    </a:lnTo>
                    <a:lnTo>
                      <a:pt x="18" y="18"/>
                    </a:lnTo>
                    <a:lnTo>
                      <a:pt x="18" y="20"/>
                    </a:lnTo>
                    <a:lnTo>
                      <a:pt x="18" y="23"/>
                    </a:lnTo>
                    <a:lnTo>
                      <a:pt x="18" y="26"/>
                    </a:lnTo>
                    <a:lnTo>
                      <a:pt x="18" y="29"/>
                    </a:lnTo>
                    <a:lnTo>
                      <a:pt x="18" y="33"/>
                    </a:lnTo>
                    <a:lnTo>
                      <a:pt x="18" y="38"/>
                    </a:lnTo>
                    <a:lnTo>
                      <a:pt x="18" y="43"/>
                    </a:lnTo>
                    <a:lnTo>
                      <a:pt x="18" y="48"/>
                    </a:lnTo>
                    <a:lnTo>
                      <a:pt x="18" y="54"/>
                    </a:lnTo>
                    <a:lnTo>
                      <a:pt x="18" y="60"/>
                    </a:lnTo>
                    <a:lnTo>
                      <a:pt x="18" y="66"/>
                    </a:lnTo>
                    <a:lnTo>
                      <a:pt x="18" y="73"/>
                    </a:lnTo>
                    <a:lnTo>
                      <a:pt x="18" y="81"/>
                    </a:lnTo>
                    <a:lnTo>
                      <a:pt x="18" y="88"/>
                    </a:lnTo>
                    <a:lnTo>
                      <a:pt x="18" y="96"/>
                    </a:lnTo>
                    <a:lnTo>
                      <a:pt x="18" y="104"/>
                    </a:lnTo>
                    <a:lnTo>
                      <a:pt x="19" y="113"/>
                    </a:lnTo>
                    <a:lnTo>
                      <a:pt x="19" y="122"/>
                    </a:lnTo>
                    <a:lnTo>
                      <a:pt x="19" y="131"/>
                    </a:lnTo>
                    <a:lnTo>
                      <a:pt x="19" y="140"/>
                    </a:lnTo>
                    <a:lnTo>
                      <a:pt x="19" y="150"/>
                    </a:lnTo>
                    <a:lnTo>
                      <a:pt x="19" y="159"/>
                    </a:lnTo>
                    <a:lnTo>
                      <a:pt x="19" y="169"/>
                    </a:lnTo>
                    <a:lnTo>
                      <a:pt x="19" y="179"/>
                    </a:lnTo>
                    <a:lnTo>
                      <a:pt x="19" y="190"/>
                    </a:lnTo>
                    <a:lnTo>
                      <a:pt x="19" y="200"/>
                    </a:lnTo>
                    <a:lnTo>
                      <a:pt x="19" y="210"/>
                    </a:lnTo>
                    <a:lnTo>
                      <a:pt x="19" y="221"/>
                    </a:lnTo>
                    <a:lnTo>
                      <a:pt x="19" y="232"/>
                    </a:lnTo>
                    <a:lnTo>
                      <a:pt x="19" y="243"/>
                    </a:lnTo>
                    <a:lnTo>
                      <a:pt x="19" y="253"/>
                    </a:lnTo>
                    <a:lnTo>
                      <a:pt x="19" y="264"/>
                    </a:lnTo>
                    <a:lnTo>
                      <a:pt x="19" y="275"/>
                    </a:lnTo>
                    <a:lnTo>
                      <a:pt x="19" y="286"/>
                    </a:lnTo>
                    <a:lnTo>
                      <a:pt x="19" y="297"/>
                    </a:lnTo>
                    <a:lnTo>
                      <a:pt x="19" y="308"/>
                    </a:lnTo>
                    <a:lnTo>
                      <a:pt x="19" y="319"/>
                    </a:lnTo>
                    <a:lnTo>
                      <a:pt x="19" y="330"/>
                    </a:lnTo>
                    <a:lnTo>
                      <a:pt x="20" y="341"/>
                    </a:lnTo>
                    <a:lnTo>
                      <a:pt x="20" y="352"/>
                    </a:lnTo>
                    <a:lnTo>
                      <a:pt x="20" y="362"/>
                    </a:lnTo>
                    <a:lnTo>
                      <a:pt x="20" y="373"/>
                    </a:lnTo>
                    <a:lnTo>
                      <a:pt x="20" y="383"/>
                    </a:lnTo>
                    <a:lnTo>
                      <a:pt x="20" y="393"/>
                    </a:lnTo>
                    <a:lnTo>
                      <a:pt x="20" y="404"/>
                    </a:lnTo>
                    <a:lnTo>
                      <a:pt x="20" y="413"/>
                    </a:lnTo>
                    <a:lnTo>
                      <a:pt x="20" y="423"/>
                    </a:lnTo>
                    <a:lnTo>
                      <a:pt x="20" y="433"/>
                    </a:lnTo>
                    <a:lnTo>
                      <a:pt x="20" y="442"/>
                    </a:lnTo>
                    <a:lnTo>
                      <a:pt x="20" y="451"/>
                    </a:lnTo>
                    <a:lnTo>
                      <a:pt x="20" y="460"/>
                    </a:lnTo>
                    <a:lnTo>
                      <a:pt x="20" y="468"/>
                    </a:lnTo>
                    <a:lnTo>
                      <a:pt x="20" y="477"/>
                    </a:lnTo>
                    <a:lnTo>
                      <a:pt x="20" y="484"/>
                    </a:lnTo>
                    <a:lnTo>
                      <a:pt x="20" y="492"/>
                    </a:lnTo>
                    <a:lnTo>
                      <a:pt x="20" y="499"/>
                    </a:lnTo>
                    <a:lnTo>
                      <a:pt x="20" y="506"/>
                    </a:lnTo>
                    <a:lnTo>
                      <a:pt x="20" y="513"/>
                    </a:lnTo>
                    <a:lnTo>
                      <a:pt x="20" y="519"/>
                    </a:lnTo>
                    <a:lnTo>
                      <a:pt x="20" y="525"/>
                    </a:lnTo>
                    <a:lnTo>
                      <a:pt x="20" y="530"/>
                    </a:lnTo>
                    <a:lnTo>
                      <a:pt x="20" y="535"/>
                    </a:lnTo>
                    <a:lnTo>
                      <a:pt x="20" y="539"/>
                    </a:lnTo>
                    <a:lnTo>
                      <a:pt x="20" y="543"/>
                    </a:lnTo>
                    <a:lnTo>
                      <a:pt x="20" y="547"/>
                    </a:lnTo>
                    <a:lnTo>
                      <a:pt x="20" y="550"/>
                    </a:lnTo>
                    <a:lnTo>
                      <a:pt x="20" y="552"/>
                    </a:lnTo>
                    <a:lnTo>
                      <a:pt x="20" y="554"/>
                    </a:lnTo>
                    <a:lnTo>
                      <a:pt x="20" y="556"/>
                    </a:lnTo>
                    <a:lnTo>
                      <a:pt x="20" y="557"/>
                    </a:lnTo>
                    <a:lnTo>
                      <a:pt x="15" y="557"/>
                    </a:lnTo>
                    <a:lnTo>
                      <a:pt x="5" y="557"/>
                    </a:lnTo>
                    <a:lnTo>
                      <a:pt x="0" y="558"/>
                    </a:lnTo>
                    <a:lnTo>
                      <a:pt x="0" y="557"/>
                    </a:lnTo>
                    <a:lnTo>
                      <a:pt x="0" y="556"/>
                    </a:lnTo>
                    <a:lnTo>
                      <a:pt x="0" y="555"/>
                    </a:lnTo>
                    <a:lnTo>
                      <a:pt x="0" y="553"/>
                    </a:lnTo>
                    <a:lnTo>
                      <a:pt x="0" y="551"/>
                    </a:lnTo>
                    <a:lnTo>
                      <a:pt x="0" y="548"/>
                    </a:lnTo>
                    <a:lnTo>
                      <a:pt x="0" y="544"/>
                    </a:lnTo>
                    <a:lnTo>
                      <a:pt x="0" y="540"/>
                    </a:lnTo>
                    <a:lnTo>
                      <a:pt x="0" y="536"/>
                    </a:lnTo>
                    <a:lnTo>
                      <a:pt x="0" y="531"/>
                    </a:lnTo>
                    <a:lnTo>
                      <a:pt x="0" y="526"/>
                    </a:lnTo>
                    <a:lnTo>
                      <a:pt x="0" y="520"/>
                    </a:lnTo>
                    <a:lnTo>
                      <a:pt x="0" y="514"/>
                    </a:lnTo>
                    <a:lnTo>
                      <a:pt x="0" y="508"/>
                    </a:lnTo>
                    <a:lnTo>
                      <a:pt x="0" y="501"/>
                    </a:lnTo>
                    <a:lnTo>
                      <a:pt x="0" y="494"/>
                    </a:lnTo>
                    <a:lnTo>
                      <a:pt x="0" y="486"/>
                    </a:lnTo>
                    <a:lnTo>
                      <a:pt x="0" y="479"/>
                    </a:lnTo>
                    <a:lnTo>
                      <a:pt x="0" y="470"/>
                    </a:lnTo>
                    <a:lnTo>
                      <a:pt x="0" y="462"/>
                    </a:lnTo>
                    <a:lnTo>
                      <a:pt x="0" y="453"/>
                    </a:lnTo>
                    <a:lnTo>
                      <a:pt x="0" y="444"/>
                    </a:lnTo>
                    <a:lnTo>
                      <a:pt x="0" y="435"/>
                    </a:lnTo>
                    <a:lnTo>
                      <a:pt x="0" y="426"/>
                    </a:lnTo>
                    <a:lnTo>
                      <a:pt x="0" y="416"/>
                    </a:lnTo>
                    <a:lnTo>
                      <a:pt x="0" y="406"/>
                    </a:lnTo>
                    <a:lnTo>
                      <a:pt x="0" y="397"/>
                    </a:lnTo>
                    <a:lnTo>
                      <a:pt x="0" y="386"/>
                    </a:lnTo>
                    <a:lnTo>
                      <a:pt x="0" y="376"/>
                    </a:lnTo>
                    <a:lnTo>
                      <a:pt x="0" y="366"/>
                    </a:lnTo>
                    <a:lnTo>
                      <a:pt x="0" y="355"/>
                    </a:lnTo>
                    <a:lnTo>
                      <a:pt x="0" y="344"/>
                    </a:lnTo>
                    <a:lnTo>
                      <a:pt x="0" y="334"/>
                    </a:lnTo>
                    <a:lnTo>
                      <a:pt x="0" y="323"/>
                    </a:lnTo>
                    <a:lnTo>
                      <a:pt x="0" y="312"/>
                    </a:lnTo>
                    <a:lnTo>
                      <a:pt x="0" y="301"/>
                    </a:lnTo>
                    <a:lnTo>
                      <a:pt x="0" y="290"/>
                    </a:lnTo>
                    <a:lnTo>
                      <a:pt x="0" y="279"/>
                    </a:lnTo>
                    <a:lnTo>
                      <a:pt x="0" y="268"/>
                    </a:lnTo>
                    <a:lnTo>
                      <a:pt x="0" y="257"/>
                    </a:lnTo>
                    <a:lnTo>
                      <a:pt x="0" y="246"/>
                    </a:lnTo>
                    <a:lnTo>
                      <a:pt x="0" y="235"/>
                    </a:lnTo>
                    <a:lnTo>
                      <a:pt x="0" y="224"/>
                    </a:lnTo>
                    <a:lnTo>
                      <a:pt x="0" y="213"/>
                    </a:lnTo>
                    <a:lnTo>
                      <a:pt x="0" y="203"/>
                    </a:lnTo>
                    <a:lnTo>
                      <a:pt x="0" y="192"/>
                    </a:lnTo>
                    <a:lnTo>
                      <a:pt x="0" y="182"/>
                    </a:lnTo>
                    <a:lnTo>
                      <a:pt x="0" y="171"/>
                    </a:lnTo>
                    <a:lnTo>
                      <a:pt x="0" y="161"/>
                    </a:lnTo>
                    <a:lnTo>
                      <a:pt x="0" y="151"/>
                    </a:lnTo>
                    <a:lnTo>
                      <a:pt x="0" y="141"/>
                    </a:lnTo>
                    <a:lnTo>
                      <a:pt x="0" y="132"/>
                    </a:lnTo>
                    <a:lnTo>
                      <a:pt x="0" y="122"/>
                    </a:lnTo>
                    <a:lnTo>
                      <a:pt x="0" y="113"/>
                    </a:lnTo>
                    <a:lnTo>
                      <a:pt x="0" y="104"/>
                    </a:lnTo>
                    <a:lnTo>
                      <a:pt x="0" y="96"/>
                    </a:lnTo>
                    <a:lnTo>
                      <a:pt x="0" y="87"/>
                    </a:lnTo>
                    <a:lnTo>
                      <a:pt x="0" y="79"/>
                    </a:lnTo>
                    <a:lnTo>
                      <a:pt x="0" y="71"/>
                    </a:lnTo>
                    <a:lnTo>
                      <a:pt x="0" y="64"/>
                    </a:lnTo>
                    <a:lnTo>
                      <a:pt x="0" y="57"/>
                    </a:lnTo>
                    <a:lnTo>
                      <a:pt x="0" y="50"/>
                    </a:lnTo>
                    <a:lnTo>
                      <a:pt x="0" y="44"/>
                    </a:lnTo>
                    <a:lnTo>
                      <a:pt x="0" y="38"/>
                    </a:lnTo>
                    <a:lnTo>
                      <a:pt x="0" y="32"/>
                    </a:lnTo>
                    <a:lnTo>
                      <a:pt x="0" y="27"/>
                    </a:lnTo>
                    <a:lnTo>
                      <a:pt x="0" y="22"/>
                    </a:lnTo>
                    <a:lnTo>
                      <a:pt x="0" y="17"/>
                    </a:lnTo>
                    <a:lnTo>
                      <a:pt x="0" y="14"/>
                    </a:lnTo>
                    <a:lnTo>
                      <a:pt x="0" y="10"/>
                    </a:lnTo>
                    <a:lnTo>
                      <a:pt x="0" y="7"/>
                    </a:lnTo>
                    <a:lnTo>
                      <a:pt x="0" y="5"/>
                    </a:lnTo>
                    <a:lnTo>
                      <a:pt x="0" y="3"/>
                    </a:lnTo>
                    <a:lnTo>
                      <a:pt x="0" y="1"/>
                    </a:lnTo>
                    <a:lnTo>
                      <a:pt x="0" y="0"/>
                    </a:lnTo>
                    <a:lnTo>
                      <a:pt x="5" y="0"/>
                    </a:lnTo>
                    <a:lnTo>
                      <a:pt x="12" y="6"/>
                    </a:lnTo>
                    <a:lnTo>
                      <a:pt x="18" y="16"/>
                    </a:lnTo>
                  </a:path>
                </a:pathLst>
              </a:custGeom>
              <a:solidFill>
                <a:srgbClr val="4C4C4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8" name="Freeform 818">
                <a:extLst>
                  <a:ext uri="{FF2B5EF4-FFF2-40B4-BE49-F238E27FC236}">
                    <a16:creationId xmlns:a16="http://schemas.microsoft.com/office/drawing/2014/main" id="{8BF890E0-78CD-48F2-BE93-59ED8151F495}"/>
                  </a:ext>
                </a:extLst>
              </p:cNvPr>
              <p:cNvSpPr>
                <a:spLocks/>
              </p:cNvSpPr>
              <p:nvPr/>
            </p:nvSpPr>
            <p:spPr bwMode="auto">
              <a:xfrm>
                <a:off x="1017"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2 w 44"/>
                  <a:gd name="T17" fmla="*/ 30 h 44"/>
                  <a:gd name="T18" fmla="*/ 0 w 44"/>
                  <a:gd name="T19" fmla="*/ 22 h 44"/>
                  <a:gd name="T20" fmla="*/ 0 w 44"/>
                  <a:gd name="T21" fmla="*/ 22 h 44"/>
                  <a:gd name="T22" fmla="*/ 2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3"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19" name="Freeform 819">
                <a:extLst>
                  <a:ext uri="{FF2B5EF4-FFF2-40B4-BE49-F238E27FC236}">
                    <a16:creationId xmlns:a16="http://schemas.microsoft.com/office/drawing/2014/main" id="{4756A0BB-FFC6-4AF0-8172-495F4F6D4998}"/>
                  </a:ext>
                </a:extLst>
              </p:cNvPr>
              <p:cNvSpPr>
                <a:spLocks/>
              </p:cNvSpPr>
              <p:nvPr/>
            </p:nvSpPr>
            <p:spPr bwMode="auto">
              <a:xfrm>
                <a:off x="1017"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2 w 44"/>
                  <a:gd name="T17" fmla="*/ 30 h 44"/>
                  <a:gd name="T18" fmla="*/ 0 w 44"/>
                  <a:gd name="T19" fmla="*/ 22 h 44"/>
                  <a:gd name="T20" fmla="*/ 0 w 44"/>
                  <a:gd name="T21" fmla="*/ 22 h 44"/>
                  <a:gd name="T22" fmla="*/ 2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3"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20" name="Freeform 820">
                <a:extLst>
                  <a:ext uri="{FF2B5EF4-FFF2-40B4-BE49-F238E27FC236}">
                    <a16:creationId xmlns:a16="http://schemas.microsoft.com/office/drawing/2014/main" id="{1216121B-4B0F-463E-8EB6-C4B7404783DC}"/>
                  </a:ext>
                </a:extLst>
              </p:cNvPr>
              <p:cNvSpPr>
                <a:spLocks/>
              </p:cNvSpPr>
              <p:nvPr/>
            </p:nvSpPr>
            <p:spPr bwMode="auto">
              <a:xfrm>
                <a:off x="1028" y="3066"/>
                <a:ext cx="22" cy="23"/>
              </a:xfrm>
              <a:custGeom>
                <a:avLst/>
                <a:gdLst>
                  <a:gd name="T0" fmla="*/ 21 w 22"/>
                  <a:gd name="T1" fmla="*/ 11 h 23"/>
                  <a:gd name="T2" fmla="*/ 20 w 22"/>
                  <a:gd name="T3" fmla="*/ 16 h 23"/>
                  <a:gd name="T4" fmla="*/ 16 w 22"/>
                  <a:gd name="T5" fmla="*/ 20 h 23"/>
                  <a:gd name="T6" fmla="*/ 10 w 22"/>
                  <a:gd name="T7" fmla="*/ 22 h 23"/>
                  <a:gd name="T8" fmla="*/ 10 w 22"/>
                  <a:gd name="T9" fmla="*/ 22 h 23"/>
                  <a:gd name="T10" fmla="*/ 5 w 22"/>
                  <a:gd name="T11" fmla="*/ 20 h 23"/>
                  <a:gd name="T12" fmla="*/ 1 w 22"/>
                  <a:gd name="T13" fmla="*/ 16 h 23"/>
                  <a:gd name="T14" fmla="*/ 0 w 22"/>
                  <a:gd name="T15" fmla="*/ 11 h 23"/>
                  <a:gd name="T16" fmla="*/ 0 w 22"/>
                  <a:gd name="T17" fmla="*/ 11 h 23"/>
                  <a:gd name="T18" fmla="*/ 1 w 22"/>
                  <a:gd name="T19" fmla="*/ 5 h 23"/>
                  <a:gd name="T20" fmla="*/ 5 w 22"/>
                  <a:gd name="T21" fmla="*/ 1 h 23"/>
                  <a:gd name="T22" fmla="*/ 10 w 22"/>
                  <a:gd name="T23" fmla="*/ 0 h 23"/>
                  <a:gd name="T24" fmla="*/ 10 w 22"/>
                  <a:gd name="T25" fmla="*/ 0 h 23"/>
                  <a:gd name="T26" fmla="*/ 16 w 22"/>
                  <a:gd name="T27" fmla="*/ 1 h 23"/>
                  <a:gd name="T28" fmla="*/ 20 w 22"/>
                  <a:gd name="T29" fmla="*/ 5 h 23"/>
                  <a:gd name="T30" fmla="*/ 21 w 22"/>
                  <a:gd name="T31" fmla="*/ 11 h 23"/>
                  <a:gd name="T32" fmla="*/ 21 w 22"/>
                  <a:gd name="T33" fmla="*/ 11 h 23"/>
                  <a:gd name="T34" fmla="*/ 21 w 22"/>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2"/>
                  <a:gd name="T55" fmla="*/ 0 h 23"/>
                  <a:gd name="T56" fmla="*/ 22 w 2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2" h="23">
                    <a:moveTo>
                      <a:pt x="21" y="11"/>
                    </a:moveTo>
                    <a:lnTo>
                      <a:pt x="20" y="16"/>
                    </a:lnTo>
                    <a:lnTo>
                      <a:pt x="16" y="20"/>
                    </a:lnTo>
                    <a:lnTo>
                      <a:pt x="10" y="22"/>
                    </a:lnTo>
                    <a:lnTo>
                      <a:pt x="5" y="20"/>
                    </a:lnTo>
                    <a:lnTo>
                      <a:pt x="1" y="16"/>
                    </a:lnTo>
                    <a:lnTo>
                      <a:pt x="0" y="11"/>
                    </a:lnTo>
                    <a:lnTo>
                      <a:pt x="1" y="5"/>
                    </a:lnTo>
                    <a:lnTo>
                      <a:pt x="5" y="1"/>
                    </a:lnTo>
                    <a:lnTo>
                      <a:pt x="10" y="0"/>
                    </a:lnTo>
                    <a:lnTo>
                      <a:pt x="16" y="1"/>
                    </a:lnTo>
                    <a:lnTo>
                      <a:pt x="20" y="5"/>
                    </a:lnTo>
                    <a:lnTo>
                      <a:pt x="21"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21" name="Freeform 821">
                <a:extLst>
                  <a:ext uri="{FF2B5EF4-FFF2-40B4-BE49-F238E27FC236}">
                    <a16:creationId xmlns:a16="http://schemas.microsoft.com/office/drawing/2014/main" id="{A8943AA7-7B17-4442-AE65-4589B733BD24}"/>
                  </a:ext>
                </a:extLst>
              </p:cNvPr>
              <p:cNvSpPr>
                <a:spLocks/>
              </p:cNvSpPr>
              <p:nvPr/>
            </p:nvSpPr>
            <p:spPr bwMode="auto">
              <a:xfrm>
                <a:off x="1028" y="3066"/>
                <a:ext cx="22" cy="23"/>
              </a:xfrm>
              <a:custGeom>
                <a:avLst/>
                <a:gdLst>
                  <a:gd name="T0" fmla="*/ 21 w 22"/>
                  <a:gd name="T1" fmla="*/ 11 h 23"/>
                  <a:gd name="T2" fmla="*/ 20 w 22"/>
                  <a:gd name="T3" fmla="*/ 16 h 23"/>
                  <a:gd name="T4" fmla="*/ 16 w 22"/>
                  <a:gd name="T5" fmla="*/ 20 h 23"/>
                  <a:gd name="T6" fmla="*/ 10 w 22"/>
                  <a:gd name="T7" fmla="*/ 22 h 23"/>
                  <a:gd name="T8" fmla="*/ 10 w 22"/>
                  <a:gd name="T9" fmla="*/ 22 h 23"/>
                  <a:gd name="T10" fmla="*/ 5 w 22"/>
                  <a:gd name="T11" fmla="*/ 20 h 23"/>
                  <a:gd name="T12" fmla="*/ 1 w 22"/>
                  <a:gd name="T13" fmla="*/ 16 h 23"/>
                  <a:gd name="T14" fmla="*/ 0 w 22"/>
                  <a:gd name="T15" fmla="*/ 11 h 23"/>
                  <a:gd name="T16" fmla="*/ 0 w 22"/>
                  <a:gd name="T17" fmla="*/ 11 h 23"/>
                  <a:gd name="T18" fmla="*/ 1 w 22"/>
                  <a:gd name="T19" fmla="*/ 5 h 23"/>
                  <a:gd name="T20" fmla="*/ 5 w 22"/>
                  <a:gd name="T21" fmla="*/ 1 h 23"/>
                  <a:gd name="T22" fmla="*/ 10 w 22"/>
                  <a:gd name="T23" fmla="*/ 0 h 23"/>
                  <a:gd name="T24" fmla="*/ 10 w 22"/>
                  <a:gd name="T25" fmla="*/ 0 h 23"/>
                  <a:gd name="T26" fmla="*/ 16 w 22"/>
                  <a:gd name="T27" fmla="*/ 1 h 23"/>
                  <a:gd name="T28" fmla="*/ 20 w 22"/>
                  <a:gd name="T29" fmla="*/ 5 h 23"/>
                  <a:gd name="T30" fmla="*/ 21 w 22"/>
                  <a:gd name="T31" fmla="*/ 11 h 23"/>
                  <a:gd name="T32" fmla="*/ 21 w 22"/>
                  <a:gd name="T33" fmla="*/ 11 h 23"/>
                  <a:gd name="T34" fmla="*/ 21 w 22"/>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2"/>
                  <a:gd name="T55" fmla="*/ 0 h 23"/>
                  <a:gd name="T56" fmla="*/ 22 w 2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2" h="23">
                    <a:moveTo>
                      <a:pt x="21" y="11"/>
                    </a:moveTo>
                    <a:lnTo>
                      <a:pt x="20" y="16"/>
                    </a:lnTo>
                    <a:lnTo>
                      <a:pt x="16" y="20"/>
                    </a:lnTo>
                    <a:lnTo>
                      <a:pt x="10" y="22"/>
                    </a:lnTo>
                    <a:lnTo>
                      <a:pt x="5" y="20"/>
                    </a:lnTo>
                    <a:lnTo>
                      <a:pt x="1" y="16"/>
                    </a:lnTo>
                    <a:lnTo>
                      <a:pt x="0" y="11"/>
                    </a:lnTo>
                    <a:lnTo>
                      <a:pt x="1" y="5"/>
                    </a:lnTo>
                    <a:lnTo>
                      <a:pt x="5" y="1"/>
                    </a:lnTo>
                    <a:lnTo>
                      <a:pt x="10" y="0"/>
                    </a:lnTo>
                    <a:lnTo>
                      <a:pt x="16" y="1"/>
                    </a:lnTo>
                    <a:lnTo>
                      <a:pt x="20" y="5"/>
                    </a:lnTo>
                    <a:lnTo>
                      <a:pt x="21"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22" name="Freeform 822">
                <a:extLst>
                  <a:ext uri="{FF2B5EF4-FFF2-40B4-BE49-F238E27FC236}">
                    <a16:creationId xmlns:a16="http://schemas.microsoft.com/office/drawing/2014/main" id="{BB55955A-ED45-4166-8D04-112267780D18}"/>
                  </a:ext>
                </a:extLst>
              </p:cNvPr>
              <p:cNvSpPr>
                <a:spLocks/>
              </p:cNvSpPr>
              <p:nvPr/>
            </p:nvSpPr>
            <p:spPr bwMode="auto">
              <a:xfrm>
                <a:off x="1152"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2 w 44"/>
                  <a:gd name="T17" fmla="*/ 30 h 44"/>
                  <a:gd name="T18" fmla="*/ 0 w 44"/>
                  <a:gd name="T19" fmla="*/ 22 h 44"/>
                  <a:gd name="T20" fmla="*/ 0 w 44"/>
                  <a:gd name="T21" fmla="*/ 22 h 44"/>
                  <a:gd name="T22" fmla="*/ 2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3"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23" name="Freeform 823">
                <a:extLst>
                  <a:ext uri="{FF2B5EF4-FFF2-40B4-BE49-F238E27FC236}">
                    <a16:creationId xmlns:a16="http://schemas.microsoft.com/office/drawing/2014/main" id="{8C4B7DF0-81BF-4A7F-85B3-ADFAED18B397}"/>
                  </a:ext>
                </a:extLst>
              </p:cNvPr>
              <p:cNvSpPr>
                <a:spLocks/>
              </p:cNvSpPr>
              <p:nvPr/>
            </p:nvSpPr>
            <p:spPr bwMode="auto">
              <a:xfrm>
                <a:off x="1152"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2 w 44"/>
                  <a:gd name="T17" fmla="*/ 30 h 44"/>
                  <a:gd name="T18" fmla="*/ 0 w 44"/>
                  <a:gd name="T19" fmla="*/ 22 h 44"/>
                  <a:gd name="T20" fmla="*/ 0 w 44"/>
                  <a:gd name="T21" fmla="*/ 22 h 44"/>
                  <a:gd name="T22" fmla="*/ 2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3"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24" name="Freeform 824">
                <a:extLst>
                  <a:ext uri="{FF2B5EF4-FFF2-40B4-BE49-F238E27FC236}">
                    <a16:creationId xmlns:a16="http://schemas.microsoft.com/office/drawing/2014/main" id="{92170B24-D5D8-426C-A65A-2A69E55A4090}"/>
                  </a:ext>
                </a:extLst>
              </p:cNvPr>
              <p:cNvSpPr>
                <a:spLocks/>
              </p:cNvSpPr>
              <p:nvPr/>
            </p:nvSpPr>
            <p:spPr bwMode="auto">
              <a:xfrm>
                <a:off x="1163" y="3066"/>
                <a:ext cx="22" cy="23"/>
              </a:xfrm>
              <a:custGeom>
                <a:avLst/>
                <a:gdLst>
                  <a:gd name="T0" fmla="*/ 21 w 22"/>
                  <a:gd name="T1" fmla="*/ 11 h 23"/>
                  <a:gd name="T2" fmla="*/ 20 w 22"/>
                  <a:gd name="T3" fmla="*/ 16 h 23"/>
                  <a:gd name="T4" fmla="*/ 16 w 22"/>
                  <a:gd name="T5" fmla="*/ 20 h 23"/>
                  <a:gd name="T6" fmla="*/ 10 w 22"/>
                  <a:gd name="T7" fmla="*/ 22 h 23"/>
                  <a:gd name="T8" fmla="*/ 10 w 22"/>
                  <a:gd name="T9" fmla="*/ 22 h 23"/>
                  <a:gd name="T10" fmla="*/ 5 w 22"/>
                  <a:gd name="T11" fmla="*/ 20 h 23"/>
                  <a:gd name="T12" fmla="*/ 1 w 22"/>
                  <a:gd name="T13" fmla="*/ 16 h 23"/>
                  <a:gd name="T14" fmla="*/ 0 w 22"/>
                  <a:gd name="T15" fmla="*/ 11 h 23"/>
                  <a:gd name="T16" fmla="*/ 0 w 22"/>
                  <a:gd name="T17" fmla="*/ 11 h 23"/>
                  <a:gd name="T18" fmla="*/ 1 w 22"/>
                  <a:gd name="T19" fmla="*/ 5 h 23"/>
                  <a:gd name="T20" fmla="*/ 5 w 22"/>
                  <a:gd name="T21" fmla="*/ 1 h 23"/>
                  <a:gd name="T22" fmla="*/ 10 w 22"/>
                  <a:gd name="T23" fmla="*/ 0 h 23"/>
                  <a:gd name="T24" fmla="*/ 10 w 22"/>
                  <a:gd name="T25" fmla="*/ 0 h 23"/>
                  <a:gd name="T26" fmla="*/ 16 w 22"/>
                  <a:gd name="T27" fmla="*/ 1 h 23"/>
                  <a:gd name="T28" fmla="*/ 20 w 22"/>
                  <a:gd name="T29" fmla="*/ 5 h 23"/>
                  <a:gd name="T30" fmla="*/ 21 w 22"/>
                  <a:gd name="T31" fmla="*/ 11 h 23"/>
                  <a:gd name="T32" fmla="*/ 21 w 22"/>
                  <a:gd name="T33" fmla="*/ 11 h 23"/>
                  <a:gd name="T34" fmla="*/ 21 w 22"/>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2"/>
                  <a:gd name="T55" fmla="*/ 0 h 23"/>
                  <a:gd name="T56" fmla="*/ 22 w 2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2" h="23">
                    <a:moveTo>
                      <a:pt x="21" y="11"/>
                    </a:moveTo>
                    <a:lnTo>
                      <a:pt x="20" y="16"/>
                    </a:lnTo>
                    <a:lnTo>
                      <a:pt x="16" y="20"/>
                    </a:lnTo>
                    <a:lnTo>
                      <a:pt x="10" y="22"/>
                    </a:lnTo>
                    <a:lnTo>
                      <a:pt x="5" y="20"/>
                    </a:lnTo>
                    <a:lnTo>
                      <a:pt x="1" y="16"/>
                    </a:lnTo>
                    <a:lnTo>
                      <a:pt x="0" y="11"/>
                    </a:lnTo>
                    <a:lnTo>
                      <a:pt x="1" y="5"/>
                    </a:lnTo>
                    <a:lnTo>
                      <a:pt x="5" y="1"/>
                    </a:lnTo>
                    <a:lnTo>
                      <a:pt x="10" y="0"/>
                    </a:lnTo>
                    <a:lnTo>
                      <a:pt x="16" y="1"/>
                    </a:lnTo>
                    <a:lnTo>
                      <a:pt x="20" y="5"/>
                    </a:lnTo>
                    <a:lnTo>
                      <a:pt x="21"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25" name="Freeform 825">
                <a:extLst>
                  <a:ext uri="{FF2B5EF4-FFF2-40B4-BE49-F238E27FC236}">
                    <a16:creationId xmlns:a16="http://schemas.microsoft.com/office/drawing/2014/main" id="{479ED42A-0F49-436A-9607-643A1602D19F}"/>
                  </a:ext>
                </a:extLst>
              </p:cNvPr>
              <p:cNvSpPr>
                <a:spLocks/>
              </p:cNvSpPr>
              <p:nvPr/>
            </p:nvSpPr>
            <p:spPr bwMode="auto">
              <a:xfrm>
                <a:off x="1163" y="3066"/>
                <a:ext cx="22" cy="23"/>
              </a:xfrm>
              <a:custGeom>
                <a:avLst/>
                <a:gdLst>
                  <a:gd name="T0" fmla="*/ 21 w 22"/>
                  <a:gd name="T1" fmla="*/ 11 h 23"/>
                  <a:gd name="T2" fmla="*/ 20 w 22"/>
                  <a:gd name="T3" fmla="*/ 16 h 23"/>
                  <a:gd name="T4" fmla="*/ 16 w 22"/>
                  <a:gd name="T5" fmla="*/ 20 h 23"/>
                  <a:gd name="T6" fmla="*/ 10 w 22"/>
                  <a:gd name="T7" fmla="*/ 22 h 23"/>
                  <a:gd name="T8" fmla="*/ 10 w 22"/>
                  <a:gd name="T9" fmla="*/ 22 h 23"/>
                  <a:gd name="T10" fmla="*/ 5 w 22"/>
                  <a:gd name="T11" fmla="*/ 20 h 23"/>
                  <a:gd name="T12" fmla="*/ 1 w 22"/>
                  <a:gd name="T13" fmla="*/ 16 h 23"/>
                  <a:gd name="T14" fmla="*/ 0 w 22"/>
                  <a:gd name="T15" fmla="*/ 11 h 23"/>
                  <a:gd name="T16" fmla="*/ 0 w 22"/>
                  <a:gd name="T17" fmla="*/ 11 h 23"/>
                  <a:gd name="T18" fmla="*/ 1 w 22"/>
                  <a:gd name="T19" fmla="*/ 5 h 23"/>
                  <a:gd name="T20" fmla="*/ 5 w 22"/>
                  <a:gd name="T21" fmla="*/ 1 h 23"/>
                  <a:gd name="T22" fmla="*/ 10 w 22"/>
                  <a:gd name="T23" fmla="*/ 0 h 23"/>
                  <a:gd name="T24" fmla="*/ 10 w 22"/>
                  <a:gd name="T25" fmla="*/ 0 h 23"/>
                  <a:gd name="T26" fmla="*/ 16 w 22"/>
                  <a:gd name="T27" fmla="*/ 1 h 23"/>
                  <a:gd name="T28" fmla="*/ 20 w 22"/>
                  <a:gd name="T29" fmla="*/ 5 h 23"/>
                  <a:gd name="T30" fmla="*/ 21 w 22"/>
                  <a:gd name="T31" fmla="*/ 11 h 23"/>
                  <a:gd name="T32" fmla="*/ 21 w 22"/>
                  <a:gd name="T33" fmla="*/ 11 h 23"/>
                  <a:gd name="T34" fmla="*/ 21 w 22"/>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2"/>
                  <a:gd name="T55" fmla="*/ 0 h 23"/>
                  <a:gd name="T56" fmla="*/ 22 w 22"/>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2" h="23">
                    <a:moveTo>
                      <a:pt x="21" y="11"/>
                    </a:moveTo>
                    <a:lnTo>
                      <a:pt x="20" y="16"/>
                    </a:lnTo>
                    <a:lnTo>
                      <a:pt x="16" y="20"/>
                    </a:lnTo>
                    <a:lnTo>
                      <a:pt x="10" y="22"/>
                    </a:lnTo>
                    <a:lnTo>
                      <a:pt x="5" y="20"/>
                    </a:lnTo>
                    <a:lnTo>
                      <a:pt x="1" y="16"/>
                    </a:lnTo>
                    <a:lnTo>
                      <a:pt x="0" y="11"/>
                    </a:lnTo>
                    <a:lnTo>
                      <a:pt x="1" y="5"/>
                    </a:lnTo>
                    <a:lnTo>
                      <a:pt x="5" y="1"/>
                    </a:lnTo>
                    <a:lnTo>
                      <a:pt x="10" y="0"/>
                    </a:lnTo>
                    <a:lnTo>
                      <a:pt x="16" y="1"/>
                    </a:lnTo>
                    <a:lnTo>
                      <a:pt x="20" y="5"/>
                    </a:lnTo>
                    <a:lnTo>
                      <a:pt x="21"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26" name="Freeform 826">
                <a:extLst>
                  <a:ext uri="{FF2B5EF4-FFF2-40B4-BE49-F238E27FC236}">
                    <a16:creationId xmlns:a16="http://schemas.microsoft.com/office/drawing/2014/main" id="{EC071909-CC3E-4A0A-A858-EAF7832DFF9C}"/>
                  </a:ext>
                </a:extLst>
              </p:cNvPr>
              <p:cNvSpPr>
                <a:spLocks/>
              </p:cNvSpPr>
              <p:nvPr/>
            </p:nvSpPr>
            <p:spPr bwMode="auto">
              <a:xfrm>
                <a:off x="1045" y="3056"/>
                <a:ext cx="123" cy="38"/>
              </a:xfrm>
              <a:custGeom>
                <a:avLst/>
                <a:gdLst>
                  <a:gd name="T0" fmla="*/ 107 w 123"/>
                  <a:gd name="T1" fmla="*/ 21 h 38"/>
                  <a:gd name="T2" fmla="*/ 109 w 123"/>
                  <a:gd name="T3" fmla="*/ 11 h 38"/>
                  <a:gd name="T4" fmla="*/ 114 w 123"/>
                  <a:gd name="T5" fmla="*/ 4 h 38"/>
                  <a:gd name="T6" fmla="*/ 122 w 123"/>
                  <a:gd name="T7" fmla="*/ 0 h 38"/>
                  <a:gd name="T8" fmla="*/ 122 w 123"/>
                  <a:gd name="T9" fmla="*/ 0 h 38"/>
                  <a:gd name="T10" fmla="*/ 114 w 123"/>
                  <a:gd name="T11" fmla="*/ 1 h 38"/>
                  <a:gd name="T12" fmla="*/ 106 w 123"/>
                  <a:gd name="T13" fmla="*/ 2 h 38"/>
                  <a:gd name="T14" fmla="*/ 98 w 123"/>
                  <a:gd name="T15" fmla="*/ 3 h 38"/>
                  <a:gd name="T16" fmla="*/ 90 w 123"/>
                  <a:gd name="T17" fmla="*/ 3 h 38"/>
                  <a:gd name="T18" fmla="*/ 82 w 123"/>
                  <a:gd name="T19" fmla="*/ 4 h 38"/>
                  <a:gd name="T20" fmla="*/ 74 w 123"/>
                  <a:gd name="T21" fmla="*/ 4 h 38"/>
                  <a:gd name="T22" fmla="*/ 66 w 123"/>
                  <a:gd name="T23" fmla="*/ 4 h 38"/>
                  <a:gd name="T24" fmla="*/ 58 w 123"/>
                  <a:gd name="T25" fmla="*/ 4 h 38"/>
                  <a:gd name="T26" fmla="*/ 50 w 123"/>
                  <a:gd name="T27" fmla="*/ 4 h 38"/>
                  <a:gd name="T28" fmla="*/ 42 w 123"/>
                  <a:gd name="T29" fmla="*/ 3 h 38"/>
                  <a:gd name="T30" fmla="*/ 34 w 123"/>
                  <a:gd name="T31" fmla="*/ 3 h 38"/>
                  <a:gd name="T32" fmla="*/ 26 w 123"/>
                  <a:gd name="T33" fmla="*/ 2 h 38"/>
                  <a:gd name="T34" fmla="*/ 17 w 123"/>
                  <a:gd name="T35" fmla="*/ 2 h 38"/>
                  <a:gd name="T36" fmla="*/ 9 w 123"/>
                  <a:gd name="T37" fmla="*/ 1 h 38"/>
                  <a:gd name="T38" fmla="*/ 0 w 123"/>
                  <a:gd name="T39" fmla="*/ 0 h 38"/>
                  <a:gd name="T40" fmla="*/ 0 w 123"/>
                  <a:gd name="T41" fmla="*/ 0 h 38"/>
                  <a:gd name="T42" fmla="*/ 8 w 123"/>
                  <a:gd name="T43" fmla="*/ 4 h 38"/>
                  <a:gd name="T44" fmla="*/ 13 w 123"/>
                  <a:gd name="T45" fmla="*/ 11 h 38"/>
                  <a:gd name="T46" fmla="*/ 15 w 123"/>
                  <a:gd name="T47" fmla="*/ 21 h 38"/>
                  <a:gd name="T48" fmla="*/ 15 w 123"/>
                  <a:gd name="T49" fmla="*/ 21 h 38"/>
                  <a:gd name="T50" fmla="*/ 14 w 123"/>
                  <a:gd name="T51" fmla="*/ 28 h 38"/>
                  <a:gd name="T52" fmla="*/ 12 w 123"/>
                  <a:gd name="T53" fmla="*/ 32 h 38"/>
                  <a:gd name="T54" fmla="*/ 9 w 123"/>
                  <a:gd name="T55" fmla="*/ 36 h 38"/>
                  <a:gd name="T56" fmla="*/ 9 w 123"/>
                  <a:gd name="T57" fmla="*/ 36 h 38"/>
                  <a:gd name="T58" fmla="*/ 16 w 123"/>
                  <a:gd name="T59" fmla="*/ 32 h 38"/>
                  <a:gd name="T60" fmla="*/ 24 w 123"/>
                  <a:gd name="T61" fmla="*/ 29 h 38"/>
                  <a:gd name="T62" fmla="*/ 31 w 123"/>
                  <a:gd name="T63" fmla="*/ 26 h 38"/>
                  <a:gd name="T64" fmla="*/ 38 w 123"/>
                  <a:gd name="T65" fmla="*/ 24 h 38"/>
                  <a:gd name="T66" fmla="*/ 45 w 123"/>
                  <a:gd name="T67" fmla="*/ 22 h 38"/>
                  <a:gd name="T68" fmla="*/ 52 w 123"/>
                  <a:gd name="T69" fmla="*/ 21 h 38"/>
                  <a:gd name="T70" fmla="*/ 59 w 123"/>
                  <a:gd name="T71" fmla="*/ 21 h 38"/>
                  <a:gd name="T72" fmla="*/ 66 w 123"/>
                  <a:gd name="T73" fmla="*/ 21 h 38"/>
                  <a:gd name="T74" fmla="*/ 73 w 123"/>
                  <a:gd name="T75" fmla="*/ 22 h 38"/>
                  <a:gd name="T76" fmla="*/ 79 w 123"/>
                  <a:gd name="T77" fmla="*/ 23 h 38"/>
                  <a:gd name="T78" fmla="*/ 86 w 123"/>
                  <a:gd name="T79" fmla="*/ 25 h 38"/>
                  <a:gd name="T80" fmla="*/ 93 w 123"/>
                  <a:gd name="T81" fmla="*/ 27 h 38"/>
                  <a:gd name="T82" fmla="*/ 100 w 123"/>
                  <a:gd name="T83" fmla="*/ 30 h 38"/>
                  <a:gd name="T84" fmla="*/ 107 w 123"/>
                  <a:gd name="T85" fmla="*/ 33 h 38"/>
                  <a:gd name="T86" fmla="*/ 114 w 123"/>
                  <a:gd name="T87" fmla="*/ 37 h 38"/>
                  <a:gd name="T88" fmla="*/ 114 w 123"/>
                  <a:gd name="T89" fmla="*/ 37 h 38"/>
                  <a:gd name="T90" fmla="*/ 111 w 123"/>
                  <a:gd name="T91" fmla="*/ 33 h 38"/>
                  <a:gd name="T92" fmla="*/ 108 w 123"/>
                  <a:gd name="T93" fmla="*/ 28 h 38"/>
                  <a:gd name="T94" fmla="*/ 107 w 123"/>
                  <a:gd name="T95" fmla="*/ 21 h 38"/>
                  <a:gd name="T96" fmla="*/ 107 w 123"/>
                  <a:gd name="T97" fmla="*/ 21 h 38"/>
                  <a:gd name="T98" fmla="*/ 107 w 123"/>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3"/>
                  <a:gd name="T151" fmla="*/ 0 h 38"/>
                  <a:gd name="T152" fmla="*/ 123 w 123"/>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3" h="38">
                    <a:moveTo>
                      <a:pt x="107" y="21"/>
                    </a:moveTo>
                    <a:lnTo>
                      <a:pt x="109" y="11"/>
                    </a:lnTo>
                    <a:lnTo>
                      <a:pt x="114" y="4"/>
                    </a:lnTo>
                    <a:lnTo>
                      <a:pt x="122" y="0"/>
                    </a:lnTo>
                    <a:lnTo>
                      <a:pt x="114" y="1"/>
                    </a:lnTo>
                    <a:lnTo>
                      <a:pt x="106" y="2"/>
                    </a:lnTo>
                    <a:lnTo>
                      <a:pt x="98" y="3"/>
                    </a:lnTo>
                    <a:lnTo>
                      <a:pt x="90" y="3"/>
                    </a:lnTo>
                    <a:lnTo>
                      <a:pt x="82" y="4"/>
                    </a:lnTo>
                    <a:lnTo>
                      <a:pt x="74" y="4"/>
                    </a:lnTo>
                    <a:lnTo>
                      <a:pt x="66" y="4"/>
                    </a:lnTo>
                    <a:lnTo>
                      <a:pt x="58" y="4"/>
                    </a:lnTo>
                    <a:lnTo>
                      <a:pt x="50" y="4"/>
                    </a:lnTo>
                    <a:lnTo>
                      <a:pt x="42" y="3"/>
                    </a:lnTo>
                    <a:lnTo>
                      <a:pt x="34" y="3"/>
                    </a:lnTo>
                    <a:lnTo>
                      <a:pt x="26" y="2"/>
                    </a:lnTo>
                    <a:lnTo>
                      <a:pt x="17" y="2"/>
                    </a:lnTo>
                    <a:lnTo>
                      <a:pt x="9" y="1"/>
                    </a:lnTo>
                    <a:lnTo>
                      <a:pt x="0" y="0"/>
                    </a:lnTo>
                    <a:lnTo>
                      <a:pt x="8" y="4"/>
                    </a:lnTo>
                    <a:lnTo>
                      <a:pt x="13" y="11"/>
                    </a:lnTo>
                    <a:lnTo>
                      <a:pt x="15" y="21"/>
                    </a:lnTo>
                    <a:lnTo>
                      <a:pt x="14" y="28"/>
                    </a:lnTo>
                    <a:lnTo>
                      <a:pt x="12" y="32"/>
                    </a:lnTo>
                    <a:lnTo>
                      <a:pt x="9" y="36"/>
                    </a:lnTo>
                    <a:lnTo>
                      <a:pt x="16" y="32"/>
                    </a:lnTo>
                    <a:lnTo>
                      <a:pt x="24" y="29"/>
                    </a:lnTo>
                    <a:lnTo>
                      <a:pt x="31" y="26"/>
                    </a:lnTo>
                    <a:lnTo>
                      <a:pt x="38" y="24"/>
                    </a:lnTo>
                    <a:lnTo>
                      <a:pt x="45" y="22"/>
                    </a:lnTo>
                    <a:lnTo>
                      <a:pt x="52" y="21"/>
                    </a:lnTo>
                    <a:lnTo>
                      <a:pt x="59" y="21"/>
                    </a:lnTo>
                    <a:lnTo>
                      <a:pt x="66" y="21"/>
                    </a:lnTo>
                    <a:lnTo>
                      <a:pt x="73" y="22"/>
                    </a:lnTo>
                    <a:lnTo>
                      <a:pt x="79" y="23"/>
                    </a:lnTo>
                    <a:lnTo>
                      <a:pt x="86" y="25"/>
                    </a:lnTo>
                    <a:lnTo>
                      <a:pt x="93" y="27"/>
                    </a:lnTo>
                    <a:lnTo>
                      <a:pt x="100" y="30"/>
                    </a:lnTo>
                    <a:lnTo>
                      <a:pt x="107" y="33"/>
                    </a:lnTo>
                    <a:lnTo>
                      <a:pt x="114" y="37"/>
                    </a:lnTo>
                    <a:lnTo>
                      <a:pt x="111" y="33"/>
                    </a:lnTo>
                    <a:lnTo>
                      <a:pt x="108" y="28"/>
                    </a:lnTo>
                    <a:lnTo>
                      <a:pt x="107" y="2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27" name="Freeform 827">
                <a:extLst>
                  <a:ext uri="{FF2B5EF4-FFF2-40B4-BE49-F238E27FC236}">
                    <a16:creationId xmlns:a16="http://schemas.microsoft.com/office/drawing/2014/main" id="{D8FFFDEA-3129-4C03-92BD-DBD2658C15B1}"/>
                  </a:ext>
                </a:extLst>
              </p:cNvPr>
              <p:cNvSpPr>
                <a:spLocks/>
              </p:cNvSpPr>
              <p:nvPr/>
            </p:nvSpPr>
            <p:spPr bwMode="auto">
              <a:xfrm>
                <a:off x="1045" y="3056"/>
                <a:ext cx="123" cy="38"/>
              </a:xfrm>
              <a:custGeom>
                <a:avLst/>
                <a:gdLst>
                  <a:gd name="T0" fmla="*/ 107 w 123"/>
                  <a:gd name="T1" fmla="*/ 21 h 38"/>
                  <a:gd name="T2" fmla="*/ 109 w 123"/>
                  <a:gd name="T3" fmla="*/ 11 h 38"/>
                  <a:gd name="T4" fmla="*/ 114 w 123"/>
                  <a:gd name="T5" fmla="*/ 4 h 38"/>
                  <a:gd name="T6" fmla="*/ 122 w 123"/>
                  <a:gd name="T7" fmla="*/ 0 h 38"/>
                  <a:gd name="T8" fmla="*/ 122 w 123"/>
                  <a:gd name="T9" fmla="*/ 0 h 38"/>
                  <a:gd name="T10" fmla="*/ 114 w 123"/>
                  <a:gd name="T11" fmla="*/ 1 h 38"/>
                  <a:gd name="T12" fmla="*/ 106 w 123"/>
                  <a:gd name="T13" fmla="*/ 2 h 38"/>
                  <a:gd name="T14" fmla="*/ 98 w 123"/>
                  <a:gd name="T15" fmla="*/ 3 h 38"/>
                  <a:gd name="T16" fmla="*/ 90 w 123"/>
                  <a:gd name="T17" fmla="*/ 3 h 38"/>
                  <a:gd name="T18" fmla="*/ 82 w 123"/>
                  <a:gd name="T19" fmla="*/ 4 h 38"/>
                  <a:gd name="T20" fmla="*/ 74 w 123"/>
                  <a:gd name="T21" fmla="*/ 4 h 38"/>
                  <a:gd name="T22" fmla="*/ 66 w 123"/>
                  <a:gd name="T23" fmla="*/ 4 h 38"/>
                  <a:gd name="T24" fmla="*/ 58 w 123"/>
                  <a:gd name="T25" fmla="*/ 4 h 38"/>
                  <a:gd name="T26" fmla="*/ 50 w 123"/>
                  <a:gd name="T27" fmla="*/ 4 h 38"/>
                  <a:gd name="T28" fmla="*/ 42 w 123"/>
                  <a:gd name="T29" fmla="*/ 3 h 38"/>
                  <a:gd name="T30" fmla="*/ 34 w 123"/>
                  <a:gd name="T31" fmla="*/ 3 h 38"/>
                  <a:gd name="T32" fmla="*/ 26 w 123"/>
                  <a:gd name="T33" fmla="*/ 2 h 38"/>
                  <a:gd name="T34" fmla="*/ 17 w 123"/>
                  <a:gd name="T35" fmla="*/ 2 h 38"/>
                  <a:gd name="T36" fmla="*/ 9 w 123"/>
                  <a:gd name="T37" fmla="*/ 1 h 38"/>
                  <a:gd name="T38" fmla="*/ 0 w 123"/>
                  <a:gd name="T39" fmla="*/ 0 h 38"/>
                  <a:gd name="T40" fmla="*/ 0 w 123"/>
                  <a:gd name="T41" fmla="*/ 0 h 38"/>
                  <a:gd name="T42" fmla="*/ 8 w 123"/>
                  <a:gd name="T43" fmla="*/ 4 h 38"/>
                  <a:gd name="T44" fmla="*/ 13 w 123"/>
                  <a:gd name="T45" fmla="*/ 11 h 38"/>
                  <a:gd name="T46" fmla="*/ 15 w 123"/>
                  <a:gd name="T47" fmla="*/ 21 h 38"/>
                  <a:gd name="T48" fmla="*/ 15 w 123"/>
                  <a:gd name="T49" fmla="*/ 21 h 38"/>
                  <a:gd name="T50" fmla="*/ 14 w 123"/>
                  <a:gd name="T51" fmla="*/ 28 h 38"/>
                  <a:gd name="T52" fmla="*/ 12 w 123"/>
                  <a:gd name="T53" fmla="*/ 32 h 38"/>
                  <a:gd name="T54" fmla="*/ 9 w 123"/>
                  <a:gd name="T55" fmla="*/ 36 h 38"/>
                  <a:gd name="T56" fmla="*/ 9 w 123"/>
                  <a:gd name="T57" fmla="*/ 36 h 38"/>
                  <a:gd name="T58" fmla="*/ 16 w 123"/>
                  <a:gd name="T59" fmla="*/ 32 h 38"/>
                  <a:gd name="T60" fmla="*/ 24 w 123"/>
                  <a:gd name="T61" fmla="*/ 29 h 38"/>
                  <a:gd name="T62" fmla="*/ 31 w 123"/>
                  <a:gd name="T63" fmla="*/ 26 h 38"/>
                  <a:gd name="T64" fmla="*/ 38 w 123"/>
                  <a:gd name="T65" fmla="*/ 24 h 38"/>
                  <a:gd name="T66" fmla="*/ 45 w 123"/>
                  <a:gd name="T67" fmla="*/ 22 h 38"/>
                  <a:gd name="T68" fmla="*/ 52 w 123"/>
                  <a:gd name="T69" fmla="*/ 21 h 38"/>
                  <a:gd name="T70" fmla="*/ 59 w 123"/>
                  <a:gd name="T71" fmla="*/ 21 h 38"/>
                  <a:gd name="T72" fmla="*/ 66 w 123"/>
                  <a:gd name="T73" fmla="*/ 21 h 38"/>
                  <a:gd name="T74" fmla="*/ 73 w 123"/>
                  <a:gd name="T75" fmla="*/ 22 h 38"/>
                  <a:gd name="T76" fmla="*/ 79 w 123"/>
                  <a:gd name="T77" fmla="*/ 23 h 38"/>
                  <a:gd name="T78" fmla="*/ 86 w 123"/>
                  <a:gd name="T79" fmla="*/ 25 h 38"/>
                  <a:gd name="T80" fmla="*/ 93 w 123"/>
                  <a:gd name="T81" fmla="*/ 27 h 38"/>
                  <a:gd name="T82" fmla="*/ 100 w 123"/>
                  <a:gd name="T83" fmla="*/ 30 h 38"/>
                  <a:gd name="T84" fmla="*/ 107 w 123"/>
                  <a:gd name="T85" fmla="*/ 33 h 38"/>
                  <a:gd name="T86" fmla="*/ 114 w 123"/>
                  <a:gd name="T87" fmla="*/ 37 h 38"/>
                  <a:gd name="T88" fmla="*/ 114 w 123"/>
                  <a:gd name="T89" fmla="*/ 37 h 38"/>
                  <a:gd name="T90" fmla="*/ 111 w 123"/>
                  <a:gd name="T91" fmla="*/ 33 h 38"/>
                  <a:gd name="T92" fmla="*/ 108 w 123"/>
                  <a:gd name="T93" fmla="*/ 28 h 38"/>
                  <a:gd name="T94" fmla="*/ 107 w 123"/>
                  <a:gd name="T95" fmla="*/ 21 h 38"/>
                  <a:gd name="T96" fmla="*/ 107 w 123"/>
                  <a:gd name="T97" fmla="*/ 21 h 38"/>
                  <a:gd name="T98" fmla="*/ 107 w 123"/>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3"/>
                  <a:gd name="T151" fmla="*/ 0 h 38"/>
                  <a:gd name="T152" fmla="*/ 123 w 123"/>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3" h="38">
                    <a:moveTo>
                      <a:pt x="107" y="21"/>
                    </a:moveTo>
                    <a:lnTo>
                      <a:pt x="109" y="11"/>
                    </a:lnTo>
                    <a:lnTo>
                      <a:pt x="114" y="4"/>
                    </a:lnTo>
                    <a:lnTo>
                      <a:pt x="122" y="0"/>
                    </a:lnTo>
                    <a:lnTo>
                      <a:pt x="114" y="1"/>
                    </a:lnTo>
                    <a:lnTo>
                      <a:pt x="106" y="2"/>
                    </a:lnTo>
                    <a:lnTo>
                      <a:pt x="98" y="3"/>
                    </a:lnTo>
                    <a:lnTo>
                      <a:pt x="90" y="3"/>
                    </a:lnTo>
                    <a:lnTo>
                      <a:pt x="82" y="4"/>
                    </a:lnTo>
                    <a:lnTo>
                      <a:pt x="74" y="4"/>
                    </a:lnTo>
                    <a:lnTo>
                      <a:pt x="66" y="4"/>
                    </a:lnTo>
                    <a:lnTo>
                      <a:pt x="58" y="4"/>
                    </a:lnTo>
                    <a:lnTo>
                      <a:pt x="50" y="4"/>
                    </a:lnTo>
                    <a:lnTo>
                      <a:pt x="42" y="3"/>
                    </a:lnTo>
                    <a:lnTo>
                      <a:pt x="34" y="3"/>
                    </a:lnTo>
                    <a:lnTo>
                      <a:pt x="26" y="2"/>
                    </a:lnTo>
                    <a:lnTo>
                      <a:pt x="17" y="2"/>
                    </a:lnTo>
                    <a:lnTo>
                      <a:pt x="9" y="1"/>
                    </a:lnTo>
                    <a:lnTo>
                      <a:pt x="0" y="0"/>
                    </a:lnTo>
                    <a:lnTo>
                      <a:pt x="8" y="4"/>
                    </a:lnTo>
                    <a:lnTo>
                      <a:pt x="13" y="11"/>
                    </a:lnTo>
                    <a:lnTo>
                      <a:pt x="15" y="21"/>
                    </a:lnTo>
                    <a:lnTo>
                      <a:pt x="14" y="28"/>
                    </a:lnTo>
                    <a:lnTo>
                      <a:pt x="12" y="32"/>
                    </a:lnTo>
                    <a:lnTo>
                      <a:pt x="9" y="36"/>
                    </a:lnTo>
                    <a:lnTo>
                      <a:pt x="16" y="32"/>
                    </a:lnTo>
                    <a:lnTo>
                      <a:pt x="24" y="29"/>
                    </a:lnTo>
                    <a:lnTo>
                      <a:pt x="31" y="26"/>
                    </a:lnTo>
                    <a:lnTo>
                      <a:pt x="38" y="24"/>
                    </a:lnTo>
                    <a:lnTo>
                      <a:pt x="45" y="22"/>
                    </a:lnTo>
                    <a:lnTo>
                      <a:pt x="52" y="21"/>
                    </a:lnTo>
                    <a:lnTo>
                      <a:pt x="59" y="21"/>
                    </a:lnTo>
                    <a:lnTo>
                      <a:pt x="66" y="21"/>
                    </a:lnTo>
                    <a:lnTo>
                      <a:pt x="73" y="22"/>
                    </a:lnTo>
                    <a:lnTo>
                      <a:pt x="79" y="23"/>
                    </a:lnTo>
                    <a:lnTo>
                      <a:pt x="86" y="25"/>
                    </a:lnTo>
                    <a:lnTo>
                      <a:pt x="93" y="27"/>
                    </a:lnTo>
                    <a:lnTo>
                      <a:pt x="100" y="30"/>
                    </a:lnTo>
                    <a:lnTo>
                      <a:pt x="107" y="33"/>
                    </a:lnTo>
                    <a:lnTo>
                      <a:pt x="114" y="37"/>
                    </a:lnTo>
                    <a:lnTo>
                      <a:pt x="111" y="33"/>
                    </a:lnTo>
                    <a:lnTo>
                      <a:pt x="108" y="28"/>
                    </a:lnTo>
                    <a:lnTo>
                      <a:pt x="107" y="2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28" name="Freeform 828">
                <a:extLst>
                  <a:ext uri="{FF2B5EF4-FFF2-40B4-BE49-F238E27FC236}">
                    <a16:creationId xmlns:a16="http://schemas.microsoft.com/office/drawing/2014/main" id="{9FD7991F-2869-4960-A317-2EE185F1E199}"/>
                  </a:ext>
                </a:extLst>
              </p:cNvPr>
              <p:cNvSpPr>
                <a:spLocks/>
              </p:cNvSpPr>
              <p:nvPr/>
            </p:nvSpPr>
            <p:spPr bwMode="auto">
              <a:xfrm>
                <a:off x="1378" y="3076"/>
                <a:ext cx="72" cy="559"/>
              </a:xfrm>
              <a:custGeom>
                <a:avLst/>
                <a:gdLst>
                  <a:gd name="T0" fmla="*/ 63 w 72"/>
                  <a:gd name="T1" fmla="*/ 17 h 559"/>
                  <a:gd name="T2" fmla="*/ 63 w 72"/>
                  <a:gd name="T3" fmla="*/ 23 h 559"/>
                  <a:gd name="T4" fmla="*/ 63 w 72"/>
                  <a:gd name="T5" fmla="*/ 34 h 559"/>
                  <a:gd name="T6" fmla="*/ 63 w 72"/>
                  <a:gd name="T7" fmla="*/ 48 h 559"/>
                  <a:gd name="T8" fmla="*/ 63 w 72"/>
                  <a:gd name="T9" fmla="*/ 67 h 559"/>
                  <a:gd name="T10" fmla="*/ 64 w 72"/>
                  <a:gd name="T11" fmla="*/ 89 h 559"/>
                  <a:gd name="T12" fmla="*/ 64 w 72"/>
                  <a:gd name="T13" fmla="*/ 113 h 559"/>
                  <a:gd name="T14" fmla="*/ 64 w 72"/>
                  <a:gd name="T15" fmla="*/ 141 h 559"/>
                  <a:gd name="T16" fmla="*/ 65 w 72"/>
                  <a:gd name="T17" fmla="*/ 170 h 559"/>
                  <a:gd name="T18" fmla="*/ 65 w 72"/>
                  <a:gd name="T19" fmla="*/ 200 h 559"/>
                  <a:gd name="T20" fmla="*/ 66 w 72"/>
                  <a:gd name="T21" fmla="*/ 232 h 559"/>
                  <a:gd name="T22" fmla="*/ 66 w 72"/>
                  <a:gd name="T23" fmla="*/ 265 h 559"/>
                  <a:gd name="T24" fmla="*/ 67 w 72"/>
                  <a:gd name="T25" fmla="*/ 298 h 559"/>
                  <a:gd name="T26" fmla="*/ 68 w 72"/>
                  <a:gd name="T27" fmla="*/ 331 h 559"/>
                  <a:gd name="T28" fmla="*/ 68 w 72"/>
                  <a:gd name="T29" fmla="*/ 363 h 559"/>
                  <a:gd name="T30" fmla="*/ 69 w 72"/>
                  <a:gd name="T31" fmla="*/ 394 h 559"/>
                  <a:gd name="T32" fmla="*/ 69 w 72"/>
                  <a:gd name="T33" fmla="*/ 424 h 559"/>
                  <a:gd name="T34" fmla="*/ 69 w 72"/>
                  <a:gd name="T35" fmla="*/ 452 h 559"/>
                  <a:gd name="T36" fmla="*/ 70 w 72"/>
                  <a:gd name="T37" fmla="*/ 477 h 559"/>
                  <a:gd name="T38" fmla="*/ 70 w 72"/>
                  <a:gd name="T39" fmla="*/ 500 h 559"/>
                  <a:gd name="T40" fmla="*/ 71 w 72"/>
                  <a:gd name="T41" fmla="*/ 519 h 559"/>
                  <a:gd name="T42" fmla="*/ 71 w 72"/>
                  <a:gd name="T43" fmla="*/ 536 h 559"/>
                  <a:gd name="T44" fmla="*/ 71 w 72"/>
                  <a:gd name="T45" fmla="*/ 547 h 559"/>
                  <a:gd name="T46" fmla="*/ 71 w 72"/>
                  <a:gd name="T47" fmla="*/ 555 h 559"/>
                  <a:gd name="T48" fmla="*/ 71 w 72"/>
                  <a:gd name="T49" fmla="*/ 558 h 559"/>
                  <a:gd name="T50" fmla="*/ 60 w 72"/>
                  <a:gd name="T51" fmla="*/ 558 h 559"/>
                  <a:gd name="T52" fmla="*/ 23 w 72"/>
                  <a:gd name="T53" fmla="*/ 558 h 559"/>
                  <a:gd name="T54" fmla="*/ 1 w 72"/>
                  <a:gd name="T55" fmla="*/ 558 h 559"/>
                  <a:gd name="T56" fmla="*/ 1 w 72"/>
                  <a:gd name="T57" fmla="*/ 557 h 559"/>
                  <a:gd name="T58" fmla="*/ 1 w 72"/>
                  <a:gd name="T59" fmla="*/ 551 h 559"/>
                  <a:gd name="T60" fmla="*/ 1 w 72"/>
                  <a:gd name="T61" fmla="*/ 541 h 559"/>
                  <a:gd name="T62" fmla="*/ 1 w 72"/>
                  <a:gd name="T63" fmla="*/ 526 h 559"/>
                  <a:gd name="T64" fmla="*/ 1 w 72"/>
                  <a:gd name="T65" fmla="*/ 508 h 559"/>
                  <a:gd name="T66" fmla="*/ 1 w 72"/>
                  <a:gd name="T67" fmla="*/ 487 h 559"/>
                  <a:gd name="T68" fmla="*/ 0 w 72"/>
                  <a:gd name="T69" fmla="*/ 463 h 559"/>
                  <a:gd name="T70" fmla="*/ 0 w 72"/>
                  <a:gd name="T71" fmla="*/ 436 h 559"/>
                  <a:gd name="T72" fmla="*/ 0 w 72"/>
                  <a:gd name="T73" fmla="*/ 407 h 559"/>
                  <a:gd name="T74" fmla="*/ 0 w 72"/>
                  <a:gd name="T75" fmla="*/ 377 h 559"/>
                  <a:gd name="T76" fmla="*/ 0 w 72"/>
                  <a:gd name="T77" fmla="*/ 345 h 559"/>
                  <a:gd name="T78" fmla="*/ 0 w 72"/>
                  <a:gd name="T79" fmla="*/ 313 h 559"/>
                  <a:gd name="T80" fmla="*/ 0 w 72"/>
                  <a:gd name="T81" fmla="*/ 280 h 559"/>
                  <a:gd name="T82" fmla="*/ 0 w 72"/>
                  <a:gd name="T83" fmla="*/ 247 h 559"/>
                  <a:gd name="T84" fmla="*/ 0 w 72"/>
                  <a:gd name="T85" fmla="*/ 214 h 559"/>
                  <a:gd name="T86" fmla="*/ 0 w 72"/>
                  <a:gd name="T87" fmla="*/ 183 h 559"/>
                  <a:gd name="T88" fmla="*/ 0 w 72"/>
                  <a:gd name="T89" fmla="*/ 152 h 559"/>
                  <a:gd name="T90" fmla="*/ 0 w 72"/>
                  <a:gd name="T91" fmla="*/ 123 h 559"/>
                  <a:gd name="T92" fmla="*/ 0 w 72"/>
                  <a:gd name="T93" fmla="*/ 97 h 559"/>
                  <a:gd name="T94" fmla="*/ 0 w 72"/>
                  <a:gd name="T95" fmla="*/ 72 h 559"/>
                  <a:gd name="T96" fmla="*/ 0 w 72"/>
                  <a:gd name="T97" fmla="*/ 51 h 559"/>
                  <a:gd name="T98" fmla="*/ 0 w 72"/>
                  <a:gd name="T99" fmla="*/ 33 h 559"/>
                  <a:gd name="T100" fmla="*/ 0 w 72"/>
                  <a:gd name="T101" fmla="*/ 18 h 559"/>
                  <a:gd name="T102" fmla="*/ 0 w 72"/>
                  <a:gd name="T103" fmla="*/ 8 h 559"/>
                  <a:gd name="T104" fmla="*/ 0 w 72"/>
                  <a:gd name="T105" fmla="*/ 2 h 559"/>
                  <a:gd name="T106" fmla="*/ 0 w 72"/>
                  <a:gd name="T107" fmla="*/ 1 h 559"/>
                  <a:gd name="T108" fmla="*/ 22 w 72"/>
                  <a:gd name="T109" fmla="*/ 1 h 559"/>
                  <a:gd name="T110" fmla="*/ 48 w 72"/>
                  <a:gd name="T111" fmla="*/ 8 h 559"/>
                  <a:gd name="T112" fmla="*/ 62 w 72"/>
                  <a:gd name="T113" fmla="*/ 16 h 55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2"/>
                  <a:gd name="T172" fmla="*/ 0 h 559"/>
                  <a:gd name="T173" fmla="*/ 72 w 72"/>
                  <a:gd name="T174" fmla="*/ 559 h 55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2" h="559">
                    <a:moveTo>
                      <a:pt x="62" y="16"/>
                    </a:moveTo>
                    <a:lnTo>
                      <a:pt x="63" y="16"/>
                    </a:lnTo>
                    <a:lnTo>
                      <a:pt x="63" y="17"/>
                    </a:lnTo>
                    <a:lnTo>
                      <a:pt x="63" y="19"/>
                    </a:lnTo>
                    <a:lnTo>
                      <a:pt x="63" y="21"/>
                    </a:lnTo>
                    <a:lnTo>
                      <a:pt x="63" y="23"/>
                    </a:lnTo>
                    <a:lnTo>
                      <a:pt x="63" y="26"/>
                    </a:lnTo>
                    <a:lnTo>
                      <a:pt x="63" y="30"/>
                    </a:lnTo>
                    <a:lnTo>
                      <a:pt x="63" y="34"/>
                    </a:lnTo>
                    <a:lnTo>
                      <a:pt x="63" y="38"/>
                    </a:lnTo>
                    <a:lnTo>
                      <a:pt x="63" y="43"/>
                    </a:lnTo>
                    <a:lnTo>
                      <a:pt x="63" y="48"/>
                    </a:lnTo>
                    <a:lnTo>
                      <a:pt x="63" y="54"/>
                    </a:lnTo>
                    <a:lnTo>
                      <a:pt x="63" y="60"/>
                    </a:lnTo>
                    <a:lnTo>
                      <a:pt x="63" y="67"/>
                    </a:lnTo>
                    <a:lnTo>
                      <a:pt x="63" y="74"/>
                    </a:lnTo>
                    <a:lnTo>
                      <a:pt x="64" y="81"/>
                    </a:lnTo>
                    <a:lnTo>
                      <a:pt x="64" y="89"/>
                    </a:lnTo>
                    <a:lnTo>
                      <a:pt x="64" y="97"/>
                    </a:lnTo>
                    <a:lnTo>
                      <a:pt x="64" y="105"/>
                    </a:lnTo>
                    <a:lnTo>
                      <a:pt x="64" y="113"/>
                    </a:lnTo>
                    <a:lnTo>
                      <a:pt x="64" y="122"/>
                    </a:lnTo>
                    <a:lnTo>
                      <a:pt x="64" y="131"/>
                    </a:lnTo>
                    <a:lnTo>
                      <a:pt x="64" y="141"/>
                    </a:lnTo>
                    <a:lnTo>
                      <a:pt x="65" y="150"/>
                    </a:lnTo>
                    <a:lnTo>
                      <a:pt x="65" y="160"/>
                    </a:lnTo>
                    <a:lnTo>
                      <a:pt x="65" y="170"/>
                    </a:lnTo>
                    <a:lnTo>
                      <a:pt x="65" y="180"/>
                    </a:lnTo>
                    <a:lnTo>
                      <a:pt x="65" y="190"/>
                    </a:lnTo>
                    <a:lnTo>
                      <a:pt x="65" y="200"/>
                    </a:lnTo>
                    <a:lnTo>
                      <a:pt x="66" y="211"/>
                    </a:lnTo>
                    <a:lnTo>
                      <a:pt x="66" y="222"/>
                    </a:lnTo>
                    <a:lnTo>
                      <a:pt x="66" y="232"/>
                    </a:lnTo>
                    <a:lnTo>
                      <a:pt x="66" y="243"/>
                    </a:lnTo>
                    <a:lnTo>
                      <a:pt x="66" y="254"/>
                    </a:lnTo>
                    <a:lnTo>
                      <a:pt x="66" y="265"/>
                    </a:lnTo>
                    <a:lnTo>
                      <a:pt x="67" y="276"/>
                    </a:lnTo>
                    <a:lnTo>
                      <a:pt x="67" y="287"/>
                    </a:lnTo>
                    <a:lnTo>
                      <a:pt x="67" y="298"/>
                    </a:lnTo>
                    <a:lnTo>
                      <a:pt x="67" y="309"/>
                    </a:lnTo>
                    <a:lnTo>
                      <a:pt x="67" y="320"/>
                    </a:lnTo>
                    <a:lnTo>
                      <a:pt x="68" y="331"/>
                    </a:lnTo>
                    <a:lnTo>
                      <a:pt x="68" y="341"/>
                    </a:lnTo>
                    <a:lnTo>
                      <a:pt x="68" y="352"/>
                    </a:lnTo>
                    <a:lnTo>
                      <a:pt x="68" y="363"/>
                    </a:lnTo>
                    <a:lnTo>
                      <a:pt x="68" y="373"/>
                    </a:lnTo>
                    <a:lnTo>
                      <a:pt x="68" y="384"/>
                    </a:lnTo>
                    <a:lnTo>
                      <a:pt x="69" y="394"/>
                    </a:lnTo>
                    <a:lnTo>
                      <a:pt x="69" y="404"/>
                    </a:lnTo>
                    <a:lnTo>
                      <a:pt x="69" y="414"/>
                    </a:lnTo>
                    <a:lnTo>
                      <a:pt x="69" y="424"/>
                    </a:lnTo>
                    <a:lnTo>
                      <a:pt x="69" y="433"/>
                    </a:lnTo>
                    <a:lnTo>
                      <a:pt x="69" y="442"/>
                    </a:lnTo>
                    <a:lnTo>
                      <a:pt x="69" y="452"/>
                    </a:lnTo>
                    <a:lnTo>
                      <a:pt x="70" y="460"/>
                    </a:lnTo>
                    <a:lnTo>
                      <a:pt x="70" y="469"/>
                    </a:lnTo>
                    <a:lnTo>
                      <a:pt x="70" y="477"/>
                    </a:lnTo>
                    <a:lnTo>
                      <a:pt x="70" y="485"/>
                    </a:lnTo>
                    <a:lnTo>
                      <a:pt x="70" y="493"/>
                    </a:lnTo>
                    <a:lnTo>
                      <a:pt x="70" y="500"/>
                    </a:lnTo>
                    <a:lnTo>
                      <a:pt x="70" y="507"/>
                    </a:lnTo>
                    <a:lnTo>
                      <a:pt x="70" y="513"/>
                    </a:lnTo>
                    <a:lnTo>
                      <a:pt x="71" y="519"/>
                    </a:lnTo>
                    <a:lnTo>
                      <a:pt x="71" y="525"/>
                    </a:lnTo>
                    <a:lnTo>
                      <a:pt x="71" y="531"/>
                    </a:lnTo>
                    <a:lnTo>
                      <a:pt x="71" y="536"/>
                    </a:lnTo>
                    <a:lnTo>
                      <a:pt x="71" y="540"/>
                    </a:lnTo>
                    <a:lnTo>
                      <a:pt x="71" y="544"/>
                    </a:lnTo>
                    <a:lnTo>
                      <a:pt x="71" y="547"/>
                    </a:lnTo>
                    <a:lnTo>
                      <a:pt x="71" y="550"/>
                    </a:lnTo>
                    <a:lnTo>
                      <a:pt x="71" y="553"/>
                    </a:lnTo>
                    <a:lnTo>
                      <a:pt x="71" y="555"/>
                    </a:lnTo>
                    <a:lnTo>
                      <a:pt x="71" y="556"/>
                    </a:lnTo>
                    <a:lnTo>
                      <a:pt x="71" y="557"/>
                    </a:lnTo>
                    <a:lnTo>
                      <a:pt x="71" y="558"/>
                    </a:lnTo>
                    <a:lnTo>
                      <a:pt x="68" y="558"/>
                    </a:lnTo>
                    <a:lnTo>
                      <a:pt x="60" y="558"/>
                    </a:lnTo>
                    <a:lnTo>
                      <a:pt x="49" y="558"/>
                    </a:lnTo>
                    <a:lnTo>
                      <a:pt x="36" y="558"/>
                    </a:lnTo>
                    <a:lnTo>
                      <a:pt x="23" y="558"/>
                    </a:lnTo>
                    <a:lnTo>
                      <a:pt x="12" y="558"/>
                    </a:lnTo>
                    <a:lnTo>
                      <a:pt x="4" y="558"/>
                    </a:lnTo>
                    <a:lnTo>
                      <a:pt x="1" y="558"/>
                    </a:lnTo>
                    <a:lnTo>
                      <a:pt x="1" y="557"/>
                    </a:lnTo>
                    <a:lnTo>
                      <a:pt x="1" y="556"/>
                    </a:lnTo>
                    <a:lnTo>
                      <a:pt x="1" y="554"/>
                    </a:lnTo>
                    <a:lnTo>
                      <a:pt x="1" y="551"/>
                    </a:lnTo>
                    <a:lnTo>
                      <a:pt x="1" y="548"/>
                    </a:lnTo>
                    <a:lnTo>
                      <a:pt x="1" y="545"/>
                    </a:lnTo>
                    <a:lnTo>
                      <a:pt x="1" y="541"/>
                    </a:lnTo>
                    <a:lnTo>
                      <a:pt x="1" y="536"/>
                    </a:lnTo>
                    <a:lnTo>
                      <a:pt x="1" y="532"/>
                    </a:lnTo>
                    <a:lnTo>
                      <a:pt x="1" y="526"/>
                    </a:lnTo>
                    <a:lnTo>
                      <a:pt x="1" y="521"/>
                    </a:lnTo>
                    <a:lnTo>
                      <a:pt x="1" y="515"/>
                    </a:lnTo>
                    <a:lnTo>
                      <a:pt x="1" y="508"/>
                    </a:lnTo>
                    <a:lnTo>
                      <a:pt x="1" y="502"/>
                    </a:lnTo>
                    <a:lnTo>
                      <a:pt x="1" y="494"/>
                    </a:lnTo>
                    <a:lnTo>
                      <a:pt x="1" y="487"/>
                    </a:lnTo>
                    <a:lnTo>
                      <a:pt x="1" y="479"/>
                    </a:lnTo>
                    <a:lnTo>
                      <a:pt x="1" y="471"/>
                    </a:lnTo>
                    <a:lnTo>
                      <a:pt x="0" y="463"/>
                    </a:lnTo>
                    <a:lnTo>
                      <a:pt x="0" y="454"/>
                    </a:lnTo>
                    <a:lnTo>
                      <a:pt x="0" y="445"/>
                    </a:lnTo>
                    <a:lnTo>
                      <a:pt x="0" y="436"/>
                    </a:lnTo>
                    <a:lnTo>
                      <a:pt x="0" y="427"/>
                    </a:lnTo>
                    <a:lnTo>
                      <a:pt x="0" y="417"/>
                    </a:lnTo>
                    <a:lnTo>
                      <a:pt x="0" y="407"/>
                    </a:lnTo>
                    <a:lnTo>
                      <a:pt x="0" y="397"/>
                    </a:lnTo>
                    <a:lnTo>
                      <a:pt x="0" y="387"/>
                    </a:lnTo>
                    <a:lnTo>
                      <a:pt x="0" y="377"/>
                    </a:lnTo>
                    <a:lnTo>
                      <a:pt x="0" y="366"/>
                    </a:lnTo>
                    <a:lnTo>
                      <a:pt x="0" y="356"/>
                    </a:lnTo>
                    <a:lnTo>
                      <a:pt x="0" y="345"/>
                    </a:lnTo>
                    <a:lnTo>
                      <a:pt x="0" y="334"/>
                    </a:lnTo>
                    <a:lnTo>
                      <a:pt x="0" y="323"/>
                    </a:lnTo>
                    <a:lnTo>
                      <a:pt x="0" y="313"/>
                    </a:lnTo>
                    <a:lnTo>
                      <a:pt x="0" y="302"/>
                    </a:lnTo>
                    <a:lnTo>
                      <a:pt x="0" y="291"/>
                    </a:lnTo>
                    <a:lnTo>
                      <a:pt x="0" y="280"/>
                    </a:lnTo>
                    <a:lnTo>
                      <a:pt x="0" y="269"/>
                    </a:lnTo>
                    <a:lnTo>
                      <a:pt x="0" y="258"/>
                    </a:lnTo>
                    <a:lnTo>
                      <a:pt x="0" y="247"/>
                    </a:lnTo>
                    <a:lnTo>
                      <a:pt x="0" y="236"/>
                    </a:lnTo>
                    <a:lnTo>
                      <a:pt x="0" y="225"/>
                    </a:lnTo>
                    <a:lnTo>
                      <a:pt x="0" y="214"/>
                    </a:lnTo>
                    <a:lnTo>
                      <a:pt x="0" y="204"/>
                    </a:lnTo>
                    <a:lnTo>
                      <a:pt x="0" y="193"/>
                    </a:lnTo>
                    <a:lnTo>
                      <a:pt x="0" y="183"/>
                    </a:lnTo>
                    <a:lnTo>
                      <a:pt x="0" y="172"/>
                    </a:lnTo>
                    <a:lnTo>
                      <a:pt x="0" y="162"/>
                    </a:lnTo>
                    <a:lnTo>
                      <a:pt x="0" y="152"/>
                    </a:lnTo>
                    <a:lnTo>
                      <a:pt x="0" y="142"/>
                    </a:lnTo>
                    <a:lnTo>
                      <a:pt x="0" y="133"/>
                    </a:lnTo>
                    <a:lnTo>
                      <a:pt x="0" y="123"/>
                    </a:lnTo>
                    <a:lnTo>
                      <a:pt x="0" y="114"/>
                    </a:lnTo>
                    <a:lnTo>
                      <a:pt x="0" y="105"/>
                    </a:lnTo>
                    <a:lnTo>
                      <a:pt x="0" y="97"/>
                    </a:lnTo>
                    <a:lnTo>
                      <a:pt x="0" y="88"/>
                    </a:lnTo>
                    <a:lnTo>
                      <a:pt x="0" y="80"/>
                    </a:lnTo>
                    <a:lnTo>
                      <a:pt x="0" y="72"/>
                    </a:lnTo>
                    <a:lnTo>
                      <a:pt x="0" y="65"/>
                    </a:lnTo>
                    <a:lnTo>
                      <a:pt x="0" y="58"/>
                    </a:lnTo>
                    <a:lnTo>
                      <a:pt x="0" y="51"/>
                    </a:lnTo>
                    <a:lnTo>
                      <a:pt x="0" y="45"/>
                    </a:lnTo>
                    <a:lnTo>
                      <a:pt x="0" y="39"/>
                    </a:lnTo>
                    <a:lnTo>
                      <a:pt x="0" y="33"/>
                    </a:lnTo>
                    <a:lnTo>
                      <a:pt x="0" y="28"/>
                    </a:lnTo>
                    <a:lnTo>
                      <a:pt x="0" y="23"/>
                    </a:lnTo>
                    <a:lnTo>
                      <a:pt x="0" y="18"/>
                    </a:lnTo>
                    <a:lnTo>
                      <a:pt x="0" y="15"/>
                    </a:lnTo>
                    <a:lnTo>
                      <a:pt x="0" y="11"/>
                    </a:lnTo>
                    <a:lnTo>
                      <a:pt x="0" y="8"/>
                    </a:lnTo>
                    <a:lnTo>
                      <a:pt x="0" y="6"/>
                    </a:lnTo>
                    <a:lnTo>
                      <a:pt x="0" y="4"/>
                    </a:lnTo>
                    <a:lnTo>
                      <a:pt x="0" y="2"/>
                    </a:lnTo>
                    <a:lnTo>
                      <a:pt x="0" y="1"/>
                    </a:lnTo>
                    <a:lnTo>
                      <a:pt x="7" y="0"/>
                    </a:lnTo>
                    <a:lnTo>
                      <a:pt x="14" y="1"/>
                    </a:lnTo>
                    <a:lnTo>
                      <a:pt x="22" y="1"/>
                    </a:lnTo>
                    <a:lnTo>
                      <a:pt x="31" y="3"/>
                    </a:lnTo>
                    <a:lnTo>
                      <a:pt x="39" y="5"/>
                    </a:lnTo>
                    <a:lnTo>
                      <a:pt x="48" y="8"/>
                    </a:lnTo>
                    <a:lnTo>
                      <a:pt x="56" y="12"/>
                    </a:lnTo>
                    <a:lnTo>
                      <a:pt x="62" y="16"/>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29" name="Freeform 829">
                <a:extLst>
                  <a:ext uri="{FF2B5EF4-FFF2-40B4-BE49-F238E27FC236}">
                    <a16:creationId xmlns:a16="http://schemas.microsoft.com/office/drawing/2014/main" id="{B2A52FAC-037D-462B-AEB6-5ADEC5871DFB}"/>
                  </a:ext>
                </a:extLst>
              </p:cNvPr>
              <p:cNvSpPr>
                <a:spLocks/>
              </p:cNvSpPr>
              <p:nvPr/>
            </p:nvSpPr>
            <p:spPr bwMode="auto">
              <a:xfrm>
                <a:off x="1383" y="3076"/>
                <a:ext cx="67" cy="560"/>
              </a:xfrm>
              <a:custGeom>
                <a:avLst/>
                <a:gdLst>
                  <a:gd name="T0" fmla="*/ 59 w 67"/>
                  <a:gd name="T1" fmla="*/ 33 h 560"/>
                  <a:gd name="T2" fmla="*/ 59 w 67"/>
                  <a:gd name="T3" fmla="*/ 54 h 560"/>
                  <a:gd name="T4" fmla="*/ 59 w 67"/>
                  <a:gd name="T5" fmla="*/ 73 h 560"/>
                  <a:gd name="T6" fmla="*/ 59 w 67"/>
                  <a:gd name="T7" fmla="*/ 90 h 560"/>
                  <a:gd name="T8" fmla="*/ 60 w 67"/>
                  <a:gd name="T9" fmla="*/ 105 h 560"/>
                  <a:gd name="T10" fmla="*/ 60 w 67"/>
                  <a:gd name="T11" fmla="*/ 119 h 560"/>
                  <a:gd name="T12" fmla="*/ 60 w 67"/>
                  <a:gd name="T13" fmla="*/ 133 h 560"/>
                  <a:gd name="T14" fmla="*/ 60 w 67"/>
                  <a:gd name="T15" fmla="*/ 147 h 560"/>
                  <a:gd name="T16" fmla="*/ 60 w 67"/>
                  <a:gd name="T17" fmla="*/ 160 h 560"/>
                  <a:gd name="T18" fmla="*/ 61 w 67"/>
                  <a:gd name="T19" fmla="*/ 174 h 560"/>
                  <a:gd name="T20" fmla="*/ 61 w 67"/>
                  <a:gd name="T21" fmla="*/ 189 h 560"/>
                  <a:gd name="T22" fmla="*/ 61 w 67"/>
                  <a:gd name="T23" fmla="*/ 205 h 560"/>
                  <a:gd name="T24" fmla="*/ 61 w 67"/>
                  <a:gd name="T25" fmla="*/ 223 h 560"/>
                  <a:gd name="T26" fmla="*/ 62 w 67"/>
                  <a:gd name="T27" fmla="*/ 242 h 560"/>
                  <a:gd name="T28" fmla="*/ 62 w 67"/>
                  <a:gd name="T29" fmla="*/ 264 h 560"/>
                  <a:gd name="T30" fmla="*/ 62 w 67"/>
                  <a:gd name="T31" fmla="*/ 289 h 560"/>
                  <a:gd name="T32" fmla="*/ 63 w 67"/>
                  <a:gd name="T33" fmla="*/ 317 h 560"/>
                  <a:gd name="T34" fmla="*/ 63 w 67"/>
                  <a:gd name="T35" fmla="*/ 348 h 560"/>
                  <a:gd name="T36" fmla="*/ 64 w 67"/>
                  <a:gd name="T37" fmla="*/ 384 h 560"/>
                  <a:gd name="T38" fmla="*/ 64 w 67"/>
                  <a:gd name="T39" fmla="*/ 423 h 560"/>
                  <a:gd name="T40" fmla="*/ 65 w 67"/>
                  <a:gd name="T41" fmla="*/ 468 h 560"/>
                  <a:gd name="T42" fmla="*/ 66 w 67"/>
                  <a:gd name="T43" fmla="*/ 517 h 560"/>
                  <a:gd name="T44" fmla="*/ 66 w 67"/>
                  <a:gd name="T45" fmla="*/ 558 h 560"/>
                  <a:gd name="T46" fmla="*/ 48 w 67"/>
                  <a:gd name="T47" fmla="*/ 558 h 560"/>
                  <a:gd name="T48" fmla="*/ 24 w 67"/>
                  <a:gd name="T49" fmla="*/ 558 h 560"/>
                  <a:gd name="T50" fmla="*/ 0 w 67"/>
                  <a:gd name="T51" fmla="*/ 553 h 560"/>
                  <a:gd name="T52" fmla="*/ 0 w 67"/>
                  <a:gd name="T53" fmla="*/ 531 h 560"/>
                  <a:gd name="T54" fmla="*/ 0 w 67"/>
                  <a:gd name="T55" fmla="*/ 511 h 560"/>
                  <a:gd name="T56" fmla="*/ 0 w 67"/>
                  <a:gd name="T57" fmla="*/ 493 h 560"/>
                  <a:gd name="T58" fmla="*/ 0 w 67"/>
                  <a:gd name="T59" fmla="*/ 477 h 560"/>
                  <a:gd name="T60" fmla="*/ 0 w 67"/>
                  <a:gd name="T61" fmla="*/ 462 h 560"/>
                  <a:gd name="T62" fmla="*/ 0 w 67"/>
                  <a:gd name="T63" fmla="*/ 448 h 560"/>
                  <a:gd name="T64" fmla="*/ 0 w 67"/>
                  <a:gd name="T65" fmla="*/ 434 h 560"/>
                  <a:gd name="T66" fmla="*/ 0 w 67"/>
                  <a:gd name="T67" fmla="*/ 421 h 560"/>
                  <a:gd name="T68" fmla="*/ 0 w 67"/>
                  <a:gd name="T69" fmla="*/ 407 h 560"/>
                  <a:gd name="T70" fmla="*/ 0 w 67"/>
                  <a:gd name="T71" fmla="*/ 393 h 560"/>
                  <a:gd name="T72" fmla="*/ 0 w 67"/>
                  <a:gd name="T73" fmla="*/ 378 h 560"/>
                  <a:gd name="T74" fmla="*/ 0 w 67"/>
                  <a:gd name="T75" fmla="*/ 362 h 560"/>
                  <a:gd name="T76" fmla="*/ 0 w 67"/>
                  <a:gd name="T77" fmla="*/ 344 h 560"/>
                  <a:gd name="T78" fmla="*/ 0 w 67"/>
                  <a:gd name="T79" fmla="*/ 325 h 560"/>
                  <a:gd name="T80" fmla="*/ 0 w 67"/>
                  <a:gd name="T81" fmla="*/ 303 h 560"/>
                  <a:gd name="T82" fmla="*/ 0 w 67"/>
                  <a:gd name="T83" fmla="*/ 278 h 560"/>
                  <a:gd name="T84" fmla="*/ 0 w 67"/>
                  <a:gd name="T85" fmla="*/ 250 h 560"/>
                  <a:gd name="T86" fmla="*/ 0 w 67"/>
                  <a:gd name="T87" fmla="*/ 219 h 560"/>
                  <a:gd name="T88" fmla="*/ 0 w 67"/>
                  <a:gd name="T89" fmla="*/ 185 h 560"/>
                  <a:gd name="T90" fmla="*/ 0 w 67"/>
                  <a:gd name="T91" fmla="*/ 146 h 560"/>
                  <a:gd name="T92" fmla="*/ 0 w 67"/>
                  <a:gd name="T93" fmla="*/ 102 h 560"/>
                  <a:gd name="T94" fmla="*/ 0 w 67"/>
                  <a:gd name="T95" fmla="*/ 54 h 560"/>
                  <a:gd name="T96" fmla="*/ 0 w 67"/>
                  <a:gd name="T97" fmla="*/ 1 h 560"/>
                  <a:gd name="T98" fmla="*/ 24 w 67"/>
                  <a:gd name="T99" fmla="*/ 2 h 560"/>
                  <a:gd name="T100" fmla="*/ 58 w 67"/>
                  <a:gd name="T101" fmla="*/ 16 h 5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
                  <a:gd name="T154" fmla="*/ 0 h 560"/>
                  <a:gd name="T155" fmla="*/ 67 w 67"/>
                  <a:gd name="T156" fmla="*/ 560 h 5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 h="560">
                    <a:moveTo>
                      <a:pt x="58" y="16"/>
                    </a:moveTo>
                    <a:lnTo>
                      <a:pt x="59" y="22"/>
                    </a:lnTo>
                    <a:lnTo>
                      <a:pt x="59" y="28"/>
                    </a:lnTo>
                    <a:lnTo>
                      <a:pt x="59" y="33"/>
                    </a:lnTo>
                    <a:lnTo>
                      <a:pt x="59" y="39"/>
                    </a:lnTo>
                    <a:lnTo>
                      <a:pt x="59" y="44"/>
                    </a:lnTo>
                    <a:lnTo>
                      <a:pt x="59" y="49"/>
                    </a:lnTo>
                    <a:lnTo>
                      <a:pt x="59" y="54"/>
                    </a:lnTo>
                    <a:lnTo>
                      <a:pt x="59" y="59"/>
                    </a:lnTo>
                    <a:lnTo>
                      <a:pt x="59" y="64"/>
                    </a:lnTo>
                    <a:lnTo>
                      <a:pt x="59" y="68"/>
                    </a:lnTo>
                    <a:lnTo>
                      <a:pt x="59" y="73"/>
                    </a:lnTo>
                    <a:lnTo>
                      <a:pt x="59" y="77"/>
                    </a:lnTo>
                    <a:lnTo>
                      <a:pt x="59" y="81"/>
                    </a:lnTo>
                    <a:lnTo>
                      <a:pt x="59" y="86"/>
                    </a:lnTo>
                    <a:lnTo>
                      <a:pt x="59" y="90"/>
                    </a:lnTo>
                    <a:lnTo>
                      <a:pt x="59" y="94"/>
                    </a:lnTo>
                    <a:lnTo>
                      <a:pt x="60" y="98"/>
                    </a:lnTo>
                    <a:lnTo>
                      <a:pt x="60" y="101"/>
                    </a:lnTo>
                    <a:lnTo>
                      <a:pt x="60" y="105"/>
                    </a:lnTo>
                    <a:lnTo>
                      <a:pt x="60" y="109"/>
                    </a:lnTo>
                    <a:lnTo>
                      <a:pt x="60" y="112"/>
                    </a:lnTo>
                    <a:lnTo>
                      <a:pt x="60" y="116"/>
                    </a:lnTo>
                    <a:lnTo>
                      <a:pt x="60" y="119"/>
                    </a:lnTo>
                    <a:lnTo>
                      <a:pt x="60" y="123"/>
                    </a:lnTo>
                    <a:lnTo>
                      <a:pt x="60" y="126"/>
                    </a:lnTo>
                    <a:lnTo>
                      <a:pt x="60" y="130"/>
                    </a:lnTo>
                    <a:lnTo>
                      <a:pt x="60" y="133"/>
                    </a:lnTo>
                    <a:lnTo>
                      <a:pt x="60" y="136"/>
                    </a:lnTo>
                    <a:lnTo>
                      <a:pt x="60" y="140"/>
                    </a:lnTo>
                    <a:lnTo>
                      <a:pt x="60" y="143"/>
                    </a:lnTo>
                    <a:lnTo>
                      <a:pt x="60" y="147"/>
                    </a:lnTo>
                    <a:lnTo>
                      <a:pt x="60" y="150"/>
                    </a:lnTo>
                    <a:lnTo>
                      <a:pt x="60" y="153"/>
                    </a:lnTo>
                    <a:lnTo>
                      <a:pt x="60" y="157"/>
                    </a:lnTo>
                    <a:lnTo>
                      <a:pt x="60" y="160"/>
                    </a:lnTo>
                    <a:lnTo>
                      <a:pt x="60" y="163"/>
                    </a:lnTo>
                    <a:lnTo>
                      <a:pt x="60" y="167"/>
                    </a:lnTo>
                    <a:lnTo>
                      <a:pt x="60" y="170"/>
                    </a:lnTo>
                    <a:lnTo>
                      <a:pt x="61" y="174"/>
                    </a:lnTo>
                    <a:lnTo>
                      <a:pt x="61" y="178"/>
                    </a:lnTo>
                    <a:lnTo>
                      <a:pt x="61" y="181"/>
                    </a:lnTo>
                    <a:lnTo>
                      <a:pt x="61" y="185"/>
                    </a:lnTo>
                    <a:lnTo>
                      <a:pt x="61" y="189"/>
                    </a:lnTo>
                    <a:lnTo>
                      <a:pt x="61" y="193"/>
                    </a:lnTo>
                    <a:lnTo>
                      <a:pt x="61" y="197"/>
                    </a:lnTo>
                    <a:lnTo>
                      <a:pt x="61" y="201"/>
                    </a:lnTo>
                    <a:lnTo>
                      <a:pt x="61" y="205"/>
                    </a:lnTo>
                    <a:lnTo>
                      <a:pt x="61" y="209"/>
                    </a:lnTo>
                    <a:lnTo>
                      <a:pt x="61" y="214"/>
                    </a:lnTo>
                    <a:lnTo>
                      <a:pt x="61" y="218"/>
                    </a:lnTo>
                    <a:lnTo>
                      <a:pt x="61" y="223"/>
                    </a:lnTo>
                    <a:lnTo>
                      <a:pt x="61" y="227"/>
                    </a:lnTo>
                    <a:lnTo>
                      <a:pt x="61" y="232"/>
                    </a:lnTo>
                    <a:lnTo>
                      <a:pt x="61" y="237"/>
                    </a:lnTo>
                    <a:lnTo>
                      <a:pt x="62" y="242"/>
                    </a:lnTo>
                    <a:lnTo>
                      <a:pt x="62" y="248"/>
                    </a:lnTo>
                    <a:lnTo>
                      <a:pt x="62" y="253"/>
                    </a:lnTo>
                    <a:lnTo>
                      <a:pt x="62" y="259"/>
                    </a:lnTo>
                    <a:lnTo>
                      <a:pt x="62" y="264"/>
                    </a:lnTo>
                    <a:lnTo>
                      <a:pt x="62" y="270"/>
                    </a:lnTo>
                    <a:lnTo>
                      <a:pt x="62" y="276"/>
                    </a:lnTo>
                    <a:lnTo>
                      <a:pt x="62" y="283"/>
                    </a:lnTo>
                    <a:lnTo>
                      <a:pt x="62" y="289"/>
                    </a:lnTo>
                    <a:lnTo>
                      <a:pt x="62" y="296"/>
                    </a:lnTo>
                    <a:lnTo>
                      <a:pt x="62" y="303"/>
                    </a:lnTo>
                    <a:lnTo>
                      <a:pt x="62" y="310"/>
                    </a:lnTo>
                    <a:lnTo>
                      <a:pt x="63" y="317"/>
                    </a:lnTo>
                    <a:lnTo>
                      <a:pt x="63" y="325"/>
                    </a:lnTo>
                    <a:lnTo>
                      <a:pt x="63" y="332"/>
                    </a:lnTo>
                    <a:lnTo>
                      <a:pt x="63" y="340"/>
                    </a:lnTo>
                    <a:lnTo>
                      <a:pt x="63" y="348"/>
                    </a:lnTo>
                    <a:lnTo>
                      <a:pt x="63" y="357"/>
                    </a:lnTo>
                    <a:lnTo>
                      <a:pt x="63" y="366"/>
                    </a:lnTo>
                    <a:lnTo>
                      <a:pt x="63" y="375"/>
                    </a:lnTo>
                    <a:lnTo>
                      <a:pt x="64" y="384"/>
                    </a:lnTo>
                    <a:lnTo>
                      <a:pt x="64" y="393"/>
                    </a:lnTo>
                    <a:lnTo>
                      <a:pt x="64" y="403"/>
                    </a:lnTo>
                    <a:lnTo>
                      <a:pt x="64" y="413"/>
                    </a:lnTo>
                    <a:lnTo>
                      <a:pt x="64" y="423"/>
                    </a:lnTo>
                    <a:lnTo>
                      <a:pt x="64" y="434"/>
                    </a:lnTo>
                    <a:lnTo>
                      <a:pt x="64" y="445"/>
                    </a:lnTo>
                    <a:lnTo>
                      <a:pt x="65" y="456"/>
                    </a:lnTo>
                    <a:lnTo>
                      <a:pt x="65" y="468"/>
                    </a:lnTo>
                    <a:lnTo>
                      <a:pt x="65" y="480"/>
                    </a:lnTo>
                    <a:lnTo>
                      <a:pt x="65" y="492"/>
                    </a:lnTo>
                    <a:lnTo>
                      <a:pt x="65" y="504"/>
                    </a:lnTo>
                    <a:lnTo>
                      <a:pt x="66" y="517"/>
                    </a:lnTo>
                    <a:lnTo>
                      <a:pt x="66" y="530"/>
                    </a:lnTo>
                    <a:lnTo>
                      <a:pt x="66" y="544"/>
                    </a:lnTo>
                    <a:lnTo>
                      <a:pt x="66" y="558"/>
                    </a:lnTo>
                    <a:lnTo>
                      <a:pt x="60" y="558"/>
                    </a:lnTo>
                    <a:lnTo>
                      <a:pt x="56" y="558"/>
                    </a:lnTo>
                    <a:lnTo>
                      <a:pt x="52" y="558"/>
                    </a:lnTo>
                    <a:lnTo>
                      <a:pt x="48" y="558"/>
                    </a:lnTo>
                    <a:lnTo>
                      <a:pt x="44" y="558"/>
                    </a:lnTo>
                    <a:lnTo>
                      <a:pt x="39" y="558"/>
                    </a:lnTo>
                    <a:lnTo>
                      <a:pt x="33" y="558"/>
                    </a:lnTo>
                    <a:lnTo>
                      <a:pt x="24" y="558"/>
                    </a:lnTo>
                    <a:lnTo>
                      <a:pt x="14" y="558"/>
                    </a:lnTo>
                    <a:lnTo>
                      <a:pt x="0" y="559"/>
                    </a:lnTo>
                    <a:lnTo>
                      <a:pt x="0" y="553"/>
                    </a:lnTo>
                    <a:lnTo>
                      <a:pt x="0" y="547"/>
                    </a:lnTo>
                    <a:lnTo>
                      <a:pt x="0" y="541"/>
                    </a:lnTo>
                    <a:lnTo>
                      <a:pt x="0" y="536"/>
                    </a:lnTo>
                    <a:lnTo>
                      <a:pt x="0" y="531"/>
                    </a:lnTo>
                    <a:lnTo>
                      <a:pt x="0" y="525"/>
                    </a:lnTo>
                    <a:lnTo>
                      <a:pt x="0" y="520"/>
                    </a:lnTo>
                    <a:lnTo>
                      <a:pt x="0" y="516"/>
                    </a:lnTo>
                    <a:lnTo>
                      <a:pt x="0" y="511"/>
                    </a:lnTo>
                    <a:lnTo>
                      <a:pt x="0" y="506"/>
                    </a:lnTo>
                    <a:lnTo>
                      <a:pt x="0" y="502"/>
                    </a:lnTo>
                    <a:lnTo>
                      <a:pt x="0" y="497"/>
                    </a:lnTo>
                    <a:lnTo>
                      <a:pt x="0" y="493"/>
                    </a:lnTo>
                    <a:lnTo>
                      <a:pt x="0" y="489"/>
                    </a:lnTo>
                    <a:lnTo>
                      <a:pt x="0" y="485"/>
                    </a:lnTo>
                    <a:lnTo>
                      <a:pt x="0" y="481"/>
                    </a:lnTo>
                    <a:lnTo>
                      <a:pt x="0" y="477"/>
                    </a:lnTo>
                    <a:lnTo>
                      <a:pt x="0" y="473"/>
                    </a:lnTo>
                    <a:lnTo>
                      <a:pt x="0" y="469"/>
                    </a:lnTo>
                    <a:lnTo>
                      <a:pt x="0" y="465"/>
                    </a:lnTo>
                    <a:lnTo>
                      <a:pt x="0" y="462"/>
                    </a:lnTo>
                    <a:lnTo>
                      <a:pt x="0" y="458"/>
                    </a:lnTo>
                    <a:lnTo>
                      <a:pt x="0" y="455"/>
                    </a:lnTo>
                    <a:lnTo>
                      <a:pt x="0" y="451"/>
                    </a:lnTo>
                    <a:lnTo>
                      <a:pt x="0" y="448"/>
                    </a:lnTo>
                    <a:lnTo>
                      <a:pt x="0" y="444"/>
                    </a:lnTo>
                    <a:lnTo>
                      <a:pt x="0" y="441"/>
                    </a:lnTo>
                    <a:lnTo>
                      <a:pt x="0" y="438"/>
                    </a:lnTo>
                    <a:lnTo>
                      <a:pt x="0" y="434"/>
                    </a:lnTo>
                    <a:lnTo>
                      <a:pt x="0" y="431"/>
                    </a:lnTo>
                    <a:lnTo>
                      <a:pt x="0" y="428"/>
                    </a:lnTo>
                    <a:lnTo>
                      <a:pt x="0" y="424"/>
                    </a:lnTo>
                    <a:lnTo>
                      <a:pt x="0" y="421"/>
                    </a:lnTo>
                    <a:lnTo>
                      <a:pt x="0" y="417"/>
                    </a:lnTo>
                    <a:lnTo>
                      <a:pt x="0" y="414"/>
                    </a:lnTo>
                    <a:lnTo>
                      <a:pt x="0" y="411"/>
                    </a:lnTo>
                    <a:lnTo>
                      <a:pt x="0" y="407"/>
                    </a:lnTo>
                    <a:lnTo>
                      <a:pt x="0" y="404"/>
                    </a:lnTo>
                    <a:lnTo>
                      <a:pt x="0" y="400"/>
                    </a:lnTo>
                    <a:lnTo>
                      <a:pt x="0" y="397"/>
                    </a:lnTo>
                    <a:lnTo>
                      <a:pt x="0" y="393"/>
                    </a:lnTo>
                    <a:lnTo>
                      <a:pt x="0" y="390"/>
                    </a:lnTo>
                    <a:lnTo>
                      <a:pt x="0" y="386"/>
                    </a:lnTo>
                    <a:lnTo>
                      <a:pt x="0" y="382"/>
                    </a:lnTo>
                    <a:lnTo>
                      <a:pt x="0" y="378"/>
                    </a:lnTo>
                    <a:lnTo>
                      <a:pt x="0" y="374"/>
                    </a:lnTo>
                    <a:lnTo>
                      <a:pt x="0" y="370"/>
                    </a:lnTo>
                    <a:lnTo>
                      <a:pt x="0" y="366"/>
                    </a:lnTo>
                    <a:lnTo>
                      <a:pt x="0" y="362"/>
                    </a:lnTo>
                    <a:lnTo>
                      <a:pt x="0" y="358"/>
                    </a:lnTo>
                    <a:lnTo>
                      <a:pt x="0" y="353"/>
                    </a:lnTo>
                    <a:lnTo>
                      <a:pt x="0" y="349"/>
                    </a:lnTo>
                    <a:lnTo>
                      <a:pt x="0" y="344"/>
                    </a:lnTo>
                    <a:lnTo>
                      <a:pt x="0" y="340"/>
                    </a:lnTo>
                    <a:lnTo>
                      <a:pt x="0" y="335"/>
                    </a:lnTo>
                    <a:lnTo>
                      <a:pt x="0" y="330"/>
                    </a:lnTo>
                    <a:lnTo>
                      <a:pt x="0" y="325"/>
                    </a:lnTo>
                    <a:lnTo>
                      <a:pt x="0" y="319"/>
                    </a:lnTo>
                    <a:lnTo>
                      <a:pt x="0" y="314"/>
                    </a:lnTo>
                    <a:lnTo>
                      <a:pt x="0" y="308"/>
                    </a:lnTo>
                    <a:lnTo>
                      <a:pt x="0" y="303"/>
                    </a:lnTo>
                    <a:lnTo>
                      <a:pt x="0" y="297"/>
                    </a:lnTo>
                    <a:lnTo>
                      <a:pt x="0" y="291"/>
                    </a:lnTo>
                    <a:lnTo>
                      <a:pt x="0" y="284"/>
                    </a:lnTo>
                    <a:lnTo>
                      <a:pt x="0" y="278"/>
                    </a:lnTo>
                    <a:lnTo>
                      <a:pt x="0" y="271"/>
                    </a:lnTo>
                    <a:lnTo>
                      <a:pt x="0" y="265"/>
                    </a:lnTo>
                    <a:lnTo>
                      <a:pt x="0" y="258"/>
                    </a:lnTo>
                    <a:lnTo>
                      <a:pt x="0" y="250"/>
                    </a:lnTo>
                    <a:lnTo>
                      <a:pt x="0" y="243"/>
                    </a:lnTo>
                    <a:lnTo>
                      <a:pt x="0" y="235"/>
                    </a:lnTo>
                    <a:lnTo>
                      <a:pt x="0" y="227"/>
                    </a:lnTo>
                    <a:lnTo>
                      <a:pt x="0" y="219"/>
                    </a:lnTo>
                    <a:lnTo>
                      <a:pt x="0" y="211"/>
                    </a:lnTo>
                    <a:lnTo>
                      <a:pt x="0" y="202"/>
                    </a:lnTo>
                    <a:lnTo>
                      <a:pt x="0" y="194"/>
                    </a:lnTo>
                    <a:lnTo>
                      <a:pt x="0" y="185"/>
                    </a:lnTo>
                    <a:lnTo>
                      <a:pt x="0" y="175"/>
                    </a:lnTo>
                    <a:lnTo>
                      <a:pt x="0" y="166"/>
                    </a:lnTo>
                    <a:lnTo>
                      <a:pt x="0" y="156"/>
                    </a:lnTo>
                    <a:lnTo>
                      <a:pt x="0" y="146"/>
                    </a:lnTo>
                    <a:lnTo>
                      <a:pt x="0" y="135"/>
                    </a:lnTo>
                    <a:lnTo>
                      <a:pt x="0" y="125"/>
                    </a:lnTo>
                    <a:lnTo>
                      <a:pt x="0" y="114"/>
                    </a:lnTo>
                    <a:lnTo>
                      <a:pt x="0" y="102"/>
                    </a:lnTo>
                    <a:lnTo>
                      <a:pt x="0" y="91"/>
                    </a:lnTo>
                    <a:lnTo>
                      <a:pt x="0" y="79"/>
                    </a:lnTo>
                    <a:lnTo>
                      <a:pt x="0" y="67"/>
                    </a:lnTo>
                    <a:lnTo>
                      <a:pt x="0" y="54"/>
                    </a:lnTo>
                    <a:lnTo>
                      <a:pt x="0" y="42"/>
                    </a:lnTo>
                    <a:lnTo>
                      <a:pt x="0" y="29"/>
                    </a:lnTo>
                    <a:lnTo>
                      <a:pt x="0" y="15"/>
                    </a:lnTo>
                    <a:lnTo>
                      <a:pt x="0" y="1"/>
                    </a:lnTo>
                    <a:lnTo>
                      <a:pt x="7" y="0"/>
                    </a:lnTo>
                    <a:lnTo>
                      <a:pt x="15" y="1"/>
                    </a:lnTo>
                    <a:lnTo>
                      <a:pt x="24" y="2"/>
                    </a:lnTo>
                    <a:lnTo>
                      <a:pt x="33" y="4"/>
                    </a:lnTo>
                    <a:lnTo>
                      <a:pt x="42" y="8"/>
                    </a:lnTo>
                    <a:lnTo>
                      <a:pt x="51" y="12"/>
                    </a:lnTo>
                    <a:lnTo>
                      <a:pt x="58" y="16"/>
                    </a:lnTo>
                  </a:path>
                </a:pathLst>
              </a:custGeom>
              <a:solidFill>
                <a:srgbClr val="F0F0F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0" name="Freeform 830">
                <a:extLst>
                  <a:ext uri="{FF2B5EF4-FFF2-40B4-BE49-F238E27FC236}">
                    <a16:creationId xmlns:a16="http://schemas.microsoft.com/office/drawing/2014/main" id="{3D2AC98F-D63F-4D8B-9E07-AD3168AC84E4}"/>
                  </a:ext>
                </a:extLst>
              </p:cNvPr>
              <p:cNvSpPr>
                <a:spLocks/>
              </p:cNvSpPr>
              <p:nvPr/>
            </p:nvSpPr>
            <p:spPr bwMode="auto">
              <a:xfrm>
                <a:off x="1387" y="3076"/>
                <a:ext cx="63" cy="560"/>
              </a:xfrm>
              <a:custGeom>
                <a:avLst/>
                <a:gdLst>
                  <a:gd name="T0" fmla="*/ 55 w 63"/>
                  <a:gd name="T1" fmla="*/ 33 h 560"/>
                  <a:gd name="T2" fmla="*/ 55 w 63"/>
                  <a:gd name="T3" fmla="*/ 54 h 560"/>
                  <a:gd name="T4" fmla="*/ 55 w 63"/>
                  <a:gd name="T5" fmla="*/ 73 h 560"/>
                  <a:gd name="T6" fmla="*/ 55 w 63"/>
                  <a:gd name="T7" fmla="*/ 90 h 560"/>
                  <a:gd name="T8" fmla="*/ 56 w 63"/>
                  <a:gd name="T9" fmla="*/ 105 h 560"/>
                  <a:gd name="T10" fmla="*/ 56 w 63"/>
                  <a:gd name="T11" fmla="*/ 119 h 560"/>
                  <a:gd name="T12" fmla="*/ 56 w 63"/>
                  <a:gd name="T13" fmla="*/ 133 h 560"/>
                  <a:gd name="T14" fmla="*/ 56 w 63"/>
                  <a:gd name="T15" fmla="*/ 147 h 560"/>
                  <a:gd name="T16" fmla="*/ 56 w 63"/>
                  <a:gd name="T17" fmla="*/ 160 h 560"/>
                  <a:gd name="T18" fmla="*/ 57 w 63"/>
                  <a:gd name="T19" fmla="*/ 174 h 560"/>
                  <a:gd name="T20" fmla="*/ 57 w 63"/>
                  <a:gd name="T21" fmla="*/ 189 h 560"/>
                  <a:gd name="T22" fmla="*/ 57 w 63"/>
                  <a:gd name="T23" fmla="*/ 205 h 560"/>
                  <a:gd name="T24" fmla="*/ 57 w 63"/>
                  <a:gd name="T25" fmla="*/ 223 h 560"/>
                  <a:gd name="T26" fmla="*/ 58 w 63"/>
                  <a:gd name="T27" fmla="*/ 242 h 560"/>
                  <a:gd name="T28" fmla="*/ 58 w 63"/>
                  <a:gd name="T29" fmla="*/ 264 h 560"/>
                  <a:gd name="T30" fmla="*/ 58 w 63"/>
                  <a:gd name="T31" fmla="*/ 289 h 560"/>
                  <a:gd name="T32" fmla="*/ 59 w 63"/>
                  <a:gd name="T33" fmla="*/ 317 h 560"/>
                  <a:gd name="T34" fmla="*/ 59 w 63"/>
                  <a:gd name="T35" fmla="*/ 348 h 560"/>
                  <a:gd name="T36" fmla="*/ 60 w 63"/>
                  <a:gd name="T37" fmla="*/ 384 h 560"/>
                  <a:gd name="T38" fmla="*/ 60 w 63"/>
                  <a:gd name="T39" fmla="*/ 423 h 560"/>
                  <a:gd name="T40" fmla="*/ 61 w 63"/>
                  <a:gd name="T41" fmla="*/ 468 h 560"/>
                  <a:gd name="T42" fmla="*/ 62 w 63"/>
                  <a:gd name="T43" fmla="*/ 517 h 560"/>
                  <a:gd name="T44" fmla="*/ 62 w 63"/>
                  <a:gd name="T45" fmla="*/ 558 h 560"/>
                  <a:gd name="T46" fmla="*/ 44 w 63"/>
                  <a:gd name="T47" fmla="*/ 558 h 560"/>
                  <a:gd name="T48" fmla="*/ 15 w 63"/>
                  <a:gd name="T49" fmla="*/ 558 h 560"/>
                  <a:gd name="T50" fmla="*/ 1 w 63"/>
                  <a:gd name="T51" fmla="*/ 547 h 560"/>
                  <a:gd name="T52" fmla="*/ 1 w 63"/>
                  <a:gd name="T53" fmla="*/ 525 h 560"/>
                  <a:gd name="T54" fmla="*/ 1 w 63"/>
                  <a:gd name="T55" fmla="*/ 506 h 560"/>
                  <a:gd name="T56" fmla="*/ 1 w 63"/>
                  <a:gd name="T57" fmla="*/ 489 h 560"/>
                  <a:gd name="T58" fmla="*/ 0 w 63"/>
                  <a:gd name="T59" fmla="*/ 473 h 560"/>
                  <a:gd name="T60" fmla="*/ 0 w 63"/>
                  <a:gd name="T61" fmla="*/ 458 h 560"/>
                  <a:gd name="T62" fmla="*/ 0 w 63"/>
                  <a:gd name="T63" fmla="*/ 444 h 560"/>
                  <a:gd name="T64" fmla="*/ 0 w 63"/>
                  <a:gd name="T65" fmla="*/ 431 h 560"/>
                  <a:gd name="T66" fmla="*/ 0 w 63"/>
                  <a:gd name="T67" fmla="*/ 417 h 560"/>
                  <a:gd name="T68" fmla="*/ 0 w 63"/>
                  <a:gd name="T69" fmla="*/ 404 h 560"/>
                  <a:gd name="T70" fmla="*/ 0 w 63"/>
                  <a:gd name="T71" fmla="*/ 390 h 560"/>
                  <a:gd name="T72" fmla="*/ 0 w 63"/>
                  <a:gd name="T73" fmla="*/ 374 h 560"/>
                  <a:gd name="T74" fmla="*/ 0 w 63"/>
                  <a:gd name="T75" fmla="*/ 358 h 560"/>
                  <a:gd name="T76" fmla="*/ 0 w 63"/>
                  <a:gd name="T77" fmla="*/ 340 h 560"/>
                  <a:gd name="T78" fmla="*/ 0 w 63"/>
                  <a:gd name="T79" fmla="*/ 319 h 560"/>
                  <a:gd name="T80" fmla="*/ 0 w 63"/>
                  <a:gd name="T81" fmla="*/ 297 h 560"/>
                  <a:gd name="T82" fmla="*/ 0 w 63"/>
                  <a:gd name="T83" fmla="*/ 271 h 560"/>
                  <a:gd name="T84" fmla="*/ 0 w 63"/>
                  <a:gd name="T85" fmla="*/ 243 h 560"/>
                  <a:gd name="T86" fmla="*/ 0 w 63"/>
                  <a:gd name="T87" fmla="*/ 211 h 560"/>
                  <a:gd name="T88" fmla="*/ 0 w 63"/>
                  <a:gd name="T89" fmla="*/ 175 h 560"/>
                  <a:gd name="T90" fmla="*/ 0 w 63"/>
                  <a:gd name="T91" fmla="*/ 135 h 560"/>
                  <a:gd name="T92" fmla="*/ 0 w 63"/>
                  <a:gd name="T93" fmla="*/ 91 h 560"/>
                  <a:gd name="T94" fmla="*/ 0 w 63"/>
                  <a:gd name="T95" fmla="*/ 42 h 560"/>
                  <a:gd name="T96" fmla="*/ 0 w 63"/>
                  <a:gd name="T97" fmla="*/ 1 h 560"/>
                  <a:gd name="T98" fmla="*/ 31 w 63"/>
                  <a:gd name="T99" fmla="*/ 4 h 560"/>
                  <a:gd name="T100" fmla="*/ 54 w 63"/>
                  <a:gd name="T101" fmla="*/ 16 h 5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
                  <a:gd name="T154" fmla="*/ 0 h 560"/>
                  <a:gd name="T155" fmla="*/ 63 w 63"/>
                  <a:gd name="T156" fmla="*/ 560 h 5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 h="560">
                    <a:moveTo>
                      <a:pt x="54" y="16"/>
                    </a:moveTo>
                    <a:lnTo>
                      <a:pt x="55" y="22"/>
                    </a:lnTo>
                    <a:lnTo>
                      <a:pt x="55" y="28"/>
                    </a:lnTo>
                    <a:lnTo>
                      <a:pt x="55" y="33"/>
                    </a:lnTo>
                    <a:lnTo>
                      <a:pt x="55" y="39"/>
                    </a:lnTo>
                    <a:lnTo>
                      <a:pt x="55" y="44"/>
                    </a:lnTo>
                    <a:lnTo>
                      <a:pt x="55" y="49"/>
                    </a:lnTo>
                    <a:lnTo>
                      <a:pt x="55" y="54"/>
                    </a:lnTo>
                    <a:lnTo>
                      <a:pt x="55" y="59"/>
                    </a:lnTo>
                    <a:lnTo>
                      <a:pt x="55" y="64"/>
                    </a:lnTo>
                    <a:lnTo>
                      <a:pt x="55" y="68"/>
                    </a:lnTo>
                    <a:lnTo>
                      <a:pt x="55" y="73"/>
                    </a:lnTo>
                    <a:lnTo>
                      <a:pt x="55" y="77"/>
                    </a:lnTo>
                    <a:lnTo>
                      <a:pt x="55" y="81"/>
                    </a:lnTo>
                    <a:lnTo>
                      <a:pt x="55" y="86"/>
                    </a:lnTo>
                    <a:lnTo>
                      <a:pt x="55" y="90"/>
                    </a:lnTo>
                    <a:lnTo>
                      <a:pt x="56" y="94"/>
                    </a:lnTo>
                    <a:lnTo>
                      <a:pt x="56" y="98"/>
                    </a:lnTo>
                    <a:lnTo>
                      <a:pt x="56" y="101"/>
                    </a:lnTo>
                    <a:lnTo>
                      <a:pt x="56" y="105"/>
                    </a:lnTo>
                    <a:lnTo>
                      <a:pt x="56" y="109"/>
                    </a:lnTo>
                    <a:lnTo>
                      <a:pt x="56" y="112"/>
                    </a:lnTo>
                    <a:lnTo>
                      <a:pt x="56" y="116"/>
                    </a:lnTo>
                    <a:lnTo>
                      <a:pt x="56" y="119"/>
                    </a:lnTo>
                    <a:lnTo>
                      <a:pt x="56" y="123"/>
                    </a:lnTo>
                    <a:lnTo>
                      <a:pt x="56" y="126"/>
                    </a:lnTo>
                    <a:lnTo>
                      <a:pt x="56" y="130"/>
                    </a:lnTo>
                    <a:lnTo>
                      <a:pt x="56" y="133"/>
                    </a:lnTo>
                    <a:lnTo>
                      <a:pt x="56" y="136"/>
                    </a:lnTo>
                    <a:lnTo>
                      <a:pt x="56" y="140"/>
                    </a:lnTo>
                    <a:lnTo>
                      <a:pt x="56" y="143"/>
                    </a:lnTo>
                    <a:lnTo>
                      <a:pt x="56" y="147"/>
                    </a:lnTo>
                    <a:lnTo>
                      <a:pt x="56" y="150"/>
                    </a:lnTo>
                    <a:lnTo>
                      <a:pt x="56" y="153"/>
                    </a:lnTo>
                    <a:lnTo>
                      <a:pt x="56" y="157"/>
                    </a:lnTo>
                    <a:lnTo>
                      <a:pt x="56" y="160"/>
                    </a:lnTo>
                    <a:lnTo>
                      <a:pt x="57" y="163"/>
                    </a:lnTo>
                    <a:lnTo>
                      <a:pt x="57" y="167"/>
                    </a:lnTo>
                    <a:lnTo>
                      <a:pt x="57" y="170"/>
                    </a:lnTo>
                    <a:lnTo>
                      <a:pt x="57" y="174"/>
                    </a:lnTo>
                    <a:lnTo>
                      <a:pt x="57" y="178"/>
                    </a:lnTo>
                    <a:lnTo>
                      <a:pt x="57" y="181"/>
                    </a:lnTo>
                    <a:lnTo>
                      <a:pt x="57" y="185"/>
                    </a:lnTo>
                    <a:lnTo>
                      <a:pt x="57" y="189"/>
                    </a:lnTo>
                    <a:lnTo>
                      <a:pt x="57" y="193"/>
                    </a:lnTo>
                    <a:lnTo>
                      <a:pt x="57" y="197"/>
                    </a:lnTo>
                    <a:lnTo>
                      <a:pt x="57" y="201"/>
                    </a:lnTo>
                    <a:lnTo>
                      <a:pt x="57" y="205"/>
                    </a:lnTo>
                    <a:lnTo>
                      <a:pt x="57" y="209"/>
                    </a:lnTo>
                    <a:lnTo>
                      <a:pt x="57" y="214"/>
                    </a:lnTo>
                    <a:lnTo>
                      <a:pt x="57" y="218"/>
                    </a:lnTo>
                    <a:lnTo>
                      <a:pt x="57" y="223"/>
                    </a:lnTo>
                    <a:lnTo>
                      <a:pt x="57" y="227"/>
                    </a:lnTo>
                    <a:lnTo>
                      <a:pt x="58" y="232"/>
                    </a:lnTo>
                    <a:lnTo>
                      <a:pt x="58" y="237"/>
                    </a:lnTo>
                    <a:lnTo>
                      <a:pt x="58" y="242"/>
                    </a:lnTo>
                    <a:lnTo>
                      <a:pt x="58" y="248"/>
                    </a:lnTo>
                    <a:lnTo>
                      <a:pt x="58" y="253"/>
                    </a:lnTo>
                    <a:lnTo>
                      <a:pt x="58" y="259"/>
                    </a:lnTo>
                    <a:lnTo>
                      <a:pt x="58" y="264"/>
                    </a:lnTo>
                    <a:lnTo>
                      <a:pt x="58" y="270"/>
                    </a:lnTo>
                    <a:lnTo>
                      <a:pt x="58" y="276"/>
                    </a:lnTo>
                    <a:lnTo>
                      <a:pt x="58" y="283"/>
                    </a:lnTo>
                    <a:lnTo>
                      <a:pt x="58" y="289"/>
                    </a:lnTo>
                    <a:lnTo>
                      <a:pt x="58" y="296"/>
                    </a:lnTo>
                    <a:lnTo>
                      <a:pt x="59" y="303"/>
                    </a:lnTo>
                    <a:lnTo>
                      <a:pt x="59" y="310"/>
                    </a:lnTo>
                    <a:lnTo>
                      <a:pt x="59" y="317"/>
                    </a:lnTo>
                    <a:lnTo>
                      <a:pt x="59" y="325"/>
                    </a:lnTo>
                    <a:lnTo>
                      <a:pt x="59" y="332"/>
                    </a:lnTo>
                    <a:lnTo>
                      <a:pt x="59" y="340"/>
                    </a:lnTo>
                    <a:lnTo>
                      <a:pt x="59" y="348"/>
                    </a:lnTo>
                    <a:lnTo>
                      <a:pt x="59" y="357"/>
                    </a:lnTo>
                    <a:lnTo>
                      <a:pt x="59" y="366"/>
                    </a:lnTo>
                    <a:lnTo>
                      <a:pt x="60" y="375"/>
                    </a:lnTo>
                    <a:lnTo>
                      <a:pt x="60" y="384"/>
                    </a:lnTo>
                    <a:lnTo>
                      <a:pt x="60" y="393"/>
                    </a:lnTo>
                    <a:lnTo>
                      <a:pt x="60" y="403"/>
                    </a:lnTo>
                    <a:lnTo>
                      <a:pt x="60" y="413"/>
                    </a:lnTo>
                    <a:lnTo>
                      <a:pt x="60" y="423"/>
                    </a:lnTo>
                    <a:lnTo>
                      <a:pt x="60" y="434"/>
                    </a:lnTo>
                    <a:lnTo>
                      <a:pt x="61" y="445"/>
                    </a:lnTo>
                    <a:lnTo>
                      <a:pt x="61" y="456"/>
                    </a:lnTo>
                    <a:lnTo>
                      <a:pt x="61" y="468"/>
                    </a:lnTo>
                    <a:lnTo>
                      <a:pt x="61" y="480"/>
                    </a:lnTo>
                    <a:lnTo>
                      <a:pt x="61" y="492"/>
                    </a:lnTo>
                    <a:lnTo>
                      <a:pt x="61" y="504"/>
                    </a:lnTo>
                    <a:lnTo>
                      <a:pt x="62" y="517"/>
                    </a:lnTo>
                    <a:lnTo>
                      <a:pt x="62" y="530"/>
                    </a:lnTo>
                    <a:lnTo>
                      <a:pt x="62" y="544"/>
                    </a:lnTo>
                    <a:lnTo>
                      <a:pt x="62" y="558"/>
                    </a:lnTo>
                    <a:lnTo>
                      <a:pt x="56" y="558"/>
                    </a:lnTo>
                    <a:lnTo>
                      <a:pt x="52" y="558"/>
                    </a:lnTo>
                    <a:lnTo>
                      <a:pt x="48" y="558"/>
                    </a:lnTo>
                    <a:lnTo>
                      <a:pt x="44" y="558"/>
                    </a:lnTo>
                    <a:lnTo>
                      <a:pt x="39" y="558"/>
                    </a:lnTo>
                    <a:lnTo>
                      <a:pt x="33" y="558"/>
                    </a:lnTo>
                    <a:lnTo>
                      <a:pt x="25" y="558"/>
                    </a:lnTo>
                    <a:lnTo>
                      <a:pt x="15" y="558"/>
                    </a:lnTo>
                    <a:lnTo>
                      <a:pt x="1" y="559"/>
                    </a:lnTo>
                    <a:lnTo>
                      <a:pt x="1" y="553"/>
                    </a:lnTo>
                    <a:lnTo>
                      <a:pt x="1" y="547"/>
                    </a:lnTo>
                    <a:lnTo>
                      <a:pt x="1" y="541"/>
                    </a:lnTo>
                    <a:lnTo>
                      <a:pt x="1" y="536"/>
                    </a:lnTo>
                    <a:lnTo>
                      <a:pt x="1" y="531"/>
                    </a:lnTo>
                    <a:lnTo>
                      <a:pt x="1" y="525"/>
                    </a:lnTo>
                    <a:lnTo>
                      <a:pt x="1" y="520"/>
                    </a:lnTo>
                    <a:lnTo>
                      <a:pt x="1" y="516"/>
                    </a:lnTo>
                    <a:lnTo>
                      <a:pt x="1" y="511"/>
                    </a:lnTo>
                    <a:lnTo>
                      <a:pt x="1" y="506"/>
                    </a:lnTo>
                    <a:lnTo>
                      <a:pt x="1" y="502"/>
                    </a:lnTo>
                    <a:lnTo>
                      <a:pt x="1" y="497"/>
                    </a:lnTo>
                    <a:lnTo>
                      <a:pt x="1" y="493"/>
                    </a:lnTo>
                    <a:lnTo>
                      <a:pt x="1" y="489"/>
                    </a:lnTo>
                    <a:lnTo>
                      <a:pt x="1" y="485"/>
                    </a:lnTo>
                    <a:lnTo>
                      <a:pt x="0" y="481"/>
                    </a:lnTo>
                    <a:lnTo>
                      <a:pt x="0" y="477"/>
                    </a:lnTo>
                    <a:lnTo>
                      <a:pt x="0" y="473"/>
                    </a:lnTo>
                    <a:lnTo>
                      <a:pt x="0" y="469"/>
                    </a:lnTo>
                    <a:lnTo>
                      <a:pt x="0" y="465"/>
                    </a:lnTo>
                    <a:lnTo>
                      <a:pt x="0" y="462"/>
                    </a:lnTo>
                    <a:lnTo>
                      <a:pt x="0" y="458"/>
                    </a:lnTo>
                    <a:lnTo>
                      <a:pt x="0" y="455"/>
                    </a:lnTo>
                    <a:lnTo>
                      <a:pt x="0" y="451"/>
                    </a:lnTo>
                    <a:lnTo>
                      <a:pt x="0" y="448"/>
                    </a:lnTo>
                    <a:lnTo>
                      <a:pt x="0" y="444"/>
                    </a:lnTo>
                    <a:lnTo>
                      <a:pt x="0" y="441"/>
                    </a:lnTo>
                    <a:lnTo>
                      <a:pt x="0" y="438"/>
                    </a:lnTo>
                    <a:lnTo>
                      <a:pt x="0" y="434"/>
                    </a:lnTo>
                    <a:lnTo>
                      <a:pt x="0" y="431"/>
                    </a:lnTo>
                    <a:lnTo>
                      <a:pt x="0" y="428"/>
                    </a:lnTo>
                    <a:lnTo>
                      <a:pt x="0" y="424"/>
                    </a:lnTo>
                    <a:lnTo>
                      <a:pt x="0" y="421"/>
                    </a:lnTo>
                    <a:lnTo>
                      <a:pt x="0" y="417"/>
                    </a:lnTo>
                    <a:lnTo>
                      <a:pt x="0" y="414"/>
                    </a:lnTo>
                    <a:lnTo>
                      <a:pt x="0" y="411"/>
                    </a:lnTo>
                    <a:lnTo>
                      <a:pt x="0" y="407"/>
                    </a:lnTo>
                    <a:lnTo>
                      <a:pt x="0" y="404"/>
                    </a:lnTo>
                    <a:lnTo>
                      <a:pt x="0" y="400"/>
                    </a:lnTo>
                    <a:lnTo>
                      <a:pt x="0" y="397"/>
                    </a:lnTo>
                    <a:lnTo>
                      <a:pt x="0" y="393"/>
                    </a:lnTo>
                    <a:lnTo>
                      <a:pt x="0" y="390"/>
                    </a:lnTo>
                    <a:lnTo>
                      <a:pt x="0" y="386"/>
                    </a:lnTo>
                    <a:lnTo>
                      <a:pt x="0" y="382"/>
                    </a:lnTo>
                    <a:lnTo>
                      <a:pt x="0" y="378"/>
                    </a:lnTo>
                    <a:lnTo>
                      <a:pt x="0" y="374"/>
                    </a:lnTo>
                    <a:lnTo>
                      <a:pt x="0" y="370"/>
                    </a:lnTo>
                    <a:lnTo>
                      <a:pt x="0" y="366"/>
                    </a:lnTo>
                    <a:lnTo>
                      <a:pt x="0" y="362"/>
                    </a:lnTo>
                    <a:lnTo>
                      <a:pt x="0" y="358"/>
                    </a:lnTo>
                    <a:lnTo>
                      <a:pt x="0" y="353"/>
                    </a:lnTo>
                    <a:lnTo>
                      <a:pt x="0" y="349"/>
                    </a:lnTo>
                    <a:lnTo>
                      <a:pt x="0" y="344"/>
                    </a:lnTo>
                    <a:lnTo>
                      <a:pt x="0" y="340"/>
                    </a:lnTo>
                    <a:lnTo>
                      <a:pt x="0" y="335"/>
                    </a:lnTo>
                    <a:lnTo>
                      <a:pt x="0" y="330"/>
                    </a:lnTo>
                    <a:lnTo>
                      <a:pt x="0" y="325"/>
                    </a:lnTo>
                    <a:lnTo>
                      <a:pt x="0" y="319"/>
                    </a:lnTo>
                    <a:lnTo>
                      <a:pt x="0" y="314"/>
                    </a:lnTo>
                    <a:lnTo>
                      <a:pt x="0" y="308"/>
                    </a:lnTo>
                    <a:lnTo>
                      <a:pt x="0" y="303"/>
                    </a:lnTo>
                    <a:lnTo>
                      <a:pt x="0" y="297"/>
                    </a:lnTo>
                    <a:lnTo>
                      <a:pt x="0" y="291"/>
                    </a:lnTo>
                    <a:lnTo>
                      <a:pt x="0" y="284"/>
                    </a:lnTo>
                    <a:lnTo>
                      <a:pt x="0" y="278"/>
                    </a:lnTo>
                    <a:lnTo>
                      <a:pt x="0" y="271"/>
                    </a:lnTo>
                    <a:lnTo>
                      <a:pt x="0" y="265"/>
                    </a:lnTo>
                    <a:lnTo>
                      <a:pt x="0" y="258"/>
                    </a:lnTo>
                    <a:lnTo>
                      <a:pt x="0" y="250"/>
                    </a:lnTo>
                    <a:lnTo>
                      <a:pt x="0" y="243"/>
                    </a:lnTo>
                    <a:lnTo>
                      <a:pt x="0" y="235"/>
                    </a:lnTo>
                    <a:lnTo>
                      <a:pt x="0" y="227"/>
                    </a:lnTo>
                    <a:lnTo>
                      <a:pt x="0" y="219"/>
                    </a:lnTo>
                    <a:lnTo>
                      <a:pt x="0" y="211"/>
                    </a:lnTo>
                    <a:lnTo>
                      <a:pt x="0" y="202"/>
                    </a:lnTo>
                    <a:lnTo>
                      <a:pt x="0" y="194"/>
                    </a:lnTo>
                    <a:lnTo>
                      <a:pt x="0" y="185"/>
                    </a:lnTo>
                    <a:lnTo>
                      <a:pt x="0" y="175"/>
                    </a:lnTo>
                    <a:lnTo>
                      <a:pt x="0" y="166"/>
                    </a:lnTo>
                    <a:lnTo>
                      <a:pt x="0" y="156"/>
                    </a:lnTo>
                    <a:lnTo>
                      <a:pt x="0" y="146"/>
                    </a:lnTo>
                    <a:lnTo>
                      <a:pt x="0" y="135"/>
                    </a:lnTo>
                    <a:lnTo>
                      <a:pt x="0" y="125"/>
                    </a:lnTo>
                    <a:lnTo>
                      <a:pt x="0" y="114"/>
                    </a:lnTo>
                    <a:lnTo>
                      <a:pt x="0" y="102"/>
                    </a:lnTo>
                    <a:lnTo>
                      <a:pt x="0" y="91"/>
                    </a:lnTo>
                    <a:lnTo>
                      <a:pt x="0" y="79"/>
                    </a:lnTo>
                    <a:lnTo>
                      <a:pt x="0" y="67"/>
                    </a:lnTo>
                    <a:lnTo>
                      <a:pt x="0" y="54"/>
                    </a:lnTo>
                    <a:lnTo>
                      <a:pt x="0" y="42"/>
                    </a:lnTo>
                    <a:lnTo>
                      <a:pt x="0" y="29"/>
                    </a:lnTo>
                    <a:lnTo>
                      <a:pt x="0" y="15"/>
                    </a:lnTo>
                    <a:lnTo>
                      <a:pt x="0" y="1"/>
                    </a:lnTo>
                    <a:lnTo>
                      <a:pt x="7" y="0"/>
                    </a:lnTo>
                    <a:lnTo>
                      <a:pt x="14" y="1"/>
                    </a:lnTo>
                    <a:lnTo>
                      <a:pt x="23" y="2"/>
                    </a:lnTo>
                    <a:lnTo>
                      <a:pt x="31" y="4"/>
                    </a:lnTo>
                    <a:lnTo>
                      <a:pt x="40" y="8"/>
                    </a:lnTo>
                    <a:lnTo>
                      <a:pt x="48" y="12"/>
                    </a:lnTo>
                    <a:lnTo>
                      <a:pt x="54" y="16"/>
                    </a:lnTo>
                  </a:path>
                </a:pathLst>
              </a:custGeom>
              <a:solidFill>
                <a:srgbClr val="DEDED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1" name="Freeform 831">
                <a:extLst>
                  <a:ext uri="{FF2B5EF4-FFF2-40B4-BE49-F238E27FC236}">
                    <a16:creationId xmlns:a16="http://schemas.microsoft.com/office/drawing/2014/main" id="{73BE86F3-A1FF-44C4-A70F-152706B543C7}"/>
                  </a:ext>
                </a:extLst>
              </p:cNvPr>
              <p:cNvSpPr>
                <a:spLocks/>
              </p:cNvSpPr>
              <p:nvPr/>
            </p:nvSpPr>
            <p:spPr bwMode="auto">
              <a:xfrm>
                <a:off x="1392" y="3076"/>
                <a:ext cx="58" cy="560"/>
              </a:xfrm>
              <a:custGeom>
                <a:avLst/>
                <a:gdLst>
                  <a:gd name="T0" fmla="*/ 51 w 58"/>
                  <a:gd name="T1" fmla="*/ 33 h 560"/>
                  <a:gd name="T2" fmla="*/ 51 w 58"/>
                  <a:gd name="T3" fmla="*/ 54 h 560"/>
                  <a:gd name="T4" fmla="*/ 51 w 58"/>
                  <a:gd name="T5" fmla="*/ 73 h 560"/>
                  <a:gd name="T6" fmla="*/ 51 w 58"/>
                  <a:gd name="T7" fmla="*/ 90 h 560"/>
                  <a:gd name="T8" fmla="*/ 51 w 58"/>
                  <a:gd name="T9" fmla="*/ 105 h 560"/>
                  <a:gd name="T10" fmla="*/ 52 w 58"/>
                  <a:gd name="T11" fmla="*/ 119 h 560"/>
                  <a:gd name="T12" fmla="*/ 52 w 58"/>
                  <a:gd name="T13" fmla="*/ 133 h 560"/>
                  <a:gd name="T14" fmla="*/ 52 w 58"/>
                  <a:gd name="T15" fmla="*/ 147 h 560"/>
                  <a:gd name="T16" fmla="*/ 52 w 58"/>
                  <a:gd name="T17" fmla="*/ 160 h 560"/>
                  <a:gd name="T18" fmla="*/ 52 w 58"/>
                  <a:gd name="T19" fmla="*/ 174 h 560"/>
                  <a:gd name="T20" fmla="*/ 52 w 58"/>
                  <a:gd name="T21" fmla="*/ 189 h 560"/>
                  <a:gd name="T22" fmla="*/ 53 w 58"/>
                  <a:gd name="T23" fmla="*/ 205 h 560"/>
                  <a:gd name="T24" fmla="*/ 53 w 58"/>
                  <a:gd name="T25" fmla="*/ 223 h 560"/>
                  <a:gd name="T26" fmla="*/ 53 w 58"/>
                  <a:gd name="T27" fmla="*/ 242 h 560"/>
                  <a:gd name="T28" fmla="*/ 53 w 58"/>
                  <a:gd name="T29" fmla="*/ 264 h 560"/>
                  <a:gd name="T30" fmla="*/ 54 w 58"/>
                  <a:gd name="T31" fmla="*/ 289 h 560"/>
                  <a:gd name="T32" fmla="*/ 54 w 58"/>
                  <a:gd name="T33" fmla="*/ 317 h 560"/>
                  <a:gd name="T34" fmla="*/ 54 w 58"/>
                  <a:gd name="T35" fmla="*/ 348 h 560"/>
                  <a:gd name="T36" fmla="*/ 55 w 58"/>
                  <a:gd name="T37" fmla="*/ 384 h 560"/>
                  <a:gd name="T38" fmla="*/ 55 w 58"/>
                  <a:gd name="T39" fmla="*/ 423 h 560"/>
                  <a:gd name="T40" fmla="*/ 56 w 58"/>
                  <a:gd name="T41" fmla="*/ 468 h 560"/>
                  <a:gd name="T42" fmla="*/ 57 w 58"/>
                  <a:gd name="T43" fmla="*/ 517 h 560"/>
                  <a:gd name="T44" fmla="*/ 57 w 58"/>
                  <a:gd name="T45" fmla="*/ 558 h 560"/>
                  <a:gd name="T46" fmla="*/ 38 w 58"/>
                  <a:gd name="T47" fmla="*/ 558 h 560"/>
                  <a:gd name="T48" fmla="*/ 0 w 58"/>
                  <a:gd name="T49" fmla="*/ 559 h 560"/>
                  <a:gd name="T50" fmla="*/ 0 w 58"/>
                  <a:gd name="T51" fmla="*/ 541 h 560"/>
                  <a:gd name="T52" fmla="*/ 0 w 58"/>
                  <a:gd name="T53" fmla="*/ 520 h 560"/>
                  <a:gd name="T54" fmla="*/ 0 w 58"/>
                  <a:gd name="T55" fmla="*/ 502 h 560"/>
                  <a:gd name="T56" fmla="*/ 0 w 58"/>
                  <a:gd name="T57" fmla="*/ 485 h 560"/>
                  <a:gd name="T58" fmla="*/ 0 w 58"/>
                  <a:gd name="T59" fmla="*/ 469 h 560"/>
                  <a:gd name="T60" fmla="*/ 0 w 58"/>
                  <a:gd name="T61" fmla="*/ 455 h 560"/>
                  <a:gd name="T62" fmla="*/ 0 w 58"/>
                  <a:gd name="T63" fmla="*/ 441 h 560"/>
                  <a:gd name="T64" fmla="*/ 0 w 58"/>
                  <a:gd name="T65" fmla="*/ 428 h 560"/>
                  <a:gd name="T66" fmla="*/ 0 w 58"/>
                  <a:gd name="T67" fmla="*/ 414 h 560"/>
                  <a:gd name="T68" fmla="*/ 0 w 58"/>
                  <a:gd name="T69" fmla="*/ 400 h 560"/>
                  <a:gd name="T70" fmla="*/ 0 w 58"/>
                  <a:gd name="T71" fmla="*/ 386 h 560"/>
                  <a:gd name="T72" fmla="*/ 0 w 58"/>
                  <a:gd name="T73" fmla="*/ 370 h 560"/>
                  <a:gd name="T74" fmla="*/ 0 w 58"/>
                  <a:gd name="T75" fmla="*/ 353 h 560"/>
                  <a:gd name="T76" fmla="*/ 0 w 58"/>
                  <a:gd name="T77" fmla="*/ 335 h 560"/>
                  <a:gd name="T78" fmla="*/ 0 w 58"/>
                  <a:gd name="T79" fmla="*/ 314 h 560"/>
                  <a:gd name="T80" fmla="*/ 0 w 58"/>
                  <a:gd name="T81" fmla="*/ 291 h 560"/>
                  <a:gd name="T82" fmla="*/ 0 w 58"/>
                  <a:gd name="T83" fmla="*/ 265 h 560"/>
                  <a:gd name="T84" fmla="*/ 0 w 58"/>
                  <a:gd name="T85" fmla="*/ 235 h 560"/>
                  <a:gd name="T86" fmla="*/ 0 w 58"/>
                  <a:gd name="T87" fmla="*/ 202 h 560"/>
                  <a:gd name="T88" fmla="*/ 0 w 58"/>
                  <a:gd name="T89" fmla="*/ 166 h 560"/>
                  <a:gd name="T90" fmla="*/ 0 w 58"/>
                  <a:gd name="T91" fmla="*/ 125 h 560"/>
                  <a:gd name="T92" fmla="*/ 0 w 58"/>
                  <a:gd name="T93" fmla="*/ 79 h 560"/>
                  <a:gd name="T94" fmla="*/ 0 w 58"/>
                  <a:gd name="T95" fmla="*/ 29 h 560"/>
                  <a:gd name="T96" fmla="*/ 7 w 58"/>
                  <a:gd name="T97" fmla="*/ 0 h 560"/>
                  <a:gd name="T98" fmla="*/ 43 w 58"/>
                  <a:gd name="T99" fmla="*/ 11 h 5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8"/>
                  <a:gd name="T151" fmla="*/ 0 h 560"/>
                  <a:gd name="T152" fmla="*/ 58 w 58"/>
                  <a:gd name="T153" fmla="*/ 560 h 56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8" h="560">
                    <a:moveTo>
                      <a:pt x="50" y="16"/>
                    </a:moveTo>
                    <a:lnTo>
                      <a:pt x="50" y="22"/>
                    </a:lnTo>
                    <a:lnTo>
                      <a:pt x="51" y="28"/>
                    </a:lnTo>
                    <a:lnTo>
                      <a:pt x="51" y="33"/>
                    </a:lnTo>
                    <a:lnTo>
                      <a:pt x="51" y="39"/>
                    </a:lnTo>
                    <a:lnTo>
                      <a:pt x="51" y="44"/>
                    </a:lnTo>
                    <a:lnTo>
                      <a:pt x="51" y="49"/>
                    </a:lnTo>
                    <a:lnTo>
                      <a:pt x="51" y="54"/>
                    </a:lnTo>
                    <a:lnTo>
                      <a:pt x="51" y="59"/>
                    </a:lnTo>
                    <a:lnTo>
                      <a:pt x="51" y="64"/>
                    </a:lnTo>
                    <a:lnTo>
                      <a:pt x="51" y="68"/>
                    </a:lnTo>
                    <a:lnTo>
                      <a:pt x="51" y="73"/>
                    </a:lnTo>
                    <a:lnTo>
                      <a:pt x="51" y="77"/>
                    </a:lnTo>
                    <a:lnTo>
                      <a:pt x="51" y="81"/>
                    </a:lnTo>
                    <a:lnTo>
                      <a:pt x="51" y="86"/>
                    </a:lnTo>
                    <a:lnTo>
                      <a:pt x="51" y="90"/>
                    </a:lnTo>
                    <a:lnTo>
                      <a:pt x="51" y="94"/>
                    </a:lnTo>
                    <a:lnTo>
                      <a:pt x="51" y="98"/>
                    </a:lnTo>
                    <a:lnTo>
                      <a:pt x="51" y="101"/>
                    </a:lnTo>
                    <a:lnTo>
                      <a:pt x="51" y="105"/>
                    </a:lnTo>
                    <a:lnTo>
                      <a:pt x="51" y="109"/>
                    </a:lnTo>
                    <a:lnTo>
                      <a:pt x="51" y="112"/>
                    </a:lnTo>
                    <a:lnTo>
                      <a:pt x="52" y="116"/>
                    </a:lnTo>
                    <a:lnTo>
                      <a:pt x="52" y="119"/>
                    </a:lnTo>
                    <a:lnTo>
                      <a:pt x="52" y="123"/>
                    </a:lnTo>
                    <a:lnTo>
                      <a:pt x="52" y="126"/>
                    </a:lnTo>
                    <a:lnTo>
                      <a:pt x="52" y="130"/>
                    </a:lnTo>
                    <a:lnTo>
                      <a:pt x="52" y="133"/>
                    </a:lnTo>
                    <a:lnTo>
                      <a:pt x="52" y="136"/>
                    </a:lnTo>
                    <a:lnTo>
                      <a:pt x="52" y="140"/>
                    </a:lnTo>
                    <a:lnTo>
                      <a:pt x="52" y="143"/>
                    </a:lnTo>
                    <a:lnTo>
                      <a:pt x="52" y="147"/>
                    </a:lnTo>
                    <a:lnTo>
                      <a:pt x="52" y="150"/>
                    </a:lnTo>
                    <a:lnTo>
                      <a:pt x="52" y="153"/>
                    </a:lnTo>
                    <a:lnTo>
                      <a:pt x="52" y="157"/>
                    </a:lnTo>
                    <a:lnTo>
                      <a:pt x="52" y="160"/>
                    </a:lnTo>
                    <a:lnTo>
                      <a:pt x="52" y="163"/>
                    </a:lnTo>
                    <a:lnTo>
                      <a:pt x="52" y="167"/>
                    </a:lnTo>
                    <a:lnTo>
                      <a:pt x="52" y="170"/>
                    </a:lnTo>
                    <a:lnTo>
                      <a:pt x="52" y="174"/>
                    </a:lnTo>
                    <a:lnTo>
                      <a:pt x="52" y="178"/>
                    </a:lnTo>
                    <a:lnTo>
                      <a:pt x="52" y="181"/>
                    </a:lnTo>
                    <a:lnTo>
                      <a:pt x="52" y="185"/>
                    </a:lnTo>
                    <a:lnTo>
                      <a:pt x="52" y="189"/>
                    </a:lnTo>
                    <a:lnTo>
                      <a:pt x="52" y="193"/>
                    </a:lnTo>
                    <a:lnTo>
                      <a:pt x="53" y="197"/>
                    </a:lnTo>
                    <a:lnTo>
                      <a:pt x="53" y="201"/>
                    </a:lnTo>
                    <a:lnTo>
                      <a:pt x="53" y="205"/>
                    </a:lnTo>
                    <a:lnTo>
                      <a:pt x="53" y="209"/>
                    </a:lnTo>
                    <a:lnTo>
                      <a:pt x="53" y="214"/>
                    </a:lnTo>
                    <a:lnTo>
                      <a:pt x="53" y="218"/>
                    </a:lnTo>
                    <a:lnTo>
                      <a:pt x="53" y="223"/>
                    </a:lnTo>
                    <a:lnTo>
                      <a:pt x="53" y="227"/>
                    </a:lnTo>
                    <a:lnTo>
                      <a:pt x="53" y="232"/>
                    </a:lnTo>
                    <a:lnTo>
                      <a:pt x="53" y="237"/>
                    </a:lnTo>
                    <a:lnTo>
                      <a:pt x="53" y="242"/>
                    </a:lnTo>
                    <a:lnTo>
                      <a:pt x="53" y="248"/>
                    </a:lnTo>
                    <a:lnTo>
                      <a:pt x="53" y="253"/>
                    </a:lnTo>
                    <a:lnTo>
                      <a:pt x="53" y="259"/>
                    </a:lnTo>
                    <a:lnTo>
                      <a:pt x="53" y="264"/>
                    </a:lnTo>
                    <a:lnTo>
                      <a:pt x="53" y="270"/>
                    </a:lnTo>
                    <a:lnTo>
                      <a:pt x="54" y="276"/>
                    </a:lnTo>
                    <a:lnTo>
                      <a:pt x="54" y="283"/>
                    </a:lnTo>
                    <a:lnTo>
                      <a:pt x="54" y="289"/>
                    </a:lnTo>
                    <a:lnTo>
                      <a:pt x="54" y="296"/>
                    </a:lnTo>
                    <a:lnTo>
                      <a:pt x="54" y="303"/>
                    </a:lnTo>
                    <a:lnTo>
                      <a:pt x="54" y="310"/>
                    </a:lnTo>
                    <a:lnTo>
                      <a:pt x="54" y="317"/>
                    </a:lnTo>
                    <a:lnTo>
                      <a:pt x="54" y="325"/>
                    </a:lnTo>
                    <a:lnTo>
                      <a:pt x="54" y="332"/>
                    </a:lnTo>
                    <a:lnTo>
                      <a:pt x="54" y="340"/>
                    </a:lnTo>
                    <a:lnTo>
                      <a:pt x="54" y="348"/>
                    </a:lnTo>
                    <a:lnTo>
                      <a:pt x="55" y="357"/>
                    </a:lnTo>
                    <a:lnTo>
                      <a:pt x="55" y="366"/>
                    </a:lnTo>
                    <a:lnTo>
                      <a:pt x="55" y="375"/>
                    </a:lnTo>
                    <a:lnTo>
                      <a:pt x="55" y="384"/>
                    </a:lnTo>
                    <a:lnTo>
                      <a:pt x="55" y="393"/>
                    </a:lnTo>
                    <a:lnTo>
                      <a:pt x="55" y="403"/>
                    </a:lnTo>
                    <a:lnTo>
                      <a:pt x="55" y="413"/>
                    </a:lnTo>
                    <a:lnTo>
                      <a:pt x="55" y="423"/>
                    </a:lnTo>
                    <a:lnTo>
                      <a:pt x="56" y="434"/>
                    </a:lnTo>
                    <a:lnTo>
                      <a:pt x="56" y="445"/>
                    </a:lnTo>
                    <a:lnTo>
                      <a:pt x="56" y="456"/>
                    </a:lnTo>
                    <a:lnTo>
                      <a:pt x="56" y="468"/>
                    </a:lnTo>
                    <a:lnTo>
                      <a:pt x="56" y="480"/>
                    </a:lnTo>
                    <a:lnTo>
                      <a:pt x="56" y="492"/>
                    </a:lnTo>
                    <a:lnTo>
                      <a:pt x="56" y="504"/>
                    </a:lnTo>
                    <a:lnTo>
                      <a:pt x="57" y="517"/>
                    </a:lnTo>
                    <a:lnTo>
                      <a:pt x="57" y="530"/>
                    </a:lnTo>
                    <a:lnTo>
                      <a:pt x="57" y="544"/>
                    </a:lnTo>
                    <a:lnTo>
                      <a:pt x="57" y="558"/>
                    </a:lnTo>
                    <a:lnTo>
                      <a:pt x="51" y="558"/>
                    </a:lnTo>
                    <a:lnTo>
                      <a:pt x="46" y="558"/>
                    </a:lnTo>
                    <a:lnTo>
                      <a:pt x="42" y="558"/>
                    </a:lnTo>
                    <a:lnTo>
                      <a:pt x="38" y="558"/>
                    </a:lnTo>
                    <a:lnTo>
                      <a:pt x="32" y="558"/>
                    </a:lnTo>
                    <a:lnTo>
                      <a:pt x="25" y="558"/>
                    </a:lnTo>
                    <a:lnTo>
                      <a:pt x="14" y="558"/>
                    </a:lnTo>
                    <a:lnTo>
                      <a:pt x="0" y="559"/>
                    </a:lnTo>
                    <a:lnTo>
                      <a:pt x="0" y="553"/>
                    </a:lnTo>
                    <a:lnTo>
                      <a:pt x="0" y="547"/>
                    </a:lnTo>
                    <a:lnTo>
                      <a:pt x="0" y="541"/>
                    </a:lnTo>
                    <a:lnTo>
                      <a:pt x="0" y="536"/>
                    </a:lnTo>
                    <a:lnTo>
                      <a:pt x="0" y="531"/>
                    </a:lnTo>
                    <a:lnTo>
                      <a:pt x="0" y="525"/>
                    </a:lnTo>
                    <a:lnTo>
                      <a:pt x="0" y="520"/>
                    </a:lnTo>
                    <a:lnTo>
                      <a:pt x="0" y="516"/>
                    </a:lnTo>
                    <a:lnTo>
                      <a:pt x="0" y="511"/>
                    </a:lnTo>
                    <a:lnTo>
                      <a:pt x="0" y="506"/>
                    </a:lnTo>
                    <a:lnTo>
                      <a:pt x="0" y="502"/>
                    </a:lnTo>
                    <a:lnTo>
                      <a:pt x="0" y="497"/>
                    </a:lnTo>
                    <a:lnTo>
                      <a:pt x="0" y="493"/>
                    </a:lnTo>
                    <a:lnTo>
                      <a:pt x="0" y="489"/>
                    </a:lnTo>
                    <a:lnTo>
                      <a:pt x="0" y="485"/>
                    </a:lnTo>
                    <a:lnTo>
                      <a:pt x="0" y="481"/>
                    </a:lnTo>
                    <a:lnTo>
                      <a:pt x="0" y="477"/>
                    </a:lnTo>
                    <a:lnTo>
                      <a:pt x="0" y="473"/>
                    </a:lnTo>
                    <a:lnTo>
                      <a:pt x="0" y="469"/>
                    </a:lnTo>
                    <a:lnTo>
                      <a:pt x="0" y="465"/>
                    </a:lnTo>
                    <a:lnTo>
                      <a:pt x="0" y="462"/>
                    </a:lnTo>
                    <a:lnTo>
                      <a:pt x="0" y="458"/>
                    </a:lnTo>
                    <a:lnTo>
                      <a:pt x="0" y="455"/>
                    </a:lnTo>
                    <a:lnTo>
                      <a:pt x="0" y="451"/>
                    </a:lnTo>
                    <a:lnTo>
                      <a:pt x="0" y="448"/>
                    </a:lnTo>
                    <a:lnTo>
                      <a:pt x="0" y="444"/>
                    </a:lnTo>
                    <a:lnTo>
                      <a:pt x="0" y="441"/>
                    </a:lnTo>
                    <a:lnTo>
                      <a:pt x="0" y="438"/>
                    </a:lnTo>
                    <a:lnTo>
                      <a:pt x="0" y="434"/>
                    </a:lnTo>
                    <a:lnTo>
                      <a:pt x="0" y="431"/>
                    </a:lnTo>
                    <a:lnTo>
                      <a:pt x="0" y="428"/>
                    </a:lnTo>
                    <a:lnTo>
                      <a:pt x="0" y="424"/>
                    </a:lnTo>
                    <a:lnTo>
                      <a:pt x="0" y="421"/>
                    </a:lnTo>
                    <a:lnTo>
                      <a:pt x="0" y="417"/>
                    </a:lnTo>
                    <a:lnTo>
                      <a:pt x="0" y="414"/>
                    </a:lnTo>
                    <a:lnTo>
                      <a:pt x="0" y="411"/>
                    </a:lnTo>
                    <a:lnTo>
                      <a:pt x="0" y="407"/>
                    </a:lnTo>
                    <a:lnTo>
                      <a:pt x="0" y="404"/>
                    </a:lnTo>
                    <a:lnTo>
                      <a:pt x="0" y="400"/>
                    </a:lnTo>
                    <a:lnTo>
                      <a:pt x="0" y="397"/>
                    </a:lnTo>
                    <a:lnTo>
                      <a:pt x="0" y="393"/>
                    </a:lnTo>
                    <a:lnTo>
                      <a:pt x="0" y="390"/>
                    </a:lnTo>
                    <a:lnTo>
                      <a:pt x="0" y="386"/>
                    </a:lnTo>
                    <a:lnTo>
                      <a:pt x="0" y="382"/>
                    </a:lnTo>
                    <a:lnTo>
                      <a:pt x="0" y="378"/>
                    </a:lnTo>
                    <a:lnTo>
                      <a:pt x="0" y="374"/>
                    </a:lnTo>
                    <a:lnTo>
                      <a:pt x="0" y="370"/>
                    </a:lnTo>
                    <a:lnTo>
                      <a:pt x="0" y="366"/>
                    </a:lnTo>
                    <a:lnTo>
                      <a:pt x="0" y="362"/>
                    </a:lnTo>
                    <a:lnTo>
                      <a:pt x="0" y="358"/>
                    </a:lnTo>
                    <a:lnTo>
                      <a:pt x="0" y="353"/>
                    </a:lnTo>
                    <a:lnTo>
                      <a:pt x="0" y="349"/>
                    </a:lnTo>
                    <a:lnTo>
                      <a:pt x="0" y="344"/>
                    </a:lnTo>
                    <a:lnTo>
                      <a:pt x="0" y="340"/>
                    </a:lnTo>
                    <a:lnTo>
                      <a:pt x="0" y="335"/>
                    </a:lnTo>
                    <a:lnTo>
                      <a:pt x="0" y="330"/>
                    </a:lnTo>
                    <a:lnTo>
                      <a:pt x="0" y="325"/>
                    </a:lnTo>
                    <a:lnTo>
                      <a:pt x="0" y="319"/>
                    </a:lnTo>
                    <a:lnTo>
                      <a:pt x="0" y="314"/>
                    </a:lnTo>
                    <a:lnTo>
                      <a:pt x="0" y="308"/>
                    </a:lnTo>
                    <a:lnTo>
                      <a:pt x="0" y="303"/>
                    </a:lnTo>
                    <a:lnTo>
                      <a:pt x="0" y="297"/>
                    </a:lnTo>
                    <a:lnTo>
                      <a:pt x="0" y="291"/>
                    </a:lnTo>
                    <a:lnTo>
                      <a:pt x="0" y="284"/>
                    </a:lnTo>
                    <a:lnTo>
                      <a:pt x="0" y="278"/>
                    </a:lnTo>
                    <a:lnTo>
                      <a:pt x="0" y="271"/>
                    </a:lnTo>
                    <a:lnTo>
                      <a:pt x="0" y="265"/>
                    </a:lnTo>
                    <a:lnTo>
                      <a:pt x="0" y="258"/>
                    </a:lnTo>
                    <a:lnTo>
                      <a:pt x="0" y="250"/>
                    </a:lnTo>
                    <a:lnTo>
                      <a:pt x="0" y="243"/>
                    </a:lnTo>
                    <a:lnTo>
                      <a:pt x="0" y="235"/>
                    </a:lnTo>
                    <a:lnTo>
                      <a:pt x="0" y="227"/>
                    </a:lnTo>
                    <a:lnTo>
                      <a:pt x="0" y="219"/>
                    </a:lnTo>
                    <a:lnTo>
                      <a:pt x="0" y="211"/>
                    </a:lnTo>
                    <a:lnTo>
                      <a:pt x="0" y="202"/>
                    </a:lnTo>
                    <a:lnTo>
                      <a:pt x="0" y="194"/>
                    </a:lnTo>
                    <a:lnTo>
                      <a:pt x="0" y="185"/>
                    </a:lnTo>
                    <a:lnTo>
                      <a:pt x="0" y="175"/>
                    </a:lnTo>
                    <a:lnTo>
                      <a:pt x="0" y="166"/>
                    </a:lnTo>
                    <a:lnTo>
                      <a:pt x="0" y="156"/>
                    </a:lnTo>
                    <a:lnTo>
                      <a:pt x="0" y="146"/>
                    </a:lnTo>
                    <a:lnTo>
                      <a:pt x="0" y="135"/>
                    </a:lnTo>
                    <a:lnTo>
                      <a:pt x="0" y="125"/>
                    </a:lnTo>
                    <a:lnTo>
                      <a:pt x="0" y="114"/>
                    </a:lnTo>
                    <a:lnTo>
                      <a:pt x="0" y="102"/>
                    </a:lnTo>
                    <a:lnTo>
                      <a:pt x="0" y="91"/>
                    </a:lnTo>
                    <a:lnTo>
                      <a:pt x="0" y="79"/>
                    </a:lnTo>
                    <a:lnTo>
                      <a:pt x="0" y="67"/>
                    </a:lnTo>
                    <a:lnTo>
                      <a:pt x="0" y="54"/>
                    </a:lnTo>
                    <a:lnTo>
                      <a:pt x="0" y="42"/>
                    </a:lnTo>
                    <a:lnTo>
                      <a:pt x="0" y="29"/>
                    </a:lnTo>
                    <a:lnTo>
                      <a:pt x="0" y="15"/>
                    </a:lnTo>
                    <a:lnTo>
                      <a:pt x="0" y="1"/>
                    </a:lnTo>
                    <a:lnTo>
                      <a:pt x="7" y="0"/>
                    </a:lnTo>
                    <a:lnTo>
                      <a:pt x="16" y="1"/>
                    </a:lnTo>
                    <a:lnTo>
                      <a:pt x="25" y="3"/>
                    </a:lnTo>
                    <a:lnTo>
                      <a:pt x="34" y="6"/>
                    </a:lnTo>
                    <a:lnTo>
                      <a:pt x="43" y="11"/>
                    </a:lnTo>
                    <a:lnTo>
                      <a:pt x="50" y="16"/>
                    </a:lnTo>
                  </a:path>
                </a:pathLst>
              </a:custGeom>
              <a:solidFill>
                <a:srgbClr val="CFCFC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2" name="Freeform 832">
                <a:extLst>
                  <a:ext uri="{FF2B5EF4-FFF2-40B4-BE49-F238E27FC236}">
                    <a16:creationId xmlns:a16="http://schemas.microsoft.com/office/drawing/2014/main" id="{1B16B8BB-D6B3-45D6-B89D-6C9BD3075B53}"/>
                  </a:ext>
                </a:extLst>
              </p:cNvPr>
              <p:cNvSpPr>
                <a:spLocks/>
              </p:cNvSpPr>
              <p:nvPr/>
            </p:nvSpPr>
            <p:spPr bwMode="auto">
              <a:xfrm>
                <a:off x="1396" y="3076"/>
                <a:ext cx="54" cy="560"/>
              </a:xfrm>
              <a:custGeom>
                <a:avLst/>
                <a:gdLst>
                  <a:gd name="T0" fmla="*/ 47 w 54"/>
                  <a:gd name="T1" fmla="*/ 33 h 560"/>
                  <a:gd name="T2" fmla="*/ 47 w 54"/>
                  <a:gd name="T3" fmla="*/ 54 h 560"/>
                  <a:gd name="T4" fmla="*/ 47 w 54"/>
                  <a:gd name="T5" fmla="*/ 73 h 560"/>
                  <a:gd name="T6" fmla="*/ 48 w 54"/>
                  <a:gd name="T7" fmla="*/ 90 h 560"/>
                  <a:gd name="T8" fmla="*/ 48 w 54"/>
                  <a:gd name="T9" fmla="*/ 105 h 560"/>
                  <a:gd name="T10" fmla="*/ 48 w 54"/>
                  <a:gd name="T11" fmla="*/ 119 h 560"/>
                  <a:gd name="T12" fmla="*/ 48 w 54"/>
                  <a:gd name="T13" fmla="*/ 133 h 560"/>
                  <a:gd name="T14" fmla="*/ 48 w 54"/>
                  <a:gd name="T15" fmla="*/ 147 h 560"/>
                  <a:gd name="T16" fmla="*/ 48 w 54"/>
                  <a:gd name="T17" fmla="*/ 160 h 560"/>
                  <a:gd name="T18" fmla="*/ 49 w 54"/>
                  <a:gd name="T19" fmla="*/ 174 h 560"/>
                  <a:gd name="T20" fmla="*/ 49 w 54"/>
                  <a:gd name="T21" fmla="*/ 189 h 560"/>
                  <a:gd name="T22" fmla="*/ 49 w 54"/>
                  <a:gd name="T23" fmla="*/ 205 h 560"/>
                  <a:gd name="T24" fmla="*/ 49 w 54"/>
                  <a:gd name="T25" fmla="*/ 223 h 560"/>
                  <a:gd name="T26" fmla="*/ 49 w 54"/>
                  <a:gd name="T27" fmla="*/ 242 h 560"/>
                  <a:gd name="T28" fmla="*/ 50 w 54"/>
                  <a:gd name="T29" fmla="*/ 264 h 560"/>
                  <a:gd name="T30" fmla="*/ 50 w 54"/>
                  <a:gd name="T31" fmla="*/ 289 h 560"/>
                  <a:gd name="T32" fmla="*/ 50 w 54"/>
                  <a:gd name="T33" fmla="*/ 317 h 560"/>
                  <a:gd name="T34" fmla="*/ 51 w 54"/>
                  <a:gd name="T35" fmla="*/ 348 h 560"/>
                  <a:gd name="T36" fmla="*/ 51 w 54"/>
                  <a:gd name="T37" fmla="*/ 384 h 560"/>
                  <a:gd name="T38" fmla="*/ 51 w 54"/>
                  <a:gd name="T39" fmla="*/ 423 h 560"/>
                  <a:gd name="T40" fmla="*/ 52 w 54"/>
                  <a:gd name="T41" fmla="*/ 468 h 560"/>
                  <a:gd name="T42" fmla="*/ 53 w 54"/>
                  <a:gd name="T43" fmla="*/ 517 h 560"/>
                  <a:gd name="T44" fmla="*/ 53 w 54"/>
                  <a:gd name="T45" fmla="*/ 558 h 560"/>
                  <a:gd name="T46" fmla="*/ 33 w 54"/>
                  <a:gd name="T47" fmla="*/ 558 h 560"/>
                  <a:gd name="T48" fmla="*/ 0 w 54"/>
                  <a:gd name="T49" fmla="*/ 559 h 560"/>
                  <a:gd name="T50" fmla="*/ 0 w 54"/>
                  <a:gd name="T51" fmla="*/ 536 h 560"/>
                  <a:gd name="T52" fmla="*/ 0 w 54"/>
                  <a:gd name="T53" fmla="*/ 516 h 560"/>
                  <a:gd name="T54" fmla="*/ 0 w 54"/>
                  <a:gd name="T55" fmla="*/ 497 h 560"/>
                  <a:gd name="T56" fmla="*/ 0 w 54"/>
                  <a:gd name="T57" fmla="*/ 481 h 560"/>
                  <a:gd name="T58" fmla="*/ 0 w 54"/>
                  <a:gd name="T59" fmla="*/ 465 h 560"/>
                  <a:gd name="T60" fmla="*/ 0 w 54"/>
                  <a:gd name="T61" fmla="*/ 451 h 560"/>
                  <a:gd name="T62" fmla="*/ 0 w 54"/>
                  <a:gd name="T63" fmla="*/ 438 h 560"/>
                  <a:gd name="T64" fmla="*/ 0 w 54"/>
                  <a:gd name="T65" fmla="*/ 424 h 560"/>
                  <a:gd name="T66" fmla="*/ 0 w 54"/>
                  <a:gd name="T67" fmla="*/ 411 h 560"/>
                  <a:gd name="T68" fmla="*/ 0 w 54"/>
                  <a:gd name="T69" fmla="*/ 397 h 560"/>
                  <a:gd name="T70" fmla="*/ 0 w 54"/>
                  <a:gd name="T71" fmla="*/ 382 h 560"/>
                  <a:gd name="T72" fmla="*/ 0 w 54"/>
                  <a:gd name="T73" fmla="*/ 366 h 560"/>
                  <a:gd name="T74" fmla="*/ 0 w 54"/>
                  <a:gd name="T75" fmla="*/ 349 h 560"/>
                  <a:gd name="T76" fmla="*/ 0 w 54"/>
                  <a:gd name="T77" fmla="*/ 330 h 560"/>
                  <a:gd name="T78" fmla="*/ 0 w 54"/>
                  <a:gd name="T79" fmla="*/ 308 h 560"/>
                  <a:gd name="T80" fmla="*/ 0 w 54"/>
                  <a:gd name="T81" fmla="*/ 284 h 560"/>
                  <a:gd name="T82" fmla="*/ 0 w 54"/>
                  <a:gd name="T83" fmla="*/ 258 h 560"/>
                  <a:gd name="T84" fmla="*/ 0 w 54"/>
                  <a:gd name="T85" fmla="*/ 227 h 560"/>
                  <a:gd name="T86" fmla="*/ 0 w 54"/>
                  <a:gd name="T87" fmla="*/ 194 h 560"/>
                  <a:gd name="T88" fmla="*/ 0 w 54"/>
                  <a:gd name="T89" fmla="*/ 156 h 560"/>
                  <a:gd name="T90" fmla="*/ 0 w 54"/>
                  <a:gd name="T91" fmla="*/ 114 h 560"/>
                  <a:gd name="T92" fmla="*/ 0 w 54"/>
                  <a:gd name="T93" fmla="*/ 67 h 560"/>
                  <a:gd name="T94" fmla="*/ 0 w 54"/>
                  <a:gd name="T95" fmla="*/ 15 h 560"/>
                  <a:gd name="T96" fmla="*/ 15 w 54"/>
                  <a:gd name="T97" fmla="*/ 1 h 560"/>
                  <a:gd name="T98" fmla="*/ 47 w 54"/>
                  <a:gd name="T99" fmla="*/ 16 h 5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4"/>
                  <a:gd name="T151" fmla="*/ 0 h 560"/>
                  <a:gd name="T152" fmla="*/ 54 w 54"/>
                  <a:gd name="T153" fmla="*/ 560 h 56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4" h="560">
                    <a:moveTo>
                      <a:pt x="47" y="16"/>
                    </a:moveTo>
                    <a:lnTo>
                      <a:pt x="47" y="22"/>
                    </a:lnTo>
                    <a:lnTo>
                      <a:pt x="47" y="28"/>
                    </a:lnTo>
                    <a:lnTo>
                      <a:pt x="47" y="33"/>
                    </a:lnTo>
                    <a:lnTo>
                      <a:pt x="47" y="39"/>
                    </a:lnTo>
                    <a:lnTo>
                      <a:pt x="47" y="44"/>
                    </a:lnTo>
                    <a:lnTo>
                      <a:pt x="47" y="49"/>
                    </a:lnTo>
                    <a:lnTo>
                      <a:pt x="47" y="54"/>
                    </a:lnTo>
                    <a:lnTo>
                      <a:pt x="47" y="59"/>
                    </a:lnTo>
                    <a:lnTo>
                      <a:pt x="47" y="64"/>
                    </a:lnTo>
                    <a:lnTo>
                      <a:pt x="47" y="68"/>
                    </a:lnTo>
                    <a:lnTo>
                      <a:pt x="47" y="73"/>
                    </a:lnTo>
                    <a:lnTo>
                      <a:pt x="48" y="77"/>
                    </a:lnTo>
                    <a:lnTo>
                      <a:pt x="48" y="81"/>
                    </a:lnTo>
                    <a:lnTo>
                      <a:pt x="48" y="86"/>
                    </a:lnTo>
                    <a:lnTo>
                      <a:pt x="48" y="90"/>
                    </a:lnTo>
                    <a:lnTo>
                      <a:pt x="48" y="94"/>
                    </a:lnTo>
                    <a:lnTo>
                      <a:pt x="48" y="98"/>
                    </a:lnTo>
                    <a:lnTo>
                      <a:pt x="48" y="101"/>
                    </a:lnTo>
                    <a:lnTo>
                      <a:pt x="48" y="105"/>
                    </a:lnTo>
                    <a:lnTo>
                      <a:pt x="48" y="109"/>
                    </a:lnTo>
                    <a:lnTo>
                      <a:pt x="48" y="112"/>
                    </a:lnTo>
                    <a:lnTo>
                      <a:pt x="48" y="116"/>
                    </a:lnTo>
                    <a:lnTo>
                      <a:pt x="48" y="119"/>
                    </a:lnTo>
                    <a:lnTo>
                      <a:pt x="48" y="123"/>
                    </a:lnTo>
                    <a:lnTo>
                      <a:pt x="48" y="126"/>
                    </a:lnTo>
                    <a:lnTo>
                      <a:pt x="48" y="130"/>
                    </a:lnTo>
                    <a:lnTo>
                      <a:pt x="48" y="133"/>
                    </a:lnTo>
                    <a:lnTo>
                      <a:pt x="48" y="136"/>
                    </a:lnTo>
                    <a:lnTo>
                      <a:pt x="48" y="140"/>
                    </a:lnTo>
                    <a:lnTo>
                      <a:pt x="48" y="143"/>
                    </a:lnTo>
                    <a:lnTo>
                      <a:pt x="48" y="147"/>
                    </a:lnTo>
                    <a:lnTo>
                      <a:pt x="48" y="150"/>
                    </a:lnTo>
                    <a:lnTo>
                      <a:pt x="48" y="153"/>
                    </a:lnTo>
                    <a:lnTo>
                      <a:pt x="48" y="157"/>
                    </a:lnTo>
                    <a:lnTo>
                      <a:pt x="48" y="160"/>
                    </a:lnTo>
                    <a:lnTo>
                      <a:pt x="48" y="163"/>
                    </a:lnTo>
                    <a:lnTo>
                      <a:pt x="48" y="167"/>
                    </a:lnTo>
                    <a:lnTo>
                      <a:pt x="48" y="170"/>
                    </a:lnTo>
                    <a:lnTo>
                      <a:pt x="49" y="174"/>
                    </a:lnTo>
                    <a:lnTo>
                      <a:pt x="49" y="178"/>
                    </a:lnTo>
                    <a:lnTo>
                      <a:pt x="49" y="181"/>
                    </a:lnTo>
                    <a:lnTo>
                      <a:pt x="49" y="185"/>
                    </a:lnTo>
                    <a:lnTo>
                      <a:pt x="49" y="189"/>
                    </a:lnTo>
                    <a:lnTo>
                      <a:pt x="49" y="193"/>
                    </a:lnTo>
                    <a:lnTo>
                      <a:pt x="49" y="197"/>
                    </a:lnTo>
                    <a:lnTo>
                      <a:pt x="49" y="201"/>
                    </a:lnTo>
                    <a:lnTo>
                      <a:pt x="49" y="205"/>
                    </a:lnTo>
                    <a:lnTo>
                      <a:pt x="49" y="209"/>
                    </a:lnTo>
                    <a:lnTo>
                      <a:pt x="49" y="214"/>
                    </a:lnTo>
                    <a:lnTo>
                      <a:pt x="49" y="218"/>
                    </a:lnTo>
                    <a:lnTo>
                      <a:pt x="49" y="223"/>
                    </a:lnTo>
                    <a:lnTo>
                      <a:pt x="49" y="227"/>
                    </a:lnTo>
                    <a:lnTo>
                      <a:pt x="49" y="232"/>
                    </a:lnTo>
                    <a:lnTo>
                      <a:pt x="49" y="237"/>
                    </a:lnTo>
                    <a:lnTo>
                      <a:pt x="49" y="242"/>
                    </a:lnTo>
                    <a:lnTo>
                      <a:pt x="49" y="248"/>
                    </a:lnTo>
                    <a:lnTo>
                      <a:pt x="49" y="253"/>
                    </a:lnTo>
                    <a:lnTo>
                      <a:pt x="49" y="259"/>
                    </a:lnTo>
                    <a:lnTo>
                      <a:pt x="50" y="264"/>
                    </a:lnTo>
                    <a:lnTo>
                      <a:pt x="50" y="270"/>
                    </a:lnTo>
                    <a:lnTo>
                      <a:pt x="50" y="276"/>
                    </a:lnTo>
                    <a:lnTo>
                      <a:pt x="50" y="283"/>
                    </a:lnTo>
                    <a:lnTo>
                      <a:pt x="50" y="289"/>
                    </a:lnTo>
                    <a:lnTo>
                      <a:pt x="50" y="296"/>
                    </a:lnTo>
                    <a:lnTo>
                      <a:pt x="50" y="303"/>
                    </a:lnTo>
                    <a:lnTo>
                      <a:pt x="50" y="310"/>
                    </a:lnTo>
                    <a:lnTo>
                      <a:pt x="50" y="317"/>
                    </a:lnTo>
                    <a:lnTo>
                      <a:pt x="50" y="325"/>
                    </a:lnTo>
                    <a:lnTo>
                      <a:pt x="50" y="332"/>
                    </a:lnTo>
                    <a:lnTo>
                      <a:pt x="50" y="340"/>
                    </a:lnTo>
                    <a:lnTo>
                      <a:pt x="51" y="348"/>
                    </a:lnTo>
                    <a:lnTo>
                      <a:pt x="51" y="357"/>
                    </a:lnTo>
                    <a:lnTo>
                      <a:pt x="51" y="366"/>
                    </a:lnTo>
                    <a:lnTo>
                      <a:pt x="51" y="375"/>
                    </a:lnTo>
                    <a:lnTo>
                      <a:pt x="51" y="384"/>
                    </a:lnTo>
                    <a:lnTo>
                      <a:pt x="51" y="393"/>
                    </a:lnTo>
                    <a:lnTo>
                      <a:pt x="51" y="403"/>
                    </a:lnTo>
                    <a:lnTo>
                      <a:pt x="51" y="413"/>
                    </a:lnTo>
                    <a:lnTo>
                      <a:pt x="51" y="423"/>
                    </a:lnTo>
                    <a:lnTo>
                      <a:pt x="52" y="434"/>
                    </a:lnTo>
                    <a:lnTo>
                      <a:pt x="52" y="445"/>
                    </a:lnTo>
                    <a:lnTo>
                      <a:pt x="52" y="456"/>
                    </a:lnTo>
                    <a:lnTo>
                      <a:pt x="52" y="468"/>
                    </a:lnTo>
                    <a:lnTo>
                      <a:pt x="52" y="480"/>
                    </a:lnTo>
                    <a:lnTo>
                      <a:pt x="52" y="492"/>
                    </a:lnTo>
                    <a:lnTo>
                      <a:pt x="52" y="504"/>
                    </a:lnTo>
                    <a:lnTo>
                      <a:pt x="53" y="517"/>
                    </a:lnTo>
                    <a:lnTo>
                      <a:pt x="53" y="530"/>
                    </a:lnTo>
                    <a:lnTo>
                      <a:pt x="53" y="544"/>
                    </a:lnTo>
                    <a:lnTo>
                      <a:pt x="53" y="558"/>
                    </a:lnTo>
                    <a:lnTo>
                      <a:pt x="47" y="558"/>
                    </a:lnTo>
                    <a:lnTo>
                      <a:pt x="42" y="558"/>
                    </a:lnTo>
                    <a:lnTo>
                      <a:pt x="38" y="558"/>
                    </a:lnTo>
                    <a:lnTo>
                      <a:pt x="33" y="558"/>
                    </a:lnTo>
                    <a:lnTo>
                      <a:pt x="26" y="558"/>
                    </a:lnTo>
                    <a:lnTo>
                      <a:pt x="15" y="558"/>
                    </a:lnTo>
                    <a:lnTo>
                      <a:pt x="0" y="559"/>
                    </a:lnTo>
                    <a:lnTo>
                      <a:pt x="0" y="553"/>
                    </a:lnTo>
                    <a:lnTo>
                      <a:pt x="0" y="547"/>
                    </a:lnTo>
                    <a:lnTo>
                      <a:pt x="0" y="541"/>
                    </a:lnTo>
                    <a:lnTo>
                      <a:pt x="0" y="536"/>
                    </a:lnTo>
                    <a:lnTo>
                      <a:pt x="0" y="531"/>
                    </a:lnTo>
                    <a:lnTo>
                      <a:pt x="0" y="525"/>
                    </a:lnTo>
                    <a:lnTo>
                      <a:pt x="0" y="520"/>
                    </a:lnTo>
                    <a:lnTo>
                      <a:pt x="0" y="516"/>
                    </a:lnTo>
                    <a:lnTo>
                      <a:pt x="0" y="511"/>
                    </a:lnTo>
                    <a:lnTo>
                      <a:pt x="0" y="506"/>
                    </a:lnTo>
                    <a:lnTo>
                      <a:pt x="0" y="502"/>
                    </a:lnTo>
                    <a:lnTo>
                      <a:pt x="0" y="497"/>
                    </a:lnTo>
                    <a:lnTo>
                      <a:pt x="0" y="493"/>
                    </a:lnTo>
                    <a:lnTo>
                      <a:pt x="0" y="489"/>
                    </a:lnTo>
                    <a:lnTo>
                      <a:pt x="0" y="485"/>
                    </a:lnTo>
                    <a:lnTo>
                      <a:pt x="0" y="481"/>
                    </a:lnTo>
                    <a:lnTo>
                      <a:pt x="0" y="477"/>
                    </a:lnTo>
                    <a:lnTo>
                      <a:pt x="0" y="473"/>
                    </a:lnTo>
                    <a:lnTo>
                      <a:pt x="0" y="469"/>
                    </a:lnTo>
                    <a:lnTo>
                      <a:pt x="0" y="465"/>
                    </a:lnTo>
                    <a:lnTo>
                      <a:pt x="0" y="462"/>
                    </a:lnTo>
                    <a:lnTo>
                      <a:pt x="0" y="458"/>
                    </a:lnTo>
                    <a:lnTo>
                      <a:pt x="0" y="455"/>
                    </a:lnTo>
                    <a:lnTo>
                      <a:pt x="0" y="451"/>
                    </a:lnTo>
                    <a:lnTo>
                      <a:pt x="0" y="448"/>
                    </a:lnTo>
                    <a:lnTo>
                      <a:pt x="0" y="444"/>
                    </a:lnTo>
                    <a:lnTo>
                      <a:pt x="0" y="441"/>
                    </a:lnTo>
                    <a:lnTo>
                      <a:pt x="0" y="438"/>
                    </a:lnTo>
                    <a:lnTo>
                      <a:pt x="0" y="434"/>
                    </a:lnTo>
                    <a:lnTo>
                      <a:pt x="0" y="431"/>
                    </a:lnTo>
                    <a:lnTo>
                      <a:pt x="0" y="428"/>
                    </a:lnTo>
                    <a:lnTo>
                      <a:pt x="0" y="424"/>
                    </a:lnTo>
                    <a:lnTo>
                      <a:pt x="0" y="421"/>
                    </a:lnTo>
                    <a:lnTo>
                      <a:pt x="0" y="417"/>
                    </a:lnTo>
                    <a:lnTo>
                      <a:pt x="0" y="414"/>
                    </a:lnTo>
                    <a:lnTo>
                      <a:pt x="0" y="411"/>
                    </a:lnTo>
                    <a:lnTo>
                      <a:pt x="0" y="407"/>
                    </a:lnTo>
                    <a:lnTo>
                      <a:pt x="0" y="404"/>
                    </a:lnTo>
                    <a:lnTo>
                      <a:pt x="0" y="400"/>
                    </a:lnTo>
                    <a:lnTo>
                      <a:pt x="0" y="397"/>
                    </a:lnTo>
                    <a:lnTo>
                      <a:pt x="0" y="393"/>
                    </a:lnTo>
                    <a:lnTo>
                      <a:pt x="0" y="390"/>
                    </a:lnTo>
                    <a:lnTo>
                      <a:pt x="0" y="386"/>
                    </a:lnTo>
                    <a:lnTo>
                      <a:pt x="0" y="382"/>
                    </a:lnTo>
                    <a:lnTo>
                      <a:pt x="0" y="378"/>
                    </a:lnTo>
                    <a:lnTo>
                      <a:pt x="0" y="374"/>
                    </a:lnTo>
                    <a:lnTo>
                      <a:pt x="0" y="370"/>
                    </a:lnTo>
                    <a:lnTo>
                      <a:pt x="0" y="366"/>
                    </a:lnTo>
                    <a:lnTo>
                      <a:pt x="0" y="362"/>
                    </a:lnTo>
                    <a:lnTo>
                      <a:pt x="0" y="358"/>
                    </a:lnTo>
                    <a:lnTo>
                      <a:pt x="0" y="353"/>
                    </a:lnTo>
                    <a:lnTo>
                      <a:pt x="0" y="349"/>
                    </a:lnTo>
                    <a:lnTo>
                      <a:pt x="0" y="344"/>
                    </a:lnTo>
                    <a:lnTo>
                      <a:pt x="0" y="340"/>
                    </a:lnTo>
                    <a:lnTo>
                      <a:pt x="0" y="335"/>
                    </a:lnTo>
                    <a:lnTo>
                      <a:pt x="0" y="330"/>
                    </a:lnTo>
                    <a:lnTo>
                      <a:pt x="0" y="325"/>
                    </a:lnTo>
                    <a:lnTo>
                      <a:pt x="0" y="319"/>
                    </a:lnTo>
                    <a:lnTo>
                      <a:pt x="0" y="314"/>
                    </a:lnTo>
                    <a:lnTo>
                      <a:pt x="0" y="308"/>
                    </a:lnTo>
                    <a:lnTo>
                      <a:pt x="0" y="303"/>
                    </a:lnTo>
                    <a:lnTo>
                      <a:pt x="0" y="297"/>
                    </a:lnTo>
                    <a:lnTo>
                      <a:pt x="0" y="291"/>
                    </a:lnTo>
                    <a:lnTo>
                      <a:pt x="0" y="284"/>
                    </a:lnTo>
                    <a:lnTo>
                      <a:pt x="0" y="278"/>
                    </a:lnTo>
                    <a:lnTo>
                      <a:pt x="0" y="271"/>
                    </a:lnTo>
                    <a:lnTo>
                      <a:pt x="0" y="265"/>
                    </a:lnTo>
                    <a:lnTo>
                      <a:pt x="0" y="258"/>
                    </a:lnTo>
                    <a:lnTo>
                      <a:pt x="0" y="250"/>
                    </a:lnTo>
                    <a:lnTo>
                      <a:pt x="0" y="243"/>
                    </a:lnTo>
                    <a:lnTo>
                      <a:pt x="0" y="235"/>
                    </a:lnTo>
                    <a:lnTo>
                      <a:pt x="0" y="227"/>
                    </a:lnTo>
                    <a:lnTo>
                      <a:pt x="0" y="219"/>
                    </a:lnTo>
                    <a:lnTo>
                      <a:pt x="0" y="211"/>
                    </a:lnTo>
                    <a:lnTo>
                      <a:pt x="0" y="202"/>
                    </a:lnTo>
                    <a:lnTo>
                      <a:pt x="0" y="194"/>
                    </a:lnTo>
                    <a:lnTo>
                      <a:pt x="0" y="185"/>
                    </a:lnTo>
                    <a:lnTo>
                      <a:pt x="0" y="175"/>
                    </a:lnTo>
                    <a:lnTo>
                      <a:pt x="0" y="166"/>
                    </a:lnTo>
                    <a:lnTo>
                      <a:pt x="0" y="156"/>
                    </a:lnTo>
                    <a:lnTo>
                      <a:pt x="0" y="146"/>
                    </a:lnTo>
                    <a:lnTo>
                      <a:pt x="0" y="135"/>
                    </a:lnTo>
                    <a:lnTo>
                      <a:pt x="0" y="125"/>
                    </a:lnTo>
                    <a:lnTo>
                      <a:pt x="0" y="114"/>
                    </a:lnTo>
                    <a:lnTo>
                      <a:pt x="0" y="102"/>
                    </a:lnTo>
                    <a:lnTo>
                      <a:pt x="0" y="91"/>
                    </a:lnTo>
                    <a:lnTo>
                      <a:pt x="0" y="79"/>
                    </a:lnTo>
                    <a:lnTo>
                      <a:pt x="0" y="67"/>
                    </a:lnTo>
                    <a:lnTo>
                      <a:pt x="0" y="54"/>
                    </a:lnTo>
                    <a:lnTo>
                      <a:pt x="0" y="42"/>
                    </a:lnTo>
                    <a:lnTo>
                      <a:pt x="0" y="29"/>
                    </a:lnTo>
                    <a:lnTo>
                      <a:pt x="0" y="15"/>
                    </a:lnTo>
                    <a:lnTo>
                      <a:pt x="0" y="1"/>
                    </a:lnTo>
                    <a:lnTo>
                      <a:pt x="7" y="0"/>
                    </a:lnTo>
                    <a:lnTo>
                      <a:pt x="15" y="1"/>
                    </a:lnTo>
                    <a:lnTo>
                      <a:pt x="23" y="3"/>
                    </a:lnTo>
                    <a:lnTo>
                      <a:pt x="32" y="6"/>
                    </a:lnTo>
                    <a:lnTo>
                      <a:pt x="40" y="11"/>
                    </a:lnTo>
                    <a:lnTo>
                      <a:pt x="47" y="16"/>
                    </a:lnTo>
                  </a:path>
                </a:pathLst>
              </a:custGeom>
              <a:solidFill>
                <a:srgbClr val="BFBFB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3" name="Freeform 833">
                <a:extLst>
                  <a:ext uri="{FF2B5EF4-FFF2-40B4-BE49-F238E27FC236}">
                    <a16:creationId xmlns:a16="http://schemas.microsoft.com/office/drawing/2014/main" id="{2AF99F2B-F244-490D-A44A-603F75A264EF}"/>
                  </a:ext>
                </a:extLst>
              </p:cNvPr>
              <p:cNvSpPr>
                <a:spLocks/>
              </p:cNvSpPr>
              <p:nvPr/>
            </p:nvSpPr>
            <p:spPr bwMode="auto">
              <a:xfrm>
                <a:off x="1401" y="3076"/>
                <a:ext cx="49" cy="560"/>
              </a:xfrm>
              <a:custGeom>
                <a:avLst/>
                <a:gdLst>
                  <a:gd name="T0" fmla="*/ 43 w 49"/>
                  <a:gd name="T1" fmla="*/ 33 h 560"/>
                  <a:gd name="T2" fmla="*/ 43 w 49"/>
                  <a:gd name="T3" fmla="*/ 54 h 560"/>
                  <a:gd name="T4" fmla="*/ 43 w 49"/>
                  <a:gd name="T5" fmla="*/ 73 h 560"/>
                  <a:gd name="T6" fmla="*/ 43 w 49"/>
                  <a:gd name="T7" fmla="*/ 90 h 560"/>
                  <a:gd name="T8" fmla="*/ 43 w 49"/>
                  <a:gd name="T9" fmla="*/ 105 h 560"/>
                  <a:gd name="T10" fmla="*/ 44 w 49"/>
                  <a:gd name="T11" fmla="*/ 119 h 560"/>
                  <a:gd name="T12" fmla="*/ 44 w 49"/>
                  <a:gd name="T13" fmla="*/ 133 h 560"/>
                  <a:gd name="T14" fmla="*/ 44 w 49"/>
                  <a:gd name="T15" fmla="*/ 147 h 560"/>
                  <a:gd name="T16" fmla="*/ 44 w 49"/>
                  <a:gd name="T17" fmla="*/ 160 h 560"/>
                  <a:gd name="T18" fmla="*/ 44 w 49"/>
                  <a:gd name="T19" fmla="*/ 174 h 560"/>
                  <a:gd name="T20" fmla="*/ 44 w 49"/>
                  <a:gd name="T21" fmla="*/ 189 h 560"/>
                  <a:gd name="T22" fmla="*/ 44 w 49"/>
                  <a:gd name="T23" fmla="*/ 205 h 560"/>
                  <a:gd name="T24" fmla="*/ 45 w 49"/>
                  <a:gd name="T25" fmla="*/ 223 h 560"/>
                  <a:gd name="T26" fmla="*/ 45 w 49"/>
                  <a:gd name="T27" fmla="*/ 242 h 560"/>
                  <a:gd name="T28" fmla="*/ 45 w 49"/>
                  <a:gd name="T29" fmla="*/ 264 h 560"/>
                  <a:gd name="T30" fmla="*/ 45 w 49"/>
                  <a:gd name="T31" fmla="*/ 289 h 560"/>
                  <a:gd name="T32" fmla="*/ 46 w 49"/>
                  <a:gd name="T33" fmla="*/ 317 h 560"/>
                  <a:gd name="T34" fmla="*/ 46 w 49"/>
                  <a:gd name="T35" fmla="*/ 348 h 560"/>
                  <a:gd name="T36" fmla="*/ 46 w 49"/>
                  <a:gd name="T37" fmla="*/ 384 h 560"/>
                  <a:gd name="T38" fmla="*/ 47 w 49"/>
                  <a:gd name="T39" fmla="*/ 423 h 560"/>
                  <a:gd name="T40" fmla="*/ 47 w 49"/>
                  <a:gd name="T41" fmla="*/ 468 h 560"/>
                  <a:gd name="T42" fmla="*/ 48 w 49"/>
                  <a:gd name="T43" fmla="*/ 517 h 560"/>
                  <a:gd name="T44" fmla="*/ 48 w 49"/>
                  <a:gd name="T45" fmla="*/ 558 h 560"/>
                  <a:gd name="T46" fmla="*/ 29 w 49"/>
                  <a:gd name="T47" fmla="*/ 558 h 560"/>
                  <a:gd name="T48" fmla="*/ 0 w 49"/>
                  <a:gd name="T49" fmla="*/ 559 h 560"/>
                  <a:gd name="T50" fmla="*/ 0 w 49"/>
                  <a:gd name="T51" fmla="*/ 536 h 560"/>
                  <a:gd name="T52" fmla="*/ 0 w 49"/>
                  <a:gd name="T53" fmla="*/ 516 h 560"/>
                  <a:gd name="T54" fmla="*/ 0 w 49"/>
                  <a:gd name="T55" fmla="*/ 497 h 560"/>
                  <a:gd name="T56" fmla="*/ 0 w 49"/>
                  <a:gd name="T57" fmla="*/ 481 h 560"/>
                  <a:gd name="T58" fmla="*/ 0 w 49"/>
                  <a:gd name="T59" fmla="*/ 465 h 560"/>
                  <a:gd name="T60" fmla="*/ 0 w 49"/>
                  <a:gd name="T61" fmla="*/ 451 h 560"/>
                  <a:gd name="T62" fmla="*/ 0 w 49"/>
                  <a:gd name="T63" fmla="*/ 438 h 560"/>
                  <a:gd name="T64" fmla="*/ 0 w 49"/>
                  <a:gd name="T65" fmla="*/ 424 h 560"/>
                  <a:gd name="T66" fmla="*/ 0 w 49"/>
                  <a:gd name="T67" fmla="*/ 411 h 560"/>
                  <a:gd name="T68" fmla="*/ 0 w 49"/>
                  <a:gd name="T69" fmla="*/ 397 h 560"/>
                  <a:gd name="T70" fmla="*/ 0 w 49"/>
                  <a:gd name="T71" fmla="*/ 382 h 560"/>
                  <a:gd name="T72" fmla="*/ 0 w 49"/>
                  <a:gd name="T73" fmla="*/ 366 h 560"/>
                  <a:gd name="T74" fmla="*/ 0 w 49"/>
                  <a:gd name="T75" fmla="*/ 349 h 560"/>
                  <a:gd name="T76" fmla="*/ 0 w 49"/>
                  <a:gd name="T77" fmla="*/ 330 h 560"/>
                  <a:gd name="T78" fmla="*/ 0 w 49"/>
                  <a:gd name="T79" fmla="*/ 308 h 560"/>
                  <a:gd name="T80" fmla="*/ 0 w 49"/>
                  <a:gd name="T81" fmla="*/ 284 h 560"/>
                  <a:gd name="T82" fmla="*/ 0 w 49"/>
                  <a:gd name="T83" fmla="*/ 258 h 560"/>
                  <a:gd name="T84" fmla="*/ 0 w 49"/>
                  <a:gd name="T85" fmla="*/ 227 h 560"/>
                  <a:gd name="T86" fmla="*/ 0 w 49"/>
                  <a:gd name="T87" fmla="*/ 194 h 560"/>
                  <a:gd name="T88" fmla="*/ 0 w 49"/>
                  <a:gd name="T89" fmla="*/ 156 h 560"/>
                  <a:gd name="T90" fmla="*/ 0 w 49"/>
                  <a:gd name="T91" fmla="*/ 114 h 560"/>
                  <a:gd name="T92" fmla="*/ 0 w 49"/>
                  <a:gd name="T93" fmla="*/ 67 h 560"/>
                  <a:gd name="T94" fmla="*/ 0 w 49"/>
                  <a:gd name="T95" fmla="*/ 15 h 560"/>
                  <a:gd name="T96" fmla="*/ 16 w 49"/>
                  <a:gd name="T97" fmla="*/ 2 h 560"/>
                  <a:gd name="T98" fmla="*/ 42 w 49"/>
                  <a:gd name="T99" fmla="*/ 16 h 5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9"/>
                  <a:gd name="T151" fmla="*/ 0 h 560"/>
                  <a:gd name="T152" fmla="*/ 49 w 49"/>
                  <a:gd name="T153" fmla="*/ 560 h 56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9" h="560">
                    <a:moveTo>
                      <a:pt x="42" y="16"/>
                    </a:moveTo>
                    <a:lnTo>
                      <a:pt x="42" y="22"/>
                    </a:lnTo>
                    <a:lnTo>
                      <a:pt x="43" y="28"/>
                    </a:lnTo>
                    <a:lnTo>
                      <a:pt x="43" y="33"/>
                    </a:lnTo>
                    <a:lnTo>
                      <a:pt x="43" y="39"/>
                    </a:lnTo>
                    <a:lnTo>
                      <a:pt x="43" y="44"/>
                    </a:lnTo>
                    <a:lnTo>
                      <a:pt x="43" y="49"/>
                    </a:lnTo>
                    <a:lnTo>
                      <a:pt x="43" y="54"/>
                    </a:lnTo>
                    <a:lnTo>
                      <a:pt x="43" y="59"/>
                    </a:lnTo>
                    <a:lnTo>
                      <a:pt x="43" y="64"/>
                    </a:lnTo>
                    <a:lnTo>
                      <a:pt x="43" y="68"/>
                    </a:lnTo>
                    <a:lnTo>
                      <a:pt x="43" y="73"/>
                    </a:lnTo>
                    <a:lnTo>
                      <a:pt x="43" y="77"/>
                    </a:lnTo>
                    <a:lnTo>
                      <a:pt x="43" y="81"/>
                    </a:lnTo>
                    <a:lnTo>
                      <a:pt x="43" y="86"/>
                    </a:lnTo>
                    <a:lnTo>
                      <a:pt x="43" y="90"/>
                    </a:lnTo>
                    <a:lnTo>
                      <a:pt x="43" y="94"/>
                    </a:lnTo>
                    <a:lnTo>
                      <a:pt x="43" y="98"/>
                    </a:lnTo>
                    <a:lnTo>
                      <a:pt x="43" y="101"/>
                    </a:lnTo>
                    <a:lnTo>
                      <a:pt x="43" y="105"/>
                    </a:lnTo>
                    <a:lnTo>
                      <a:pt x="43" y="109"/>
                    </a:lnTo>
                    <a:lnTo>
                      <a:pt x="43" y="112"/>
                    </a:lnTo>
                    <a:lnTo>
                      <a:pt x="43" y="116"/>
                    </a:lnTo>
                    <a:lnTo>
                      <a:pt x="44" y="119"/>
                    </a:lnTo>
                    <a:lnTo>
                      <a:pt x="44" y="123"/>
                    </a:lnTo>
                    <a:lnTo>
                      <a:pt x="44" y="126"/>
                    </a:lnTo>
                    <a:lnTo>
                      <a:pt x="44" y="130"/>
                    </a:lnTo>
                    <a:lnTo>
                      <a:pt x="44" y="133"/>
                    </a:lnTo>
                    <a:lnTo>
                      <a:pt x="44" y="136"/>
                    </a:lnTo>
                    <a:lnTo>
                      <a:pt x="44" y="140"/>
                    </a:lnTo>
                    <a:lnTo>
                      <a:pt x="44" y="143"/>
                    </a:lnTo>
                    <a:lnTo>
                      <a:pt x="44" y="147"/>
                    </a:lnTo>
                    <a:lnTo>
                      <a:pt x="44" y="150"/>
                    </a:lnTo>
                    <a:lnTo>
                      <a:pt x="44" y="153"/>
                    </a:lnTo>
                    <a:lnTo>
                      <a:pt x="44" y="157"/>
                    </a:lnTo>
                    <a:lnTo>
                      <a:pt x="44" y="160"/>
                    </a:lnTo>
                    <a:lnTo>
                      <a:pt x="44" y="163"/>
                    </a:lnTo>
                    <a:lnTo>
                      <a:pt x="44" y="167"/>
                    </a:lnTo>
                    <a:lnTo>
                      <a:pt x="44" y="170"/>
                    </a:lnTo>
                    <a:lnTo>
                      <a:pt x="44" y="174"/>
                    </a:lnTo>
                    <a:lnTo>
                      <a:pt x="44" y="178"/>
                    </a:lnTo>
                    <a:lnTo>
                      <a:pt x="44" y="181"/>
                    </a:lnTo>
                    <a:lnTo>
                      <a:pt x="44" y="185"/>
                    </a:lnTo>
                    <a:lnTo>
                      <a:pt x="44" y="189"/>
                    </a:lnTo>
                    <a:lnTo>
                      <a:pt x="44" y="193"/>
                    </a:lnTo>
                    <a:lnTo>
                      <a:pt x="44" y="197"/>
                    </a:lnTo>
                    <a:lnTo>
                      <a:pt x="44" y="201"/>
                    </a:lnTo>
                    <a:lnTo>
                      <a:pt x="44" y="205"/>
                    </a:lnTo>
                    <a:lnTo>
                      <a:pt x="44" y="209"/>
                    </a:lnTo>
                    <a:lnTo>
                      <a:pt x="45" y="214"/>
                    </a:lnTo>
                    <a:lnTo>
                      <a:pt x="45" y="218"/>
                    </a:lnTo>
                    <a:lnTo>
                      <a:pt x="45" y="223"/>
                    </a:lnTo>
                    <a:lnTo>
                      <a:pt x="45" y="227"/>
                    </a:lnTo>
                    <a:lnTo>
                      <a:pt x="45" y="232"/>
                    </a:lnTo>
                    <a:lnTo>
                      <a:pt x="45" y="237"/>
                    </a:lnTo>
                    <a:lnTo>
                      <a:pt x="45" y="242"/>
                    </a:lnTo>
                    <a:lnTo>
                      <a:pt x="45" y="248"/>
                    </a:lnTo>
                    <a:lnTo>
                      <a:pt x="45" y="253"/>
                    </a:lnTo>
                    <a:lnTo>
                      <a:pt x="45" y="259"/>
                    </a:lnTo>
                    <a:lnTo>
                      <a:pt x="45" y="264"/>
                    </a:lnTo>
                    <a:lnTo>
                      <a:pt x="45" y="270"/>
                    </a:lnTo>
                    <a:lnTo>
                      <a:pt x="45" y="276"/>
                    </a:lnTo>
                    <a:lnTo>
                      <a:pt x="45" y="283"/>
                    </a:lnTo>
                    <a:lnTo>
                      <a:pt x="45" y="289"/>
                    </a:lnTo>
                    <a:lnTo>
                      <a:pt x="45" y="296"/>
                    </a:lnTo>
                    <a:lnTo>
                      <a:pt x="45" y="303"/>
                    </a:lnTo>
                    <a:lnTo>
                      <a:pt x="46" y="310"/>
                    </a:lnTo>
                    <a:lnTo>
                      <a:pt x="46" y="317"/>
                    </a:lnTo>
                    <a:lnTo>
                      <a:pt x="46" y="325"/>
                    </a:lnTo>
                    <a:lnTo>
                      <a:pt x="46" y="332"/>
                    </a:lnTo>
                    <a:lnTo>
                      <a:pt x="46" y="340"/>
                    </a:lnTo>
                    <a:lnTo>
                      <a:pt x="46" y="348"/>
                    </a:lnTo>
                    <a:lnTo>
                      <a:pt x="46" y="357"/>
                    </a:lnTo>
                    <a:lnTo>
                      <a:pt x="46" y="366"/>
                    </a:lnTo>
                    <a:lnTo>
                      <a:pt x="46" y="375"/>
                    </a:lnTo>
                    <a:lnTo>
                      <a:pt x="46" y="384"/>
                    </a:lnTo>
                    <a:lnTo>
                      <a:pt x="46" y="393"/>
                    </a:lnTo>
                    <a:lnTo>
                      <a:pt x="47" y="403"/>
                    </a:lnTo>
                    <a:lnTo>
                      <a:pt x="47" y="413"/>
                    </a:lnTo>
                    <a:lnTo>
                      <a:pt x="47" y="423"/>
                    </a:lnTo>
                    <a:lnTo>
                      <a:pt x="47" y="434"/>
                    </a:lnTo>
                    <a:lnTo>
                      <a:pt x="47" y="445"/>
                    </a:lnTo>
                    <a:lnTo>
                      <a:pt x="47" y="456"/>
                    </a:lnTo>
                    <a:lnTo>
                      <a:pt x="47" y="468"/>
                    </a:lnTo>
                    <a:lnTo>
                      <a:pt x="47" y="480"/>
                    </a:lnTo>
                    <a:lnTo>
                      <a:pt x="47" y="492"/>
                    </a:lnTo>
                    <a:lnTo>
                      <a:pt x="48" y="504"/>
                    </a:lnTo>
                    <a:lnTo>
                      <a:pt x="48" y="517"/>
                    </a:lnTo>
                    <a:lnTo>
                      <a:pt x="48" y="530"/>
                    </a:lnTo>
                    <a:lnTo>
                      <a:pt x="48" y="544"/>
                    </a:lnTo>
                    <a:lnTo>
                      <a:pt x="48" y="558"/>
                    </a:lnTo>
                    <a:lnTo>
                      <a:pt x="42" y="558"/>
                    </a:lnTo>
                    <a:lnTo>
                      <a:pt x="38" y="558"/>
                    </a:lnTo>
                    <a:lnTo>
                      <a:pt x="34" y="558"/>
                    </a:lnTo>
                    <a:lnTo>
                      <a:pt x="29" y="558"/>
                    </a:lnTo>
                    <a:lnTo>
                      <a:pt x="23" y="558"/>
                    </a:lnTo>
                    <a:lnTo>
                      <a:pt x="14" y="558"/>
                    </a:lnTo>
                    <a:lnTo>
                      <a:pt x="0" y="559"/>
                    </a:lnTo>
                    <a:lnTo>
                      <a:pt x="0" y="553"/>
                    </a:lnTo>
                    <a:lnTo>
                      <a:pt x="0" y="547"/>
                    </a:lnTo>
                    <a:lnTo>
                      <a:pt x="0" y="541"/>
                    </a:lnTo>
                    <a:lnTo>
                      <a:pt x="0" y="536"/>
                    </a:lnTo>
                    <a:lnTo>
                      <a:pt x="0" y="531"/>
                    </a:lnTo>
                    <a:lnTo>
                      <a:pt x="0" y="525"/>
                    </a:lnTo>
                    <a:lnTo>
                      <a:pt x="0" y="520"/>
                    </a:lnTo>
                    <a:lnTo>
                      <a:pt x="0" y="516"/>
                    </a:lnTo>
                    <a:lnTo>
                      <a:pt x="0" y="511"/>
                    </a:lnTo>
                    <a:lnTo>
                      <a:pt x="0" y="506"/>
                    </a:lnTo>
                    <a:lnTo>
                      <a:pt x="0" y="502"/>
                    </a:lnTo>
                    <a:lnTo>
                      <a:pt x="0" y="497"/>
                    </a:lnTo>
                    <a:lnTo>
                      <a:pt x="0" y="493"/>
                    </a:lnTo>
                    <a:lnTo>
                      <a:pt x="0" y="489"/>
                    </a:lnTo>
                    <a:lnTo>
                      <a:pt x="0" y="485"/>
                    </a:lnTo>
                    <a:lnTo>
                      <a:pt x="0" y="481"/>
                    </a:lnTo>
                    <a:lnTo>
                      <a:pt x="0" y="477"/>
                    </a:lnTo>
                    <a:lnTo>
                      <a:pt x="0" y="473"/>
                    </a:lnTo>
                    <a:lnTo>
                      <a:pt x="0" y="469"/>
                    </a:lnTo>
                    <a:lnTo>
                      <a:pt x="0" y="465"/>
                    </a:lnTo>
                    <a:lnTo>
                      <a:pt x="0" y="462"/>
                    </a:lnTo>
                    <a:lnTo>
                      <a:pt x="0" y="458"/>
                    </a:lnTo>
                    <a:lnTo>
                      <a:pt x="0" y="455"/>
                    </a:lnTo>
                    <a:lnTo>
                      <a:pt x="0" y="451"/>
                    </a:lnTo>
                    <a:lnTo>
                      <a:pt x="0" y="448"/>
                    </a:lnTo>
                    <a:lnTo>
                      <a:pt x="0" y="444"/>
                    </a:lnTo>
                    <a:lnTo>
                      <a:pt x="0" y="441"/>
                    </a:lnTo>
                    <a:lnTo>
                      <a:pt x="0" y="438"/>
                    </a:lnTo>
                    <a:lnTo>
                      <a:pt x="0" y="434"/>
                    </a:lnTo>
                    <a:lnTo>
                      <a:pt x="0" y="431"/>
                    </a:lnTo>
                    <a:lnTo>
                      <a:pt x="0" y="428"/>
                    </a:lnTo>
                    <a:lnTo>
                      <a:pt x="0" y="424"/>
                    </a:lnTo>
                    <a:lnTo>
                      <a:pt x="0" y="421"/>
                    </a:lnTo>
                    <a:lnTo>
                      <a:pt x="0" y="417"/>
                    </a:lnTo>
                    <a:lnTo>
                      <a:pt x="0" y="414"/>
                    </a:lnTo>
                    <a:lnTo>
                      <a:pt x="0" y="411"/>
                    </a:lnTo>
                    <a:lnTo>
                      <a:pt x="0" y="407"/>
                    </a:lnTo>
                    <a:lnTo>
                      <a:pt x="0" y="404"/>
                    </a:lnTo>
                    <a:lnTo>
                      <a:pt x="0" y="400"/>
                    </a:lnTo>
                    <a:lnTo>
                      <a:pt x="0" y="397"/>
                    </a:lnTo>
                    <a:lnTo>
                      <a:pt x="0" y="393"/>
                    </a:lnTo>
                    <a:lnTo>
                      <a:pt x="0" y="390"/>
                    </a:lnTo>
                    <a:lnTo>
                      <a:pt x="0" y="386"/>
                    </a:lnTo>
                    <a:lnTo>
                      <a:pt x="0" y="382"/>
                    </a:lnTo>
                    <a:lnTo>
                      <a:pt x="0" y="378"/>
                    </a:lnTo>
                    <a:lnTo>
                      <a:pt x="0" y="374"/>
                    </a:lnTo>
                    <a:lnTo>
                      <a:pt x="0" y="370"/>
                    </a:lnTo>
                    <a:lnTo>
                      <a:pt x="0" y="366"/>
                    </a:lnTo>
                    <a:lnTo>
                      <a:pt x="0" y="362"/>
                    </a:lnTo>
                    <a:lnTo>
                      <a:pt x="0" y="358"/>
                    </a:lnTo>
                    <a:lnTo>
                      <a:pt x="0" y="353"/>
                    </a:lnTo>
                    <a:lnTo>
                      <a:pt x="0" y="349"/>
                    </a:lnTo>
                    <a:lnTo>
                      <a:pt x="0" y="344"/>
                    </a:lnTo>
                    <a:lnTo>
                      <a:pt x="0" y="340"/>
                    </a:lnTo>
                    <a:lnTo>
                      <a:pt x="0" y="335"/>
                    </a:lnTo>
                    <a:lnTo>
                      <a:pt x="0" y="330"/>
                    </a:lnTo>
                    <a:lnTo>
                      <a:pt x="0" y="325"/>
                    </a:lnTo>
                    <a:lnTo>
                      <a:pt x="0" y="319"/>
                    </a:lnTo>
                    <a:lnTo>
                      <a:pt x="0" y="314"/>
                    </a:lnTo>
                    <a:lnTo>
                      <a:pt x="0" y="308"/>
                    </a:lnTo>
                    <a:lnTo>
                      <a:pt x="0" y="303"/>
                    </a:lnTo>
                    <a:lnTo>
                      <a:pt x="0" y="297"/>
                    </a:lnTo>
                    <a:lnTo>
                      <a:pt x="0" y="291"/>
                    </a:lnTo>
                    <a:lnTo>
                      <a:pt x="0" y="284"/>
                    </a:lnTo>
                    <a:lnTo>
                      <a:pt x="0" y="278"/>
                    </a:lnTo>
                    <a:lnTo>
                      <a:pt x="0" y="271"/>
                    </a:lnTo>
                    <a:lnTo>
                      <a:pt x="0" y="265"/>
                    </a:lnTo>
                    <a:lnTo>
                      <a:pt x="0" y="258"/>
                    </a:lnTo>
                    <a:lnTo>
                      <a:pt x="0" y="250"/>
                    </a:lnTo>
                    <a:lnTo>
                      <a:pt x="0" y="243"/>
                    </a:lnTo>
                    <a:lnTo>
                      <a:pt x="0" y="235"/>
                    </a:lnTo>
                    <a:lnTo>
                      <a:pt x="0" y="227"/>
                    </a:lnTo>
                    <a:lnTo>
                      <a:pt x="0" y="219"/>
                    </a:lnTo>
                    <a:lnTo>
                      <a:pt x="0" y="211"/>
                    </a:lnTo>
                    <a:lnTo>
                      <a:pt x="0" y="202"/>
                    </a:lnTo>
                    <a:lnTo>
                      <a:pt x="0" y="194"/>
                    </a:lnTo>
                    <a:lnTo>
                      <a:pt x="0" y="185"/>
                    </a:lnTo>
                    <a:lnTo>
                      <a:pt x="0" y="175"/>
                    </a:lnTo>
                    <a:lnTo>
                      <a:pt x="0" y="166"/>
                    </a:lnTo>
                    <a:lnTo>
                      <a:pt x="0" y="156"/>
                    </a:lnTo>
                    <a:lnTo>
                      <a:pt x="0" y="146"/>
                    </a:lnTo>
                    <a:lnTo>
                      <a:pt x="0" y="135"/>
                    </a:lnTo>
                    <a:lnTo>
                      <a:pt x="0" y="125"/>
                    </a:lnTo>
                    <a:lnTo>
                      <a:pt x="0" y="114"/>
                    </a:lnTo>
                    <a:lnTo>
                      <a:pt x="0" y="102"/>
                    </a:lnTo>
                    <a:lnTo>
                      <a:pt x="0" y="91"/>
                    </a:lnTo>
                    <a:lnTo>
                      <a:pt x="0" y="79"/>
                    </a:lnTo>
                    <a:lnTo>
                      <a:pt x="0" y="67"/>
                    </a:lnTo>
                    <a:lnTo>
                      <a:pt x="0" y="54"/>
                    </a:lnTo>
                    <a:lnTo>
                      <a:pt x="0" y="42"/>
                    </a:lnTo>
                    <a:lnTo>
                      <a:pt x="0" y="29"/>
                    </a:lnTo>
                    <a:lnTo>
                      <a:pt x="0" y="15"/>
                    </a:lnTo>
                    <a:lnTo>
                      <a:pt x="0" y="1"/>
                    </a:lnTo>
                    <a:lnTo>
                      <a:pt x="7" y="0"/>
                    </a:lnTo>
                    <a:lnTo>
                      <a:pt x="16" y="2"/>
                    </a:lnTo>
                    <a:lnTo>
                      <a:pt x="25" y="5"/>
                    </a:lnTo>
                    <a:lnTo>
                      <a:pt x="34" y="10"/>
                    </a:lnTo>
                    <a:lnTo>
                      <a:pt x="42" y="16"/>
                    </a:lnTo>
                  </a:path>
                </a:pathLst>
              </a:custGeom>
              <a:solidFill>
                <a:srgbClr val="ADADA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4" name="Freeform 834">
                <a:extLst>
                  <a:ext uri="{FF2B5EF4-FFF2-40B4-BE49-F238E27FC236}">
                    <a16:creationId xmlns:a16="http://schemas.microsoft.com/office/drawing/2014/main" id="{9B9F1962-DF30-4CAD-8FC0-DA7F4C325B85}"/>
                  </a:ext>
                </a:extLst>
              </p:cNvPr>
              <p:cNvSpPr>
                <a:spLocks/>
              </p:cNvSpPr>
              <p:nvPr/>
            </p:nvSpPr>
            <p:spPr bwMode="auto">
              <a:xfrm>
                <a:off x="1405" y="3076"/>
                <a:ext cx="45" cy="560"/>
              </a:xfrm>
              <a:custGeom>
                <a:avLst/>
                <a:gdLst>
                  <a:gd name="T0" fmla="*/ 39 w 45"/>
                  <a:gd name="T1" fmla="*/ 33 h 560"/>
                  <a:gd name="T2" fmla="*/ 39 w 45"/>
                  <a:gd name="T3" fmla="*/ 54 h 560"/>
                  <a:gd name="T4" fmla="*/ 39 w 45"/>
                  <a:gd name="T5" fmla="*/ 73 h 560"/>
                  <a:gd name="T6" fmla="*/ 40 w 45"/>
                  <a:gd name="T7" fmla="*/ 90 h 560"/>
                  <a:gd name="T8" fmla="*/ 40 w 45"/>
                  <a:gd name="T9" fmla="*/ 105 h 560"/>
                  <a:gd name="T10" fmla="*/ 40 w 45"/>
                  <a:gd name="T11" fmla="*/ 119 h 560"/>
                  <a:gd name="T12" fmla="*/ 40 w 45"/>
                  <a:gd name="T13" fmla="*/ 133 h 560"/>
                  <a:gd name="T14" fmla="*/ 40 w 45"/>
                  <a:gd name="T15" fmla="*/ 147 h 560"/>
                  <a:gd name="T16" fmla="*/ 40 w 45"/>
                  <a:gd name="T17" fmla="*/ 160 h 560"/>
                  <a:gd name="T18" fmla="*/ 40 w 45"/>
                  <a:gd name="T19" fmla="*/ 174 h 560"/>
                  <a:gd name="T20" fmla="*/ 41 w 45"/>
                  <a:gd name="T21" fmla="*/ 189 h 560"/>
                  <a:gd name="T22" fmla="*/ 41 w 45"/>
                  <a:gd name="T23" fmla="*/ 205 h 560"/>
                  <a:gd name="T24" fmla="*/ 41 w 45"/>
                  <a:gd name="T25" fmla="*/ 223 h 560"/>
                  <a:gd name="T26" fmla="*/ 41 w 45"/>
                  <a:gd name="T27" fmla="*/ 242 h 560"/>
                  <a:gd name="T28" fmla="*/ 41 w 45"/>
                  <a:gd name="T29" fmla="*/ 264 h 560"/>
                  <a:gd name="T30" fmla="*/ 41 w 45"/>
                  <a:gd name="T31" fmla="*/ 289 h 560"/>
                  <a:gd name="T32" fmla="*/ 42 w 45"/>
                  <a:gd name="T33" fmla="*/ 317 h 560"/>
                  <a:gd name="T34" fmla="*/ 42 w 45"/>
                  <a:gd name="T35" fmla="*/ 348 h 560"/>
                  <a:gd name="T36" fmla="*/ 42 w 45"/>
                  <a:gd name="T37" fmla="*/ 384 h 560"/>
                  <a:gd name="T38" fmla="*/ 43 w 45"/>
                  <a:gd name="T39" fmla="*/ 423 h 560"/>
                  <a:gd name="T40" fmla="*/ 43 w 45"/>
                  <a:gd name="T41" fmla="*/ 468 h 560"/>
                  <a:gd name="T42" fmla="*/ 44 w 45"/>
                  <a:gd name="T43" fmla="*/ 517 h 560"/>
                  <a:gd name="T44" fmla="*/ 44 w 45"/>
                  <a:gd name="T45" fmla="*/ 558 h 560"/>
                  <a:gd name="T46" fmla="*/ 23 w 45"/>
                  <a:gd name="T47" fmla="*/ 558 h 560"/>
                  <a:gd name="T48" fmla="*/ 0 w 45"/>
                  <a:gd name="T49" fmla="*/ 553 h 560"/>
                  <a:gd name="T50" fmla="*/ 0 w 45"/>
                  <a:gd name="T51" fmla="*/ 531 h 560"/>
                  <a:gd name="T52" fmla="*/ 0 w 45"/>
                  <a:gd name="T53" fmla="*/ 511 h 560"/>
                  <a:gd name="T54" fmla="*/ 0 w 45"/>
                  <a:gd name="T55" fmla="*/ 493 h 560"/>
                  <a:gd name="T56" fmla="*/ 0 w 45"/>
                  <a:gd name="T57" fmla="*/ 477 h 560"/>
                  <a:gd name="T58" fmla="*/ 0 w 45"/>
                  <a:gd name="T59" fmla="*/ 462 h 560"/>
                  <a:gd name="T60" fmla="*/ 0 w 45"/>
                  <a:gd name="T61" fmla="*/ 448 h 560"/>
                  <a:gd name="T62" fmla="*/ 0 w 45"/>
                  <a:gd name="T63" fmla="*/ 434 h 560"/>
                  <a:gd name="T64" fmla="*/ 0 w 45"/>
                  <a:gd name="T65" fmla="*/ 421 h 560"/>
                  <a:gd name="T66" fmla="*/ 0 w 45"/>
                  <a:gd name="T67" fmla="*/ 407 h 560"/>
                  <a:gd name="T68" fmla="*/ 0 w 45"/>
                  <a:gd name="T69" fmla="*/ 393 h 560"/>
                  <a:gd name="T70" fmla="*/ 0 w 45"/>
                  <a:gd name="T71" fmla="*/ 378 h 560"/>
                  <a:gd name="T72" fmla="*/ 0 w 45"/>
                  <a:gd name="T73" fmla="*/ 362 h 560"/>
                  <a:gd name="T74" fmla="*/ 0 w 45"/>
                  <a:gd name="T75" fmla="*/ 344 h 560"/>
                  <a:gd name="T76" fmla="*/ 0 w 45"/>
                  <a:gd name="T77" fmla="*/ 325 h 560"/>
                  <a:gd name="T78" fmla="*/ 0 w 45"/>
                  <a:gd name="T79" fmla="*/ 303 h 560"/>
                  <a:gd name="T80" fmla="*/ 0 w 45"/>
                  <a:gd name="T81" fmla="*/ 278 h 560"/>
                  <a:gd name="T82" fmla="*/ 0 w 45"/>
                  <a:gd name="T83" fmla="*/ 250 h 560"/>
                  <a:gd name="T84" fmla="*/ 0 w 45"/>
                  <a:gd name="T85" fmla="*/ 219 h 560"/>
                  <a:gd name="T86" fmla="*/ 0 w 45"/>
                  <a:gd name="T87" fmla="*/ 185 h 560"/>
                  <a:gd name="T88" fmla="*/ 0 w 45"/>
                  <a:gd name="T89" fmla="*/ 146 h 560"/>
                  <a:gd name="T90" fmla="*/ 0 w 45"/>
                  <a:gd name="T91" fmla="*/ 102 h 560"/>
                  <a:gd name="T92" fmla="*/ 0 w 45"/>
                  <a:gd name="T93" fmla="*/ 54 h 560"/>
                  <a:gd name="T94" fmla="*/ 0 w 45"/>
                  <a:gd name="T95" fmla="*/ 1 h 560"/>
                  <a:gd name="T96" fmla="*/ 24 w 45"/>
                  <a:gd name="T97" fmla="*/ 5 h 560"/>
                  <a:gd name="T98" fmla="*/ 39 w 45"/>
                  <a:gd name="T99" fmla="*/ 16 h 5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5"/>
                  <a:gd name="T151" fmla="*/ 0 h 560"/>
                  <a:gd name="T152" fmla="*/ 45 w 45"/>
                  <a:gd name="T153" fmla="*/ 560 h 56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5" h="560">
                    <a:moveTo>
                      <a:pt x="39" y="16"/>
                    </a:moveTo>
                    <a:lnTo>
                      <a:pt x="39" y="22"/>
                    </a:lnTo>
                    <a:lnTo>
                      <a:pt x="39" y="28"/>
                    </a:lnTo>
                    <a:lnTo>
                      <a:pt x="39" y="33"/>
                    </a:lnTo>
                    <a:lnTo>
                      <a:pt x="39" y="39"/>
                    </a:lnTo>
                    <a:lnTo>
                      <a:pt x="39" y="44"/>
                    </a:lnTo>
                    <a:lnTo>
                      <a:pt x="39" y="49"/>
                    </a:lnTo>
                    <a:lnTo>
                      <a:pt x="39" y="54"/>
                    </a:lnTo>
                    <a:lnTo>
                      <a:pt x="39" y="59"/>
                    </a:lnTo>
                    <a:lnTo>
                      <a:pt x="39" y="64"/>
                    </a:lnTo>
                    <a:lnTo>
                      <a:pt x="39" y="68"/>
                    </a:lnTo>
                    <a:lnTo>
                      <a:pt x="39" y="73"/>
                    </a:lnTo>
                    <a:lnTo>
                      <a:pt x="39" y="77"/>
                    </a:lnTo>
                    <a:lnTo>
                      <a:pt x="40" y="81"/>
                    </a:lnTo>
                    <a:lnTo>
                      <a:pt x="40" y="86"/>
                    </a:lnTo>
                    <a:lnTo>
                      <a:pt x="40" y="90"/>
                    </a:lnTo>
                    <a:lnTo>
                      <a:pt x="40" y="94"/>
                    </a:lnTo>
                    <a:lnTo>
                      <a:pt x="40" y="98"/>
                    </a:lnTo>
                    <a:lnTo>
                      <a:pt x="40" y="101"/>
                    </a:lnTo>
                    <a:lnTo>
                      <a:pt x="40" y="105"/>
                    </a:lnTo>
                    <a:lnTo>
                      <a:pt x="40" y="109"/>
                    </a:lnTo>
                    <a:lnTo>
                      <a:pt x="40" y="112"/>
                    </a:lnTo>
                    <a:lnTo>
                      <a:pt x="40" y="116"/>
                    </a:lnTo>
                    <a:lnTo>
                      <a:pt x="40" y="119"/>
                    </a:lnTo>
                    <a:lnTo>
                      <a:pt x="40" y="123"/>
                    </a:lnTo>
                    <a:lnTo>
                      <a:pt x="40" y="126"/>
                    </a:lnTo>
                    <a:lnTo>
                      <a:pt x="40" y="130"/>
                    </a:lnTo>
                    <a:lnTo>
                      <a:pt x="40" y="133"/>
                    </a:lnTo>
                    <a:lnTo>
                      <a:pt x="40" y="136"/>
                    </a:lnTo>
                    <a:lnTo>
                      <a:pt x="40" y="140"/>
                    </a:lnTo>
                    <a:lnTo>
                      <a:pt x="40" y="143"/>
                    </a:lnTo>
                    <a:lnTo>
                      <a:pt x="40" y="147"/>
                    </a:lnTo>
                    <a:lnTo>
                      <a:pt x="40" y="150"/>
                    </a:lnTo>
                    <a:lnTo>
                      <a:pt x="40" y="153"/>
                    </a:lnTo>
                    <a:lnTo>
                      <a:pt x="40" y="157"/>
                    </a:lnTo>
                    <a:lnTo>
                      <a:pt x="40" y="160"/>
                    </a:lnTo>
                    <a:lnTo>
                      <a:pt x="40" y="163"/>
                    </a:lnTo>
                    <a:lnTo>
                      <a:pt x="40" y="167"/>
                    </a:lnTo>
                    <a:lnTo>
                      <a:pt x="40" y="170"/>
                    </a:lnTo>
                    <a:lnTo>
                      <a:pt x="40" y="174"/>
                    </a:lnTo>
                    <a:lnTo>
                      <a:pt x="40" y="178"/>
                    </a:lnTo>
                    <a:lnTo>
                      <a:pt x="40" y="181"/>
                    </a:lnTo>
                    <a:lnTo>
                      <a:pt x="40" y="185"/>
                    </a:lnTo>
                    <a:lnTo>
                      <a:pt x="41" y="189"/>
                    </a:lnTo>
                    <a:lnTo>
                      <a:pt x="41" y="193"/>
                    </a:lnTo>
                    <a:lnTo>
                      <a:pt x="41" y="197"/>
                    </a:lnTo>
                    <a:lnTo>
                      <a:pt x="41" y="201"/>
                    </a:lnTo>
                    <a:lnTo>
                      <a:pt x="41" y="205"/>
                    </a:lnTo>
                    <a:lnTo>
                      <a:pt x="41" y="209"/>
                    </a:lnTo>
                    <a:lnTo>
                      <a:pt x="41" y="214"/>
                    </a:lnTo>
                    <a:lnTo>
                      <a:pt x="41" y="218"/>
                    </a:lnTo>
                    <a:lnTo>
                      <a:pt x="41" y="223"/>
                    </a:lnTo>
                    <a:lnTo>
                      <a:pt x="41" y="227"/>
                    </a:lnTo>
                    <a:lnTo>
                      <a:pt x="41" y="232"/>
                    </a:lnTo>
                    <a:lnTo>
                      <a:pt x="41" y="237"/>
                    </a:lnTo>
                    <a:lnTo>
                      <a:pt x="41" y="242"/>
                    </a:lnTo>
                    <a:lnTo>
                      <a:pt x="41" y="248"/>
                    </a:lnTo>
                    <a:lnTo>
                      <a:pt x="41" y="253"/>
                    </a:lnTo>
                    <a:lnTo>
                      <a:pt x="41" y="259"/>
                    </a:lnTo>
                    <a:lnTo>
                      <a:pt x="41" y="264"/>
                    </a:lnTo>
                    <a:lnTo>
                      <a:pt x="41" y="270"/>
                    </a:lnTo>
                    <a:lnTo>
                      <a:pt x="41" y="276"/>
                    </a:lnTo>
                    <a:lnTo>
                      <a:pt x="41" y="283"/>
                    </a:lnTo>
                    <a:lnTo>
                      <a:pt x="41" y="289"/>
                    </a:lnTo>
                    <a:lnTo>
                      <a:pt x="42" y="296"/>
                    </a:lnTo>
                    <a:lnTo>
                      <a:pt x="42" y="303"/>
                    </a:lnTo>
                    <a:lnTo>
                      <a:pt x="42" y="310"/>
                    </a:lnTo>
                    <a:lnTo>
                      <a:pt x="42" y="317"/>
                    </a:lnTo>
                    <a:lnTo>
                      <a:pt x="42" y="325"/>
                    </a:lnTo>
                    <a:lnTo>
                      <a:pt x="42" y="332"/>
                    </a:lnTo>
                    <a:lnTo>
                      <a:pt x="42" y="340"/>
                    </a:lnTo>
                    <a:lnTo>
                      <a:pt x="42" y="348"/>
                    </a:lnTo>
                    <a:lnTo>
                      <a:pt x="42" y="357"/>
                    </a:lnTo>
                    <a:lnTo>
                      <a:pt x="42" y="366"/>
                    </a:lnTo>
                    <a:lnTo>
                      <a:pt x="42" y="375"/>
                    </a:lnTo>
                    <a:lnTo>
                      <a:pt x="42" y="384"/>
                    </a:lnTo>
                    <a:lnTo>
                      <a:pt x="42" y="393"/>
                    </a:lnTo>
                    <a:lnTo>
                      <a:pt x="43" y="403"/>
                    </a:lnTo>
                    <a:lnTo>
                      <a:pt x="43" y="413"/>
                    </a:lnTo>
                    <a:lnTo>
                      <a:pt x="43" y="423"/>
                    </a:lnTo>
                    <a:lnTo>
                      <a:pt x="43" y="434"/>
                    </a:lnTo>
                    <a:lnTo>
                      <a:pt x="43" y="445"/>
                    </a:lnTo>
                    <a:lnTo>
                      <a:pt x="43" y="456"/>
                    </a:lnTo>
                    <a:lnTo>
                      <a:pt x="43" y="468"/>
                    </a:lnTo>
                    <a:lnTo>
                      <a:pt x="43" y="480"/>
                    </a:lnTo>
                    <a:lnTo>
                      <a:pt x="43" y="492"/>
                    </a:lnTo>
                    <a:lnTo>
                      <a:pt x="44" y="504"/>
                    </a:lnTo>
                    <a:lnTo>
                      <a:pt x="44" y="517"/>
                    </a:lnTo>
                    <a:lnTo>
                      <a:pt x="44" y="530"/>
                    </a:lnTo>
                    <a:lnTo>
                      <a:pt x="44" y="544"/>
                    </a:lnTo>
                    <a:lnTo>
                      <a:pt x="44" y="558"/>
                    </a:lnTo>
                    <a:lnTo>
                      <a:pt x="38" y="558"/>
                    </a:lnTo>
                    <a:lnTo>
                      <a:pt x="34" y="558"/>
                    </a:lnTo>
                    <a:lnTo>
                      <a:pt x="29" y="558"/>
                    </a:lnTo>
                    <a:lnTo>
                      <a:pt x="23" y="558"/>
                    </a:lnTo>
                    <a:lnTo>
                      <a:pt x="14" y="558"/>
                    </a:lnTo>
                    <a:lnTo>
                      <a:pt x="0" y="559"/>
                    </a:lnTo>
                    <a:lnTo>
                      <a:pt x="0" y="553"/>
                    </a:lnTo>
                    <a:lnTo>
                      <a:pt x="0" y="547"/>
                    </a:lnTo>
                    <a:lnTo>
                      <a:pt x="0" y="541"/>
                    </a:lnTo>
                    <a:lnTo>
                      <a:pt x="0" y="536"/>
                    </a:lnTo>
                    <a:lnTo>
                      <a:pt x="0" y="531"/>
                    </a:lnTo>
                    <a:lnTo>
                      <a:pt x="0" y="525"/>
                    </a:lnTo>
                    <a:lnTo>
                      <a:pt x="0" y="520"/>
                    </a:lnTo>
                    <a:lnTo>
                      <a:pt x="0" y="516"/>
                    </a:lnTo>
                    <a:lnTo>
                      <a:pt x="0" y="511"/>
                    </a:lnTo>
                    <a:lnTo>
                      <a:pt x="0" y="506"/>
                    </a:lnTo>
                    <a:lnTo>
                      <a:pt x="0" y="502"/>
                    </a:lnTo>
                    <a:lnTo>
                      <a:pt x="0" y="497"/>
                    </a:lnTo>
                    <a:lnTo>
                      <a:pt x="0" y="493"/>
                    </a:lnTo>
                    <a:lnTo>
                      <a:pt x="0" y="489"/>
                    </a:lnTo>
                    <a:lnTo>
                      <a:pt x="0" y="485"/>
                    </a:lnTo>
                    <a:lnTo>
                      <a:pt x="0" y="481"/>
                    </a:lnTo>
                    <a:lnTo>
                      <a:pt x="0" y="477"/>
                    </a:lnTo>
                    <a:lnTo>
                      <a:pt x="0" y="473"/>
                    </a:lnTo>
                    <a:lnTo>
                      <a:pt x="0" y="469"/>
                    </a:lnTo>
                    <a:lnTo>
                      <a:pt x="0" y="465"/>
                    </a:lnTo>
                    <a:lnTo>
                      <a:pt x="0" y="462"/>
                    </a:lnTo>
                    <a:lnTo>
                      <a:pt x="0" y="458"/>
                    </a:lnTo>
                    <a:lnTo>
                      <a:pt x="0" y="455"/>
                    </a:lnTo>
                    <a:lnTo>
                      <a:pt x="0" y="451"/>
                    </a:lnTo>
                    <a:lnTo>
                      <a:pt x="0" y="448"/>
                    </a:lnTo>
                    <a:lnTo>
                      <a:pt x="0" y="444"/>
                    </a:lnTo>
                    <a:lnTo>
                      <a:pt x="0" y="441"/>
                    </a:lnTo>
                    <a:lnTo>
                      <a:pt x="0" y="438"/>
                    </a:lnTo>
                    <a:lnTo>
                      <a:pt x="0" y="434"/>
                    </a:lnTo>
                    <a:lnTo>
                      <a:pt x="0" y="431"/>
                    </a:lnTo>
                    <a:lnTo>
                      <a:pt x="0" y="428"/>
                    </a:lnTo>
                    <a:lnTo>
                      <a:pt x="0" y="424"/>
                    </a:lnTo>
                    <a:lnTo>
                      <a:pt x="0" y="421"/>
                    </a:lnTo>
                    <a:lnTo>
                      <a:pt x="0" y="417"/>
                    </a:lnTo>
                    <a:lnTo>
                      <a:pt x="0" y="414"/>
                    </a:lnTo>
                    <a:lnTo>
                      <a:pt x="0" y="411"/>
                    </a:lnTo>
                    <a:lnTo>
                      <a:pt x="0" y="407"/>
                    </a:lnTo>
                    <a:lnTo>
                      <a:pt x="0" y="404"/>
                    </a:lnTo>
                    <a:lnTo>
                      <a:pt x="0" y="400"/>
                    </a:lnTo>
                    <a:lnTo>
                      <a:pt x="0" y="397"/>
                    </a:lnTo>
                    <a:lnTo>
                      <a:pt x="0" y="393"/>
                    </a:lnTo>
                    <a:lnTo>
                      <a:pt x="0" y="390"/>
                    </a:lnTo>
                    <a:lnTo>
                      <a:pt x="0" y="386"/>
                    </a:lnTo>
                    <a:lnTo>
                      <a:pt x="0" y="382"/>
                    </a:lnTo>
                    <a:lnTo>
                      <a:pt x="0" y="378"/>
                    </a:lnTo>
                    <a:lnTo>
                      <a:pt x="0" y="374"/>
                    </a:lnTo>
                    <a:lnTo>
                      <a:pt x="0" y="370"/>
                    </a:lnTo>
                    <a:lnTo>
                      <a:pt x="0" y="366"/>
                    </a:lnTo>
                    <a:lnTo>
                      <a:pt x="0" y="362"/>
                    </a:lnTo>
                    <a:lnTo>
                      <a:pt x="0" y="358"/>
                    </a:lnTo>
                    <a:lnTo>
                      <a:pt x="0" y="353"/>
                    </a:lnTo>
                    <a:lnTo>
                      <a:pt x="0" y="349"/>
                    </a:lnTo>
                    <a:lnTo>
                      <a:pt x="0" y="344"/>
                    </a:lnTo>
                    <a:lnTo>
                      <a:pt x="0" y="340"/>
                    </a:lnTo>
                    <a:lnTo>
                      <a:pt x="0" y="335"/>
                    </a:lnTo>
                    <a:lnTo>
                      <a:pt x="0" y="330"/>
                    </a:lnTo>
                    <a:lnTo>
                      <a:pt x="0" y="325"/>
                    </a:lnTo>
                    <a:lnTo>
                      <a:pt x="0" y="319"/>
                    </a:lnTo>
                    <a:lnTo>
                      <a:pt x="0" y="314"/>
                    </a:lnTo>
                    <a:lnTo>
                      <a:pt x="0" y="308"/>
                    </a:lnTo>
                    <a:lnTo>
                      <a:pt x="0" y="303"/>
                    </a:lnTo>
                    <a:lnTo>
                      <a:pt x="0" y="297"/>
                    </a:lnTo>
                    <a:lnTo>
                      <a:pt x="0" y="291"/>
                    </a:lnTo>
                    <a:lnTo>
                      <a:pt x="0" y="284"/>
                    </a:lnTo>
                    <a:lnTo>
                      <a:pt x="0" y="278"/>
                    </a:lnTo>
                    <a:lnTo>
                      <a:pt x="0" y="271"/>
                    </a:lnTo>
                    <a:lnTo>
                      <a:pt x="0" y="265"/>
                    </a:lnTo>
                    <a:lnTo>
                      <a:pt x="0" y="258"/>
                    </a:lnTo>
                    <a:lnTo>
                      <a:pt x="0" y="250"/>
                    </a:lnTo>
                    <a:lnTo>
                      <a:pt x="0" y="243"/>
                    </a:lnTo>
                    <a:lnTo>
                      <a:pt x="0" y="235"/>
                    </a:lnTo>
                    <a:lnTo>
                      <a:pt x="0" y="227"/>
                    </a:lnTo>
                    <a:lnTo>
                      <a:pt x="0" y="219"/>
                    </a:lnTo>
                    <a:lnTo>
                      <a:pt x="0" y="211"/>
                    </a:lnTo>
                    <a:lnTo>
                      <a:pt x="0" y="202"/>
                    </a:lnTo>
                    <a:lnTo>
                      <a:pt x="0" y="194"/>
                    </a:lnTo>
                    <a:lnTo>
                      <a:pt x="0" y="185"/>
                    </a:lnTo>
                    <a:lnTo>
                      <a:pt x="0" y="175"/>
                    </a:lnTo>
                    <a:lnTo>
                      <a:pt x="0" y="166"/>
                    </a:lnTo>
                    <a:lnTo>
                      <a:pt x="0" y="156"/>
                    </a:lnTo>
                    <a:lnTo>
                      <a:pt x="0" y="146"/>
                    </a:lnTo>
                    <a:lnTo>
                      <a:pt x="0" y="135"/>
                    </a:lnTo>
                    <a:lnTo>
                      <a:pt x="0" y="125"/>
                    </a:lnTo>
                    <a:lnTo>
                      <a:pt x="0" y="114"/>
                    </a:lnTo>
                    <a:lnTo>
                      <a:pt x="0" y="102"/>
                    </a:lnTo>
                    <a:lnTo>
                      <a:pt x="0" y="91"/>
                    </a:lnTo>
                    <a:lnTo>
                      <a:pt x="0" y="79"/>
                    </a:lnTo>
                    <a:lnTo>
                      <a:pt x="0" y="67"/>
                    </a:lnTo>
                    <a:lnTo>
                      <a:pt x="0" y="54"/>
                    </a:lnTo>
                    <a:lnTo>
                      <a:pt x="0" y="42"/>
                    </a:lnTo>
                    <a:lnTo>
                      <a:pt x="0" y="29"/>
                    </a:lnTo>
                    <a:lnTo>
                      <a:pt x="0" y="15"/>
                    </a:lnTo>
                    <a:lnTo>
                      <a:pt x="0" y="1"/>
                    </a:lnTo>
                    <a:lnTo>
                      <a:pt x="7" y="0"/>
                    </a:lnTo>
                    <a:lnTo>
                      <a:pt x="15" y="2"/>
                    </a:lnTo>
                    <a:lnTo>
                      <a:pt x="24" y="5"/>
                    </a:lnTo>
                    <a:lnTo>
                      <a:pt x="32" y="10"/>
                    </a:lnTo>
                    <a:lnTo>
                      <a:pt x="39" y="16"/>
                    </a:lnTo>
                  </a:path>
                </a:pathLst>
              </a:custGeom>
              <a:solidFill>
                <a:srgbClr val="9E9E9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5" name="Freeform 835">
                <a:extLst>
                  <a:ext uri="{FF2B5EF4-FFF2-40B4-BE49-F238E27FC236}">
                    <a16:creationId xmlns:a16="http://schemas.microsoft.com/office/drawing/2014/main" id="{F73657B6-EBD1-4D2D-912F-A46660541D55}"/>
                  </a:ext>
                </a:extLst>
              </p:cNvPr>
              <p:cNvSpPr>
                <a:spLocks/>
              </p:cNvSpPr>
              <p:nvPr/>
            </p:nvSpPr>
            <p:spPr bwMode="auto">
              <a:xfrm>
                <a:off x="1410" y="3077"/>
                <a:ext cx="40" cy="559"/>
              </a:xfrm>
              <a:custGeom>
                <a:avLst/>
                <a:gdLst>
                  <a:gd name="T0" fmla="*/ 34 w 40"/>
                  <a:gd name="T1" fmla="*/ 32 h 559"/>
                  <a:gd name="T2" fmla="*/ 35 w 40"/>
                  <a:gd name="T3" fmla="*/ 53 h 559"/>
                  <a:gd name="T4" fmla="*/ 35 w 40"/>
                  <a:gd name="T5" fmla="*/ 72 h 559"/>
                  <a:gd name="T6" fmla="*/ 35 w 40"/>
                  <a:gd name="T7" fmla="*/ 89 h 559"/>
                  <a:gd name="T8" fmla="*/ 35 w 40"/>
                  <a:gd name="T9" fmla="*/ 104 h 559"/>
                  <a:gd name="T10" fmla="*/ 35 w 40"/>
                  <a:gd name="T11" fmla="*/ 118 h 559"/>
                  <a:gd name="T12" fmla="*/ 35 w 40"/>
                  <a:gd name="T13" fmla="*/ 132 h 559"/>
                  <a:gd name="T14" fmla="*/ 35 w 40"/>
                  <a:gd name="T15" fmla="*/ 146 h 559"/>
                  <a:gd name="T16" fmla="*/ 36 w 40"/>
                  <a:gd name="T17" fmla="*/ 159 h 559"/>
                  <a:gd name="T18" fmla="*/ 36 w 40"/>
                  <a:gd name="T19" fmla="*/ 173 h 559"/>
                  <a:gd name="T20" fmla="*/ 36 w 40"/>
                  <a:gd name="T21" fmla="*/ 188 h 559"/>
                  <a:gd name="T22" fmla="*/ 36 w 40"/>
                  <a:gd name="T23" fmla="*/ 204 h 559"/>
                  <a:gd name="T24" fmla="*/ 36 w 40"/>
                  <a:gd name="T25" fmla="*/ 222 h 559"/>
                  <a:gd name="T26" fmla="*/ 36 w 40"/>
                  <a:gd name="T27" fmla="*/ 241 h 559"/>
                  <a:gd name="T28" fmla="*/ 36 w 40"/>
                  <a:gd name="T29" fmla="*/ 263 h 559"/>
                  <a:gd name="T30" fmla="*/ 37 w 40"/>
                  <a:gd name="T31" fmla="*/ 288 h 559"/>
                  <a:gd name="T32" fmla="*/ 37 w 40"/>
                  <a:gd name="T33" fmla="*/ 316 h 559"/>
                  <a:gd name="T34" fmla="*/ 37 w 40"/>
                  <a:gd name="T35" fmla="*/ 347 h 559"/>
                  <a:gd name="T36" fmla="*/ 38 w 40"/>
                  <a:gd name="T37" fmla="*/ 383 h 559"/>
                  <a:gd name="T38" fmla="*/ 38 w 40"/>
                  <a:gd name="T39" fmla="*/ 422 h 559"/>
                  <a:gd name="T40" fmla="*/ 38 w 40"/>
                  <a:gd name="T41" fmla="*/ 467 h 559"/>
                  <a:gd name="T42" fmla="*/ 39 w 40"/>
                  <a:gd name="T43" fmla="*/ 516 h 559"/>
                  <a:gd name="T44" fmla="*/ 39 w 40"/>
                  <a:gd name="T45" fmla="*/ 557 h 559"/>
                  <a:gd name="T46" fmla="*/ 14 w 40"/>
                  <a:gd name="T47" fmla="*/ 557 h 559"/>
                  <a:gd name="T48" fmla="*/ 0 w 40"/>
                  <a:gd name="T49" fmla="*/ 546 h 559"/>
                  <a:gd name="T50" fmla="*/ 0 w 40"/>
                  <a:gd name="T51" fmla="*/ 524 h 559"/>
                  <a:gd name="T52" fmla="*/ 0 w 40"/>
                  <a:gd name="T53" fmla="*/ 505 h 559"/>
                  <a:gd name="T54" fmla="*/ 0 w 40"/>
                  <a:gd name="T55" fmla="*/ 488 h 559"/>
                  <a:gd name="T56" fmla="*/ 0 w 40"/>
                  <a:gd name="T57" fmla="*/ 472 h 559"/>
                  <a:gd name="T58" fmla="*/ 0 w 40"/>
                  <a:gd name="T59" fmla="*/ 457 h 559"/>
                  <a:gd name="T60" fmla="*/ 0 w 40"/>
                  <a:gd name="T61" fmla="*/ 443 h 559"/>
                  <a:gd name="T62" fmla="*/ 0 w 40"/>
                  <a:gd name="T63" fmla="*/ 430 h 559"/>
                  <a:gd name="T64" fmla="*/ 0 w 40"/>
                  <a:gd name="T65" fmla="*/ 416 h 559"/>
                  <a:gd name="T66" fmla="*/ 0 w 40"/>
                  <a:gd name="T67" fmla="*/ 403 h 559"/>
                  <a:gd name="T68" fmla="*/ 0 w 40"/>
                  <a:gd name="T69" fmla="*/ 389 h 559"/>
                  <a:gd name="T70" fmla="*/ 0 w 40"/>
                  <a:gd name="T71" fmla="*/ 373 h 559"/>
                  <a:gd name="T72" fmla="*/ 0 w 40"/>
                  <a:gd name="T73" fmla="*/ 357 h 559"/>
                  <a:gd name="T74" fmla="*/ 0 w 40"/>
                  <a:gd name="T75" fmla="*/ 339 h 559"/>
                  <a:gd name="T76" fmla="*/ 0 w 40"/>
                  <a:gd name="T77" fmla="*/ 318 h 559"/>
                  <a:gd name="T78" fmla="*/ 0 w 40"/>
                  <a:gd name="T79" fmla="*/ 296 h 559"/>
                  <a:gd name="T80" fmla="*/ 0 w 40"/>
                  <a:gd name="T81" fmla="*/ 270 h 559"/>
                  <a:gd name="T82" fmla="*/ 0 w 40"/>
                  <a:gd name="T83" fmla="*/ 242 h 559"/>
                  <a:gd name="T84" fmla="*/ 0 w 40"/>
                  <a:gd name="T85" fmla="*/ 210 h 559"/>
                  <a:gd name="T86" fmla="*/ 0 w 40"/>
                  <a:gd name="T87" fmla="*/ 174 h 559"/>
                  <a:gd name="T88" fmla="*/ 0 w 40"/>
                  <a:gd name="T89" fmla="*/ 134 h 559"/>
                  <a:gd name="T90" fmla="*/ 0 w 40"/>
                  <a:gd name="T91" fmla="*/ 90 h 559"/>
                  <a:gd name="T92" fmla="*/ 0 w 40"/>
                  <a:gd name="T93" fmla="*/ 41 h 559"/>
                  <a:gd name="T94" fmla="*/ 0 w 40"/>
                  <a:gd name="T95" fmla="*/ 0 h 559"/>
                  <a:gd name="T96" fmla="*/ 34 w 40"/>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0"/>
                  <a:gd name="T148" fmla="*/ 0 h 559"/>
                  <a:gd name="T149" fmla="*/ 40 w 40"/>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0" h="559">
                    <a:moveTo>
                      <a:pt x="34" y="15"/>
                    </a:moveTo>
                    <a:lnTo>
                      <a:pt x="34" y="21"/>
                    </a:lnTo>
                    <a:lnTo>
                      <a:pt x="34" y="27"/>
                    </a:lnTo>
                    <a:lnTo>
                      <a:pt x="34" y="32"/>
                    </a:lnTo>
                    <a:lnTo>
                      <a:pt x="35" y="38"/>
                    </a:lnTo>
                    <a:lnTo>
                      <a:pt x="35" y="43"/>
                    </a:lnTo>
                    <a:lnTo>
                      <a:pt x="35" y="48"/>
                    </a:lnTo>
                    <a:lnTo>
                      <a:pt x="35" y="53"/>
                    </a:lnTo>
                    <a:lnTo>
                      <a:pt x="35" y="58"/>
                    </a:lnTo>
                    <a:lnTo>
                      <a:pt x="35" y="63"/>
                    </a:lnTo>
                    <a:lnTo>
                      <a:pt x="35" y="67"/>
                    </a:lnTo>
                    <a:lnTo>
                      <a:pt x="35" y="72"/>
                    </a:lnTo>
                    <a:lnTo>
                      <a:pt x="35" y="76"/>
                    </a:lnTo>
                    <a:lnTo>
                      <a:pt x="35" y="80"/>
                    </a:lnTo>
                    <a:lnTo>
                      <a:pt x="35" y="85"/>
                    </a:lnTo>
                    <a:lnTo>
                      <a:pt x="35" y="89"/>
                    </a:lnTo>
                    <a:lnTo>
                      <a:pt x="35" y="93"/>
                    </a:lnTo>
                    <a:lnTo>
                      <a:pt x="35" y="97"/>
                    </a:lnTo>
                    <a:lnTo>
                      <a:pt x="35" y="100"/>
                    </a:lnTo>
                    <a:lnTo>
                      <a:pt x="35" y="104"/>
                    </a:lnTo>
                    <a:lnTo>
                      <a:pt x="35" y="108"/>
                    </a:lnTo>
                    <a:lnTo>
                      <a:pt x="35" y="111"/>
                    </a:lnTo>
                    <a:lnTo>
                      <a:pt x="35" y="115"/>
                    </a:lnTo>
                    <a:lnTo>
                      <a:pt x="35" y="118"/>
                    </a:lnTo>
                    <a:lnTo>
                      <a:pt x="35" y="122"/>
                    </a:lnTo>
                    <a:lnTo>
                      <a:pt x="35" y="125"/>
                    </a:lnTo>
                    <a:lnTo>
                      <a:pt x="35" y="129"/>
                    </a:lnTo>
                    <a:lnTo>
                      <a:pt x="35" y="132"/>
                    </a:lnTo>
                    <a:lnTo>
                      <a:pt x="35" y="135"/>
                    </a:lnTo>
                    <a:lnTo>
                      <a:pt x="35" y="139"/>
                    </a:lnTo>
                    <a:lnTo>
                      <a:pt x="35" y="142"/>
                    </a:lnTo>
                    <a:lnTo>
                      <a:pt x="35" y="146"/>
                    </a:lnTo>
                    <a:lnTo>
                      <a:pt x="35" y="149"/>
                    </a:lnTo>
                    <a:lnTo>
                      <a:pt x="35" y="152"/>
                    </a:lnTo>
                    <a:lnTo>
                      <a:pt x="35" y="156"/>
                    </a:lnTo>
                    <a:lnTo>
                      <a:pt x="36" y="159"/>
                    </a:lnTo>
                    <a:lnTo>
                      <a:pt x="36" y="162"/>
                    </a:lnTo>
                    <a:lnTo>
                      <a:pt x="36" y="166"/>
                    </a:lnTo>
                    <a:lnTo>
                      <a:pt x="36" y="169"/>
                    </a:lnTo>
                    <a:lnTo>
                      <a:pt x="36" y="173"/>
                    </a:lnTo>
                    <a:lnTo>
                      <a:pt x="36" y="177"/>
                    </a:lnTo>
                    <a:lnTo>
                      <a:pt x="36" y="180"/>
                    </a:lnTo>
                    <a:lnTo>
                      <a:pt x="36" y="184"/>
                    </a:lnTo>
                    <a:lnTo>
                      <a:pt x="36" y="188"/>
                    </a:lnTo>
                    <a:lnTo>
                      <a:pt x="36" y="192"/>
                    </a:lnTo>
                    <a:lnTo>
                      <a:pt x="36" y="196"/>
                    </a:lnTo>
                    <a:lnTo>
                      <a:pt x="36" y="200"/>
                    </a:lnTo>
                    <a:lnTo>
                      <a:pt x="36" y="204"/>
                    </a:lnTo>
                    <a:lnTo>
                      <a:pt x="36" y="208"/>
                    </a:lnTo>
                    <a:lnTo>
                      <a:pt x="36" y="213"/>
                    </a:lnTo>
                    <a:lnTo>
                      <a:pt x="36" y="217"/>
                    </a:lnTo>
                    <a:lnTo>
                      <a:pt x="36" y="222"/>
                    </a:lnTo>
                    <a:lnTo>
                      <a:pt x="36" y="226"/>
                    </a:lnTo>
                    <a:lnTo>
                      <a:pt x="36" y="231"/>
                    </a:lnTo>
                    <a:lnTo>
                      <a:pt x="36" y="236"/>
                    </a:lnTo>
                    <a:lnTo>
                      <a:pt x="36" y="241"/>
                    </a:lnTo>
                    <a:lnTo>
                      <a:pt x="36" y="247"/>
                    </a:lnTo>
                    <a:lnTo>
                      <a:pt x="36" y="252"/>
                    </a:lnTo>
                    <a:lnTo>
                      <a:pt x="36" y="258"/>
                    </a:lnTo>
                    <a:lnTo>
                      <a:pt x="36" y="263"/>
                    </a:lnTo>
                    <a:lnTo>
                      <a:pt x="37" y="269"/>
                    </a:lnTo>
                    <a:lnTo>
                      <a:pt x="37" y="275"/>
                    </a:lnTo>
                    <a:lnTo>
                      <a:pt x="37" y="282"/>
                    </a:lnTo>
                    <a:lnTo>
                      <a:pt x="37" y="288"/>
                    </a:lnTo>
                    <a:lnTo>
                      <a:pt x="37" y="295"/>
                    </a:lnTo>
                    <a:lnTo>
                      <a:pt x="37" y="302"/>
                    </a:lnTo>
                    <a:lnTo>
                      <a:pt x="37" y="309"/>
                    </a:lnTo>
                    <a:lnTo>
                      <a:pt x="37" y="316"/>
                    </a:lnTo>
                    <a:lnTo>
                      <a:pt x="37" y="324"/>
                    </a:lnTo>
                    <a:lnTo>
                      <a:pt x="37" y="331"/>
                    </a:lnTo>
                    <a:lnTo>
                      <a:pt x="37" y="339"/>
                    </a:lnTo>
                    <a:lnTo>
                      <a:pt x="37" y="347"/>
                    </a:lnTo>
                    <a:lnTo>
                      <a:pt x="37" y="356"/>
                    </a:lnTo>
                    <a:lnTo>
                      <a:pt x="37" y="365"/>
                    </a:lnTo>
                    <a:lnTo>
                      <a:pt x="37" y="374"/>
                    </a:lnTo>
                    <a:lnTo>
                      <a:pt x="38" y="383"/>
                    </a:lnTo>
                    <a:lnTo>
                      <a:pt x="38" y="392"/>
                    </a:lnTo>
                    <a:lnTo>
                      <a:pt x="38" y="402"/>
                    </a:lnTo>
                    <a:lnTo>
                      <a:pt x="38" y="412"/>
                    </a:lnTo>
                    <a:lnTo>
                      <a:pt x="38" y="422"/>
                    </a:lnTo>
                    <a:lnTo>
                      <a:pt x="38" y="433"/>
                    </a:lnTo>
                    <a:lnTo>
                      <a:pt x="38" y="444"/>
                    </a:lnTo>
                    <a:lnTo>
                      <a:pt x="38" y="455"/>
                    </a:lnTo>
                    <a:lnTo>
                      <a:pt x="38" y="467"/>
                    </a:lnTo>
                    <a:lnTo>
                      <a:pt x="38" y="479"/>
                    </a:lnTo>
                    <a:lnTo>
                      <a:pt x="39" y="491"/>
                    </a:lnTo>
                    <a:lnTo>
                      <a:pt x="39" y="503"/>
                    </a:lnTo>
                    <a:lnTo>
                      <a:pt x="39" y="516"/>
                    </a:lnTo>
                    <a:lnTo>
                      <a:pt x="39" y="529"/>
                    </a:lnTo>
                    <a:lnTo>
                      <a:pt x="39" y="543"/>
                    </a:lnTo>
                    <a:lnTo>
                      <a:pt x="39" y="557"/>
                    </a:lnTo>
                    <a:lnTo>
                      <a:pt x="33" y="557"/>
                    </a:lnTo>
                    <a:lnTo>
                      <a:pt x="28" y="557"/>
                    </a:lnTo>
                    <a:lnTo>
                      <a:pt x="23" y="557"/>
                    </a:lnTo>
                    <a:lnTo>
                      <a:pt x="14"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4"/>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6"/>
                    </a:lnTo>
                    <a:lnTo>
                      <a:pt x="0" y="413"/>
                    </a:lnTo>
                    <a:lnTo>
                      <a:pt x="0" y="410"/>
                    </a:lnTo>
                    <a:lnTo>
                      <a:pt x="0" y="406"/>
                    </a:lnTo>
                    <a:lnTo>
                      <a:pt x="0" y="403"/>
                    </a:lnTo>
                    <a:lnTo>
                      <a:pt x="0" y="399"/>
                    </a:lnTo>
                    <a:lnTo>
                      <a:pt x="0" y="396"/>
                    </a:lnTo>
                    <a:lnTo>
                      <a:pt x="0" y="392"/>
                    </a:lnTo>
                    <a:lnTo>
                      <a:pt x="0" y="389"/>
                    </a:lnTo>
                    <a:lnTo>
                      <a:pt x="0" y="385"/>
                    </a:lnTo>
                    <a:lnTo>
                      <a:pt x="0" y="381"/>
                    </a:lnTo>
                    <a:lnTo>
                      <a:pt x="0" y="377"/>
                    </a:lnTo>
                    <a:lnTo>
                      <a:pt x="0" y="373"/>
                    </a:lnTo>
                    <a:lnTo>
                      <a:pt x="0" y="369"/>
                    </a:lnTo>
                    <a:lnTo>
                      <a:pt x="0" y="365"/>
                    </a:lnTo>
                    <a:lnTo>
                      <a:pt x="0" y="361"/>
                    </a:lnTo>
                    <a:lnTo>
                      <a:pt x="0" y="357"/>
                    </a:lnTo>
                    <a:lnTo>
                      <a:pt x="0" y="352"/>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4"/>
                    </a:lnTo>
                    <a:lnTo>
                      <a:pt x="0" y="257"/>
                    </a:lnTo>
                    <a:lnTo>
                      <a:pt x="0" y="249"/>
                    </a:lnTo>
                    <a:lnTo>
                      <a:pt x="0" y="242"/>
                    </a:lnTo>
                    <a:lnTo>
                      <a:pt x="0" y="234"/>
                    </a:lnTo>
                    <a:lnTo>
                      <a:pt x="0" y="226"/>
                    </a:lnTo>
                    <a:lnTo>
                      <a:pt x="0" y="218"/>
                    </a:lnTo>
                    <a:lnTo>
                      <a:pt x="0" y="210"/>
                    </a:lnTo>
                    <a:lnTo>
                      <a:pt x="0" y="201"/>
                    </a:lnTo>
                    <a:lnTo>
                      <a:pt x="0" y="193"/>
                    </a:lnTo>
                    <a:lnTo>
                      <a:pt x="0" y="184"/>
                    </a:lnTo>
                    <a:lnTo>
                      <a:pt x="0" y="174"/>
                    </a:lnTo>
                    <a:lnTo>
                      <a:pt x="0" y="165"/>
                    </a:lnTo>
                    <a:lnTo>
                      <a:pt x="0" y="155"/>
                    </a:lnTo>
                    <a:lnTo>
                      <a:pt x="0" y="145"/>
                    </a:lnTo>
                    <a:lnTo>
                      <a:pt x="0" y="134"/>
                    </a:lnTo>
                    <a:lnTo>
                      <a:pt x="0" y="124"/>
                    </a:lnTo>
                    <a:lnTo>
                      <a:pt x="0" y="113"/>
                    </a:lnTo>
                    <a:lnTo>
                      <a:pt x="0" y="101"/>
                    </a:lnTo>
                    <a:lnTo>
                      <a:pt x="0" y="90"/>
                    </a:lnTo>
                    <a:lnTo>
                      <a:pt x="0" y="78"/>
                    </a:lnTo>
                    <a:lnTo>
                      <a:pt x="0" y="66"/>
                    </a:lnTo>
                    <a:lnTo>
                      <a:pt x="0" y="53"/>
                    </a:lnTo>
                    <a:lnTo>
                      <a:pt x="0" y="41"/>
                    </a:lnTo>
                    <a:lnTo>
                      <a:pt x="0" y="28"/>
                    </a:lnTo>
                    <a:lnTo>
                      <a:pt x="0" y="14"/>
                    </a:lnTo>
                    <a:lnTo>
                      <a:pt x="0" y="0"/>
                    </a:lnTo>
                    <a:lnTo>
                      <a:pt x="8" y="0"/>
                    </a:lnTo>
                    <a:lnTo>
                      <a:pt x="17" y="2"/>
                    </a:lnTo>
                    <a:lnTo>
                      <a:pt x="26" y="7"/>
                    </a:lnTo>
                    <a:lnTo>
                      <a:pt x="34" y="15"/>
                    </a:lnTo>
                  </a:path>
                </a:pathLst>
              </a:custGeom>
              <a:solidFill>
                <a:srgbClr val="8C8C8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6" name="Freeform 836">
                <a:extLst>
                  <a:ext uri="{FF2B5EF4-FFF2-40B4-BE49-F238E27FC236}">
                    <a16:creationId xmlns:a16="http://schemas.microsoft.com/office/drawing/2014/main" id="{66ED4257-542A-4221-8AE8-3D0CD5764C14}"/>
                  </a:ext>
                </a:extLst>
              </p:cNvPr>
              <p:cNvSpPr>
                <a:spLocks/>
              </p:cNvSpPr>
              <p:nvPr/>
            </p:nvSpPr>
            <p:spPr bwMode="auto">
              <a:xfrm>
                <a:off x="1415" y="3077"/>
                <a:ext cx="35" cy="559"/>
              </a:xfrm>
              <a:custGeom>
                <a:avLst/>
                <a:gdLst>
                  <a:gd name="T0" fmla="*/ 30 w 35"/>
                  <a:gd name="T1" fmla="*/ 32 h 559"/>
                  <a:gd name="T2" fmla="*/ 30 w 35"/>
                  <a:gd name="T3" fmla="*/ 53 h 559"/>
                  <a:gd name="T4" fmla="*/ 30 w 35"/>
                  <a:gd name="T5" fmla="*/ 72 h 559"/>
                  <a:gd name="T6" fmla="*/ 30 w 35"/>
                  <a:gd name="T7" fmla="*/ 89 h 559"/>
                  <a:gd name="T8" fmla="*/ 31 w 35"/>
                  <a:gd name="T9" fmla="*/ 104 h 559"/>
                  <a:gd name="T10" fmla="*/ 31 w 35"/>
                  <a:gd name="T11" fmla="*/ 118 h 559"/>
                  <a:gd name="T12" fmla="*/ 31 w 35"/>
                  <a:gd name="T13" fmla="*/ 132 h 559"/>
                  <a:gd name="T14" fmla="*/ 31 w 35"/>
                  <a:gd name="T15" fmla="*/ 146 h 559"/>
                  <a:gd name="T16" fmla="*/ 31 w 35"/>
                  <a:gd name="T17" fmla="*/ 159 h 559"/>
                  <a:gd name="T18" fmla="*/ 31 w 35"/>
                  <a:gd name="T19" fmla="*/ 173 h 559"/>
                  <a:gd name="T20" fmla="*/ 31 w 35"/>
                  <a:gd name="T21" fmla="*/ 188 h 559"/>
                  <a:gd name="T22" fmla="*/ 31 w 35"/>
                  <a:gd name="T23" fmla="*/ 204 h 559"/>
                  <a:gd name="T24" fmla="*/ 31 w 35"/>
                  <a:gd name="T25" fmla="*/ 222 h 559"/>
                  <a:gd name="T26" fmla="*/ 32 w 35"/>
                  <a:gd name="T27" fmla="*/ 241 h 559"/>
                  <a:gd name="T28" fmla="*/ 32 w 35"/>
                  <a:gd name="T29" fmla="*/ 263 h 559"/>
                  <a:gd name="T30" fmla="*/ 32 w 35"/>
                  <a:gd name="T31" fmla="*/ 288 h 559"/>
                  <a:gd name="T32" fmla="*/ 32 w 35"/>
                  <a:gd name="T33" fmla="*/ 316 h 559"/>
                  <a:gd name="T34" fmla="*/ 32 w 35"/>
                  <a:gd name="T35" fmla="*/ 347 h 559"/>
                  <a:gd name="T36" fmla="*/ 33 w 35"/>
                  <a:gd name="T37" fmla="*/ 383 h 559"/>
                  <a:gd name="T38" fmla="*/ 33 w 35"/>
                  <a:gd name="T39" fmla="*/ 422 h 559"/>
                  <a:gd name="T40" fmla="*/ 33 w 35"/>
                  <a:gd name="T41" fmla="*/ 467 h 559"/>
                  <a:gd name="T42" fmla="*/ 34 w 35"/>
                  <a:gd name="T43" fmla="*/ 516 h 559"/>
                  <a:gd name="T44" fmla="*/ 34 w 35"/>
                  <a:gd name="T45" fmla="*/ 557 h 559"/>
                  <a:gd name="T46" fmla="*/ 0 w 35"/>
                  <a:gd name="T47" fmla="*/ 558 h 559"/>
                  <a:gd name="T48" fmla="*/ 0 w 35"/>
                  <a:gd name="T49" fmla="*/ 540 h 559"/>
                  <a:gd name="T50" fmla="*/ 0 w 35"/>
                  <a:gd name="T51" fmla="*/ 519 h 559"/>
                  <a:gd name="T52" fmla="*/ 0 w 35"/>
                  <a:gd name="T53" fmla="*/ 501 h 559"/>
                  <a:gd name="T54" fmla="*/ 0 w 35"/>
                  <a:gd name="T55" fmla="*/ 484 h 559"/>
                  <a:gd name="T56" fmla="*/ 0 w 35"/>
                  <a:gd name="T57" fmla="*/ 468 h 559"/>
                  <a:gd name="T58" fmla="*/ 0 w 35"/>
                  <a:gd name="T59" fmla="*/ 454 h 559"/>
                  <a:gd name="T60" fmla="*/ 0 w 35"/>
                  <a:gd name="T61" fmla="*/ 440 h 559"/>
                  <a:gd name="T62" fmla="*/ 0 w 35"/>
                  <a:gd name="T63" fmla="*/ 427 h 559"/>
                  <a:gd name="T64" fmla="*/ 0 w 35"/>
                  <a:gd name="T65" fmla="*/ 413 h 559"/>
                  <a:gd name="T66" fmla="*/ 0 w 35"/>
                  <a:gd name="T67" fmla="*/ 399 h 559"/>
                  <a:gd name="T68" fmla="*/ 0 w 35"/>
                  <a:gd name="T69" fmla="*/ 385 h 559"/>
                  <a:gd name="T70" fmla="*/ 0 w 35"/>
                  <a:gd name="T71" fmla="*/ 369 h 559"/>
                  <a:gd name="T72" fmla="*/ 0 w 35"/>
                  <a:gd name="T73" fmla="*/ 352 h 559"/>
                  <a:gd name="T74" fmla="*/ 0 w 35"/>
                  <a:gd name="T75" fmla="*/ 334 h 559"/>
                  <a:gd name="T76" fmla="*/ 0 w 35"/>
                  <a:gd name="T77" fmla="*/ 313 h 559"/>
                  <a:gd name="T78" fmla="*/ 0 w 35"/>
                  <a:gd name="T79" fmla="*/ 290 h 559"/>
                  <a:gd name="T80" fmla="*/ 0 w 35"/>
                  <a:gd name="T81" fmla="*/ 264 h 559"/>
                  <a:gd name="T82" fmla="*/ 0 w 35"/>
                  <a:gd name="T83" fmla="*/ 234 h 559"/>
                  <a:gd name="T84" fmla="*/ 0 w 35"/>
                  <a:gd name="T85" fmla="*/ 201 h 559"/>
                  <a:gd name="T86" fmla="*/ 0 w 35"/>
                  <a:gd name="T87" fmla="*/ 165 h 559"/>
                  <a:gd name="T88" fmla="*/ 0 w 35"/>
                  <a:gd name="T89" fmla="*/ 124 h 559"/>
                  <a:gd name="T90" fmla="*/ 0 w 35"/>
                  <a:gd name="T91" fmla="*/ 78 h 559"/>
                  <a:gd name="T92" fmla="*/ 0 w 35"/>
                  <a:gd name="T93" fmla="*/ 28 h 559"/>
                  <a:gd name="T94" fmla="*/ 6 w 35"/>
                  <a:gd name="T95" fmla="*/ 0 h 559"/>
                  <a:gd name="T96" fmla="*/ 30 w 35"/>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
                  <a:gd name="T148" fmla="*/ 0 h 559"/>
                  <a:gd name="T149" fmla="*/ 35 w 35"/>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 h="559">
                    <a:moveTo>
                      <a:pt x="30" y="15"/>
                    </a:moveTo>
                    <a:lnTo>
                      <a:pt x="30" y="21"/>
                    </a:lnTo>
                    <a:lnTo>
                      <a:pt x="30" y="27"/>
                    </a:lnTo>
                    <a:lnTo>
                      <a:pt x="30" y="32"/>
                    </a:lnTo>
                    <a:lnTo>
                      <a:pt x="30" y="38"/>
                    </a:lnTo>
                    <a:lnTo>
                      <a:pt x="30" y="43"/>
                    </a:lnTo>
                    <a:lnTo>
                      <a:pt x="30" y="48"/>
                    </a:lnTo>
                    <a:lnTo>
                      <a:pt x="30" y="53"/>
                    </a:lnTo>
                    <a:lnTo>
                      <a:pt x="30" y="58"/>
                    </a:lnTo>
                    <a:lnTo>
                      <a:pt x="30" y="63"/>
                    </a:lnTo>
                    <a:lnTo>
                      <a:pt x="30" y="67"/>
                    </a:lnTo>
                    <a:lnTo>
                      <a:pt x="30" y="72"/>
                    </a:lnTo>
                    <a:lnTo>
                      <a:pt x="30" y="76"/>
                    </a:lnTo>
                    <a:lnTo>
                      <a:pt x="30" y="80"/>
                    </a:lnTo>
                    <a:lnTo>
                      <a:pt x="30" y="85"/>
                    </a:lnTo>
                    <a:lnTo>
                      <a:pt x="30" y="89"/>
                    </a:lnTo>
                    <a:lnTo>
                      <a:pt x="30" y="93"/>
                    </a:lnTo>
                    <a:lnTo>
                      <a:pt x="30" y="97"/>
                    </a:lnTo>
                    <a:lnTo>
                      <a:pt x="30" y="100"/>
                    </a:lnTo>
                    <a:lnTo>
                      <a:pt x="31" y="104"/>
                    </a:lnTo>
                    <a:lnTo>
                      <a:pt x="31" y="108"/>
                    </a:lnTo>
                    <a:lnTo>
                      <a:pt x="31" y="111"/>
                    </a:lnTo>
                    <a:lnTo>
                      <a:pt x="31" y="115"/>
                    </a:lnTo>
                    <a:lnTo>
                      <a:pt x="31" y="118"/>
                    </a:lnTo>
                    <a:lnTo>
                      <a:pt x="31" y="122"/>
                    </a:lnTo>
                    <a:lnTo>
                      <a:pt x="31" y="125"/>
                    </a:lnTo>
                    <a:lnTo>
                      <a:pt x="31" y="129"/>
                    </a:lnTo>
                    <a:lnTo>
                      <a:pt x="31" y="132"/>
                    </a:lnTo>
                    <a:lnTo>
                      <a:pt x="31" y="135"/>
                    </a:lnTo>
                    <a:lnTo>
                      <a:pt x="31" y="139"/>
                    </a:lnTo>
                    <a:lnTo>
                      <a:pt x="31" y="142"/>
                    </a:lnTo>
                    <a:lnTo>
                      <a:pt x="31" y="146"/>
                    </a:lnTo>
                    <a:lnTo>
                      <a:pt x="31" y="149"/>
                    </a:lnTo>
                    <a:lnTo>
                      <a:pt x="31" y="152"/>
                    </a:lnTo>
                    <a:lnTo>
                      <a:pt x="31" y="156"/>
                    </a:lnTo>
                    <a:lnTo>
                      <a:pt x="31" y="159"/>
                    </a:lnTo>
                    <a:lnTo>
                      <a:pt x="31" y="162"/>
                    </a:lnTo>
                    <a:lnTo>
                      <a:pt x="31" y="166"/>
                    </a:lnTo>
                    <a:lnTo>
                      <a:pt x="31" y="169"/>
                    </a:lnTo>
                    <a:lnTo>
                      <a:pt x="31" y="173"/>
                    </a:lnTo>
                    <a:lnTo>
                      <a:pt x="31" y="177"/>
                    </a:lnTo>
                    <a:lnTo>
                      <a:pt x="31" y="180"/>
                    </a:lnTo>
                    <a:lnTo>
                      <a:pt x="31" y="184"/>
                    </a:lnTo>
                    <a:lnTo>
                      <a:pt x="31" y="188"/>
                    </a:lnTo>
                    <a:lnTo>
                      <a:pt x="31" y="192"/>
                    </a:lnTo>
                    <a:lnTo>
                      <a:pt x="31" y="196"/>
                    </a:lnTo>
                    <a:lnTo>
                      <a:pt x="31" y="200"/>
                    </a:lnTo>
                    <a:lnTo>
                      <a:pt x="31" y="204"/>
                    </a:lnTo>
                    <a:lnTo>
                      <a:pt x="31" y="208"/>
                    </a:lnTo>
                    <a:lnTo>
                      <a:pt x="31" y="213"/>
                    </a:lnTo>
                    <a:lnTo>
                      <a:pt x="31" y="217"/>
                    </a:lnTo>
                    <a:lnTo>
                      <a:pt x="31" y="222"/>
                    </a:lnTo>
                    <a:lnTo>
                      <a:pt x="32" y="226"/>
                    </a:lnTo>
                    <a:lnTo>
                      <a:pt x="32" y="231"/>
                    </a:lnTo>
                    <a:lnTo>
                      <a:pt x="32" y="236"/>
                    </a:lnTo>
                    <a:lnTo>
                      <a:pt x="32" y="241"/>
                    </a:lnTo>
                    <a:lnTo>
                      <a:pt x="32" y="247"/>
                    </a:lnTo>
                    <a:lnTo>
                      <a:pt x="32" y="252"/>
                    </a:lnTo>
                    <a:lnTo>
                      <a:pt x="32" y="258"/>
                    </a:lnTo>
                    <a:lnTo>
                      <a:pt x="32" y="263"/>
                    </a:lnTo>
                    <a:lnTo>
                      <a:pt x="32" y="269"/>
                    </a:lnTo>
                    <a:lnTo>
                      <a:pt x="32" y="275"/>
                    </a:lnTo>
                    <a:lnTo>
                      <a:pt x="32" y="282"/>
                    </a:lnTo>
                    <a:lnTo>
                      <a:pt x="32" y="288"/>
                    </a:lnTo>
                    <a:lnTo>
                      <a:pt x="32" y="295"/>
                    </a:lnTo>
                    <a:lnTo>
                      <a:pt x="32" y="302"/>
                    </a:lnTo>
                    <a:lnTo>
                      <a:pt x="32" y="309"/>
                    </a:lnTo>
                    <a:lnTo>
                      <a:pt x="32" y="316"/>
                    </a:lnTo>
                    <a:lnTo>
                      <a:pt x="32" y="324"/>
                    </a:lnTo>
                    <a:lnTo>
                      <a:pt x="32" y="331"/>
                    </a:lnTo>
                    <a:lnTo>
                      <a:pt x="32" y="339"/>
                    </a:lnTo>
                    <a:lnTo>
                      <a:pt x="32" y="347"/>
                    </a:lnTo>
                    <a:lnTo>
                      <a:pt x="33" y="356"/>
                    </a:lnTo>
                    <a:lnTo>
                      <a:pt x="33" y="365"/>
                    </a:lnTo>
                    <a:lnTo>
                      <a:pt x="33" y="374"/>
                    </a:lnTo>
                    <a:lnTo>
                      <a:pt x="33" y="383"/>
                    </a:lnTo>
                    <a:lnTo>
                      <a:pt x="33" y="392"/>
                    </a:lnTo>
                    <a:lnTo>
                      <a:pt x="33" y="402"/>
                    </a:lnTo>
                    <a:lnTo>
                      <a:pt x="33" y="412"/>
                    </a:lnTo>
                    <a:lnTo>
                      <a:pt x="33" y="422"/>
                    </a:lnTo>
                    <a:lnTo>
                      <a:pt x="33" y="433"/>
                    </a:lnTo>
                    <a:lnTo>
                      <a:pt x="33" y="444"/>
                    </a:lnTo>
                    <a:lnTo>
                      <a:pt x="33" y="455"/>
                    </a:lnTo>
                    <a:lnTo>
                      <a:pt x="33" y="467"/>
                    </a:lnTo>
                    <a:lnTo>
                      <a:pt x="34" y="479"/>
                    </a:lnTo>
                    <a:lnTo>
                      <a:pt x="34" y="491"/>
                    </a:lnTo>
                    <a:lnTo>
                      <a:pt x="34" y="503"/>
                    </a:lnTo>
                    <a:lnTo>
                      <a:pt x="34" y="516"/>
                    </a:lnTo>
                    <a:lnTo>
                      <a:pt x="34" y="529"/>
                    </a:lnTo>
                    <a:lnTo>
                      <a:pt x="34" y="543"/>
                    </a:lnTo>
                    <a:lnTo>
                      <a:pt x="34" y="557"/>
                    </a:lnTo>
                    <a:lnTo>
                      <a:pt x="28" y="557"/>
                    </a:lnTo>
                    <a:lnTo>
                      <a:pt x="23" y="557"/>
                    </a:lnTo>
                    <a:lnTo>
                      <a:pt x="15"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4"/>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6"/>
                    </a:lnTo>
                    <a:lnTo>
                      <a:pt x="0" y="413"/>
                    </a:lnTo>
                    <a:lnTo>
                      <a:pt x="0" y="410"/>
                    </a:lnTo>
                    <a:lnTo>
                      <a:pt x="0" y="406"/>
                    </a:lnTo>
                    <a:lnTo>
                      <a:pt x="0" y="403"/>
                    </a:lnTo>
                    <a:lnTo>
                      <a:pt x="0" y="399"/>
                    </a:lnTo>
                    <a:lnTo>
                      <a:pt x="0" y="396"/>
                    </a:lnTo>
                    <a:lnTo>
                      <a:pt x="0" y="392"/>
                    </a:lnTo>
                    <a:lnTo>
                      <a:pt x="0" y="389"/>
                    </a:lnTo>
                    <a:lnTo>
                      <a:pt x="0" y="385"/>
                    </a:lnTo>
                    <a:lnTo>
                      <a:pt x="0" y="381"/>
                    </a:lnTo>
                    <a:lnTo>
                      <a:pt x="0" y="377"/>
                    </a:lnTo>
                    <a:lnTo>
                      <a:pt x="0" y="373"/>
                    </a:lnTo>
                    <a:lnTo>
                      <a:pt x="0" y="369"/>
                    </a:lnTo>
                    <a:lnTo>
                      <a:pt x="0" y="365"/>
                    </a:lnTo>
                    <a:lnTo>
                      <a:pt x="0" y="361"/>
                    </a:lnTo>
                    <a:lnTo>
                      <a:pt x="0" y="357"/>
                    </a:lnTo>
                    <a:lnTo>
                      <a:pt x="0" y="352"/>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4"/>
                    </a:lnTo>
                    <a:lnTo>
                      <a:pt x="0" y="257"/>
                    </a:lnTo>
                    <a:lnTo>
                      <a:pt x="0" y="249"/>
                    </a:lnTo>
                    <a:lnTo>
                      <a:pt x="0" y="242"/>
                    </a:lnTo>
                    <a:lnTo>
                      <a:pt x="0" y="234"/>
                    </a:lnTo>
                    <a:lnTo>
                      <a:pt x="0" y="226"/>
                    </a:lnTo>
                    <a:lnTo>
                      <a:pt x="0" y="218"/>
                    </a:lnTo>
                    <a:lnTo>
                      <a:pt x="0" y="210"/>
                    </a:lnTo>
                    <a:lnTo>
                      <a:pt x="0" y="201"/>
                    </a:lnTo>
                    <a:lnTo>
                      <a:pt x="0" y="193"/>
                    </a:lnTo>
                    <a:lnTo>
                      <a:pt x="0" y="184"/>
                    </a:lnTo>
                    <a:lnTo>
                      <a:pt x="0" y="174"/>
                    </a:lnTo>
                    <a:lnTo>
                      <a:pt x="0" y="165"/>
                    </a:lnTo>
                    <a:lnTo>
                      <a:pt x="0" y="155"/>
                    </a:lnTo>
                    <a:lnTo>
                      <a:pt x="0" y="145"/>
                    </a:lnTo>
                    <a:lnTo>
                      <a:pt x="0" y="134"/>
                    </a:lnTo>
                    <a:lnTo>
                      <a:pt x="0" y="124"/>
                    </a:lnTo>
                    <a:lnTo>
                      <a:pt x="0" y="113"/>
                    </a:lnTo>
                    <a:lnTo>
                      <a:pt x="0" y="101"/>
                    </a:lnTo>
                    <a:lnTo>
                      <a:pt x="0" y="90"/>
                    </a:lnTo>
                    <a:lnTo>
                      <a:pt x="0" y="78"/>
                    </a:lnTo>
                    <a:lnTo>
                      <a:pt x="0" y="66"/>
                    </a:lnTo>
                    <a:lnTo>
                      <a:pt x="0" y="53"/>
                    </a:lnTo>
                    <a:lnTo>
                      <a:pt x="0" y="41"/>
                    </a:lnTo>
                    <a:lnTo>
                      <a:pt x="0" y="28"/>
                    </a:lnTo>
                    <a:lnTo>
                      <a:pt x="0" y="14"/>
                    </a:lnTo>
                    <a:lnTo>
                      <a:pt x="0" y="0"/>
                    </a:lnTo>
                    <a:lnTo>
                      <a:pt x="6" y="0"/>
                    </a:lnTo>
                    <a:lnTo>
                      <a:pt x="14" y="2"/>
                    </a:lnTo>
                    <a:lnTo>
                      <a:pt x="23" y="7"/>
                    </a:lnTo>
                    <a:lnTo>
                      <a:pt x="30" y="15"/>
                    </a:lnTo>
                  </a:path>
                </a:pathLst>
              </a:custGeom>
              <a:solidFill>
                <a:srgbClr val="7D7D7D"/>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7" name="Freeform 837">
                <a:extLst>
                  <a:ext uri="{FF2B5EF4-FFF2-40B4-BE49-F238E27FC236}">
                    <a16:creationId xmlns:a16="http://schemas.microsoft.com/office/drawing/2014/main" id="{55F04EC6-E962-4929-B15A-0DF3A05C9ABA}"/>
                  </a:ext>
                </a:extLst>
              </p:cNvPr>
              <p:cNvSpPr>
                <a:spLocks/>
              </p:cNvSpPr>
              <p:nvPr/>
            </p:nvSpPr>
            <p:spPr bwMode="auto">
              <a:xfrm>
                <a:off x="1419" y="3077"/>
                <a:ext cx="31" cy="559"/>
              </a:xfrm>
              <a:custGeom>
                <a:avLst/>
                <a:gdLst>
                  <a:gd name="T0" fmla="*/ 26 w 31"/>
                  <a:gd name="T1" fmla="*/ 32 h 559"/>
                  <a:gd name="T2" fmla="*/ 27 w 31"/>
                  <a:gd name="T3" fmla="*/ 53 h 559"/>
                  <a:gd name="T4" fmla="*/ 27 w 31"/>
                  <a:gd name="T5" fmla="*/ 72 h 559"/>
                  <a:gd name="T6" fmla="*/ 27 w 31"/>
                  <a:gd name="T7" fmla="*/ 89 h 559"/>
                  <a:gd name="T8" fmla="*/ 27 w 31"/>
                  <a:gd name="T9" fmla="*/ 104 h 559"/>
                  <a:gd name="T10" fmla="*/ 27 w 31"/>
                  <a:gd name="T11" fmla="*/ 118 h 559"/>
                  <a:gd name="T12" fmla="*/ 27 w 31"/>
                  <a:gd name="T13" fmla="*/ 132 h 559"/>
                  <a:gd name="T14" fmla="*/ 27 w 31"/>
                  <a:gd name="T15" fmla="*/ 146 h 559"/>
                  <a:gd name="T16" fmla="*/ 27 w 31"/>
                  <a:gd name="T17" fmla="*/ 159 h 559"/>
                  <a:gd name="T18" fmla="*/ 28 w 31"/>
                  <a:gd name="T19" fmla="*/ 173 h 559"/>
                  <a:gd name="T20" fmla="*/ 28 w 31"/>
                  <a:gd name="T21" fmla="*/ 188 h 559"/>
                  <a:gd name="T22" fmla="*/ 28 w 31"/>
                  <a:gd name="T23" fmla="*/ 204 h 559"/>
                  <a:gd name="T24" fmla="*/ 28 w 31"/>
                  <a:gd name="T25" fmla="*/ 222 h 559"/>
                  <a:gd name="T26" fmla="*/ 28 w 31"/>
                  <a:gd name="T27" fmla="*/ 241 h 559"/>
                  <a:gd name="T28" fmla="*/ 28 w 31"/>
                  <a:gd name="T29" fmla="*/ 263 h 559"/>
                  <a:gd name="T30" fmla="*/ 28 w 31"/>
                  <a:gd name="T31" fmla="*/ 288 h 559"/>
                  <a:gd name="T32" fmla="*/ 29 w 31"/>
                  <a:gd name="T33" fmla="*/ 316 h 559"/>
                  <a:gd name="T34" fmla="*/ 29 w 31"/>
                  <a:gd name="T35" fmla="*/ 347 h 559"/>
                  <a:gd name="T36" fmla="*/ 29 w 31"/>
                  <a:gd name="T37" fmla="*/ 383 h 559"/>
                  <a:gd name="T38" fmla="*/ 29 w 31"/>
                  <a:gd name="T39" fmla="*/ 422 h 559"/>
                  <a:gd name="T40" fmla="*/ 30 w 31"/>
                  <a:gd name="T41" fmla="*/ 467 h 559"/>
                  <a:gd name="T42" fmla="*/ 30 w 31"/>
                  <a:gd name="T43" fmla="*/ 516 h 559"/>
                  <a:gd name="T44" fmla="*/ 30 w 31"/>
                  <a:gd name="T45" fmla="*/ 557 h 559"/>
                  <a:gd name="T46" fmla="*/ 0 w 31"/>
                  <a:gd name="T47" fmla="*/ 558 h 559"/>
                  <a:gd name="T48" fmla="*/ 0 w 31"/>
                  <a:gd name="T49" fmla="*/ 540 h 559"/>
                  <a:gd name="T50" fmla="*/ 0 w 31"/>
                  <a:gd name="T51" fmla="*/ 519 h 559"/>
                  <a:gd name="T52" fmla="*/ 0 w 31"/>
                  <a:gd name="T53" fmla="*/ 501 h 559"/>
                  <a:gd name="T54" fmla="*/ 0 w 31"/>
                  <a:gd name="T55" fmla="*/ 484 h 559"/>
                  <a:gd name="T56" fmla="*/ 0 w 31"/>
                  <a:gd name="T57" fmla="*/ 468 h 559"/>
                  <a:gd name="T58" fmla="*/ 0 w 31"/>
                  <a:gd name="T59" fmla="*/ 454 h 559"/>
                  <a:gd name="T60" fmla="*/ 0 w 31"/>
                  <a:gd name="T61" fmla="*/ 440 h 559"/>
                  <a:gd name="T62" fmla="*/ 0 w 31"/>
                  <a:gd name="T63" fmla="*/ 427 h 559"/>
                  <a:gd name="T64" fmla="*/ 0 w 31"/>
                  <a:gd name="T65" fmla="*/ 413 h 559"/>
                  <a:gd name="T66" fmla="*/ 0 w 31"/>
                  <a:gd name="T67" fmla="*/ 399 h 559"/>
                  <a:gd name="T68" fmla="*/ 0 w 31"/>
                  <a:gd name="T69" fmla="*/ 385 h 559"/>
                  <a:gd name="T70" fmla="*/ 0 w 31"/>
                  <a:gd name="T71" fmla="*/ 369 h 559"/>
                  <a:gd name="T72" fmla="*/ 0 w 31"/>
                  <a:gd name="T73" fmla="*/ 352 h 559"/>
                  <a:gd name="T74" fmla="*/ 0 w 31"/>
                  <a:gd name="T75" fmla="*/ 334 h 559"/>
                  <a:gd name="T76" fmla="*/ 0 w 31"/>
                  <a:gd name="T77" fmla="*/ 313 h 559"/>
                  <a:gd name="T78" fmla="*/ 0 w 31"/>
                  <a:gd name="T79" fmla="*/ 290 h 559"/>
                  <a:gd name="T80" fmla="*/ 0 w 31"/>
                  <a:gd name="T81" fmla="*/ 264 h 559"/>
                  <a:gd name="T82" fmla="*/ 0 w 31"/>
                  <a:gd name="T83" fmla="*/ 234 h 559"/>
                  <a:gd name="T84" fmla="*/ 0 w 31"/>
                  <a:gd name="T85" fmla="*/ 201 h 559"/>
                  <a:gd name="T86" fmla="*/ 0 w 31"/>
                  <a:gd name="T87" fmla="*/ 165 h 559"/>
                  <a:gd name="T88" fmla="*/ 0 w 31"/>
                  <a:gd name="T89" fmla="*/ 124 h 559"/>
                  <a:gd name="T90" fmla="*/ 0 w 31"/>
                  <a:gd name="T91" fmla="*/ 78 h 559"/>
                  <a:gd name="T92" fmla="*/ 0 w 31"/>
                  <a:gd name="T93" fmla="*/ 28 h 559"/>
                  <a:gd name="T94" fmla="*/ 8 w 31"/>
                  <a:gd name="T95" fmla="*/ 0 h 559"/>
                  <a:gd name="T96" fmla="*/ 26 w 31"/>
                  <a:gd name="T97" fmla="*/ 15 h 5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1"/>
                  <a:gd name="T148" fmla="*/ 0 h 559"/>
                  <a:gd name="T149" fmla="*/ 31 w 31"/>
                  <a:gd name="T150" fmla="*/ 559 h 55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1" h="559">
                    <a:moveTo>
                      <a:pt x="26" y="15"/>
                    </a:moveTo>
                    <a:lnTo>
                      <a:pt x="26" y="21"/>
                    </a:lnTo>
                    <a:lnTo>
                      <a:pt x="26" y="27"/>
                    </a:lnTo>
                    <a:lnTo>
                      <a:pt x="26" y="32"/>
                    </a:lnTo>
                    <a:lnTo>
                      <a:pt x="26" y="38"/>
                    </a:lnTo>
                    <a:lnTo>
                      <a:pt x="27" y="43"/>
                    </a:lnTo>
                    <a:lnTo>
                      <a:pt x="27" y="48"/>
                    </a:lnTo>
                    <a:lnTo>
                      <a:pt x="27" y="53"/>
                    </a:lnTo>
                    <a:lnTo>
                      <a:pt x="27" y="58"/>
                    </a:lnTo>
                    <a:lnTo>
                      <a:pt x="27" y="63"/>
                    </a:lnTo>
                    <a:lnTo>
                      <a:pt x="27" y="67"/>
                    </a:lnTo>
                    <a:lnTo>
                      <a:pt x="27" y="72"/>
                    </a:lnTo>
                    <a:lnTo>
                      <a:pt x="27" y="76"/>
                    </a:lnTo>
                    <a:lnTo>
                      <a:pt x="27" y="80"/>
                    </a:lnTo>
                    <a:lnTo>
                      <a:pt x="27" y="85"/>
                    </a:lnTo>
                    <a:lnTo>
                      <a:pt x="27" y="89"/>
                    </a:lnTo>
                    <a:lnTo>
                      <a:pt x="27" y="93"/>
                    </a:lnTo>
                    <a:lnTo>
                      <a:pt x="27" y="97"/>
                    </a:lnTo>
                    <a:lnTo>
                      <a:pt x="27" y="100"/>
                    </a:lnTo>
                    <a:lnTo>
                      <a:pt x="27" y="104"/>
                    </a:lnTo>
                    <a:lnTo>
                      <a:pt x="27" y="108"/>
                    </a:lnTo>
                    <a:lnTo>
                      <a:pt x="27" y="111"/>
                    </a:lnTo>
                    <a:lnTo>
                      <a:pt x="27" y="115"/>
                    </a:lnTo>
                    <a:lnTo>
                      <a:pt x="27" y="118"/>
                    </a:lnTo>
                    <a:lnTo>
                      <a:pt x="27" y="122"/>
                    </a:lnTo>
                    <a:lnTo>
                      <a:pt x="27" y="125"/>
                    </a:lnTo>
                    <a:lnTo>
                      <a:pt x="27" y="129"/>
                    </a:lnTo>
                    <a:lnTo>
                      <a:pt x="27" y="132"/>
                    </a:lnTo>
                    <a:lnTo>
                      <a:pt x="27" y="135"/>
                    </a:lnTo>
                    <a:lnTo>
                      <a:pt x="27" y="139"/>
                    </a:lnTo>
                    <a:lnTo>
                      <a:pt x="27" y="142"/>
                    </a:lnTo>
                    <a:lnTo>
                      <a:pt x="27" y="146"/>
                    </a:lnTo>
                    <a:lnTo>
                      <a:pt x="27" y="149"/>
                    </a:lnTo>
                    <a:lnTo>
                      <a:pt x="27" y="152"/>
                    </a:lnTo>
                    <a:lnTo>
                      <a:pt x="27" y="156"/>
                    </a:lnTo>
                    <a:lnTo>
                      <a:pt x="27" y="159"/>
                    </a:lnTo>
                    <a:lnTo>
                      <a:pt x="27" y="162"/>
                    </a:lnTo>
                    <a:lnTo>
                      <a:pt x="27" y="166"/>
                    </a:lnTo>
                    <a:lnTo>
                      <a:pt x="27" y="169"/>
                    </a:lnTo>
                    <a:lnTo>
                      <a:pt x="28" y="173"/>
                    </a:lnTo>
                    <a:lnTo>
                      <a:pt x="28" y="177"/>
                    </a:lnTo>
                    <a:lnTo>
                      <a:pt x="28" y="180"/>
                    </a:lnTo>
                    <a:lnTo>
                      <a:pt x="28" y="184"/>
                    </a:lnTo>
                    <a:lnTo>
                      <a:pt x="28" y="188"/>
                    </a:lnTo>
                    <a:lnTo>
                      <a:pt x="28" y="192"/>
                    </a:lnTo>
                    <a:lnTo>
                      <a:pt x="28" y="196"/>
                    </a:lnTo>
                    <a:lnTo>
                      <a:pt x="28" y="200"/>
                    </a:lnTo>
                    <a:lnTo>
                      <a:pt x="28" y="204"/>
                    </a:lnTo>
                    <a:lnTo>
                      <a:pt x="28" y="208"/>
                    </a:lnTo>
                    <a:lnTo>
                      <a:pt x="28" y="213"/>
                    </a:lnTo>
                    <a:lnTo>
                      <a:pt x="28" y="217"/>
                    </a:lnTo>
                    <a:lnTo>
                      <a:pt x="28" y="222"/>
                    </a:lnTo>
                    <a:lnTo>
                      <a:pt x="28" y="226"/>
                    </a:lnTo>
                    <a:lnTo>
                      <a:pt x="28" y="231"/>
                    </a:lnTo>
                    <a:lnTo>
                      <a:pt x="28" y="236"/>
                    </a:lnTo>
                    <a:lnTo>
                      <a:pt x="28" y="241"/>
                    </a:lnTo>
                    <a:lnTo>
                      <a:pt x="28" y="247"/>
                    </a:lnTo>
                    <a:lnTo>
                      <a:pt x="28" y="252"/>
                    </a:lnTo>
                    <a:lnTo>
                      <a:pt x="28" y="258"/>
                    </a:lnTo>
                    <a:lnTo>
                      <a:pt x="28" y="263"/>
                    </a:lnTo>
                    <a:lnTo>
                      <a:pt x="28" y="269"/>
                    </a:lnTo>
                    <a:lnTo>
                      <a:pt x="28" y="275"/>
                    </a:lnTo>
                    <a:lnTo>
                      <a:pt x="28" y="282"/>
                    </a:lnTo>
                    <a:lnTo>
                      <a:pt x="28" y="288"/>
                    </a:lnTo>
                    <a:lnTo>
                      <a:pt x="28" y="295"/>
                    </a:lnTo>
                    <a:lnTo>
                      <a:pt x="28" y="302"/>
                    </a:lnTo>
                    <a:lnTo>
                      <a:pt x="28" y="309"/>
                    </a:lnTo>
                    <a:lnTo>
                      <a:pt x="29" y="316"/>
                    </a:lnTo>
                    <a:lnTo>
                      <a:pt x="29" y="324"/>
                    </a:lnTo>
                    <a:lnTo>
                      <a:pt x="29" y="331"/>
                    </a:lnTo>
                    <a:lnTo>
                      <a:pt x="29" y="339"/>
                    </a:lnTo>
                    <a:lnTo>
                      <a:pt x="29" y="347"/>
                    </a:lnTo>
                    <a:lnTo>
                      <a:pt x="29" y="356"/>
                    </a:lnTo>
                    <a:lnTo>
                      <a:pt x="29" y="365"/>
                    </a:lnTo>
                    <a:lnTo>
                      <a:pt x="29" y="374"/>
                    </a:lnTo>
                    <a:lnTo>
                      <a:pt x="29" y="383"/>
                    </a:lnTo>
                    <a:lnTo>
                      <a:pt x="29" y="392"/>
                    </a:lnTo>
                    <a:lnTo>
                      <a:pt x="29" y="402"/>
                    </a:lnTo>
                    <a:lnTo>
                      <a:pt x="29" y="412"/>
                    </a:lnTo>
                    <a:lnTo>
                      <a:pt x="29" y="422"/>
                    </a:lnTo>
                    <a:lnTo>
                      <a:pt x="29" y="433"/>
                    </a:lnTo>
                    <a:lnTo>
                      <a:pt x="29" y="444"/>
                    </a:lnTo>
                    <a:lnTo>
                      <a:pt x="29" y="455"/>
                    </a:lnTo>
                    <a:lnTo>
                      <a:pt x="30" y="467"/>
                    </a:lnTo>
                    <a:lnTo>
                      <a:pt x="30" y="479"/>
                    </a:lnTo>
                    <a:lnTo>
                      <a:pt x="30" y="491"/>
                    </a:lnTo>
                    <a:lnTo>
                      <a:pt x="30" y="503"/>
                    </a:lnTo>
                    <a:lnTo>
                      <a:pt x="30" y="516"/>
                    </a:lnTo>
                    <a:lnTo>
                      <a:pt x="30" y="529"/>
                    </a:lnTo>
                    <a:lnTo>
                      <a:pt x="30" y="543"/>
                    </a:lnTo>
                    <a:lnTo>
                      <a:pt x="30" y="557"/>
                    </a:lnTo>
                    <a:lnTo>
                      <a:pt x="24" y="557"/>
                    </a:lnTo>
                    <a:lnTo>
                      <a:pt x="20"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4"/>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6"/>
                    </a:lnTo>
                    <a:lnTo>
                      <a:pt x="0" y="413"/>
                    </a:lnTo>
                    <a:lnTo>
                      <a:pt x="0" y="410"/>
                    </a:lnTo>
                    <a:lnTo>
                      <a:pt x="0" y="406"/>
                    </a:lnTo>
                    <a:lnTo>
                      <a:pt x="0" y="403"/>
                    </a:lnTo>
                    <a:lnTo>
                      <a:pt x="0" y="399"/>
                    </a:lnTo>
                    <a:lnTo>
                      <a:pt x="0" y="396"/>
                    </a:lnTo>
                    <a:lnTo>
                      <a:pt x="0" y="392"/>
                    </a:lnTo>
                    <a:lnTo>
                      <a:pt x="0" y="389"/>
                    </a:lnTo>
                    <a:lnTo>
                      <a:pt x="0" y="385"/>
                    </a:lnTo>
                    <a:lnTo>
                      <a:pt x="0" y="381"/>
                    </a:lnTo>
                    <a:lnTo>
                      <a:pt x="0" y="377"/>
                    </a:lnTo>
                    <a:lnTo>
                      <a:pt x="0" y="373"/>
                    </a:lnTo>
                    <a:lnTo>
                      <a:pt x="0" y="369"/>
                    </a:lnTo>
                    <a:lnTo>
                      <a:pt x="0" y="365"/>
                    </a:lnTo>
                    <a:lnTo>
                      <a:pt x="0" y="361"/>
                    </a:lnTo>
                    <a:lnTo>
                      <a:pt x="0" y="357"/>
                    </a:lnTo>
                    <a:lnTo>
                      <a:pt x="0" y="352"/>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4"/>
                    </a:lnTo>
                    <a:lnTo>
                      <a:pt x="0" y="257"/>
                    </a:lnTo>
                    <a:lnTo>
                      <a:pt x="0" y="249"/>
                    </a:lnTo>
                    <a:lnTo>
                      <a:pt x="0" y="242"/>
                    </a:lnTo>
                    <a:lnTo>
                      <a:pt x="0" y="234"/>
                    </a:lnTo>
                    <a:lnTo>
                      <a:pt x="0" y="226"/>
                    </a:lnTo>
                    <a:lnTo>
                      <a:pt x="0" y="218"/>
                    </a:lnTo>
                    <a:lnTo>
                      <a:pt x="0" y="210"/>
                    </a:lnTo>
                    <a:lnTo>
                      <a:pt x="0" y="201"/>
                    </a:lnTo>
                    <a:lnTo>
                      <a:pt x="0" y="193"/>
                    </a:lnTo>
                    <a:lnTo>
                      <a:pt x="0" y="184"/>
                    </a:lnTo>
                    <a:lnTo>
                      <a:pt x="0" y="174"/>
                    </a:lnTo>
                    <a:lnTo>
                      <a:pt x="0" y="165"/>
                    </a:lnTo>
                    <a:lnTo>
                      <a:pt x="0" y="155"/>
                    </a:lnTo>
                    <a:lnTo>
                      <a:pt x="0" y="145"/>
                    </a:lnTo>
                    <a:lnTo>
                      <a:pt x="0" y="134"/>
                    </a:lnTo>
                    <a:lnTo>
                      <a:pt x="0" y="124"/>
                    </a:lnTo>
                    <a:lnTo>
                      <a:pt x="0" y="113"/>
                    </a:lnTo>
                    <a:lnTo>
                      <a:pt x="0" y="101"/>
                    </a:lnTo>
                    <a:lnTo>
                      <a:pt x="0" y="90"/>
                    </a:lnTo>
                    <a:lnTo>
                      <a:pt x="0" y="78"/>
                    </a:lnTo>
                    <a:lnTo>
                      <a:pt x="0" y="66"/>
                    </a:lnTo>
                    <a:lnTo>
                      <a:pt x="0" y="53"/>
                    </a:lnTo>
                    <a:lnTo>
                      <a:pt x="0" y="41"/>
                    </a:lnTo>
                    <a:lnTo>
                      <a:pt x="0" y="28"/>
                    </a:lnTo>
                    <a:lnTo>
                      <a:pt x="0" y="14"/>
                    </a:lnTo>
                    <a:lnTo>
                      <a:pt x="0" y="0"/>
                    </a:lnTo>
                    <a:lnTo>
                      <a:pt x="8" y="0"/>
                    </a:lnTo>
                    <a:lnTo>
                      <a:pt x="18" y="5"/>
                    </a:lnTo>
                    <a:lnTo>
                      <a:pt x="26" y="15"/>
                    </a:lnTo>
                  </a:path>
                </a:pathLst>
              </a:custGeom>
              <a:solidFill>
                <a:srgbClr val="6E6E6E"/>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8" name="Freeform 838">
                <a:extLst>
                  <a:ext uri="{FF2B5EF4-FFF2-40B4-BE49-F238E27FC236}">
                    <a16:creationId xmlns:a16="http://schemas.microsoft.com/office/drawing/2014/main" id="{6D540807-4E8B-424D-8B0C-A5E32A605211}"/>
                  </a:ext>
                </a:extLst>
              </p:cNvPr>
              <p:cNvSpPr>
                <a:spLocks/>
              </p:cNvSpPr>
              <p:nvPr/>
            </p:nvSpPr>
            <p:spPr bwMode="auto">
              <a:xfrm>
                <a:off x="1424" y="3077"/>
                <a:ext cx="26" cy="559"/>
              </a:xfrm>
              <a:custGeom>
                <a:avLst/>
                <a:gdLst>
                  <a:gd name="T0" fmla="*/ 22 w 26"/>
                  <a:gd name="T1" fmla="*/ 32 h 559"/>
                  <a:gd name="T2" fmla="*/ 22 w 26"/>
                  <a:gd name="T3" fmla="*/ 53 h 559"/>
                  <a:gd name="T4" fmla="*/ 22 w 26"/>
                  <a:gd name="T5" fmla="*/ 72 h 559"/>
                  <a:gd name="T6" fmla="*/ 22 w 26"/>
                  <a:gd name="T7" fmla="*/ 89 h 559"/>
                  <a:gd name="T8" fmla="*/ 22 w 26"/>
                  <a:gd name="T9" fmla="*/ 104 h 559"/>
                  <a:gd name="T10" fmla="*/ 23 w 26"/>
                  <a:gd name="T11" fmla="*/ 118 h 559"/>
                  <a:gd name="T12" fmla="*/ 23 w 26"/>
                  <a:gd name="T13" fmla="*/ 132 h 559"/>
                  <a:gd name="T14" fmla="*/ 23 w 26"/>
                  <a:gd name="T15" fmla="*/ 146 h 559"/>
                  <a:gd name="T16" fmla="*/ 23 w 26"/>
                  <a:gd name="T17" fmla="*/ 159 h 559"/>
                  <a:gd name="T18" fmla="*/ 23 w 26"/>
                  <a:gd name="T19" fmla="*/ 173 h 559"/>
                  <a:gd name="T20" fmla="*/ 23 w 26"/>
                  <a:gd name="T21" fmla="*/ 188 h 559"/>
                  <a:gd name="T22" fmla="*/ 23 w 26"/>
                  <a:gd name="T23" fmla="*/ 204 h 559"/>
                  <a:gd name="T24" fmla="*/ 23 w 26"/>
                  <a:gd name="T25" fmla="*/ 222 h 559"/>
                  <a:gd name="T26" fmla="*/ 23 w 26"/>
                  <a:gd name="T27" fmla="*/ 241 h 559"/>
                  <a:gd name="T28" fmla="*/ 23 w 26"/>
                  <a:gd name="T29" fmla="*/ 263 h 559"/>
                  <a:gd name="T30" fmla="*/ 24 w 26"/>
                  <a:gd name="T31" fmla="*/ 288 h 559"/>
                  <a:gd name="T32" fmla="*/ 24 w 26"/>
                  <a:gd name="T33" fmla="*/ 316 h 559"/>
                  <a:gd name="T34" fmla="*/ 24 w 26"/>
                  <a:gd name="T35" fmla="*/ 347 h 559"/>
                  <a:gd name="T36" fmla="*/ 24 w 26"/>
                  <a:gd name="T37" fmla="*/ 383 h 559"/>
                  <a:gd name="T38" fmla="*/ 24 w 26"/>
                  <a:gd name="T39" fmla="*/ 422 h 559"/>
                  <a:gd name="T40" fmla="*/ 25 w 26"/>
                  <a:gd name="T41" fmla="*/ 467 h 559"/>
                  <a:gd name="T42" fmla="*/ 25 w 26"/>
                  <a:gd name="T43" fmla="*/ 516 h 559"/>
                  <a:gd name="T44" fmla="*/ 25 w 26"/>
                  <a:gd name="T45" fmla="*/ 557 h 559"/>
                  <a:gd name="T46" fmla="*/ 0 w 26"/>
                  <a:gd name="T47" fmla="*/ 558 h 559"/>
                  <a:gd name="T48" fmla="*/ 0 w 26"/>
                  <a:gd name="T49" fmla="*/ 535 h 559"/>
                  <a:gd name="T50" fmla="*/ 0 w 26"/>
                  <a:gd name="T51" fmla="*/ 515 h 559"/>
                  <a:gd name="T52" fmla="*/ 0 w 26"/>
                  <a:gd name="T53" fmla="*/ 496 h 559"/>
                  <a:gd name="T54" fmla="*/ 0 w 26"/>
                  <a:gd name="T55" fmla="*/ 480 h 559"/>
                  <a:gd name="T56" fmla="*/ 0 w 26"/>
                  <a:gd name="T57" fmla="*/ 464 h 559"/>
                  <a:gd name="T58" fmla="*/ 0 w 26"/>
                  <a:gd name="T59" fmla="*/ 450 h 559"/>
                  <a:gd name="T60" fmla="*/ 0 w 26"/>
                  <a:gd name="T61" fmla="*/ 437 h 559"/>
                  <a:gd name="T62" fmla="*/ 0 w 26"/>
                  <a:gd name="T63" fmla="*/ 423 h 559"/>
                  <a:gd name="T64" fmla="*/ 0 w 26"/>
                  <a:gd name="T65" fmla="*/ 410 h 559"/>
                  <a:gd name="T66" fmla="*/ 0 w 26"/>
                  <a:gd name="T67" fmla="*/ 396 h 559"/>
                  <a:gd name="T68" fmla="*/ 0 w 26"/>
                  <a:gd name="T69" fmla="*/ 381 h 559"/>
                  <a:gd name="T70" fmla="*/ 0 w 26"/>
                  <a:gd name="T71" fmla="*/ 365 h 559"/>
                  <a:gd name="T72" fmla="*/ 0 w 26"/>
                  <a:gd name="T73" fmla="*/ 348 h 559"/>
                  <a:gd name="T74" fmla="*/ 0 w 26"/>
                  <a:gd name="T75" fmla="*/ 329 h 559"/>
                  <a:gd name="T76" fmla="*/ 0 w 26"/>
                  <a:gd name="T77" fmla="*/ 307 h 559"/>
                  <a:gd name="T78" fmla="*/ 0 w 26"/>
                  <a:gd name="T79" fmla="*/ 283 h 559"/>
                  <a:gd name="T80" fmla="*/ 0 w 26"/>
                  <a:gd name="T81" fmla="*/ 257 h 559"/>
                  <a:gd name="T82" fmla="*/ 0 w 26"/>
                  <a:gd name="T83" fmla="*/ 226 h 559"/>
                  <a:gd name="T84" fmla="*/ 0 w 26"/>
                  <a:gd name="T85" fmla="*/ 193 h 559"/>
                  <a:gd name="T86" fmla="*/ 0 w 26"/>
                  <a:gd name="T87" fmla="*/ 155 h 559"/>
                  <a:gd name="T88" fmla="*/ 0 w 26"/>
                  <a:gd name="T89" fmla="*/ 113 h 559"/>
                  <a:gd name="T90" fmla="*/ 0 w 26"/>
                  <a:gd name="T91" fmla="*/ 66 h 559"/>
                  <a:gd name="T92" fmla="*/ 0 w 26"/>
                  <a:gd name="T93" fmla="*/ 14 h 559"/>
                  <a:gd name="T94" fmla="*/ 15 w 26"/>
                  <a:gd name="T95" fmla="*/ 5 h 55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
                  <a:gd name="T145" fmla="*/ 0 h 559"/>
                  <a:gd name="T146" fmla="*/ 26 w 26"/>
                  <a:gd name="T147" fmla="*/ 559 h 55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 h="559">
                    <a:moveTo>
                      <a:pt x="22" y="15"/>
                    </a:moveTo>
                    <a:lnTo>
                      <a:pt x="22" y="21"/>
                    </a:lnTo>
                    <a:lnTo>
                      <a:pt x="22" y="27"/>
                    </a:lnTo>
                    <a:lnTo>
                      <a:pt x="22" y="32"/>
                    </a:lnTo>
                    <a:lnTo>
                      <a:pt x="22" y="38"/>
                    </a:lnTo>
                    <a:lnTo>
                      <a:pt x="22" y="43"/>
                    </a:lnTo>
                    <a:lnTo>
                      <a:pt x="22" y="48"/>
                    </a:lnTo>
                    <a:lnTo>
                      <a:pt x="22" y="53"/>
                    </a:lnTo>
                    <a:lnTo>
                      <a:pt x="22" y="58"/>
                    </a:lnTo>
                    <a:lnTo>
                      <a:pt x="22" y="63"/>
                    </a:lnTo>
                    <a:lnTo>
                      <a:pt x="22" y="67"/>
                    </a:lnTo>
                    <a:lnTo>
                      <a:pt x="22" y="72"/>
                    </a:lnTo>
                    <a:lnTo>
                      <a:pt x="22" y="76"/>
                    </a:lnTo>
                    <a:lnTo>
                      <a:pt x="22" y="80"/>
                    </a:lnTo>
                    <a:lnTo>
                      <a:pt x="22" y="85"/>
                    </a:lnTo>
                    <a:lnTo>
                      <a:pt x="22" y="89"/>
                    </a:lnTo>
                    <a:lnTo>
                      <a:pt x="22" y="93"/>
                    </a:lnTo>
                    <a:lnTo>
                      <a:pt x="22" y="97"/>
                    </a:lnTo>
                    <a:lnTo>
                      <a:pt x="22" y="100"/>
                    </a:lnTo>
                    <a:lnTo>
                      <a:pt x="22" y="104"/>
                    </a:lnTo>
                    <a:lnTo>
                      <a:pt x="23" y="108"/>
                    </a:lnTo>
                    <a:lnTo>
                      <a:pt x="23" y="111"/>
                    </a:lnTo>
                    <a:lnTo>
                      <a:pt x="23" y="115"/>
                    </a:lnTo>
                    <a:lnTo>
                      <a:pt x="23" y="118"/>
                    </a:lnTo>
                    <a:lnTo>
                      <a:pt x="23" y="122"/>
                    </a:lnTo>
                    <a:lnTo>
                      <a:pt x="23" y="125"/>
                    </a:lnTo>
                    <a:lnTo>
                      <a:pt x="23" y="129"/>
                    </a:lnTo>
                    <a:lnTo>
                      <a:pt x="23" y="132"/>
                    </a:lnTo>
                    <a:lnTo>
                      <a:pt x="23" y="135"/>
                    </a:lnTo>
                    <a:lnTo>
                      <a:pt x="23" y="139"/>
                    </a:lnTo>
                    <a:lnTo>
                      <a:pt x="23" y="142"/>
                    </a:lnTo>
                    <a:lnTo>
                      <a:pt x="23" y="146"/>
                    </a:lnTo>
                    <a:lnTo>
                      <a:pt x="23" y="149"/>
                    </a:lnTo>
                    <a:lnTo>
                      <a:pt x="23" y="152"/>
                    </a:lnTo>
                    <a:lnTo>
                      <a:pt x="23" y="156"/>
                    </a:lnTo>
                    <a:lnTo>
                      <a:pt x="23" y="159"/>
                    </a:lnTo>
                    <a:lnTo>
                      <a:pt x="23" y="162"/>
                    </a:lnTo>
                    <a:lnTo>
                      <a:pt x="23" y="166"/>
                    </a:lnTo>
                    <a:lnTo>
                      <a:pt x="23" y="169"/>
                    </a:lnTo>
                    <a:lnTo>
                      <a:pt x="23" y="173"/>
                    </a:lnTo>
                    <a:lnTo>
                      <a:pt x="23" y="177"/>
                    </a:lnTo>
                    <a:lnTo>
                      <a:pt x="23" y="180"/>
                    </a:lnTo>
                    <a:lnTo>
                      <a:pt x="23" y="184"/>
                    </a:lnTo>
                    <a:lnTo>
                      <a:pt x="23" y="188"/>
                    </a:lnTo>
                    <a:lnTo>
                      <a:pt x="23" y="192"/>
                    </a:lnTo>
                    <a:lnTo>
                      <a:pt x="23" y="196"/>
                    </a:lnTo>
                    <a:lnTo>
                      <a:pt x="23" y="200"/>
                    </a:lnTo>
                    <a:lnTo>
                      <a:pt x="23" y="204"/>
                    </a:lnTo>
                    <a:lnTo>
                      <a:pt x="23" y="208"/>
                    </a:lnTo>
                    <a:lnTo>
                      <a:pt x="23" y="213"/>
                    </a:lnTo>
                    <a:lnTo>
                      <a:pt x="23" y="217"/>
                    </a:lnTo>
                    <a:lnTo>
                      <a:pt x="23" y="222"/>
                    </a:lnTo>
                    <a:lnTo>
                      <a:pt x="23" y="226"/>
                    </a:lnTo>
                    <a:lnTo>
                      <a:pt x="23" y="231"/>
                    </a:lnTo>
                    <a:lnTo>
                      <a:pt x="23" y="236"/>
                    </a:lnTo>
                    <a:lnTo>
                      <a:pt x="23" y="241"/>
                    </a:lnTo>
                    <a:lnTo>
                      <a:pt x="23" y="247"/>
                    </a:lnTo>
                    <a:lnTo>
                      <a:pt x="23" y="252"/>
                    </a:lnTo>
                    <a:lnTo>
                      <a:pt x="23" y="258"/>
                    </a:lnTo>
                    <a:lnTo>
                      <a:pt x="23" y="263"/>
                    </a:lnTo>
                    <a:lnTo>
                      <a:pt x="24" y="269"/>
                    </a:lnTo>
                    <a:lnTo>
                      <a:pt x="24" y="275"/>
                    </a:lnTo>
                    <a:lnTo>
                      <a:pt x="24" y="282"/>
                    </a:lnTo>
                    <a:lnTo>
                      <a:pt x="24" y="288"/>
                    </a:lnTo>
                    <a:lnTo>
                      <a:pt x="24" y="295"/>
                    </a:lnTo>
                    <a:lnTo>
                      <a:pt x="24" y="302"/>
                    </a:lnTo>
                    <a:lnTo>
                      <a:pt x="24" y="309"/>
                    </a:lnTo>
                    <a:lnTo>
                      <a:pt x="24" y="316"/>
                    </a:lnTo>
                    <a:lnTo>
                      <a:pt x="24" y="324"/>
                    </a:lnTo>
                    <a:lnTo>
                      <a:pt x="24" y="331"/>
                    </a:lnTo>
                    <a:lnTo>
                      <a:pt x="24" y="339"/>
                    </a:lnTo>
                    <a:lnTo>
                      <a:pt x="24" y="347"/>
                    </a:lnTo>
                    <a:lnTo>
                      <a:pt x="24" y="356"/>
                    </a:lnTo>
                    <a:lnTo>
                      <a:pt x="24" y="365"/>
                    </a:lnTo>
                    <a:lnTo>
                      <a:pt x="24" y="374"/>
                    </a:lnTo>
                    <a:lnTo>
                      <a:pt x="24" y="383"/>
                    </a:lnTo>
                    <a:lnTo>
                      <a:pt x="24" y="392"/>
                    </a:lnTo>
                    <a:lnTo>
                      <a:pt x="24" y="402"/>
                    </a:lnTo>
                    <a:lnTo>
                      <a:pt x="24" y="412"/>
                    </a:lnTo>
                    <a:lnTo>
                      <a:pt x="24" y="422"/>
                    </a:lnTo>
                    <a:lnTo>
                      <a:pt x="24" y="433"/>
                    </a:lnTo>
                    <a:lnTo>
                      <a:pt x="25" y="444"/>
                    </a:lnTo>
                    <a:lnTo>
                      <a:pt x="25" y="455"/>
                    </a:lnTo>
                    <a:lnTo>
                      <a:pt x="25" y="467"/>
                    </a:lnTo>
                    <a:lnTo>
                      <a:pt x="25" y="479"/>
                    </a:lnTo>
                    <a:lnTo>
                      <a:pt x="25" y="491"/>
                    </a:lnTo>
                    <a:lnTo>
                      <a:pt x="25" y="503"/>
                    </a:lnTo>
                    <a:lnTo>
                      <a:pt x="25" y="516"/>
                    </a:lnTo>
                    <a:lnTo>
                      <a:pt x="25" y="529"/>
                    </a:lnTo>
                    <a:lnTo>
                      <a:pt x="25" y="543"/>
                    </a:lnTo>
                    <a:lnTo>
                      <a:pt x="25" y="557"/>
                    </a:lnTo>
                    <a:lnTo>
                      <a:pt x="19" y="557"/>
                    </a:lnTo>
                    <a:lnTo>
                      <a:pt x="13" y="557"/>
                    </a:lnTo>
                    <a:lnTo>
                      <a:pt x="0" y="558"/>
                    </a:lnTo>
                    <a:lnTo>
                      <a:pt x="0" y="552"/>
                    </a:lnTo>
                    <a:lnTo>
                      <a:pt x="0" y="546"/>
                    </a:lnTo>
                    <a:lnTo>
                      <a:pt x="0" y="540"/>
                    </a:lnTo>
                    <a:lnTo>
                      <a:pt x="0" y="535"/>
                    </a:lnTo>
                    <a:lnTo>
                      <a:pt x="0" y="530"/>
                    </a:lnTo>
                    <a:lnTo>
                      <a:pt x="0" y="524"/>
                    </a:lnTo>
                    <a:lnTo>
                      <a:pt x="0" y="519"/>
                    </a:lnTo>
                    <a:lnTo>
                      <a:pt x="0" y="515"/>
                    </a:lnTo>
                    <a:lnTo>
                      <a:pt x="0" y="510"/>
                    </a:lnTo>
                    <a:lnTo>
                      <a:pt x="0" y="505"/>
                    </a:lnTo>
                    <a:lnTo>
                      <a:pt x="0" y="501"/>
                    </a:lnTo>
                    <a:lnTo>
                      <a:pt x="0" y="496"/>
                    </a:lnTo>
                    <a:lnTo>
                      <a:pt x="0" y="492"/>
                    </a:lnTo>
                    <a:lnTo>
                      <a:pt x="0" y="488"/>
                    </a:lnTo>
                    <a:lnTo>
                      <a:pt x="0" y="484"/>
                    </a:lnTo>
                    <a:lnTo>
                      <a:pt x="0" y="480"/>
                    </a:lnTo>
                    <a:lnTo>
                      <a:pt x="0" y="476"/>
                    </a:lnTo>
                    <a:lnTo>
                      <a:pt x="0" y="472"/>
                    </a:lnTo>
                    <a:lnTo>
                      <a:pt x="0" y="468"/>
                    </a:lnTo>
                    <a:lnTo>
                      <a:pt x="0" y="464"/>
                    </a:lnTo>
                    <a:lnTo>
                      <a:pt x="0" y="461"/>
                    </a:lnTo>
                    <a:lnTo>
                      <a:pt x="0" y="457"/>
                    </a:lnTo>
                    <a:lnTo>
                      <a:pt x="0" y="454"/>
                    </a:lnTo>
                    <a:lnTo>
                      <a:pt x="0" y="450"/>
                    </a:lnTo>
                    <a:lnTo>
                      <a:pt x="0" y="447"/>
                    </a:lnTo>
                    <a:lnTo>
                      <a:pt x="0" y="443"/>
                    </a:lnTo>
                    <a:lnTo>
                      <a:pt x="0" y="440"/>
                    </a:lnTo>
                    <a:lnTo>
                      <a:pt x="0" y="437"/>
                    </a:lnTo>
                    <a:lnTo>
                      <a:pt x="0" y="433"/>
                    </a:lnTo>
                    <a:lnTo>
                      <a:pt x="0" y="430"/>
                    </a:lnTo>
                    <a:lnTo>
                      <a:pt x="0" y="427"/>
                    </a:lnTo>
                    <a:lnTo>
                      <a:pt x="0" y="423"/>
                    </a:lnTo>
                    <a:lnTo>
                      <a:pt x="0" y="420"/>
                    </a:lnTo>
                    <a:lnTo>
                      <a:pt x="0" y="416"/>
                    </a:lnTo>
                    <a:lnTo>
                      <a:pt x="0" y="413"/>
                    </a:lnTo>
                    <a:lnTo>
                      <a:pt x="0" y="410"/>
                    </a:lnTo>
                    <a:lnTo>
                      <a:pt x="0" y="406"/>
                    </a:lnTo>
                    <a:lnTo>
                      <a:pt x="0" y="403"/>
                    </a:lnTo>
                    <a:lnTo>
                      <a:pt x="0" y="399"/>
                    </a:lnTo>
                    <a:lnTo>
                      <a:pt x="0" y="396"/>
                    </a:lnTo>
                    <a:lnTo>
                      <a:pt x="0" y="392"/>
                    </a:lnTo>
                    <a:lnTo>
                      <a:pt x="0" y="389"/>
                    </a:lnTo>
                    <a:lnTo>
                      <a:pt x="0" y="385"/>
                    </a:lnTo>
                    <a:lnTo>
                      <a:pt x="0" y="381"/>
                    </a:lnTo>
                    <a:lnTo>
                      <a:pt x="0" y="377"/>
                    </a:lnTo>
                    <a:lnTo>
                      <a:pt x="0" y="373"/>
                    </a:lnTo>
                    <a:lnTo>
                      <a:pt x="0" y="369"/>
                    </a:lnTo>
                    <a:lnTo>
                      <a:pt x="0" y="365"/>
                    </a:lnTo>
                    <a:lnTo>
                      <a:pt x="0" y="361"/>
                    </a:lnTo>
                    <a:lnTo>
                      <a:pt x="0" y="357"/>
                    </a:lnTo>
                    <a:lnTo>
                      <a:pt x="0" y="352"/>
                    </a:lnTo>
                    <a:lnTo>
                      <a:pt x="0" y="348"/>
                    </a:lnTo>
                    <a:lnTo>
                      <a:pt x="0" y="343"/>
                    </a:lnTo>
                    <a:lnTo>
                      <a:pt x="0" y="339"/>
                    </a:lnTo>
                    <a:lnTo>
                      <a:pt x="0" y="334"/>
                    </a:lnTo>
                    <a:lnTo>
                      <a:pt x="0" y="329"/>
                    </a:lnTo>
                    <a:lnTo>
                      <a:pt x="0" y="324"/>
                    </a:lnTo>
                    <a:lnTo>
                      <a:pt x="0" y="318"/>
                    </a:lnTo>
                    <a:lnTo>
                      <a:pt x="0" y="313"/>
                    </a:lnTo>
                    <a:lnTo>
                      <a:pt x="0" y="307"/>
                    </a:lnTo>
                    <a:lnTo>
                      <a:pt x="0" y="302"/>
                    </a:lnTo>
                    <a:lnTo>
                      <a:pt x="0" y="296"/>
                    </a:lnTo>
                    <a:lnTo>
                      <a:pt x="0" y="290"/>
                    </a:lnTo>
                    <a:lnTo>
                      <a:pt x="0" y="283"/>
                    </a:lnTo>
                    <a:lnTo>
                      <a:pt x="0" y="277"/>
                    </a:lnTo>
                    <a:lnTo>
                      <a:pt x="0" y="270"/>
                    </a:lnTo>
                    <a:lnTo>
                      <a:pt x="0" y="264"/>
                    </a:lnTo>
                    <a:lnTo>
                      <a:pt x="0" y="257"/>
                    </a:lnTo>
                    <a:lnTo>
                      <a:pt x="0" y="249"/>
                    </a:lnTo>
                    <a:lnTo>
                      <a:pt x="0" y="242"/>
                    </a:lnTo>
                    <a:lnTo>
                      <a:pt x="0" y="234"/>
                    </a:lnTo>
                    <a:lnTo>
                      <a:pt x="0" y="226"/>
                    </a:lnTo>
                    <a:lnTo>
                      <a:pt x="0" y="218"/>
                    </a:lnTo>
                    <a:lnTo>
                      <a:pt x="0" y="210"/>
                    </a:lnTo>
                    <a:lnTo>
                      <a:pt x="0" y="201"/>
                    </a:lnTo>
                    <a:lnTo>
                      <a:pt x="0" y="193"/>
                    </a:lnTo>
                    <a:lnTo>
                      <a:pt x="0" y="184"/>
                    </a:lnTo>
                    <a:lnTo>
                      <a:pt x="0" y="174"/>
                    </a:lnTo>
                    <a:lnTo>
                      <a:pt x="0" y="165"/>
                    </a:lnTo>
                    <a:lnTo>
                      <a:pt x="0" y="155"/>
                    </a:lnTo>
                    <a:lnTo>
                      <a:pt x="0" y="145"/>
                    </a:lnTo>
                    <a:lnTo>
                      <a:pt x="0" y="134"/>
                    </a:lnTo>
                    <a:lnTo>
                      <a:pt x="0" y="124"/>
                    </a:lnTo>
                    <a:lnTo>
                      <a:pt x="0" y="113"/>
                    </a:lnTo>
                    <a:lnTo>
                      <a:pt x="0" y="101"/>
                    </a:lnTo>
                    <a:lnTo>
                      <a:pt x="0" y="90"/>
                    </a:lnTo>
                    <a:lnTo>
                      <a:pt x="0" y="78"/>
                    </a:lnTo>
                    <a:lnTo>
                      <a:pt x="0" y="66"/>
                    </a:lnTo>
                    <a:lnTo>
                      <a:pt x="0" y="53"/>
                    </a:lnTo>
                    <a:lnTo>
                      <a:pt x="0" y="41"/>
                    </a:lnTo>
                    <a:lnTo>
                      <a:pt x="0" y="28"/>
                    </a:lnTo>
                    <a:lnTo>
                      <a:pt x="0" y="14"/>
                    </a:lnTo>
                    <a:lnTo>
                      <a:pt x="0" y="0"/>
                    </a:lnTo>
                    <a:lnTo>
                      <a:pt x="7" y="0"/>
                    </a:lnTo>
                    <a:lnTo>
                      <a:pt x="15" y="5"/>
                    </a:lnTo>
                    <a:lnTo>
                      <a:pt x="22" y="15"/>
                    </a:lnTo>
                  </a:path>
                </a:pathLst>
              </a:custGeom>
              <a:solidFill>
                <a:srgbClr val="5C5C5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39" name="Freeform 839">
                <a:extLst>
                  <a:ext uri="{FF2B5EF4-FFF2-40B4-BE49-F238E27FC236}">
                    <a16:creationId xmlns:a16="http://schemas.microsoft.com/office/drawing/2014/main" id="{5970CEE9-9C7E-4E65-8023-45C249E04682}"/>
                  </a:ext>
                </a:extLst>
              </p:cNvPr>
              <p:cNvSpPr>
                <a:spLocks/>
              </p:cNvSpPr>
              <p:nvPr/>
            </p:nvSpPr>
            <p:spPr bwMode="auto">
              <a:xfrm>
                <a:off x="1428" y="3077"/>
                <a:ext cx="22" cy="558"/>
              </a:xfrm>
              <a:custGeom>
                <a:avLst/>
                <a:gdLst>
                  <a:gd name="T0" fmla="*/ 18 w 22"/>
                  <a:gd name="T1" fmla="*/ 16 h 558"/>
                  <a:gd name="T2" fmla="*/ 18 w 22"/>
                  <a:gd name="T3" fmla="*/ 22 h 558"/>
                  <a:gd name="T4" fmla="*/ 18 w 22"/>
                  <a:gd name="T5" fmla="*/ 33 h 558"/>
                  <a:gd name="T6" fmla="*/ 18 w 22"/>
                  <a:gd name="T7" fmla="*/ 47 h 558"/>
                  <a:gd name="T8" fmla="*/ 19 w 22"/>
                  <a:gd name="T9" fmla="*/ 66 h 558"/>
                  <a:gd name="T10" fmla="*/ 19 w 22"/>
                  <a:gd name="T11" fmla="*/ 88 h 558"/>
                  <a:gd name="T12" fmla="*/ 19 w 22"/>
                  <a:gd name="T13" fmla="*/ 112 h 558"/>
                  <a:gd name="T14" fmla="*/ 19 w 22"/>
                  <a:gd name="T15" fmla="*/ 140 h 558"/>
                  <a:gd name="T16" fmla="*/ 19 w 22"/>
                  <a:gd name="T17" fmla="*/ 169 h 558"/>
                  <a:gd name="T18" fmla="*/ 19 w 22"/>
                  <a:gd name="T19" fmla="*/ 199 h 558"/>
                  <a:gd name="T20" fmla="*/ 19 w 22"/>
                  <a:gd name="T21" fmla="*/ 231 h 558"/>
                  <a:gd name="T22" fmla="*/ 20 w 22"/>
                  <a:gd name="T23" fmla="*/ 264 h 558"/>
                  <a:gd name="T24" fmla="*/ 20 w 22"/>
                  <a:gd name="T25" fmla="*/ 297 h 558"/>
                  <a:gd name="T26" fmla="*/ 20 w 22"/>
                  <a:gd name="T27" fmla="*/ 330 h 558"/>
                  <a:gd name="T28" fmla="*/ 20 w 22"/>
                  <a:gd name="T29" fmla="*/ 362 h 558"/>
                  <a:gd name="T30" fmla="*/ 20 w 22"/>
                  <a:gd name="T31" fmla="*/ 393 h 558"/>
                  <a:gd name="T32" fmla="*/ 20 w 22"/>
                  <a:gd name="T33" fmla="*/ 423 h 558"/>
                  <a:gd name="T34" fmla="*/ 21 w 22"/>
                  <a:gd name="T35" fmla="*/ 451 h 558"/>
                  <a:gd name="T36" fmla="*/ 21 w 22"/>
                  <a:gd name="T37" fmla="*/ 476 h 558"/>
                  <a:gd name="T38" fmla="*/ 21 w 22"/>
                  <a:gd name="T39" fmla="*/ 499 h 558"/>
                  <a:gd name="T40" fmla="*/ 21 w 22"/>
                  <a:gd name="T41" fmla="*/ 518 h 558"/>
                  <a:gd name="T42" fmla="*/ 21 w 22"/>
                  <a:gd name="T43" fmla="*/ 535 h 558"/>
                  <a:gd name="T44" fmla="*/ 21 w 22"/>
                  <a:gd name="T45" fmla="*/ 546 h 558"/>
                  <a:gd name="T46" fmla="*/ 21 w 22"/>
                  <a:gd name="T47" fmla="*/ 554 h 558"/>
                  <a:gd name="T48" fmla="*/ 21 w 22"/>
                  <a:gd name="T49" fmla="*/ 557 h 558"/>
                  <a:gd name="T50" fmla="*/ 5 w 22"/>
                  <a:gd name="T51" fmla="*/ 557 h 558"/>
                  <a:gd name="T52" fmla="*/ 0 w 22"/>
                  <a:gd name="T53" fmla="*/ 557 h 558"/>
                  <a:gd name="T54" fmla="*/ 0 w 22"/>
                  <a:gd name="T55" fmla="*/ 553 h 558"/>
                  <a:gd name="T56" fmla="*/ 0 w 22"/>
                  <a:gd name="T57" fmla="*/ 544 h 558"/>
                  <a:gd name="T58" fmla="*/ 0 w 22"/>
                  <a:gd name="T59" fmla="*/ 531 h 558"/>
                  <a:gd name="T60" fmla="*/ 0 w 22"/>
                  <a:gd name="T61" fmla="*/ 514 h 558"/>
                  <a:gd name="T62" fmla="*/ 0 w 22"/>
                  <a:gd name="T63" fmla="*/ 493 h 558"/>
                  <a:gd name="T64" fmla="*/ 0 w 22"/>
                  <a:gd name="T65" fmla="*/ 470 h 558"/>
                  <a:gd name="T66" fmla="*/ 0 w 22"/>
                  <a:gd name="T67" fmla="*/ 444 h 558"/>
                  <a:gd name="T68" fmla="*/ 0 w 22"/>
                  <a:gd name="T69" fmla="*/ 416 h 558"/>
                  <a:gd name="T70" fmla="*/ 0 w 22"/>
                  <a:gd name="T71" fmla="*/ 386 h 558"/>
                  <a:gd name="T72" fmla="*/ 0 w 22"/>
                  <a:gd name="T73" fmla="*/ 355 h 558"/>
                  <a:gd name="T74" fmla="*/ 0 w 22"/>
                  <a:gd name="T75" fmla="*/ 322 h 558"/>
                  <a:gd name="T76" fmla="*/ 0 w 22"/>
                  <a:gd name="T77" fmla="*/ 290 h 558"/>
                  <a:gd name="T78" fmla="*/ 0 w 22"/>
                  <a:gd name="T79" fmla="*/ 257 h 558"/>
                  <a:gd name="T80" fmla="*/ 0 w 22"/>
                  <a:gd name="T81" fmla="*/ 224 h 558"/>
                  <a:gd name="T82" fmla="*/ 0 w 22"/>
                  <a:gd name="T83" fmla="*/ 192 h 558"/>
                  <a:gd name="T84" fmla="*/ 0 w 22"/>
                  <a:gd name="T85" fmla="*/ 161 h 558"/>
                  <a:gd name="T86" fmla="*/ 0 w 22"/>
                  <a:gd name="T87" fmla="*/ 132 h 558"/>
                  <a:gd name="T88" fmla="*/ 0 w 22"/>
                  <a:gd name="T89" fmla="*/ 104 h 558"/>
                  <a:gd name="T90" fmla="*/ 0 w 22"/>
                  <a:gd name="T91" fmla="*/ 79 h 558"/>
                  <a:gd name="T92" fmla="*/ 0 w 22"/>
                  <a:gd name="T93" fmla="*/ 57 h 558"/>
                  <a:gd name="T94" fmla="*/ 0 w 22"/>
                  <a:gd name="T95" fmla="*/ 38 h 558"/>
                  <a:gd name="T96" fmla="*/ 0 w 22"/>
                  <a:gd name="T97" fmla="*/ 22 h 558"/>
                  <a:gd name="T98" fmla="*/ 0 w 22"/>
                  <a:gd name="T99" fmla="*/ 10 h 558"/>
                  <a:gd name="T100" fmla="*/ 0 w 22"/>
                  <a:gd name="T101" fmla="*/ 3 h 558"/>
                  <a:gd name="T102" fmla="*/ 0 w 22"/>
                  <a:gd name="T103" fmla="*/ 0 h 558"/>
                  <a:gd name="T104" fmla="*/ 12 w 22"/>
                  <a:gd name="T105" fmla="*/ 5 h 558"/>
                  <a:gd name="T106" fmla="*/ 18 w 22"/>
                  <a:gd name="T107" fmla="*/ 15 h 55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2"/>
                  <a:gd name="T163" fmla="*/ 0 h 558"/>
                  <a:gd name="T164" fmla="*/ 22 w 22"/>
                  <a:gd name="T165" fmla="*/ 558 h 55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2" h="558">
                    <a:moveTo>
                      <a:pt x="18" y="15"/>
                    </a:moveTo>
                    <a:lnTo>
                      <a:pt x="18" y="15"/>
                    </a:lnTo>
                    <a:lnTo>
                      <a:pt x="18" y="16"/>
                    </a:lnTo>
                    <a:lnTo>
                      <a:pt x="18" y="18"/>
                    </a:lnTo>
                    <a:lnTo>
                      <a:pt x="18" y="20"/>
                    </a:lnTo>
                    <a:lnTo>
                      <a:pt x="18" y="22"/>
                    </a:lnTo>
                    <a:lnTo>
                      <a:pt x="18" y="25"/>
                    </a:lnTo>
                    <a:lnTo>
                      <a:pt x="18" y="29"/>
                    </a:lnTo>
                    <a:lnTo>
                      <a:pt x="18" y="33"/>
                    </a:lnTo>
                    <a:lnTo>
                      <a:pt x="18" y="37"/>
                    </a:lnTo>
                    <a:lnTo>
                      <a:pt x="18" y="42"/>
                    </a:lnTo>
                    <a:lnTo>
                      <a:pt x="18" y="47"/>
                    </a:lnTo>
                    <a:lnTo>
                      <a:pt x="18" y="53"/>
                    </a:lnTo>
                    <a:lnTo>
                      <a:pt x="18" y="59"/>
                    </a:lnTo>
                    <a:lnTo>
                      <a:pt x="19" y="66"/>
                    </a:lnTo>
                    <a:lnTo>
                      <a:pt x="19" y="73"/>
                    </a:lnTo>
                    <a:lnTo>
                      <a:pt x="19" y="80"/>
                    </a:lnTo>
                    <a:lnTo>
                      <a:pt x="19" y="88"/>
                    </a:lnTo>
                    <a:lnTo>
                      <a:pt x="19" y="96"/>
                    </a:lnTo>
                    <a:lnTo>
                      <a:pt x="19" y="104"/>
                    </a:lnTo>
                    <a:lnTo>
                      <a:pt x="19" y="112"/>
                    </a:lnTo>
                    <a:lnTo>
                      <a:pt x="19" y="121"/>
                    </a:lnTo>
                    <a:lnTo>
                      <a:pt x="19" y="130"/>
                    </a:lnTo>
                    <a:lnTo>
                      <a:pt x="19" y="140"/>
                    </a:lnTo>
                    <a:lnTo>
                      <a:pt x="19" y="149"/>
                    </a:lnTo>
                    <a:lnTo>
                      <a:pt x="19" y="159"/>
                    </a:lnTo>
                    <a:lnTo>
                      <a:pt x="19" y="169"/>
                    </a:lnTo>
                    <a:lnTo>
                      <a:pt x="19" y="179"/>
                    </a:lnTo>
                    <a:lnTo>
                      <a:pt x="19" y="189"/>
                    </a:lnTo>
                    <a:lnTo>
                      <a:pt x="19" y="199"/>
                    </a:lnTo>
                    <a:lnTo>
                      <a:pt x="19" y="210"/>
                    </a:lnTo>
                    <a:lnTo>
                      <a:pt x="19" y="221"/>
                    </a:lnTo>
                    <a:lnTo>
                      <a:pt x="19" y="231"/>
                    </a:lnTo>
                    <a:lnTo>
                      <a:pt x="19" y="242"/>
                    </a:lnTo>
                    <a:lnTo>
                      <a:pt x="20" y="253"/>
                    </a:lnTo>
                    <a:lnTo>
                      <a:pt x="20" y="264"/>
                    </a:lnTo>
                    <a:lnTo>
                      <a:pt x="20" y="275"/>
                    </a:lnTo>
                    <a:lnTo>
                      <a:pt x="20" y="286"/>
                    </a:lnTo>
                    <a:lnTo>
                      <a:pt x="20" y="297"/>
                    </a:lnTo>
                    <a:lnTo>
                      <a:pt x="20" y="308"/>
                    </a:lnTo>
                    <a:lnTo>
                      <a:pt x="20" y="319"/>
                    </a:lnTo>
                    <a:lnTo>
                      <a:pt x="20" y="330"/>
                    </a:lnTo>
                    <a:lnTo>
                      <a:pt x="20" y="340"/>
                    </a:lnTo>
                    <a:lnTo>
                      <a:pt x="20" y="351"/>
                    </a:lnTo>
                    <a:lnTo>
                      <a:pt x="20" y="362"/>
                    </a:lnTo>
                    <a:lnTo>
                      <a:pt x="20" y="372"/>
                    </a:lnTo>
                    <a:lnTo>
                      <a:pt x="20" y="383"/>
                    </a:lnTo>
                    <a:lnTo>
                      <a:pt x="20" y="393"/>
                    </a:lnTo>
                    <a:lnTo>
                      <a:pt x="20" y="403"/>
                    </a:lnTo>
                    <a:lnTo>
                      <a:pt x="20" y="413"/>
                    </a:lnTo>
                    <a:lnTo>
                      <a:pt x="20" y="423"/>
                    </a:lnTo>
                    <a:lnTo>
                      <a:pt x="20" y="432"/>
                    </a:lnTo>
                    <a:lnTo>
                      <a:pt x="21" y="441"/>
                    </a:lnTo>
                    <a:lnTo>
                      <a:pt x="21" y="451"/>
                    </a:lnTo>
                    <a:lnTo>
                      <a:pt x="21" y="459"/>
                    </a:lnTo>
                    <a:lnTo>
                      <a:pt x="21" y="468"/>
                    </a:lnTo>
                    <a:lnTo>
                      <a:pt x="21" y="476"/>
                    </a:lnTo>
                    <a:lnTo>
                      <a:pt x="21" y="484"/>
                    </a:lnTo>
                    <a:lnTo>
                      <a:pt x="21" y="492"/>
                    </a:lnTo>
                    <a:lnTo>
                      <a:pt x="21" y="499"/>
                    </a:lnTo>
                    <a:lnTo>
                      <a:pt x="21" y="506"/>
                    </a:lnTo>
                    <a:lnTo>
                      <a:pt x="21" y="512"/>
                    </a:lnTo>
                    <a:lnTo>
                      <a:pt x="21" y="518"/>
                    </a:lnTo>
                    <a:lnTo>
                      <a:pt x="21" y="524"/>
                    </a:lnTo>
                    <a:lnTo>
                      <a:pt x="21" y="530"/>
                    </a:lnTo>
                    <a:lnTo>
                      <a:pt x="21" y="535"/>
                    </a:lnTo>
                    <a:lnTo>
                      <a:pt x="21" y="539"/>
                    </a:lnTo>
                    <a:lnTo>
                      <a:pt x="21" y="543"/>
                    </a:lnTo>
                    <a:lnTo>
                      <a:pt x="21" y="546"/>
                    </a:lnTo>
                    <a:lnTo>
                      <a:pt x="21" y="549"/>
                    </a:lnTo>
                    <a:lnTo>
                      <a:pt x="21" y="552"/>
                    </a:lnTo>
                    <a:lnTo>
                      <a:pt x="21" y="554"/>
                    </a:lnTo>
                    <a:lnTo>
                      <a:pt x="21" y="555"/>
                    </a:lnTo>
                    <a:lnTo>
                      <a:pt x="21" y="556"/>
                    </a:lnTo>
                    <a:lnTo>
                      <a:pt x="21" y="557"/>
                    </a:lnTo>
                    <a:lnTo>
                      <a:pt x="16" y="557"/>
                    </a:lnTo>
                    <a:lnTo>
                      <a:pt x="5" y="557"/>
                    </a:lnTo>
                    <a:lnTo>
                      <a:pt x="0" y="557"/>
                    </a:lnTo>
                    <a:lnTo>
                      <a:pt x="0" y="556"/>
                    </a:lnTo>
                    <a:lnTo>
                      <a:pt x="0" y="555"/>
                    </a:lnTo>
                    <a:lnTo>
                      <a:pt x="0" y="553"/>
                    </a:lnTo>
                    <a:lnTo>
                      <a:pt x="0" y="550"/>
                    </a:lnTo>
                    <a:lnTo>
                      <a:pt x="0" y="547"/>
                    </a:lnTo>
                    <a:lnTo>
                      <a:pt x="0" y="544"/>
                    </a:lnTo>
                    <a:lnTo>
                      <a:pt x="0" y="540"/>
                    </a:lnTo>
                    <a:lnTo>
                      <a:pt x="0" y="535"/>
                    </a:lnTo>
                    <a:lnTo>
                      <a:pt x="0" y="531"/>
                    </a:lnTo>
                    <a:lnTo>
                      <a:pt x="0" y="525"/>
                    </a:lnTo>
                    <a:lnTo>
                      <a:pt x="0" y="520"/>
                    </a:lnTo>
                    <a:lnTo>
                      <a:pt x="0" y="514"/>
                    </a:lnTo>
                    <a:lnTo>
                      <a:pt x="0" y="507"/>
                    </a:lnTo>
                    <a:lnTo>
                      <a:pt x="0" y="501"/>
                    </a:lnTo>
                    <a:lnTo>
                      <a:pt x="0" y="493"/>
                    </a:lnTo>
                    <a:lnTo>
                      <a:pt x="0" y="486"/>
                    </a:lnTo>
                    <a:lnTo>
                      <a:pt x="0" y="478"/>
                    </a:lnTo>
                    <a:lnTo>
                      <a:pt x="0" y="470"/>
                    </a:lnTo>
                    <a:lnTo>
                      <a:pt x="0" y="462"/>
                    </a:lnTo>
                    <a:lnTo>
                      <a:pt x="0" y="453"/>
                    </a:lnTo>
                    <a:lnTo>
                      <a:pt x="0" y="444"/>
                    </a:lnTo>
                    <a:lnTo>
                      <a:pt x="0" y="435"/>
                    </a:lnTo>
                    <a:lnTo>
                      <a:pt x="0" y="426"/>
                    </a:lnTo>
                    <a:lnTo>
                      <a:pt x="0" y="416"/>
                    </a:lnTo>
                    <a:lnTo>
                      <a:pt x="0" y="406"/>
                    </a:lnTo>
                    <a:lnTo>
                      <a:pt x="0" y="396"/>
                    </a:lnTo>
                    <a:lnTo>
                      <a:pt x="0" y="386"/>
                    </a:lnTo>
                    <a:lnTo>
                      <a:pt x="0" y="376"/>
                    </a:lnTo>
                    <a:lnTo>
                      <a:pt x="0" y="365"/>
                    </a:lnTo>
                    <a:lnTo>
                      <a:pt x="0" y="355"/>
                    </a:lnTo>
                    <a:lnTo>
                      <a:pt x="0" y="344"/>
                    </a:lnTo>
                    <a:lnTo>
                      <a:pt x="0" y="333"/>
                    </a:lnTo>
                    <a:lnTo>
                      <a:pt x="0" y="322"/>
                    </a:lnTo>
                    <a:lnTo>
                      <a:pt x="0" y="312"/>
                    </a:lnTo>
                    <a:lnTo>
                      <a:pt x="0" y="301"/>
                    </a:lnTo>
                    <a:lnTo>
                      <a:pt x="0" y="290"/>
                    </a:lnTo>
                    <a:lnTo>
                      <a:pt x="0" y="279"/>
                    </a:lnTo>
                    <a:lnTo>
                      <a:pt x="0" y="268"/>
                    </a:lnTo>
                    <a:lnTo>
                      <a:pt x="0" y="257"/>
                    </a:lnTo>
                    <a:lnTo>
                      <a:pt x="0" y="246"/>
                    </a:lnTo>
                    <a:lnTo>
                      <a:pt x="0" y="235"/>
                    </a:lnTo>
                    <a:lnTo>
                      <a:pt x="0" y="224"/>
                    </a:lnTo>
                    <a:lnTo>
                      <a:pt x="0" y="213"/>
                    </a:lnTo>
                    <a:lnTo>
                      <a:pt x="0" y="203"/>
                    </a:lnTo>
                    <a:lnTo>
                      <a:pt x="0" y="192"/>
                    </a:lnTo>
                    <a:lnTo>
                      <a:pt x="0" y="182"/>
                    </a:lnTo>
                    <a:lnTo>
                      <a:pt x="0" y="171"/>
                    </a:lnTo>
                    <a:lnTo>
                      <a:pt x="0" y="161"/>
                    </a:lnTo>
                    <a:lnTo>
                      <a:pt x="0" y="151"/>
                    </a:lnTo>
                    <a:lnTo>
                      <a:pt x="0" y="141"/>
                    </a:lnTo>
                    <a:lnTo>
                      <a:pt x="0" y="132"/>
                    </a:lnTo>
                    <a:lnTo>
                      <a:pt x="0" y="122"/>
                    </a:lnTo>
                    <a:lnTo>
                      <a:pt x="0" y="113"/>
                    </a:lnTo>
                    <a:lnTo>
                      <a:pt x="0" y="104"/>
                    </a:lnTo>
                    <a:lnTo>
                      <a:pt x="0" y="96"/>
                    </a:lnTo>
                    <a:lnTo>
                      <a:pt x="0" y="87"/>
                    </a:lnTo>
                    <a:lnTo>
                      <a:pt x="0" y="79"/>
                    </a:lnTo>
                    <a:lnTo>
                      <a:pt x="0" y="71"/>
                    </a:lnTo>
                    <a:lnTo>
                      <a:pt x="0" y="64"/>
                    </a:lnTo>
                    <a:lnTo>
                      <a:pt x="0" y="57"/>
                    </a:lnTo>
                    <a:lnTo>
                      <a:pt x="0" y="50"/>
                    </a:lnTo>
                    <a:lnTo>
                      <a:pt x="0" y="44"/>
                    </a:lnTo>
                    <a:lnTo>
                      <a:pt x="0" y="38"/>
                    </a:lnTo>
                    <a:lnTo>
                      <a:pt x="0" y="32"/>
                    </a:lnTo>
                    <a:lnTo>
                      <a:pt x="0" y="27"/>
                    </a:lnTo>
                    <a:lnTo>
                      <a:pt x="0" y="22"/>
                    </a:lnTo>
                    <a:lnTo>
                      <a:pt x="0" y="17"/>
                    </a:lnTo>
                    <a:lnTo>
                      <a:pt x="0" y="14"/>
                    </a:lnTo>
                    <a:lnTo>
                      <a:pt x="0" y="10"/>
                    </a:lnTo>
                    <a:lnTo>
                      <a:pt x="0" y="7"/>
                    </a:lnTo>
                    <a:lnTo>
                      <a:pt x="0" y="5"/>
                    </a:lnTo>
                    <a:lnTo>
                      <a:pt x="0" y="3"/>
                    </a:lnTo>
                    <a:lnTo>
                      <a:pt x="0" y="1"/>
                    </a:lnTo>
                    <a:lnTo>
                      <a:pt x="0" y="0"/>
                    </a:lnTo>
                    <a:lnTo>
                      <a:pt x="6" y="0"/>
                    </a:lnTo>
                    <a:lnTo>
                      <a:pt x="12" y="5"/>
                    </a:lnTo>
                    <a:lnTo>
                      <a:pt x="18" y="15"/>
                    </a:lnTo>
                  </a:path>
                </a:pathLst>
              </a:custGeom>
              <a:solidFill>
                <a:srgbClr val="4C4C4C"/>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40" name="Freeform 840">
                <a:extLst>
                  <a:ext uri="{FF2B5EF4-FFF2-40B4-BE49-F238E27FC236}">
                    <a16:creationId xmlns:a16="http://schemas.microsoft.com/office/drawing/2014/main" id="{7C2F20D8-C189-4043-B5E4-D81C9B48241A}"/>
                  </a:ext>
                </a:extLst>
              </p:cNvPr>
              <p:cNvSpPr>
                <a:spLocks/>
              </p:cNvSpPr>
              <p:nvPr/>
            </p:nvSpPr>
            <p:spPr bwMode="auto">
              <a:xfrm>
                <a:off x="1301" y="3055"/>
                <a:ext cx="45" cy="44"/>
              </a:xfrm>
              <a:custGeom>
                <a:avLst/>
                <a:gdLst>
                  <a:gd name="T0" fmla="*/ 44 w 45"/>
                  <a:gd name="T1" fmla="*/ 22 h 44"/>
                  <a:gd name="T2" fmla="*/ 42 w 45"/>
                  <a:gd name="T3" fmla="*/ 30 h 44"/>
                  <a:gd name="T4" fmla="*/ 38 w 45"/>
                  <a:gd name="T5" fmla="*/ 37 h 44"/>
                  <a:gd name="T6" fmla="*/ 31 w 45"/>
                  <a:gd name="T7" fmla="*/ 42 h 44"/>
                  <a:gd name="T8" fmla="*/ 22 w 45"/>
                  <a:gd name="T9" fmla="*/ 43 h 44"/>
                  <a:gd name="T10" fmla="*/ 22 w 45"/>
                  <a:gd name="T11" fmla="*/ 43 h 44"/>
                  <a:gd name="T12" fmla="*/ 14 w 45"/>
                  <a:gd name="T13" fmla="*/ 42 h 44"/>
                  <a:gd name="T14" fmla="*/ 7 w 45"/>
                  <a:gd name="T15" fmla="*/ 37 h 44"/>
                  <a:gd name="T16" fmla="*/ 2 w 45"/>
                  <a:gd name="T17" fmla="*/ 30 h 44"/>
                  <a:gd name="T18" fmla="*/ 0 w 45"/>
                  <a:gd name="T19" fmla="*/ 22 h 44"/>
                  <a:gd name="T20" fmla="*/ 0 w 45"/>
                  <a:gd name="T21" fmla="*/ 22 h 44"/>
                  <a:gd name="T22" fmla="*/ 2 w 45"/>
                  <a:gd name="T23" fmla="*/ 13 h 44"/>
                  <a:gd name="T24" fmla="*/ 7 w 45"/>
                  <a:gd name="T25" fmla="*/ 6 h 44"/>
                  <a:gd name="T26" fmla="*/ 14 w 45"/>
                  <a:gd name="T27" fmla="*/ 2 h 44"/>
                  <a:gd name="T28" fmla="*/ 22 w 45"/>
                  <a:gd name="T29" fmla="*/ 0 h 44"/>
                  <a:gd name="T30" fmla="*/ 22 w 45"/>
                  <a:gd name="T31" fmla="*/ 0 h 44"/>
                  <a:gd name="T32" fmla="*/ 31 w 45"/>
                  <a:gd name="T33" fmla="*/ 2 h 44"/>
                  <a:gd name="T34" fmla="*/ 38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8" y="37"/>
                    </a:lnTo>
                    <a:lnTo>
                      <a:pt x="31" y="42"/>
                    </a:lnTo>
                    <a:lnTo>
                      <a:pt x="22" y="43"/>
                    </a:lnTo>
                    <a:lnTo>
                      <a:pt x="14" y="42"/>
                    </a:lnTo>
                    <a:lnTo>
                      <a:pt x="7" y="37"/>
                    </a:lnTo>
                    <a:lnTo>
                      <a:pt x="2" y="30"/>
                    </a:lnTo>
                    <a:lnTo>
                      <a:pt x="0" y="22"/>
                    </a:lnTo>
                    <a:lnTo>
                      <a:pt x="2" y="13"/>
                    </a:lnTo>
                    <a:lnTo>
                      <a:pt x="7" y="6"/>
                    </a:lnTo>
                    <a:lnTo>
                      <a:pt x="14" y="2"/>
                    </a:lnTo>
                    <a:lnTo>
                      <a:pt x="22" y="0"/>
                    </a:lnTo>
                    <a:lnTo>
                      <a:pt x="31" y="2"/>
                    </a:lnTo>
                    <a:lnTo>
                      <a:pt x="38" y="6"/>
                    </a:lnTo>
                    <a:lnTo>
                      <a:pt x="42" y="13"/>
                    </a:lnTo>
                    <a:lnTo>
                      <a:pt x="44"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41" name="Freeform 841">
                <a:extLst>
                  <a:ext uri="{FF2B5EF4-FFF2-40B4-BE49-F238E27FC236}">
                    <a16:creationId xmlns:a16="http://schemas.microsoft.com/office/drawing/2014/main" id="{EA65F454-4464-4A33-AA26-925F52B62E95}"/>
                  </a:ext>
                </a:extLst>
              </p:cNvPr>
              <p:cNvSpPr>
                <a:spLocks/>
              </p:cNvSpPr>
              <p:nvPr/>
            </p:nvSpPr>
            <p:spPr bwMode="auto">
              <a:xfrm>
                <a:off x="1301" y="3055"/>
                <a:ext cx="45" cy="44"/>
              </a:xfrm>
              <a:custGeom>
                <a:avLst/>
                <a:gdLst>
                  <a:gd name="T0" fmla="*/ 44 w 45"/>
                  <a:gd name="T1" fmla="*/ 22 h 44"/>
                  <a:gd name="T2" fmla="*/ 42 w 45"/>
                  <a:gd name="T3" fmla="*/ 30 h 44"/>
                  <a:gd name="T4" fmla="*/ 38 w 45"/>
                  <a:gd name="T5" fmla="*/ 37 h 44"/>
                  <a:gd name="T6" fmla="*/ 31 w 45"/>
                  <a:gd name="T7" fmla="*/ 42 h 44"/>
                  <a:gd name="T8" fmla="*/ 22 w 45"/>
                  <a:gd name="T9" fmla="*/ 43 h 44"/>
                  <a:gd name="T10" fmla="*/ 22 w 45"/>
                  <a:gd name="T11" fmla="*/ 43 h 44"/>
                  <a:gd name="T12" fmla="*/ 14 w 45"/>
                  <a:gd name="T13" fmla="*/ 42 h 44"/>
                  <a:gd name="T14" fmla="*/ 7 w 45"/>
                  <a:gd name="T15" fmla="*/ 37 h 44"/>
                  <a:gd name="T16" fmla="*/ 2 w 45"/>
                  <a:gd name="T17" fmla="*/ 30 h 44"/>
                  <a:gd name="T18" fmla="*/ 0 w 45"/>
                  <a:gd name="T19" fmla="*/ 22 h 44"/>
                  <a:gd name="T20" fmla="*/ 0 w 45"/>
                  <a:gd name="T21" fmla="*/ 22 h 44"/>
                  <a:gd name="T22" fmla="*/ 2 w 45"/>
                  <a:gd name="T23" fmla="*/ 13 h 44"/>
                  <a:gd name="T24" fmla="*/ 7 w 45"/>
                  <a:gd name="T25" fmla="*/ 6 h 44"/>
                  <a:gd name="T26" fmla="*/ 14 w 45"/>
                  <a:gd name="T27" fmla="*/ 2 h 44"/>
                  <a:gd name="T28" fmla="*/ 22 w 45"/>
                  <a:gd name="T29" fmla="*/ 0 h 44"/>
                  <a:gd name="T30" fmla="*/ 22 w 45"/>
                  <a:gd name="T31" fmla="*/ 0 h 44"/>
                  <a:gd name="T32" fmla="*/ 31 w 45"/>
                  <a:gd name="T33" fmla="*/ 2 h 44"/>
                  <a:gd name="T34" fmla="*/ 38 w 45"/>
                  <a:gd name="T35" fmla="*/ 6 h 44"/>
                  <a:gd name="T36" fmla="*/ 42 w 45"/>
                  <a:gd name="T37" fmla="*/ 13 h 44"/>
                  <a:gd name="T38" fmla="*/ 44 w 45"/>
                  <a:gd name="T39" fmla="*/ 22 h 44"/>
                  <a:gd name="T40" fmla="*/ 44 w 45"/>
                  <a:gd name="T41" fmla="*/ 22 h 44"/>
                  <a:gd name="T42" fmla="*/ 44 w 45"/>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44"/>
                  <a:gd name="T68" fmla="*/ 45 w 45"/>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44">
                    <a:moveTo>
                      <a:pt x="44" y="22"/>
                    </a:moveTo>
                    <a:lnTo>
                      <a:pt x="42" y="30"/>
                    </a:lnTo>
                    <a:lnTo>
                      <a:pt x="38" y="37"/>
                    </a:lnTo>
                    <a:lnTo>
                      <a:pt x="31" y="42"/>
                    </a:lnTo>
                    <a:lnTo>
                      <a:pt x="22" y="43"/>
                    </a:lnTo>
                    <a:lnTo>
                      <a:pt x="14" y="42"/>
                    </a:lnTo>
                    <a:lnTo>
                      <a:pt x="7" y="37"/>
                    </a:lnTo>
                    <a:lnTo>
                      <a:pt x="2" y="30"/>
                    </a:lnTo>
                    <a:lnTo>
                      <a:pt x="0" y="22"/>
                    </a:lnTo>
                    <a:lnTo>
                      <a:pt x="2" y="13"/>
                    </a:lnTo>
                    <a:lnTo>
                      <a:pt x="7" y="6"/>
                    </a:lnTo>
                    <a:lnTo>
                      <a:pt x="14" y="2"/>
                    </a:lnTo>
                    <a:lnTo>
                      <a:pt x="22" y="0"/>
                    </a:lnTo>
                    <a:lnTo>
                      <a:pt x="31" y="2"/>
                    </a:lnTo>
                    <a:lnTo>
                      <a:pt x="38" y="6"/>
                    </a:lnTo>
                    <a:lnTo>
                      <a:pt x="42" y="13"/>
                    </a:lnTo>
                    <a:lnTo>
                      <a:pt x="44"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42" name="Freeform 842">
                <a:extLst>
                  <a:ext uri="{FF2B5EF4-FFF2-40B4-BE49-F238E27FC236}">
                    <a16:creationId xmlns:a16="http://schemas.microsoft.com/office/drawing/2014/main" id="{60347592-C7A3-4DE3-9242-2A5F464542A8}"/>
                  </a:ext>
                </a:extLst>
              </p:cNvPr>
              <p:cNvSpPr>
                <a:spLocks/>
              </p:cNvSpPr>
              <p:nvPr/>
            </p:nvSpPr>
            <p:spPr bwMode="auto">
              <a:xfrm>
                <a:off x="1312" y="3066"/>
                <a:ext cx="23" cy="23"/>
              </a:xfrm>
              <a:custGeom>
                <a:avLst/>
                <a:gdLst>
                  <a:gd name="T0" fmla="*/ 22 w 23"/>
                  <a:gd name="T1" fmla="*/ 11 h 23"/>
                  <a:gd name="T2" fmla="*/ 20 w 23"/>
                  <a:gd name="T3" fmla="*/ 16 h 23"/>
                  <a:gd name="T4" fmla="*/ 17 w 23"/>
                  <a:gd name="T5" fmla="*/ 20 h 23"/>
                  <a:gd name="T6" fmla="*/ 11 w 23"/>
                  <a:gd name="T7" fmla="*/ 22 h 23"/>
                  <a:gd name="T8" fmla="*/ 11 w 23"/>
                  <a:gd name="T9" fmla="*/ 22 h 23"/>
                  <a:gd name="T10" fmla="*/ 5 w 23"/>
                  <a:gd name="T11" fmla="*/ 20 h 23"/>
                  <a:gd name="T12" fmla="*/ 1 w 23"/>
                  <a:gd name="T13" fmla="*/ 16 h 23"/>
                  <a:gd name="T14" fmla="*/ 0 w 23"/>
                  <a:gd name="T15" fmla="*/ 11 h 23"/>
                  <a:gd name="T16" fmla="*/ 0 w 23"/>
                  <a:gd name="T17" fmla="*/ 11 h 23"/>
                  <a:gd name="T18" fmla="*/ 1 w 23"/>
                  <a:gd name="T19" fmla="*/ 5 h 23"/>
                  <a:gd name="T20" fmla="*/ 5 w 23"/>
                  <a:gd name="T21" fmla="*/ 1 h 23"/>
                  <a:gd name="T22" fmla="*/ 11 w 23"/>
                  <a:gd name="T23" fmla="*/ 0 h 23"/>
                  <a:gd name="T24" fmla="*/ 11 w 23"/>
                  <a:gd name="T25" fmla="*/ 0 h 23"/>
                  <a:gd name="T26" fmla="*/ 17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7" y="20"/>
                    </a:lnTo>
                    <a:lnTo>
                      <a:pt x="11" y="22"/>
                    </a:lnTo>
                    <a:lnTo>
                      <a:pt x="5" y="20"/>
                    </a:lnTo>
                    <a:lnTo>
                      <a:pt x="1" y="16"/>
                    </a:lnTo>
                    <a:lnTo>
                      <a:pt x="0" y="11"/>
                    </a:lnTo>
                    <a:lnTo>
                      <a:pt x="1" y="5"/>
                    </a:lnTo>
                    <a:lnTo>
                      <a:pt x="5" y="1"/>
                    </a:lnTo>
                    <a:lnTo>
                      <a:pt x="11" y="0"/>
                    </a:lnTo>
                    <a:lnTo>
                      <a:pt x="17" y="1"/>
                    </a:lnTo>
                    <a:lnTo>
                      <a:pt x="20" y="5"/>
                    </a:lnTo>
                    <a:lnTo>
                      <a:pt x="22"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43" name="Freeform 843">
                <a:extLst>
                  <a:ext uri="{FF2B5EF4-FFF2-40B4-BE49-F238E27FC236}">
                    <a16:creationId xmlns:a16="http://schemas.microsoft.com/office/drawing/2014/main" id="{29C20AFC-2996-4283-80D7-6ED3FF33DFAF}"/>
                  </a:ext>
                </a:extLst>
              </p:cNvPr>
              <p:cNvSpPr>
                <a:spLocks/>
              </p:cNvSpPr>
              <p:nvPr/>
            </p:nvSpPr>
            <p:spPr bwMode="auto">
              <a:xfrm>
                <a:off x="1312" y="3066"/>
                <a:ext cx="23" cy="23"/>
              </a:xfrm>
              <a:custGeom>
                <a:avLst/>
                <a:gdLst>
                  <a:gd name="T0" fmla="*/ 22 w 23"/>
                  <a:gd name="T1" fmla="*/ 11 h 23"/>
                  <a:gd name="T2" fmla="*/ 20 w 23"/>
                  <a:gd name="T3" fmla="*/ 16 h 23"/>
                  <a:gd name="T4" fmla="*/ 17 w 23"/>
                  <a:gd name="T5" fmla="*/ 20 h 23"/>
                  <a:gd name="T6" fmla="*/ 11 w 23"/>
                  <a:gd name="T7" fmla="*/ 22 h 23"/>
                  <a:gd name="T8" fmla="*/ 11 w 23"/>
                  <a:gd name="T9" fmla="*/ 22 h 23"/>
                  <a:gd name="T10" fmla="*/ 5 w 23"/>
                  <a:gd name="T11" fmla="*/ 20 h 23"/>
                  <a:gd name="T12" fmla="*/ 1 w 23"/>
                  <a:gd name="T13" fmla="*/ 16 h 23"/>
                  <a:gd name="T14" fmla="*/ 0 w 23"/>
                  <a:gd name="T15" fmla="*/ 11 h 23"/>
                  <a:gd name="T16" fmla="*/ 0 w 23"/>
                  <a:gd name="T17" fmla="*/ 11 h 23"/>
                  <a:gd name="T18" fmla="*/ 1 w 23"/>
                  <a:gd name="T19" fmla="*/ 5 h 23"/>
                  <a:gd name="T20" fmla="*/ 5 w 23"/>
                  <a:gd name="T21" fmla="*/ 1 h 23"/>
                  <a:gd name="T22" fmla="*/ 11 w 23"/>
                  <a:gd name="T23" fmla="*/ 0 h 23"/>
                  <a:gd name="T24" fmla="*/ 11 w 23"/>
                  <a:gd name="T25" fmla="*/ 0 h 23"/>
                  <a:gd name="T26" fmla="*/ 17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7" y="20"/>
                    </a:lnTo>
                    <a:lnTo>
                      <a:pt x="11" y="22"/>
                    </a:lnTo>
                    <a:lnTo>
                      <a:pt x="5" y="20"/>
                    </a:lnTo>
                    <a:lnTo>
                      <a:pt x="1" y="16"/>
                    </a:lnTo>
                    <a:lnTo>
                      <a:pt x="0" y="11"/>
                    </a:lnTo>
                    <a:lnTo>
                      <a:pt x="1" y="5"/>
                    </a:lnTo>
                    <a:lnTo>
                      <a:pt x="5" y="1"/>
                    </a:lnTo>
                    <a:lnTo>
                      <a:pt x="11" y="0"/>
                    </a:lnTo>
                    <a:lnTo>
                      <a:pt x="17" y="1"/>
                    </a:lnTo>
                    <a:lnTo>
                      <a:pt x="20" y="5"/>
                    </a:lnTo>
                    <a:lnTo>
                      <a:pt x="22"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44" name="Freeform 844">
                <a:extLst>
                  <a:ext uri="{FF2B5EF4-FFF2-40B4-BE49-F238E27FC236}">
                    <a16:creationId xmlns:a16="http://schemas.microsoft.com/office/drawing/2014/main" id="{09E287C0-D5EE-4A6D-B75F-66EB0E0C1C68}"/>
                  </a:ext>
                </a:extLst>
              </p:cNvPr>
              <p:cNvSpPr>
                <a:spLocks/>
              </p:cNvSpPr>
              <p:nvPr/>
            </p:nvSpPr>
            <p:spPr bwMode="auto">
              <a:xfrm>
                <a:off x="1436"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2 w 44"/>
                  <a:gd name="T17" fmla="*/ 30 h 44"/>
                  <a:gd name="T18" fmla="*/ 0 w 44"/>
                  <a:gd name="T19" fmla="*/ 22 h 44"/>
                  <a:gd name="T20" fmla="*/ 0 w 44"/>
                  <a:gd name="T21" fmla="*/ 22 h 44"/>
                  <a:gd name="T22" fmla="*/ 2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3" y="22"/>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45" name="Freeform 845">
                <a:extLst>
                  <a:ext uri="{FF2B5EF4-FFF2-40B4-BE49-F238E27FC236}">
                    <a16:creationId xmlns:a16="http://schemas.microsoft.com/office/drawing/2014/main" id="{9473144F-06E1-406B-A080-C11B51ED1029}"/>
                  </a:ext>
                </a:extLst>
              </p:cNvPr>
              <p:cNvSpPr>
                <a:spLocks/>
              </p:cNvSpPr>
              <p:nvPr/>
            </p:nvSpPr>
            <p:spPr bwMode="auto">
              <a:xfrm>
                <a:off x="1436" y="3055"/>
                <a:ext cx="44" cy="44"/>
              </a:xfrm>
              <a:custGeom>
                <a:avLst/>
                <a:gdLst>
                  <a:gd name="T0" fmla="*/ 43 w 44"/>
                  <a:gd name="T1" fmla="*/ 22 h 44"/>
                  <a:gd name="T2" fmla="*/ 42 w 44"/>
                  <a:gd name="T3" fmla="*/ 30 h 44"/>
                  <a:gd name="T4" fmla="*/ 37 w 44"/>
                  <a:gd name="T5" fmla="*/ 37 h 44"/>
                  <a:gd name="T6" fmla="*/ 30 w 44"/>
                  <a:gd name="T7" fmla="*/ 42 h 44"/>
                  <a:gd name="T8" fmla="*/ 22 w 44"/>
                  <a:gd name="T9" fmla="*/ 43 h 44"/>
                  <a:gd name="T10" fmla="*/ 22 w 44"/>
                  <a:gd name="T11" fmla="*/ 43 h 44"/>
                  <a:gd name="T12" fmla="*/ 13 w 44"/>
                  <a:gd name="T13" fmla="*/ 42 h 44"/>
                  <a:gd name="T14" fmla="*/ 6 w 44"/>
                  <a:gd name="T15" fmla="*/ 37 h 44"/>
                  <a:gd name="T16" fmla="*/ 2 w 44"/>
                  <a:gd name="T17" fmla="*/ 30 h 44"/>
                  <a:gd name="T18" fmla="*/ 0 w 44"/>
                  <a:gd name="T19" fmla="*/ 22 h 44"/>
                  <a:gd name="T20" fmla="*/ 0 w 44"/>
                  <a:gd name="T21" fmla="*/ 22 h 44"/>
                  <a:gd name="T22" fmla="*/ 2 w 44"/>
                  <a:gd name="T23" fmla="*/ 13 h 44"/>
                  <a:gd name="T24" fmla="*/ 6 w 44"/>
                  <a:gd name="T25" fmla="*/ 6 h 44"/>
                  <a:gd name="T26" fmla="*/ 13 w 44"/>
                  <a:gd name="T27" fmla="*/ 2 h 44"/>
                  <a:gd name="T28" fmla="*/ 22 w 44"/>
                  <a:gd name="T29" fmla="*/ 0 h 44"/>
                  <a:gd name="T30" fmla="*/ 22 w 44"/>
                  <a:gd name="T31" fmla="*/ 0 h 44"/>
                  <a:gd name="T32" fmla="*/ 30 w 44"/>
                  <a:gd name="T33" fmla="*/ 2 h 44"/>
                  <a:gd name="T34" fmla="*/ 37 w 44"/>
                  <a:gd name="T35" fmla="*/ 6 h 44"/>
                  <a:gd name="T36" fmla="*/ 42 w 44"/>
                  <a:gd name="T37" fmla="*/ 13 h 44"/>
                  <a:gd name="T38" fmla="*/ 43 w 44"/>
                  <a:gd name="T39" fmla="*/ 22 h 44"/>
                  <a:gd name="T40" fmla="*/ 43 w 44"/>
                  <a:gd name="T41" fmla="*/ 22 h 44"/>
                  <a:gd name="T42" fmla="*/ 43 w 44"/>
                  <a:gd name="T43" fmla="*/ 22 h 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44"/>
                  <a:gd name="T68" fmla="*/ 44 w 44"/>
                  <a:gd name="T69" fmla="*/ 44 h 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44">
                    <a:moveTo>
                      <a:pt x="43" y="22"/>
                    </a:moveTo>
                    <a:lnTo>
                      <a:pt x="42" y="30"/>
                    </a:lnTo>
                    <a:lnTo>
                      <a:pt x="37" y="37"/>
                    </a:lnTo>
                    <a:lnTo>
                      <a:pt x="30" y="42"/>
                    </a:lnTo>
                    <a:lnTo>
                      <a:pt x="22" y="43"/>
                    </a:lnTo>
                    <a:lnTo>
                      <a:pt x="13" y="42"/>
                    </a:lnTo>
                    <a:lnTo>
                      <a:pt x="6" y="37"/>
                    </a:lnTo>
                    <a:lnTo>
                      <a:pt x="2" y="30"/>
                    </a:lnTo>
                    <a:lnTo>
                      <a:pt x="0" y="22"/>
                    </a:lnTo>
                    <a:lnTo>
                      <a:pt x="2" y="13"/>
                    </a:lnTo>
                    <a:lnTo>
                      <a:pt x="6" y="6"/>
                    </a:lnTo>
                    <a:lnTo>
                      <a:pt x="13" y="2"/>
                    </a:lnTo>
                    <a:lnTo>
                      <a:pt x="22" y="0"/>
                    </a:lnTo>
                    <a:lnTo>
                      <a:pt x="30" y="2"/>
                    </a:lnTo>
                    <a:lnTo>
                      <a:pt x="37" y="6"/>
                    </a:lnTo>
                    <a:lnTo>
                      <a:pt x="42" y="13"/>
                    </a:lnTo>
                    <a:lnTo>
                      <a:pt x="43" y="22"/>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46" name="Freeform 846">
                <a:extLst>
                  <a:ext uri="{FF2B5EF4-FFF2-40B4-BE49-F238E27FC236}">
                    <a16:creationId xmlns:a16="http://schemas.microsoft.com/office/drawing/2014/main" id="{571FA4E1-D000-42B1-ACAE-A21AA32DCC9E}"/>
                  </a:ext>
                </a:extLst>
              </p:cNvPr>
              <p:cNvSpPr>
                <a:spLocks/>
              </p:cNvSpPr>
              <p:nvPr/>
            </p:nvSpPr>
            <p:spPr bwMode="auto">
              <a:xfrm>
                <a:off x="1447" y="3066"/>
                <a:ext cx="23" cy="23"/>
              </a:xfrm>
              <a:custGeom>
                <a:avLst/>
                <a:gdLst>
                  <a:gd name="T0" fmla="*/ 22 w 23"/>
                  <a:gd name="T1" fmla="*/ 11 h 23"/>
                  <a:gd name="T2" fmla="*/ 20 w 23"/>
                  <a:gd name="T3" fmla="*/ 16 h 23"/>
                  <a:gd name="T4" fmla="*/ 16 w 23"/>
                  <a:gd name="T5" fmla="*/ 20 h 23"/>
                  <a:gd name="T6" fmla="*/ 11 w 23"/>
                  <a:gd name="T7" fmla="*/ 22 h 23"/>
                  <a:gd name="T8" fmla="*/ 11 w 23"/>
                  <a:gd name="T9" fmla="*/ 22 h 23"/>
                  <a:gd name="T10" fmla="*/ 5 w 23"/>
                  <a:gd name="T11" fmla="*/ 20 h 23"/>
                  <a:gd name="T12" fmla="*/ 2 w 23"/>
                  <a:gd name="T13" fmla="*/ 16 h 23"/>
                  <a:gd name="T14" fmla="*/ 0 w 23"/>
                  <a:gd name="T15" fmla="*/ 11 h 23"/>
                  <a:gd name="T16" fmla="*/ 0 w 23"/>
                  <a:gd name="T17" fmla="*/ 11 h 23"/>
                  <a:gd name="T18" fmla="*/ 2 w 23"/>
                  <a:gd name="T19" fmla="*/ 5 h 23"/>
                  <a:gd name="T20" fmla="*/ 5 w 23"/>
                  <a:gd name="T21" fmla="*/ 1 h 23"/>
                  <a:gd name="T22" fmla="*/ 11 w 23"/>
                  <a:gd name="T23" fmla="*/ 0 h 23"/>
                  <a:gd name="T24" fmla="*/ 11 w 23"/>
                  <a:gd name="T25" fmla="*/ 0 h 23"/>
                  <a:gd name="T26" fmla="*/ 16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6" y="20"/>
                    </a:lnTo>
                    <a:lnTo>
                      <a:pt x="11" y="22"/>
                    </a:lnTo>
                    <a:lnTo>
                      <a:pt x="5" y="20"/>
                    </a:lnTo>
                    <a:lnTo>
                      <a:pt x="2" y="16"/>
                    </a:lnTo>
                    <a:lnTo>
                      <a:pt x="0" y="11"/>
                    </a:lnTo>
                    <a:lnTo>
                      <a:pt x="2" y="5"/>
                    </a:lnTo>
                    <a:lnTo>
                      <a:pt x="5" y="1"/>
                    </a:lnTo>
                    <a:lnTo>
                      <a:pt x="11" y="0"/>
                    </a:lnTo>
                    <a:lnTo>
                      <a:pt x="16" y="1"/>
                    </a:lnTo>
                    <a:lnTo>
                      <a:pt x="20" y="5"/>
                    </a:lnTo>
                    <a:lnTo>
                      <a:pt x="22" y="1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47" name="Freeform 847">
                <a:extLst>
                  <a:ext uri="{FF2B5EF4-FFF2-40B4-BE49-F238E27FC236}">
                    <a16:creationId xmlns:a16="http://schemas.microsoft.com/office/drawing/2014/main" id="{49D60996-2C23-4FB8-BB77-AF21C76488E4}"/>
                  </a:ext>
                </a:extLst>
              </p:cNvPr>
              <p:cNvSpPr>
                <a:spLocks/>
              </p:cNvSpPr>
              <p:nvPr/>
            </p:nvSpPr>
            <p:spPr bwMode="auto">
              <a:xfrm>
                <a:off x="1447" y="3066"/>
                <a:ext cx="23" cy="23"/>
              </a:xfrm>
              <a:custGeom>
                <a:avLst/>
                <a:gdLst>
                  <a:gd name="T0" fmla="*/ 22 w 23"/>
                  <a:gd name="T1" fmla="*/ 11 h 23"/>
                  <a:gd name="T2" fmla="*/ 20 w 23"/>
                  <a:gd name="T3" fmla="*/ 16 h 23"/>
                  <a:gd name="T4" fmla="*/ 16 w 23"/>
                  <a:gd name="T5" fmla="*/ 20 h 23"/>
                  <a:gd name="T6" fmla="*/ 11 w 23"/>
                  <a:gd name="T7" fmla="*/ 22 h 23"/>
                  <a:gd name="T8" fmla="*/ 11 w 23"/>
                  <a:gd name="T9" fmla="*/ 22 h 23"/>
                  <a:gd name="T10" fmla="*/ 5 w 23"/>
                  <a:gd name="T11" fmla="*/ 20 h 23"/>
                  <a:gd name="T12" fmla="*/ 2 w 23"/>
                  <a:gd name="T13" fmla="*/ 16 h 23"/>
                  <a:gd name="T14" fmla="*/ 0 w 23"/>
                  <a:gd name="T15" fmla="*/ 11 h 23"/>
                  <a:gd name="T16" fmla="*/ 0 w 23"/>
                  <a:gd name="T17" fmla="*/ 11 h 23"/>
                  <a:gd name="T18" fmla="*/ 2 w 23"/>
                  <a:gd name="T19" fmla="*/ 5 h 23"/>
                  <a:gd name="T20" fmla="*/ 5 w 23"/>
                  <a:gd name="T21" fmla="*/ 1 h 23"/>
                  <a:gd name="T22" fmla="*/ 11 w 23"/>
                  <a:gd name="T23" fmla="*/ 0 h 23"/>
                  <a:gd name="T24" fmla="*/ 11 w 23"/>
                  <a:gd name="T25" fmla="*/ 0 h 23"/>
                  <a:gd name="T26" fmla="*/ 16 w 23"/>
                  <a:gd name="T27" fmla="*/ 1 h 23"/>
                  <a:gd name="T28" fmla="*/ 20 w 23"/>
                  <a:gd name="T29" fmla="*/ 5 h 23"/>
                  <a:gd name="T30" fmla="*/ 22 w 23"/>
                  <a:gd name="T31" fmla="*/ 11 h 23"/>
                  <a:gd name="T32" fmla="*/ 22 w 23"/>
                  <a:gd name="T33" fmla="*/ 11 h 23"/>
                  <a:gd name="T34" fmla="*/ 22 w 23"/>
                  <a:gd name="T35" fmla="*/ 11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23"/>
                  <a:gd name="T56" fmla="*/ 23 w 23"/>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23">
                    <a:moveTo>
                      <a:pt x="22" y="11"/>
                    </a:moveTo>
                    <a:lnTo>
                      <a:pt x="20" y="16"/>
                    </a:lnTo>
                    <a:lnTo>
                      <a:pt x="16" y="20"/>
                    </a:lnTo>
                    <a:lnTo>
                      <a:pt x="11" y="22"/>
                    </a:lnTo>
                    <a:lnTo>
                      <a:pt x="5" y="20"/>
                    </a:lnTo>
                    <a:lnTo>
                      <a:pt x="2" y="16"/>
                    </a:lnTo>
                    <a:lnTo>
                      <a:pt x="0" y="11"/>
                    </a:lnTo>
                    <a:lnTo>
                      <a:pt x="2" y="5"/>
                    </a:lnTo>
                    <a:lnTo>
                      <a:pt x="5" y="1"/>
                    </a:lnTo>
                    <a:lnTo>
                      <a:pt x="11" y="0"/>
                    </a:lnTo>
                    <a:lnTo>
                      <a:pt x="16" y="1"/>
                    </a:lnTo>
                    <a:lnTo>
                      <a:pt x="20" y="5"/>
                    </a:lnTo>
                    <a:lnTo>
                      <a:pt x="22" y="1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48" name="Freeform 848">
                <a:extLst>
                  <a:ext uri="{FF2B5EF4-FFF2-40B4-BE49-F238E27FC236}">
                    <a16:creationId xmlns:a16="http://schemas.microsoft.com/office/drawing/2014/main" id="{B6F2BC39-3BAF-49BC-A385-8C478399E09E}"/>
                  </a:ext>
                </a:extLst>
              </p:cNvPr>
              <p:cNvSpPr>
                <a:spLocks/>
              </p:cNvSpPr>
              <p:nvPr/>
            </p:nvSpPr>
            <p:spPr bwMode="auto">
              <a:xfrm>
                <a:off x="1330" y="3056"/>
                <a:ext cx="122" cy="38"/>
              </a:xfrm>
              <a:custGeom>
                <a:avLst/>
                <a:gdLst>
                  <a:gd name="T0" fmla="*/ 106 w 122"/>
                  <a:gd name="T1" fmla="*/ 21 h 38"/>
                  <a:gd name="T2" fmla="*/ 108 w 122"/>
                  <a:gd name="T3" fmla="*/ 11 h 38"/>
                  <a:gd name="T4" fmla="*/ 113 w 122"/>
                  <a:gd name="T5" fmla="*/ 4 h 38"/>
                  <a:gd name="T6" fmla="*/ 121 w 122"/>
                  <a:gd name="T7" fmla="*/ 0 h 38"/>
                  <a:gd name="T8" fmla="*/ 121 w 122"/>
                  <a:gd name="T9" fmla="*/ 0 h 38"/>
                  <a:gd name="T10" fmla="*/ 113 w 122"/>
                  <a:gd name="T11" fmla="*/ 1 h 38"/>
                  <a:gd name="T12" fmla="*/ 105 w 122"/>
                  <a:gd name="T13" fmla="*/ 2 h 38"/>
                  <a:gd name="T14" fmla="*/ 97 w 122"/>
                  <a:gd name="T15" fmla="*/ 3 h 38"/>
                  <a:gd name="T16" fmla="*/ 89 w 122"/>
                  <a:gd name="T17" fmla="*/ 3 h 38"/>
                  <a:gd name="T18" fmla="*/ 81 w 122"/>
                  <a:gd name="T19" fmla="*/ 4 h 38"/>
                  <a:gd name="T20" fmla="*/ 73 w 122"/>
                  <a:gd name="T21" fmla="*/ 4 h 38"/>
                  <a:gd name="T22" fmla="*/ 65 w 122"/>
                  <a:gd name="T23" fmla="*/ 4 h 38"/>
                  <a:gd name="T24" fmla="*/ 57 w 122"/>
                  <a:gd name="T25" fmla="*/ 4 h 38"/>
                  <a:gd name="T26" fmla="*/ 49 w 122"/>
                  <a:gd name="T27" fmla="*/ 4 h 38"/>
                  <a:gd name="T28" fmla="*/ 41 w 122"/>
                  <a:gd name="T29" fmla="*/ 3 h 38"/>
                  <a:gd name="T30" fmla="*/ 33 w 122"/>
                  <a:gd name="T31" fmla="*/ 3 h 38"/>
                  <a:gd name="T32" fmla="*/ 25 w 122"/>
                  <a:gd name="T33" fmla="*/ 2 h 38"/>
                  <a:gd name="T34" fmla="*/ 17 w 122"/>
                  <a:gd name="T35" fmla="*/ 2 h 38"/>
                  <a:gd name="T36" fmla="*/ 8 w 122"/>
                  <a:gd name="T37" fmla="*/ 1 h 38"/>
                  <a:gd name="T38" fmla="*/ 0 w 122"/>
                  <a:gd name="T39" fmla="*/ 0 h 38"/>
                  <a:gd name="T40" fmla="*/ 0 w 122"/>
                  <a:gd name="T41" fmla="*/ 0 h 38"/>
                  <a:gd name="T42" fmla="*/ 7 w 122"/>
                  <a:gd name="T43" fmla="*/ 4 h 38"/>
                  <a:gd name="T44" fmla="*/ 12 w 122"/>
                  <a:gd name="T45" fmla="*/ 11 h 38"/>
                  <a:gd name="T46" fmla="*/ 14 w 122"/>
                  <a:gd name="T47" fmla="*/ 21 h 38"/>
                  <a:gd name="T48" fmla="*/ 14 w 122"/>
                  <a:gd name="T49" fmla="*/ 21 h 38"/>
                  <a:gd name="T50" fmla="*/ 13 w 122"/>
                  <a:gd name="T51" fmla="*/ 28 h 38"/>
                  <a:gd name="T52" fmla="*/ 11 w 122"/>
                  <a:gd name="T53" fmla="*/ 32 h 38"/>
                  <a:gd name="T54" fmla="*/ 8 w 122"/>
                  <a:gd name="T55" fmla="*/ 36 h 38"/>
                  <a:gd name="T56" fmla="*/ 8 w 122"/>
                  <a:gd name="T57" fmla="*/ 36 h 38"/>
                  <a:gd name="T58" fmla="*/ 15 w 122"/>
                  <a:gd name="T59" fmla="*/ 32 h 38"/>
                  <a:gd name="T60" fmla="*/ 23 w 122"/>
                  <a:gd name="T61" fmla="*/ 29 h 38"/>
                  <a:gd name="T62" fmla="*/ 30 w 122"/>
                  <a:gd name="T63" fmla="*/ 26 h 38"/>
                  <a:gd name="T64" fmla="*/ 37 w 122"/>
                  <a:gd name="T65" fmla="*/ 24 h 38"/>
                  <a:gd name="T66" fmla="*/ 44 w 122"/>
                  <a:gd name="T67" fmla="*/ 22 h 38"/>
                  <a:gd name="T68" fmla="*/ 51 w 122"/>
                  <a:gd name="T69" fmla="*/ 21 h 38"/>
                  <a:gd name="T70" fmla="*/ 58 w 122"/>
                  <a:gd name="T71" fmla="*/ 21 h 38"/>
                  <a:gd name="T72" fmla="*/ 65 w 122"/>
                  <a:gd name="T73" fmla="*/ 21 h 38"/>
                  <a:gd name="T74" fmla="*/ 72 w 122"/>
                  <a:gd name="T75" fmla="*/ 22 h 38"/>
                  <a:gd name="T76" fmla="*/ 79 w 122"/>
                  <a:gd name="T77" fmla="*/ 23 h 38"/>
                  <a:gd name="T78" fmla="*/ 85 w 122"/>
                  <a:gd name="T79" fmla="*/ 25 h 38"/>
                  <a:gd name="T80" fmla="*/ 92 w 122"/>
                  <a:gd name="T81" fmla="*/ 27 h 38"/>
                  <a:gd name="T82" fmla="*/ 99 w 122"/>
                  <a:gd name="T83" fmla="*/ 30 h 38"/>
                  <a:gd name="T84" fmla="*/ 106 w 122"/>
                  <a:gd name="T85" fmla="*/ 33 h 38"/>
                  <a:gd name="T86" fmla="*/ 113 w 122"/>
                  <a:gd name="T87" fmla="*/ 37 h 38"/>
                  <a:gd name="T88" fmla="*/ 113 w 122"/>
                  <a:gd name="T89" fmla="*/ 37 h 38"/>
                  <a:gd name="T90" fmla="*/ 110 w 122"/>
                  <a:gd name="T91" fmla="*/ 33 h 38"/>
                  <a:gd name="T92" fmla="*/ 107 w 122"/>
                  <a:gd name="T93" fmla="*/ 28 h 38"/>
                  <a:gd name="T94" fmla="*/ 106 w 122"/>
                  <a:gd name="T95" fmla="*/ 21 h 38"/>
                  <a:gd name="T96" fmla="*/ 106 w 122"/>
                  <a:gd name="T97" fmla="*/ 21 h 38"/>
                  <a:gd name="T98" fmla="*/ 106 w 122"/>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2"/>
                  <a:gd name="T151" fmla="*/ 0 h 38"/>
                  <a:gd name="T152" fmla="*/ 122 w 122"/>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2" h="38">
                    <a:moveTo>
                      <a:pt x="106" y="21"/>
                    </a:moveTo>
                    <a:lnTo>
                      <a:pt x="108" y="11"/>
                    </a:lnTo>
                    <a:lnTo>
                      <a:pt x="113" y="4"/>
                    </a:lnTo>
                    <a:lnTo>
                      <a:pt x="121" y="0"/>
                    </a:lnTo>
                    <a:lnTo>
                      <a:pt x="113" y="1"/>
                    </a:lnTo>
                    <a:lnTo>
                      <a:pt x="105" y="2"/>
                    </a:lnTo>
                    <a:lnTo>
                      <a:pt x="97" y="3"/>
                    </a:lnTo>
                    <a:lnTo>
                      <a:pt x="89" y="3"/>
                    </a:lnTo>
                    <a:lnTo>
                      <a:pt x="81" y="4"/>
                    </a:lnTo>
                    <a:lnTo>
                      <a:pt x="73" y="4"/>
                    </a:lnTo>
                    <a:lnTo>
                      <a:pt x="65" y="4"/>
                    </a:lnTo>
                    <a:lnTo>
                      <a:pt x="57" y="4"/>
                    </a:lnTo>
                    <a:lnTo>
                      <a:pt x="49" y="4"/>
                    </a:lnTo>
                    <a:lnTo>
                      <a:pt x="41" y="3"/>
                    </a:lnTo>
                    <a:lnTo>
                      <a:pt x="33" y="3"/>
                    </a:lnTo>
                    <a:lnTo>
                      <a:pt x="25" y="2"/>
                    </a:lnTo>
                    <a:lnTo>
                      <a:pt x="17" y="2"/>
                    </a:lnTo>
                    <a:lnTo>
                      <a:pt x="8" y="1"/>
                    </a:lnTo>
                    <a:lnTo>
                      <a:pt x="0" y="0"/>
                    </a:lnTo>
                    <a:lnTo>
                      <a:pt x="7" y="4"/>
                    </a:lnTo>
                    <a:lnTo>
                      <a:pt x="12" y="11"/>
                    </a:lnTo>
                    <a:lnTo>
                      <a:pt x="14" y="21"/>
                    </a:lnTo>
                    <a:lnTo>
                      <a:pt x="13" y="28"/>
                    </a:lnTo>
                    <a:lnTo>
                      <a:pt x="11" y="32"/>
                    </a:lnTo>
                    <a:lnTo>
                      <a:pt x="8" y="36"/>
                    </a:lnTo>
                    <a:lnTo>
                      <a:pt x="15" y="32"/>
                    </a:lnTo>
                    <a:lnTo>
                      <a:pt x="23" y="29"/>
                    </a:lnTo>
                    <a:lnTo>
                      <a:pt x="30" y="26"/>
                    </a:lnTo>
                    <a:lnTo>
                      <a:pt x="37" y="24"/>
                    </a:lnTo>
                    <a:lnTo>
                      <a:pt x="44" y="22"/>
                    </a:lnTo>
                    <a:lnTo>
                      <a:pt x="51" y="21"/>
                    </a:lnTo>
                    <a:lnTo>
                      <a:pt x="58" y="21"/>
                    </a:lnTo>
                    <a:lnTo>
                      <a:pt x="65" y="21"/>
                    </a:lnTo>
                    <a:lnTo>
                      <a:pt x="72" y="22"/>
                    </a:lnTo>
                    <a:lnTo>
                      <a:pt x="79" y="23"/>
                    </a:lnTo>
                    <a:lnTo>
                      <a:pt x="85" y="25"/>
                    </a:lnTo>
                    <a:lnTo>
                      <a:pt x="92" y="27"/>
                    </a:lnTo>
                    <a:lnTo>
                      <a:pt x="99" y="30"/>
                    </a:lnTo>
                    <a:lnTo>
                      <a:pt x="106" y="33"/>
                    </a:lnTo>
                    <a:lnTo>
                      <a:pt x="113" y="37"/>
                    </a:lnTo>
                    <a:lnTo>
                      <a:pt x="110" y="33"/>
                    </a:lnTo>
                    <a:lnTo>
                      <a:pt x="107" y="28"/>
                    </a:lnTo>
                    <a:lnTo>
                      <a:pt x="106" y="21"/>
                    </a:lnTo>
                  </a:path>
                </a:pathLst>
              </a:custGeom>
              <a:solidFill>
                <a:srgbClr val="FFFF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US"/>
              </a:p>
            </p:txBody>
          </p:sp>
          <p:sp>
            <p:nvSpPr>
              <p:cNvPr id="8049" name="Freeform 849">
                <a:extLst>
                  <a:ext uri="{FF2B5EF4-FFF2-40B4-BE49-F238E27FC236}">
                    <a16:creationId xmlns:a16="http://schemas.microsoft.com/office/drawing/2014/main" id="{79864B78-4F26-486D-BA82-11CC0416928C}"/>
                  </a:ext>
                </a:extLst>
              </p:cNvPr>
              <p:cNvSpPr>
                <a:spLocks/>
              </p:cNvSpPr>
              <p:nvPr/>
            </p:nvSpPr>
            <p:spPr bwMode="auto">
              <a:xfrm>
                <a:off x="1330" y="3056"/>
                <a:ext cx="122" cy="38"/>
              </a:xfrm>
              <a:custGeom>
                <a:avLst/>
                <a:gdLst>
                  <a:gd name="T0" fmla="*/ 106 w 122"/>
                  <a:gd name="T1" fmla="*/ 21 h 38"/>
                  <a:gd name="T2" fmla="*/ 108 w 122"/>
                  <a:gd name="T3" fmla="*/ 11 h 38"/>
                  <a:gd name="T4" fmla="*/ 113 w 122"/>
                  <a:gd name="T5" fmla="*/ 4 h 38"/>
                  <a:gd name="T6" fmla="*/ 121 w 122"/>
                  <a:gd name="T7" fmla="*/ 0 h 38"/>
                  <a:gd name="T8" fmla="*/ 121 w 122"/>
                  <a:gd name="T9" fmla="*/ 0 h 38"/>
                  <a:gd name="T10" fmla="*/ 113 w 122"/>
                  <a:gd name="T11" fmla="*/ 1 h 38"/>
                  <a:gd name="T12" fmla="*/ 105 w 122"/>
                  <a:gd name="T13" fmla="*/ 2 h 38"/>
                  <a:gd name="T14" fmla="*/ 97 w 122"/>
                  <a:gd name="T15" fmla="*/ 3 h 38"/>
                  <a:gd name="T16" fmla="*/ 89 w 122"/>
                  <a:gd name="T17" fmla="*/ 3 h 38"/>
                  <a:gd name="T18" fmla="*/ 81 w 122"/>
                  <a:gd name="T19" fmla="*/ 4 h 38"/>
                  <a:gd name="T20" fmla="*/ 73 w 122"/>
                  <a:gd name="T21" fmla="*/ 4 h 38"/>
                  <a:gd name="T22" fmla="*/ 65 w 122"/>
                  <a:gd name="T23" fmla="*/ 4 h 38"/>
                  <a:gd name="T24" fmla="*/ 57 w 122"/>
                  <a:gd name="T25" fmla="*/ 4 h 38"/>
                  <a:gd name="T26" fmla="*/ 49 w 122"/>
                  <a:gd name="T27" fmla="*/ 4 h 38"/>
                  <a:gd name="T28" fmla="*/ 41 w 122"/>
                  <a:gd name="T29" fmla="*/ 3 h 38"/>
                  <a:gd name="T30" fmla="*/ 33 w 122"/>
                  <a:gd name="T31" fmla="*/ 3 h 38"/>
                  <a:gd name="T32" fmla="*/ 25 w 122"/>
                  <a:gd name="T33" fmla="*/ 2 h 38"/>
                  <a:gd name="T34" fmla="*/ 17 w 122"/>
                  <a:gd name="T35" fmla="*/ 2 h 38"/>
                  <a:gd name="T36" fmla="*/ 8 w 122"/>
                  <a:gd name="T37" fmla="*/ 1 h 38"/>
                  <a:gd name="T38" fmla="*/ 0 w 122"/>
                  <a:gd name="T39" fmla="*/ 0 h 38"/>
                  <a:gd name="T40" fmla="*/ 0 w 122"/>
                  <a:gd name="T41" fmla="*/ 0 h 38"/>
                  <a:gd name="T42" fmla="*/ 7 w 122"/>
                  <a:gd name="T43" fmla="*/ 4 h 38"/>
                  <a:gd name="T44" fmla="*/ 12 w 122"/>
                  <a:gd name="T45" fmla="*/ 11 h 38"/>
                  <a:gd name="T46" fmla="*/ 14 w 122"/>
                  <a:gd name="T47" fmla="*/ 21 h 38"/>
                  <a:gd name="T48" fmla="*/ 14 w 122"/>
                  <a:gd name="T49" fmla="*/ 21 h 38"/>
                  <a:gd name="T50" fmla="*/ 13 w 122"/>
                  <a:gd name="T51" fmla="*/ 28 h 38"/>
                  <a:gd name="T52" fmla="*/ 11 w 122"/>
                  <a:gd name="T53" fmla="*/ 32 h 38"/>
                  <a:gd name="T54" fmla="*/ 8 w 122"/>
                  <a:gd name="T55" fmla="*/ 36 h 38"/>
                  <a:gd name="T56" fmla="*/ 8 w 122"/>
                  <a:gd name="T57" fmla="*/ 36 h 38"/>
                  <a:gd name="T58" fmla="*/ 15 w 122"/>
                  <a:gd name="T59" fmla="*/ 32 h 38"/>
                  <a:gd name="T60" fmla="*/ 23 w 122"/>
                  <a:gd name="T61" fmla="*/ 29 h 38"/>
                  <a:gd name="T62" fmla="*/ 30 w 122"/>
                  <a:gd name="T63" fmla="*/ 26 h 38"/>
                  <a:gd name="T64" fmla="*/ 37 w 122"/>
                  <a:gd name="T65" fmla="*/ 24 h 38"/>
                  <a:gd name="T66" fmla="*/ 44 w 122"/>
                  <a:gd name="T67" fmla="*/ 22 h 38"/>
                  <a:gd name="T68" fmla="*/ 51 w 122"/>
                  <a:gd name="T69" fmla="*/ 21 h 38"/>
                  <a:gd name="T70" fmla="*/ 58 w 122"/>
                  <a:gd name="T71" fmla="*/ 21 h 38"/>
                  <a:gd name="T72" fmla="*/ 65 w 122"/>
                  <a:gd name="T73" fmla="*/ 21 h 38"/>
                  <a:gd name="T74" fmla="*/ 72 w 122"/>
                  <a:gd name="T75" fmla="*/ 22 h 38"/>
                  <a:gd name="T76" fmla="*/ 79 w 122"/>
                  <a:gd name="T77" fmla="*/ 23 h 38"/>
                  <a:gd name="T78" fmla="*/ 85 w 122"/>
                  <a:gd name="T79" fmla="*/ 25 h 38"/>
                  <a:gd name="T80" fmla="*/ 92 w 122"/>
                  <a:gd name="T81" fmla="*/ 27 h 38"/>
                  <a:gd name="T82" fmla="*/ 99 w 122"/>
                  <a:gd name="T83" fmla="*/ 30 h 38"/>
                  <a:gd name="T84" fmla="*/ 106 w 122"/>
                  <a:gd name="T85" fmla="*/ 33 h 38"/>
                  <a:gd name="T86" fmla="*/ 113 w 122"/>
                  <a:gd name="T87" fmla="*/ 37 h 38"/>
                  <a:gd name="T88" fmla="*/ 113 w 122"/>
                  <a:gd name="T89" fmla="*/ 37 h 38"/>
                  <a:gd name="T90" fmla="*/ 110 w 122"/>
                  <a:gd name="T91" fmla="*/ 33 h 38"/>
                  <a:gd name="T92" fmla="*/ 107 w 122"/>
                  <a:gd name="T93" fmla="*/ 28 h 38"/>
                  <a:gd name="T94" fmla="*/ 106 w 122"/>
                  <a:gd name="T95" fmla="*/ 21 h 38"/>
                  <a:gd name="T96" fmla="*/ 106 w 122"/>
                  <a:gd name="T97" fmla="*/ 21 h 38"/>
                  <a:gd name="T98" fmla="*/ 106 w 122"/>
                  <a:gd name="T99" fmla="*/ 21 h 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2"/>
                  <a:gd name="T151" fmla="*/ 0 h 38"/>
                  <a:gd name="T152" fmla="*/ 122 w 122"/>
                  <a:gd name="T153" fmla="*/ 38 h 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2" h="38">
                    <a:moveTo>
                      <a:pt x="106" y="21"/>
                    </a:moveTo>
                    <a:lnTo>
                      <a:pt x="108" y="11"/>
                    </a:lnTo>
                    <a:lnTo>
                      <a:pt x="113" y="4"/>
                    </a:lnTo>
                    <a:lnTo>
                      <a:pt x="121" y="0"/>
                    </a:lnTo>
                    <a:lnTo>
                      <a:pt x="113" y="1"/>
                    </a:lnTo>
                    <a:lnTo>
                      <a:pt x="105" y="2"/>
                    </a:lnTo>
                    <a:lnTo>
                      <a:pt x="97" y="3"/>
                    </a:lnTo>
                    <a:lnTo>
                      <a:pt x="89" y="3"/>
                    </a:lnTo>
                    <a:lnTo>
                      <a:pt x="81" y="4"/>
                    </a:lnTo>
                    <a:lnTo>
                      <a:pt x="73" y="4"/>
                    </a:lnTo>
                    <a:lnTo>
                      <a:pt x="65" y="4"/>
                    </a:lnTo>
                    <a:lnTo>
                      <a:pt x="57" y="4"/>
                    </a:lnTo>
                    <a:lnTo>
                      <a:pt x="49" y="4"/>
                    </a:lnTo>
                    <a:lnTo>
                      <a:pt x="41" y="3"/>
                    </a:lnTo>
                    <a:lnTo>
                      <a:pt x="33" y="3"/>
                    </a:lnTo>
                    <a:lnTo>
                      <a:pt x="25" y="2"/>
                    </a:lnTo>
                    <a:lnTo>
                      <a:pt x="17" y="2"/>
                    </a:lnTo>
                    <a:lnTo>
                      <a:pt x="8" y="1"/>
                    </a:lnTo>
                    <a:lnTo>
                      <a:pt x="0" y="0"/>
                    </a:lnTo>
                    <a:lnTo>
                      <a:pt x="7" y="4"/>
                    </a:lnTo>
                    <a:lnTo>
                      <a:pt x="12" y="11"/>
                    </a:lnTo>
                    <a:lnTo>
                      <a:pt x="14" y="21"/>
                    </a:lnTo>
                    <a:lnTo>
                      <a:pt x="13" y="28"/>
                    </a:lnTo>
                    <a:lnTo>
                      <a:pt x="11" y="32"/>
                    </a:lnTo>
                    <a:lnTo>
                      <a:pt x="8" y="36"/>
                    </a:lnTo>
                    <a:lnTo>
                      <a:pt x="15" y="32"/>
                    </a:lnTo>
                    <a:lnTo>
                      <a:pt x="23" y="29"/>
                    </a:lnTo>
                    <a:lnTo>
                      <a:pt x="30" y="26"/>
                    </a:lnTo>
                    <a:lnTo>
                      <a:pt x="37" y="24"/>
                    </a:lnTo>
                    <a:lnTo>
                      <a:pt x="44" y="22"/>
                    </a:lnTo>
                    <a:lnTo>
                      <a:pt x="51" y="21"/>
                    </a:lnTo>
                    <a:lnTo>
                      <a:pt x="58" y="21"/>
                    </a:lnTo>
                    <a:lnTo>
                      <a:pt x="65" y="21"/>
                    </a:lnTo>
                    <a:lnTo>
                      <a:pt x="72" y="22"/>
                    </a:lnTo>
                    <a:lnTo>
                      <a:pt x="79" y="23"/>
                    </a:lnTo>
                    <a:lnTo>
                      <a:pt x="85" y="25"/>
                    </a:lnTo>
                    <a:lnTo>
                      <a:pt x="92" y="27"/>
                    </a:lnTo>
                    <a:lnTo>
                      <a:pt x="99" y="30"/>
                    </a:lnTo>
                    <a:lnTo>
                      <a:pt x="106" y="33"/>
                    </a:lnTo>
                    <a:lnTo>
                      <a:pt x="113" y="37"/>
                    </a:lnTo>
                    <a:lnTo>
                      <a:pt x="110" y="33"/>
                    </a:lnTo>
                    <a:lnTo>
                      <a:pt x="107" y="28"/>
                    </a:lnTo>
                    <a:lnTo>
                      <a:pt x="106" y="21"/>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7205" name="TextBox 2">
              <a:extLst>
                <a:ext uri="{FF2B5EF4-FFF2-40B4-BE49-F238E27FC236}">
                  <a16:creationId xmlns:a16="http://schemas.microsoft.com/office/drawing/2014/main" id="{D9BAB967-C4E7-43C3-9000-49634DA2174C}"/>
                </a:ext>
              </a:extLst>
            </p:cNvPr>
            <p:cNvSpPr txBox="1">
              <a:spLocks noChangeArrowheads="1"/>
            </p:cNvSpPr>
            <p:nvPr/>
          </p:nvSpPr>
          <p:spPr bwMode="auto">
            <a:xfrm>
              <a:off x="631680" y="5450888"/>
              <a:ext cx="1730519"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300" b="1">
                  <a:solidFill>
                    <a:srgbClr val="FF0000"/>
                  </a:solidFill>
                </a:rPr>
                <a:t>Columbus-Lowndes</a:t>
              </a:r>
            </a:p>
          </p:txBody>
        </p:sp>
      </p:grpSp>
      <p:grpSp>
        <p:nvGrpSpPr>
          <p:cNvPr id="7182" name="Group 1702">
            <a:extLst>
              <a:ext uri="{FF2B5EF4-FFF2-40B4-BE49-F238E27FC236}">
                <a16:creationId xmlns:a16="http://schemas.microsoft.com/office/drawing/2014/main" id="{6734255D-3672-44CF-AC69-12D87F43CC64}"/>
              </a:ext>
            </a:extLst>
          </p:cNvPr>
          <p:cNvGrpSpPr>
            <a:grpSpLocks/>
          </p:cNvGrpSpPr>
          <p:nvPr/>
        </p:nvGrpSpPr>
        <p:grpSpPr bwMode="auto">
          <a:xfrm>
            <a:off x="6582890" y="4867275"/>
            <a:ext cx="960438" cy="771525"/>
            <a:chOff x="5077470" y="4867733"/>
            <a:chExt cx="960120" cy="771067"/>
          </a:xfrm>
        </p:grpSpPr>
        <p:sp>
          <p:nvSpPr>
            <p:cNvPr id="16" name="Text Box 15330">
              <a:extLst>
                <a:ext uri="{FF2B5EF4-FFF2-40B4-BE49-F238E27FC236}">
                  <a16:creationId xmlns:a16="http://schemas.microsoft.com/office/drawing/2014/main" id="{5AF529EA-27B1-4B34-B2A3-59656F200B90}"/>
                </a:ext>
              </a:extLst>
            </p:cNvPr>
            <p:cNvSpPr txBox="1">
              <a:spLocks noChangeArrowheads="1"/>
            </p:cNvSpPr>
            <p:nvPr/>
          </p:nvSpPr>
          <p:spPr bwMode="auto">
            <a:xfrm>
              <a:off x="5130204" y="5361801"/>
              <a:ext cx="854652" cy="276999"/>
            </a:xfrm>
            <a:prstGeom prst="rect">
              <a:avLst/>
            </a:prstGeom>
            <a:noFill/>
            <a:ln>
              <a:noFill/>
              <a:headEnd type="none" w="sm" len="sm"/>
              <a:tailEnd type="none" w="sm" len="sm"/>
            </a:ln>
          </p:spPr>
          <p:style>
            <a:lnRef idx="2">
              <a:schemeClr val="accent3"/>
            </a:lnRef>
            <a:fillRef idx="1">
              <a:schemeClr val="lt1"/>
            </a:fillRef>
            <a:effectRef idx="0">
              <a:schemeClr val="accent3"/>
            </a:effectRef>
            <a:fontRef idx="minor">
              <a:schemeClr val="dk1"/>
            </a:fontRef>
          </p:style>
          <p:txBody>
            <a:bodyPr>
              <a:spAutoFit/>
            </a:bodyPr>
            <a:lstStyle/>
            <a:p>
              <a:pPr algn="ctr" eaLnBrk="1" hangingPunct="1">
                <a:spcBef>
                  <a:spcPct val="50000"/>
                </a:spcBef>
                <a:defRPr/>
              </a:pPr>
              <a:r>
                <a:rPr lang="en-US" sz="1200" b="1" dirty="0">
                  <a:solidFill>
                    <a:srgbClr val="000000"/>
                  </a:solidFill>
                </a:rPr>
                <a:t>Artesia</a:t>
              </a:r>
              <a:endParaRPr lang="en-US" sz="1200" b="1" dirty="0">
                <a:solidFill>
                  <a:srgbClr val="000000"/>
                </a:solidFill>
                <a:effectLst>
                  <a:glow rad="101600">
                    <a:schemeClr val="accent1">
                      <a:satMod val="175000"/>
                      <a:alpha val="40000"/>
                    </a:schemeClr>
                  </a:glow>
                </a:effectLst>
              </a:endParaRPr>
            </a:p>
          </p:txBody>
        </p:sp>
        <p:pic>
          <p:nvPicPr>
            <p:cNvPr id="7203" name="Picture 15331" descr="libpic1a">
              <a:extLst>
                <a:ext uri="{FF2B5EF4-FFF2-40B4-BE49-F238E27FC236}">
                  <a16:creationId xmlns:a16="http://schemas.microsoft.com/office/drawing/2014/main" id="{6ECB0744-9563-466C-9BEC-0D63538E03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7470" y="4867733"/>
              <a:ext cx="960120" cy="472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183" name="Group 1703">
            <a:extLst>
              <a:ext uri="{FF2B5EF4-FFF2-40B4-BE49-F238E27FC236}">
                <a16:creationId xmlns:a16="http://schemas.microsoft.com/office/drawing/2014/main" id="{A4817230-F3A7-4BA8-8035-2ADB449C813C}"/>
              </a:ext>
            </a:extLst>
          </p:cNvPr>
          <p:cNvGrpSpPr>
            <a:grpSpLocks/>
          </p:cNvGrpSpPr>
          <p:nvPr/>
        </p:nvGrpSpPr>
        <p:grpSpPr bwMode="auto">
          <a:xfrm>
            <a:off x="9154760" y="4856163"/>
            <a:ext cx="960438" cy="750888"/>
            <a:chOff x="7620000" y="4867733"/>
            <a:chExt cx="960120" cy="749944"/>
          </a:xfrm>
        </p:grpSpPr>
        <p:sp>
          <p:nvSpPr>
            <p:cNvPr id="22" name="Text Box 15339">
              <a:extLst>
                <a:ext uri="{FF2B5EF4-FFF2-40B4-BE49-F238E27FC236}">
                  <a16:creationId xmlns:a16="http://schemas.microsoft.com/office/drawing/2014/main" id="{C580E8A0-F811-4A05-824E-FA5486EFEEAE}"/>
                </a:ext>
              </a:extLst>
            </p:cNvPr>
            <p:cNvSpPr txBox="1">
              <a:spLocks noChangeArrowheads="1"/>
            </p:cNvSpPr>
            <p:nvPr/>
          </p:nvSpPr>
          <p:spPr bwMode="auto">
            <a:xfrm>
              <a:off x="7681893" y="5340213"/>
              <a:ext cx="853792" cy="277464"/>
            </a:xfrm>
            <a:prstGeom prst="rect">
              <a:avLst/>
            </a:prstGeom>
            <a:noFill/>
            <a:ln>
              <a:noFill/>
              <a:headEnd type="none" w="sm" len="sm"/>
              <a:tailEnd type="none" w="sm" len="sm"/>
            </a:ln>
          </p:spPr>
          <p:style>
            <a:lnRef idx="2">
              <a:schemeClr val="accent3"/>
            </a:lnRef>
            <a:fillRef idx="1">
              <a:schemeClr val="lt1"/>
            </a:fillRef>
            <a:effectRef idx="0">
              <a:schemeClr val="accent3"/>
            </a:effectRef>
            <a:fontRef idx="minor">
              <a:schemeClr val="dk1"/>
            </a:fontRef>
          </p:style>
          <p:txBody>
            <a:bodyPr>
              <a:spAutoFit/>
            </a:bodyPr>
            <a:lstStyle/>
            <a:p>
              <a:pPr eaLnBrk="1" hangingPunct="1">
                <a:spcBef>
                  <a:spcPct val="50000"/>
                </a:spcBef>
                <a:defRPr/>
              </a:pPr>
              <a:r>
                <a:rPr lang="en-US" sz="1200" b="1" dirty="0">
                  <a:solidFill>
                    <a:srgbClr val="000000"/>
                  </a:solidFill>
                </a:rPr>
                <a:t>Crawford</a:t>
              </a:r>
            </a:p>
          </p:txBody>
        </p:sp>
        <p:pic>
          <p:nvPicPr>
            <p:cNvPr id="7201" name="Picture 15331" descr="libpic1a">
              <a:extLst>
                <a:ext uri="{FF2B5EF4-FFF2-40B4-BE49-F238E27FC236}">
                  <a16:creationId xmlns:a16="http://schemas.microsoft.com/office/drawing/2014/main" id="{9A1EF285-5B05-4373-8E1F-2DB65F9709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4867733"/>
              <a:ext cx="960120" cy="472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184" name="Group 1725">
            <a:extLst>
              <a:ext uri="{FF2B5EF4-FFF2-40B4-BE49-F238E27FC236}">
                <a16:creationId xmlns:a16="http://schemas.microsoft.com/office/drawing/2014/main" id="{F1EF0A0D-725D-4C31-9C3B-DC854E20C21B}"/>
              </a:ext>
            </a:extLst>
          </p:cNvPr>
          <p:cNvGrpSpPr>
            <a:grpSpLocks/>
          </p:cNvGrpSpPr>
          <p:nvPr/>
        </p:nvGrpSpPr>
        <p:grpSpPr bwMode="auto">
          <a:xfrm>
            <a:off x="5732464" y="1493839"/>
            <a:ext cx="885825" cy="896937"/>
            <a:chOff x="4207921" y="1494210"/>
            <a:chExt cx="885825" cy="897211"/>
          </a:xfrm>
        </p:grpSpPr>
        <p:pic>
          <p:nvPicPr>
            <p:cNvPr id="7198" name="Picture 25">
              <a:extLst>
                <a:ext uri="{FF2B5EF4-FFF2-40B4-BE49-F238E27FC236}">
                  <a16:creationId xmlns:a16="http://schemas.microsoft.com/office/drawing/2014/main" id="{D6F352ED-F9A6-4B1D-B054-11AA1DDE20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7921" y="1810396"/>
              <a:ext cx="8858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Graphic 19" descr="Filter">
              <a:extLst>
                <a:ext uri="{FF2B5EF4-FFF2-40B4-BE49-F238E27FC236}">
                  <a16:creationId xmlns:a16="http://schemas.microsoft.com/office/drawing/2014/main" id="{797543CE-4E12-4856-842C-EE79814184B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285708" y="1494210"/>
              <a:ext cx="666750" cy="692361"/>
            </a:xfrm>
            <a:prstGeom prst="rect">
              <a:avLst/>
            </a:prstGeom>
          </p:spPr>
        </p:pic>
      </p:grpSp>
      <p:grpSp>
        <p:nvGrpSpPr>
          <p:cNvPr id="7185" name="Group 1707">
            <a:extLst>
              <a:ext uri="{FF2B5EF4-FFF2-40B4-BE49-F238E27FC236}">
                <a16:creationId xmlns:a16="http://schemas.microsoft.com/office/drawing/2014/main" id="{F53D0CD5-3A40-4DF0-85F9-13F208F234F9}"/>
              </a:ext>
            </a:extLst>
          </p:cNvPr>
          <p:cNvGrpSpPr>
            <a:grpSpLocks/>
          </p:cNvGrpSpPr>
          <p:nvPr/>
        </p:nvGrpSpPr>
        <p:grpSpPr bwMode="auto">
          <a:xfrm>
            <a:off x="4203519" y="2820729"/>
            <a:ext cx="4042960" cy="1606004"/>
            <a:chOff x="2724525" y="2890470"/>
            <a:chExt cx="3738420" cy="1605915"/>
          </a:xfrm>
          <a:solidFill>
            <a:schemeClr val="accent1"/>
          </a:solidFill>
        </p:grpSpPr>
        <p:grpSp>
          <p:nvGrpSpPr>
            <p:cNvPr id="7193" name="Group 15386">
              <a:extLst>
                <a:ext uri="{FF2B5EF4-FFF2-40B4-BE49-F238E27FC236}">
                  <a16:creationId xmlns:a16="http://schemas.microsoft.com/office/drawing/2014/main" id="{57599B61-3DE4-4937-A22B-9E167B65F56D}"/>
                </a:ext>
              </a:extLst>
            </p:cNvPr>
            <p:cNvGrpSpPr>
              <a:grpSpLocks/>
            </p:cNvGrpSpPr>
            <p:nvPr/>
          </p:nvGrpSpPr>
          <p:grpSpPr bwMode="auto">
            <a:xfrm>
              <a:off x="2724525" y="2890470"/>
              <a:ext cx="3738420" cy="1605915"/>
              <a:chOff x="875" y="3432"/>
              <a:chExt cx="1200" cy="792"/>
            </a:xfrm>
            <a:grpFill/>
          </p:grpSpPr>
          <p:sp>
            <p:nvSpPr>
              <p:cNvPr id="7196" name="Cloud">
                <a:extLst>
                  <a:ext uri="{FF2B5EF4-FFF2-40B4-BE49-F238E27FC236}">
                    <a16:creationId xmlns:a16="http://schemas.microsoft.com/office/drawing/2014/main" id="{903377D2-7B94-4AD0-BD4D-9B58EB023FF6}"/>
                  </a:ext>
                </a:extLst>
              </p:cNvPr>
              <p:cNvSpPr>
                <a:spLocks noChangeAspect="1" noEditPoints="1" noChangeArrowheads="1"/>
              </p:cNvSpPr>
              <p:nvPr/>
            </p:nvSpPr>
            <p:spPr bwMode="auto">
              <a:xfrm>
                <a:off x="875" y="3432"/>
                <a:ext cx="1200" cy="792"/>
              </a:xfrm>
              <a:custGeom>
                <a:avLst/>
                <a:gdLst>
                  <a:gd name="T0" fmla="*/ 4 w 21600"/>
                  <a:gd name="T1" fmla="*/ 384 h 21600"/>
                  <a:gd name="T2" fmla="*/ 600 w 21600"/>
                  <a:gd name="T3" fmla="*/ 767 h 21600"/>
                  <a:gd name="T4" fmla="*/ 1199 w 21600"/>
                  <a:gd name="T5" fmla="*/ 384 h 21600"/>
                  <a:gd name="T6" fmla="*/ 600 w 21600"/>
                  <a:gd name="T7" fmla="*/ 44 h 21600"/>
                  <a:gd name="T8" fmla="*/ 0 60000 65536"/>
                  <a:gd name="T9" fmla="*/ 0 60000 65536"/>
                  <a:gd name="T10" fmla="*/ 0 60000 65536"/>
                  <a:gd name="T11" fmla="*/ 0 60000 65536"/>
                  <a:gd name="T12" fmla="*/ 2970 w 21600"/>
                  <a:gd name="T13" fmla="*/ 3263 h 21600"/>
                  <a:gd name="T14" fmla="*/ 17082 w 21600"/>
                  <a:gd name="T15" fmla="*/ 1732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pFill/>
              <a:ln w="9525">
                <a:solidFill>
                  <a:srgbClr val="000000"/>
                </a:solidFill>
                <a:miter lim="800000"/>
                <a:headEnd/>
                <a:tailEnd/>
              </a:ln>
              <a:effectLst>
                <a:outerShdw dist="107763" dir="2700000" algn="ctr" rotWithShape="0">
                  <a:srgbClr val="808080"/>
                </a:outerShdw>
              </a:effectLst>
            </p:spPr>
            <p:txBody>
              <a:bodyPr/>
              <a:lstStyle/>
              <a:p>
                <a:endParaRPr lang="en-US" dirty="0"/>
              </a:p>
            </p:txBody>
          </p:sp>
          <p:sp>
            <p:nvSpPr>
              <p:cNvPr id="7197" name="Text Box 15385">
                <a:extLst>
                  <a:ext uri="{FF2B5EF4-FFF2-40B4-BE49-F238E27FC236}">
                    <a16:creationId xmlns:a16="http://schemas.microsoft.com/office/drawing/2014/main" id="{E24003F9-91E2-4D39-B446-49AE9EA68003}"/>
                  </a:ext>
                </a:extLst>
              </p:cNvPr>
              <p:cNvSpPr txBox="1">
                <a:spLocks noChangeArrowheads="1"/>
              </p:cNvSpPr>
              <p:nvPr/>
            </p:nvSpPr>
            <p:spPr bwMode="auto">
              <a:xfrm>
                <a:off x="1233" y="3488"/>
                <a:ext cx="496" cy="182"/>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800" b="1" dirty="0"/>
                  <a:t>MPLS Cloud</a:t>
                </a:r>
              </a:p>
            </p:txBody>
          </p:sp>
        </p:grpSp>
        <p:grpSp>
          <p:nvGrpSpPr>
            <p:cNvPr id="4" name="Group 15386">
              <a:extLst>
                <a:ext uri="{FF2B5EF4-FFF2-40B4-BE49-F238E27FC236}">
                  <a16:creationId xmlns:a16="http://schemas.microsoft.com/office/drawing/2014/main" id="{6C708804-0671-4460-8FE8-82FC8FB6D700}"/>
                </a:ext>
              </a:extLst>
            </p:cNvPr>
            <p:cNvGrpSpPr>
              <a:grpSpLocks/>
            </p:cNvGrpSpPr>
            <p:nvPr/>
          </p:nvGrpSpPr>
          <p:grpSpPr bwMode="auto">
            <a:xfrm>
              <a:off x="2841597" y="3331116"/>
              <a:ext cx="2278839" cy="842822"/>
              <a:chOff x="652" y="2860"/>
              <a:chExt cx="1302" cy="818"/>
            </a:xfrm>
            <a:grpFill/>
          </p:grpSpPr>
          <p:sp>
            <p:nvSpPr>
              <p:cNvPr id="10" name="Cloud">
                <a:extLst>
                  <a:ext uri="{FF2B5EF4-FFF2-40B4-BE49-F238E27FC236}">
                    <a16:creationId xmlns:a16="http://schemas.microsoft.com/office/drawing/2014/main" id="{D52EA381-2A8D-400F-8105-69546081396D}"/>
                  </a:ext>
                </a:extLst>
              </p:cNvPr>
              <p:cNvSpPr>
                <a:spLocks noChangeAspect="1" noEditPoints="1" noChangeArrowheads="1"/>
              </p:cNvSpPr>
              <p:nvPr/>
            </p:nvSpPr>
            <p:spPr bwMode="auto">
              <a:xfrm>
                <a:off x="652" y="2860"/>
                <a:ext cx="1302" cy="8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2">
                  <a:lumMod val="40000"/>
                  <a:lumOff val="60000"/>
                </a:schemeClr>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endParaRPr lang="en-US" dirty="0"/>
              </a:p>
            </p:txBody>
          </p:sp>
          <p:sp>
            <p:nvSpPr>
              <p:cNvPr id="11114" name="Text Box 15385">
                <a:extLst>
                  <a:ext uri="{FF2B5EF4-FFF2-40B4-BE49-F238E27FC236}">
                    <a16:creationId xmlns:a16="http://schemas.microsoft.com/office/drawing/2014/main" id="{24A7B68C-9ADD-47DE-900D-4544481962C1}"/>
                  </a:ext>
                </a:extLst>
              </p:cNvPr>
              <p:cNvSpPr txBox="1">
                <a:spLocks noChangeArrowheads="1"/>
              </p:cNvSpPr>
              <p:nvPr/>
            </p:nvSpPr>
            <p:spPr bwMode="auto">
              <a:xfrm>
                <a:off x="825" y="3023"/>
                <a:ext cx="970" cy="446"/>
              </a:xfrm>
              <a:prstGeom prst="rect">
                <a:avLst/>
              </a:prstGeom>
              <a:solidFill>
                <a:schemeClr val="accent2">
                  <a:lumMod val="40000"/>
                  <a:lumOff val="60000"/>
                </a:schemeClr>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defRPr/>
                </a:pPr>
                <a:r>
                  <a:rPr lang="en-US" altLang="en-US" sz="1200" b="1" dirty="0"/>
                  <a:t>Columbus Lowndes VRF for Shared Services</a:t>
                </a:r>
              </a:p>
            </p:txBody>
          </p:sp>
        </p:grpSp>
        <p:grpSp>
          <p:nvGrpSpPr>
            <p:cNvPr id="925" name="Group 15386">
              <a:extLst>
                <a:ext uri="{FF2B5EF4-FFF2-40B4-BE49-F238E27FC236}">
                  <a16:creationId xmlns:a16="http://schemas.microsoft.com/office/drawing/2014/main" id="{8ADF72B3-9122-4159-83C8-A796F68FF87B}"/>
                </a:ext>
              </a:extLst>
            </p:cNvPr>
            <p:cNvGrpSpPr>
              <a:grpSpLocks/>
            </p:cNvGrpSpPr>
            <p:nvPr/>
          </p:nvGrpSpPr>
          <p:grpSpPr bwMode="auto">
            <a:xfrm>
              <a:off x="5214366" y="3128988"/>
              <a:ext cx="1163944" cy="692238"/>
              <a:chOff x="2861" y="2357"/>
              <a:chExt cx="1253" cy="915"/>
            </a:xfrm>
            <a:grpFill/>
          </p:grpSpPr>
          <p:sp>
            <p:nvSpPr>
              <p:cNvPr id="926" name="Cloud">
                <a:extLst>
                  <a:ext uri="{FF2B5EF4-FFF2-40B4-BE49-F238E27FC236}">
                    <a16:creationId xmlns:a16="http://schemas.microsoft.com/office/drawing/2014/main" id="{0C0E1E33-A486-4A89-B99A-1511C9EDB6D7}"/>
                  </a:ext>
                </a:extLst>
              </p:cNvPr>
              <p:cNvSpPr>
                <a:spLocks noChangeAspect="1" noEditPoints="1" noChangeArrowheads="1"/>
              </p:cNvSpPr>
              <p:nvPr/>
            </p:nvSpPr>
            <p:spPr bwMode="auto">
              <a:xfrm>
                <a:off x="2861" y="2357"/>
                <a:ext cx="1253" cy="91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2">
                  <a:lumMod val="40000"/>
                  <a:lumOff val="60000"/>
                </a:schemeClr>
              </a:soli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endParaRPr lang="en-US" dirty="0"/>
              </a:p>
            </p:txBody>
          </p:sp>
          <p:sp>
            <p:nvSpPr>
              <p:cNvPr id="927" name="Text Box 15385">
                <a:extLst>
                  <a:ext uri="{FF2B5EF4-FFF2-40B4-BE49-F238E27FC236}">
                    <a16:creationId xmlns:a16="http://schemas.microsoft.com/office/drawing/2014/main" id="{1EA94742-32F1-4547-8AB2-11B237C68D4F}"/>
                  </a:ext>
                </a:extLst>
              </p:cNvPr>
              <p:cNvSpPr txBox="1">
                <a:spLocks noChangeArrowheads="1"/>
              </p:cNvSpPr>
              <p:nvPr/>
            </p:nvSpPr>
            <p:spPr bwMode="auto">
              <a:xfrm>
                <a:off x="3046" y="2508"/>
                <a:ext cx="827" cy="610"/>
              </a:xfrm>
              <a:prstGeom prst="rect">
                <a:avLst/>
              </a:prstGeom>
              <a:solidFill>
                <a:schemeClr val="accent2">
                  <a:lumMod val="40000"/>
                  <a:lumOff val="60000"/>
                </a:schemeClr>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defRPr/>
                </a:pPr>
                <a:r>
                  <a:rPr lang="en-US" altLang="en-US" sz="1200" b="1" dirty="0"/>
                  <a:t>Other VRF’s</a:t>
                </a:r>
              </a:p>
            </p:txBody>
          </p:sp>
        </p:grpSp>
      </p:grpSp>
      <p:grpSp>
        <p:nvGrpSpPr>
          <p:cNvPr id="7186" name="Group 1706">
            <a:extLst>
              <a:ext uri="{FF2B5EF4-FFF2-40B4-BE49-F238E27FC236}">
                <a16:creationId xmlns:a16="http://schemas.microsoft.com/office/drawing/2014/main" id="{9E25998B-ABA4-4D8C-9184-907194009D11}"/>
              </a:ext>
            </a:extLst>
          </p:cNvPr>
          <p:cNvGrpSpPr>
            <a:grpSpLocks/>
          </p:cNvGrpSpPr>
          <p:nvPr/>
        </p:nvGrpSpPr>
        <p:grpSpPr bwMode="auto">
          <a:xfrm>
            <a:off x="5334000" y="66676"/>
            <a:ext cx="1676400" cy="1058863"/>
            <a:chOff x="3810000" y="66112"/>
            <a:chExt cx="1676400" cy="1059090"/>
          </a:xfrm>
        </p:grpSpPr>
        <p:pic>
          <p:nvPicPr>
            <p:cNvPr id="7191" name="Picture 7" descr="earthg">
              <a:extLst>
                <a:ext uri="{FF2B5EF4-FFF2-40B4-BE49-F238E27FC236}">
                  <a16:creationId xmlns:a16="http://schemas.microsoft.com/office/drawing/2014/main" id="{52101D79-D34F-4E0D-BAC7-E8FA83F76E54}"/>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66112"/>
              <a:ext cx="1676400" cy="1059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8" name="Text Box 15330">
              <a:extLst>
                <a:ext uri="{FF2B5EF4-FFF2-40B4-BE49-F238E27FC236}">
                  <a16:creationId xmlns:a16="http://schemas.microsoft.com/office/drawing/2014/main" id="{52716B66-F66C-4148-82E9-47B3DBE4F9BC}"/>
                </a:ext>
              </a:extLst>
            </p:cNvPr>
            <p:cNvSpPr txBox="1">
              <a:spLocks noChangeArrowheads="1"/>
            </p:cNvSpPr>
            <p:nvPr/>
          </p:nvSpPr>
          <p:spPr bwMode="auto">
            <a:xfrm>
              <a:off x="3938079" y="354207"/>
              <a:ext cx="1548321" cy="369332"/>
            </a:xfrm>
            <a:prstGeom prst="rect">
              <a:avLst/>
            </a:prstGeom>
            <a:noFill/>
            <a:ln>
              <a:noFill/>
              <a:headEnd type="none" w="sm" len="sm"/>
              <a:tailEnd type="none" w="sm" len="sm"/>
            </a:ln>
          </p:spPr>
          <p:style>
            <a:lnRef idx="2">
              <a:schemeClr val="accent3"/>
            </a:lnRef>
            <a:fillRef idx="1">
              <a:schemeClr val="lt1"/>
            </a:fillRef>
            <a:effectRef idx="0">
              <a:schemeClr val="accent3"/>
            </a:effectRef>
            <a:fontRef idx="minor">
              <a:schemeClr val="dk1"/>
            </a:fontRef>
          </p:style>
          <p:txBody>
            <a:bodyPr>
              <a:spAutoFit/>
            </a:bodyPr>
            <a:lstStyle/>
            <a:p>
              <a:pPr algn="ctr" eaLnBrk="1" hangingPunct="1">
                <a:spcBef>
                  <a:spcPct val="50000"/>
                </a:spcBef>
                <a:defRPr/>
              </a:pPr>
              <a:r>
                <a:rPr lang="en-US" b="1" dirty="0">
                  <a:solidFill>
                    <a:srgbClr val="FF0000"/>
                  </a:solidFill>
                </a:rPr>
                <a:t>INTERNET</a:t>
              </a:r>
              <a:endParaRPr lang="en-US" b="1" dirty="0">
                <a:solidFill>
                  <a:srgbClr val="FF0000"/>
                </a:solidFill>
                <a:effectLst>
                  <a:glow rad="101600">
                    <a:schemeClr val="accent1">
                      <a:satMod val="175000"/>
                      <a:alpha val="40000"/>
                    </a:schemeClr>
                  </a:glow>
                </a:effectLst>
              </a:endParaRPr>
            </a:p>
          </p:txBody>
        </p:sp>
      </p:grpSp>
      <p:cxnSp>
        <p:nvCxnSpPr>
          <p:cNvPr id="7187" name="Connector: Elbow 1709">
            <a:extLst>
              <a:ext uri="{FF2B5EF4-FFF2-40B4-BE49-F238E27FC236}">
                <a16:creationId xmlns:a16="http://schemas.microsoft.com/office/drawing/2014/main" id="{73000F39-3246-4DA5-871F-B22BCD5AC36B}"/>
              </a:ext>
            </a:extLst>
          </p:cNvPr>
          <p:cNvCxnSpPr>
            <a:cxnSpLocks/>
          </p:cNvCxnSpPr>
          <p:nvPr/>
        </p:nvCxnSpPr>
        <p:spPr bwMode="auto">
          <a:xfrm rot="16200000" flipH="1">
            <a:off x="5991225" y="4189413"/>
            <a:ext cx="971550" cy="609600"/>
          </a:xfrm>
          <a:prstGeom prst="bentConnector3">
            <a:avLst>
              <a:gd name="adj1" fmla="val 50000"/>
            </a:avLst>
          </a:prstGeom>
          <a:noFill/>
          <a:ln w="31750" cap="sq" algn="ctr">
            <a:solidFill>
              <a:srgbClr val="00FF00"/>
            </a:solidFill>
            <a:round/>
            <a:headEnd type="triangle" w="med" len="med"/>
            <a:tailEnd type="triangle" w="med" len="med"/>
          </a:ln>
        </p:spPr>
      </p:cxnSp>
      <p:cxnSp>
        <p:nvCxnSpPr>
          <p:cNvPr id="7188" name="Connector: Elbow 938">
            <a:extLst>
              <a:ext uri="{FF2B5EF4-FFF2-40B4-BE49-F238E27FC236}">
                <a16:creationId xmlns:a16="http://schemas.microsoft.com/office/drawing/2014/main" id="{B391D600-0499-4575-BFF7-D7A2B6BBB075}"/>
              </a:ext>
            </a:extLst>
          </p:cNvPr>
          <p:cNvCxnSpPr>
            <a:cxnSpLocks/>
          </p:cNvCxnSpPr>
          <p:nvPr/>
        </p:nvCxnSpPr>
        <p:spPr bwMode="auto">
          <a:xfrm rot="5400000">
            <a:off x="4791076" y="4432301"/>
            <a:ext cx="946150" cy="149225"/>
          </a:xfrm>
          <a:prstGeom prst="bentConnector3">
            <a:avLst>
              <a:gd name="adj1" fmla="val 50000"/>
            </a:avLst>
          </a:prstGeom>
          <a:noFill/>
          <a:ln w="31750" cap="sq" algn="ctr">
            <a:solidFill>
              <a:srgbClr val="00FF00"/>
            </a:solidFill>
            <a:round/>
            <a:headEnd type="triangle" w="med" len="med"/>
            <a:tailEnd type="triangle" w="med" len="med"/>
          </a:ln>
        </p:spPr>
      </p:cxnSp>
      <p:cxnSp>
        <p:nvCxnSpPr>
          <p:cNvPr id="7189" name="Connector: Elbow 940">
            <a:extLst>
              <a:ext uri="{FF2B5EF4-FFF2-40B4-BE49-F238E27FC236}">
                <a16:creationId xmlns:a16="http://schemas.microsoft.com/office/drawing/2014/main" id="{9DDA0264-E30C-448D-8591-13BC427B1221}"/>
              </a:ext>
            </a:extLst>
          </p:cNvPr>
          <p:cNvCxnSpPr>
            <a:cxnSpLocks/>
          </p:cNvCxnSpPr>
          <p:nvPr/>
        </p:nvCxnSpPr>
        <p:spPr bwMode="auto">
          <a:xfrm>
            <a:off x="6673851" y="3870325"/>
            <a:ext cx="2474913" cy="1366838"/>
          </a:xfrm>
          <a:prstGeom prst="bentConnector3">
            <a:avLst>
              <a:gd name="adj1" fmla="val 50000"/>
            </a:avLst>
          </a:prstGeom>
          <a:noFill/>
          <a:ln w="31750" cap="sq" algn="ctr">
            <a:solidFill>
              <a:srgbClr val="00FF00"/>
            </a:solidFill>
            <a:round/>
            <a:headEnd type="triangle" w="med" len="med"/>
            <a:tailEnd type="triangle" w="med" len="med"/>
          </a:ln>
        </p:spPr>
      </p:cxnSp>
      <p:cxnSp>
        <p:nvCxnSpPr>
          <p:cNvPr id="7190" name="Connector: Elbow 955">
            <a:extLst>
              <a:ext uri="{FF2B5EF4-FFF2-40B4-BE49-F238E27FC236}">
                <a16:creationId xmlns:a16="http://schemas.microsoft.com/office/drawing/2014/main" id="{6E2A96A1-8C8A-4BA4-BB62-0079CC9010E3}"/>
              </a:ext>
            </a:extLst>
          </p:cNvPr>
          <p:cNvCxnSpPr>
            <a:cxnSpLocks/>
          </p:cNvCxnSpPr>
          <p:nvPr/>
        </p:nvCxnSpPr>
        <p:spPr bwMode="auto">
          <a:xfrm rot="10800000" flipV="1">
            <a:off x="3530600" y="4008439"/>
            <a:ext cx="1422400" cy="1082675"/>
          </a:xfrm>
          <a:prstGeom prst="bentConnector3">
            <a:avLst>
              <a:gd name="adj1" fmla="val 50000"/>
            </a:avLst>
          </a:prstGeom>
          <a:noFill/>
          <a:ln w="31750" cap="sq" algn="ctr">
            <a:solidFill>
              <a:srgbClr val="00FF00"/>
            </a:solidFill>
            <a:round/>
            <a:headEnd type="triangle" w="med" len="med"/>
            <a:tailEnd type="triangle" w="med" len="med"/>
          </a:ln>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211" name="Shape 38">
            <a:extLst>
              <a:ext uri="{FF2B5EF4-FFF2-40B4-BE49-F238E27FC236}">
                <a16:creationId xmlns:a16="http://schemas.microsoft.com/office/drawing/2014/main" id="{906CD1D1-3627-463C-9A3A-2A508075A65E}"/>
              </a:ext>
            </a:extLst>
          </p:cNvPr>
          <p:cNvCxnSpPr>
            <a:cxnSpLocks noChangeShapeType="1"/>
          </p:cNvCxnSpPr>
          <p:nvPr/>
        </p:nvCxnSpPr>
        <p:spPr bwMode="auto">
          <a:xfrm rot="5400000">
            <a:off x="4381046" y="5175705"/>
            <a:ext cx="915310" cy="228601"/>
          </a:xfrm>
          <a:prstGeom prst="bentConnector3">
            <a:avLst>
              <a:gd name="adj1" fmla="val 50000"/>
            </a:avLst>
          </a:prstGeom>
          <a:noFill/>
          <a:ln w="38100" cap="sq" algn="ctr">
            <a:solidFill>
              <a:srgbClr val="CC00FF"/>
            </a:solidFill>
            <a:round/>
            <a:headEnd type="none" w="sm" len="sm"/>
            <a:tailEnd type="arrow" w="med" len="med"/>
          </a:ln>
          <a:extLst>
            <a:ext uri="{909E8E84-426E-40DD-AFC4-6F175D3DCCD1}">
              <a14:hiddenFill xmlns:a14="http://schemas.microsoft.com/office/drawing/2010/main">
                <a:noFill/>
              </a14:hiddenFill>
            </a:ext>
          </a:extLst>
        </p:spPr>
      </p:cxnSp>
      <p:grpSp>
        <p:nvGrpSpPr>
          <p:cNvPr id="2" name="Group 15386">
            <a:extLst>
              <a:ext uri="{FF2B5EF4-FFF2-40B4-BE49-F238E27FC236}">
                <a16:creationId xmlns:a16="http://schemas.microsoft.com/office/drawing/2014/main" id="{816FB437-C36D-4227-8D1C-45F9CBE589BB}"/>
              </a:ext>
            </a:extLst>
          </p:cNvPr>
          <p:cNvGrpSpPr>
            <a:grpSpLocks/>
          </p:cNvGrpSpPr>
          <p:nvPr/>
        </p:nvGrpSpPr>
        <p:grpSpPr bwMode="auto">
          <a:xfrm>
            <a:off x="4190999" y="2190753"/>
            <a:ext cx="1447008" cy="628647"/>
            <a:chOff x="864" y="3264"/>
            <a:chExt cx="1200" cy="768"/>
          </a:xfrm>
          <a:solidFill>
            <a:schemeClr val="accent1"/>
          </a:solidFill>
        </p:grpSpPr>
        <p:grpSp>
          <p:nvGrpSpPr>
            <p:cNvPr id="8229" name="Group 15382">
              <a:extLst>
                <a:ext uri="{FF2B5EF4-FFF2-40B4-BE49-F238E27FC236}">
                  <a16:creationId xmlns:a16="http://schemas.microsoft.com/office/drawing/2014/main" id="{3A094847-2222-4633-BABE-D14FA3F34051}"/>
                </a:ext>
              </a:extLst>
            </p:cNvPr>
            <p:cNvGrpSpPr>
              <a:grpSpLocks/>
            </p:cNvGrpSpPr>
            <p:nvPr/>
          </p:nvGrpSpPr>
          <p:grpSpPr bwMode="auto">
            <a:xfrm>
              <a:off x="864" y="3264"/>
              <a:ext cx="1200" cy="768"/>
              <a:chOff x="1872" y="1695"/>
              <a:chExt cx="1968" cy="1185"/>
            </a:xfrm>
            <a:grpFill/>
          </p:grpSpPr>
          <p:sp>
            <p:nvSpPr>
              <p:cNvPr id="8231" name="Cloud">
                <a:extLst>
                  <a:ext uri="{FF2B5EF4-FFF2-40B4-BE49-F238E27FC236}">
                    <a16:creationId xmlns:a16="http://schemas.microsoft.com/office/drawing/2014/main" id="{97430BC9-BEE1-4C51-9D56-2E676A6BE566}"/>
                  </a:ext>
                </a:extLst>
              </p:cNvPr>
              <p:cNvSpPr>
                <a:spLocks noChangeAspect="1" noEditPoints="1" noChangeArrowheads="1"/>
              </p:cNvSpPr>
              <p:nvPr/>
            </p:nvSpPr>
            <p:spPr bwMode="auto">
              <a:xfrm>
                <a:off x="1872" y="1695"/>
                <a:ext cx="1968" cy="1185"/>
              </a:xfrm>
              <a:custGeom>
                <a:avLst/>
                <a:gdLst>
                  <a:gd name="T0" fmla="*/ 6 w 21600"/>
                  <a:gd name="T1" fmla="*/ 593 h 21600"/>
                  <a:gd name="T2" fmla="*/ 984 w 21600"/>
                  <a:gd name="T3" fmla="*/ 1184 h 21600"/>
                  <a:gd name="T4" fmla="*/ 1966 w 21600"/>
                  <a:gd name="T5" fmla="*/ 593 h 21600"/>
                  <a:gd name="T6" fmla="*/ 984 w 21600"/>
                  <a:gd name="T7" fmla="*/ 68 h 21600"/>
                  <a:gd name="T8" fmla="*/ 0 60000 65536"/>
                  <a:gd name="T9" fmla="*/ 0 60000 65536"/>
                  <a:gd name="T10" fmla="*/ 0 60000 65536"/>
                  <a:gd name="T11" fmla="*/ 0 60000 65536"/>
                  <a:gd name="T12" fmla="*/ 2974 w 21600"/>
                  <a:gd name="T13" fmla="*/ 3263 h 21600"/>
                  <a:gd name="T14" fmla="*/ 17089 w 21600"/>
                  <a:gd name="T15" fmla="*/ 1733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p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8232" name="Text Box 15384">
                <a:extLst>
                  <a:ext uri="{FF2B5EF4-FFF2-40B4-BE49-F238E27FC236}">
                    <a16:creationId xmlns:a16="http://schemas.microsoft.com/office/drawing/2014/main" id="{5A9A872E-FFB0-4CDD-884A-4C04BA1E9F0B}"/>
                  </a:ext>
                </a:extLst>
              </p:cNvPr>
              <p:cNvSpPr txBox="1">
                <a:spLocks noChangeArrowheads="1"/>
              </p:cNvSpPr>
              <p:nvPr/>
            </p:nvSpPr>
            <p:spPr bwMode="auto">
              <a:xfrm>
                <a:off x="2457" y="2034"/>
                <a:ext cx="946" cy="671"/>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sz="1600" b="1">
                  <a:solidFill>
                    <a:srgbClr val="003399"/>
                  </a:solidFill>
                </a:endParaRPr>
              </a:p>
            </p:txBody>
          </p:sp>
        </p:grpSp>
        <p:sp>
          <p:nvSpPr>
            <p:cNvPr id="8230" name="Text Box 15385">
              <a:extLst>
                <a:ext uri="{FF2B5EF4-FFF2-40B4-BE49-F238E27FC236}">
                  <a16:creationId xmlns:a16="http://schemas.microsoft.com/office/drawing/2014/main" id="{C271BFB8-4C37-423F-8AE8-96612843963C}"/>
                </a:ext>
              </a:extLst>
            </p:cNvPr>
            <p:cNvSpPr txBox="1">
              <a:spLocks noChangeArrowheads="1"/>
            </p:cNvSpPr>
            <p:nvPr/>
          </p:nvSpPr>
          <p:spPr bwMode="auto">
            <a:xfrm>
              <a:off x="1180" y="3288"/>
              <a:ext cx="681" cy="614"/>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b="1" dirty="0">
                  <a:solidFill>
                    <a:schemeClr val="bg1"/>
                  </a:solidFill>
                </a:rPr>
                <a:t>VRF</a:t>
              </a:r>
            </a:p>
          </p:txBody>
        </p:sp>
      </p:grpSp>
      <p:grpSp>
        <p:nvGrpSpPr>
          <p:cNvPr id="4" name="Group 15386">
            <a:extLst>
              <a:ext uri="{FF2B5EF4-FFF2-40B4-BE49-F238E27FC236}">
                <a16:creationId xmlns:a16="http://schemas.microsoft.com/office/drawing/2014/main" id="{9557E653-7BA9-4C52-9702-3B6DB04BD2E0}"/>
              </a:ext>
            </a:extLst>
          </p:cNvPr>
          <p:cNvGrpSpPr>
            <a:grpSpLocks/>
          </p:cNvGrpSpPr>
          <p:nvPr/>
        </p:nvGrpSpPr>
        <p:grpSpPr bwMode="auto">
          <a:xfrm>
            <a:off x="6476999" y="2190752"/>
            <a:ext cx="1500673" cy="462102"/>
            <a:chOff x="864" y="3264"/>
            <a:chExt cx="1200" cy="768"/>
          </a:xfrm>
          <a:solidFill>
            <a:schemeClr val="accent1"/>
          </a:solidFill>
        </p:grpSpPr>
        <p:grpSp>
          <p:nvGrpSpPr>
            <p:cNvPr id="8225" name="Group 15382">
              <a:extLst>
                <a:ext uri="{FF2B5EF4-FFF2-40B4-BE49-F238E27FC236}">
                  <a16:creationId xmlns:a16="http://schemas.microsoft.com/office/drawing/2014/main" id="{5140D311-F8BB-4E3C-B5FE-CA7B61E96AD5}"/>
                </a:ext>
              </a:extLst>
            </p:cNvPr>
            <p:cNvGrpSpPr>
              <a:grpSpLocks/>
            </p:cNvGrpSpPr>
            <p:nvPr/>
          </p:nvGrpSpPr>
          <p:grpSpPr bwMode="auto">
            <a:xfrm>
              <a:off x="864" y="3264"/>
              <a:ext cx="1200" cy="768"/>
              <a:chOff x="1872" y="1695"/>
              <a:chExt cx="1968" cy="1185"/>
            </a:xfrm>
            <a:grpFill/>
          </p:grpSpPr>
          <p:sp>
            <p:nvSpPr>
              <p:cNvPr id="8227" name="Cloud">
                <a:extLst>
                  <a:ext uri="{FF2B5EF4-FFF2-40B4-BE49-F238E27FC236}">
                    <a16:creationId xmlns:a16="http://schemas.microsoft.com/office/drawing/2014/main" id="{1A53CD4C-5F72-4A38-A21A-9AA9B09371CC}"/>
                  </a:ext>
                </a:extLst>
              </p:cNvPr>
              <p:cNvSpPr>
                <a:spLocks noChangeAspect="1" noEditPoints="1" noChangeArrowheads="1"/>
              </p:cNvSpPr>
              <p:nvPr/>
            </p:nvSpPr>
            <p:spPr bwMode="auto">
              <a:xfrm>
                <a:off x="1872" y="1695"/>
                <a:ext cx="1968" cy="1185"/>
              </a:xfrm>
              <a:custGeom>
                <a:avLst/>
                <a:gdLst>
                  <a:gd name="T0" fmla="*/ 6 w 21600"/>
                  <a:gd name="T1" fmla="*/ 593 h 21600"/>
                  <a:gd name="T2" fmla="*/ 984 w 21600"/>
                  <a:gd name="T3" fmla="*/ 1184 h 21600"/>
                  <a:gd name="T4" fmla="*/ 1966 w 21600"/>
                  <a:gd name="T5" fmla="*/ 593 h 21600"/>
                  <a:gd name="T6" fmla="*/ 984 w 21600"/>
                  <a:gd name="T7" fmla="*/ 68 h 21600"/>
                  <a:gd name="T8" fmla="*/ 0 60000 65536"/>
                  <a:gd name="T9" fmla="*/ 0 60000 65536"/>
                  <a:gd name="T10" fmla="*/ 0 60000 65536"/>
                  <a:gd name="T11" fmla="*/ 0 60000 65536"/>
                  <a:gd name="T12" fmla="*/ 2974 w 21600"/>
                  <a:gd name="T13" fmla="*/ 3263 h 21600"/>
                  <a:gd name="T14" fmla="*/ 17089 w 21600"/>
                  <a:gd name="T15" fmla="*/ 1733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p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8228" name="Text Box 15384">
                <a:extLst>
                  <a:ext uri="{FF2B5EF4-FFF2-40B4-BE49-F238E27FC236}">
                    <a16:creationId xmlns:a16="http://schemas.microsoft.com/office/drawing/2014/main" id="{E9E83423-9862-428E-A6BC-FEDB1EB90F94}"/>
                  </a:ext>
                </a:extLst>
              </p:cNvPr>
              <p:cNvSpPr txBox="1">
                <a:spLocks noChangeArrowheads="1"/>
              </p:cNvSpPr>
              <p:nvPr/>
            </p:nvSpPr>
            <p:spPr bwMode="auto">
              <a:xfrm>
                <a:off x="2503" y="2034"/>
                <a:ext cx="915" cy="720"/>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sz="1600" b="1">
                  <a:solidFill>
                    <a:srgbClr val="003399"/>
                  </a:solidFill>
                </a:endParaRPr>
              </a:p>
            </p:txBody>
          </p:sp>
        </p:grpSp>
        <p:sp>
          <p:nvSpPr>
            <p:cNvPr id="8226" name="Text Box 15385">
              <a:extLst>
                <a:ext uri="{FF2B5EF4-FFF2-40B4-BE49-F238E27FC236}">
                  <a16:creationId xmlns:a16="http://schemas.microsoft.com/office/drawing/2014/main" id="{7BB6DB14-699B-4F7F-81C8-5A58C8A740E2}"/>
                </a:ext>
              </a:extLst>
            </p:cNvPr>
            <p:cNvSpPr txBox="1">
              <a:spLocks noChangeArrowheads="1"/>
            </p:cNvSpPr>
            <p:nvPr/>
          </p:nvSpPr>
          <p:spPr bwMode="auto">
            <a:xfrm>
              <a:off x="1180" y="3288"/>
              <a:ext cx="627" cy="744"/>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b="1" dirty="0">
                  <a:solidFill>
                    <a:schemeClr val="bg1"/>
                  </a:solidFill>
                </a:rPr>
                <a:t>VRF</a:t>
              </a:r>
            </a:p>
          </p:txBody>
        </p:sp>
      </p:grpSp>
      <p:grpSp>
        <p:nvGrpSpPr>
          <p:cNvPr id="6" name="Group 15386">
            <a:extLst>
              <a:ext uri="{FF2B5EF4-FFF2-40B4-BE49-F238E27FC236}">
                <a16:creationId xmlns:a16="http://schemas.microsoft.com/office/drawing/2014/main" id="{F833B0DB-F750-4E2C-85FC-3F55344DF00A}"/>
              </a:ext>
            </a:extLst>
          </p:cNvPr>
          <p:cNvGrpSpPr>
            <a:grpSpLocks/>
          </p:cNvGrpSpPr>
          <p:nvPr/>
        </p:nvGrpSpPr>
        <p:grpSpPr bwMode="auto">
          <a:xfrm>
            <a:off x="8816418" y="2222498"/>
            <a:ext cx="1500673" cy="479227"/>
            <a:chOff x="864" y="3264"/>
            <a:chExt cx="1200" cy="966"/>
          </a:xfrm>
          <a:solidFill>
            <a:schemeClr val="accent1"/>
          </a:solidFill>
        </p:grpSpPr>
        <p:grpSp>
          <p:nvGrpSpPr>
            <p:cNvPr id="8221" name="Group 15382">
              <a:extLst>
                <a:ext uri="{FF2B5EF4-FFF2-40B4-BE49-F238E27FC236}">
                  <a16:creationId xmlns:a16="http://schemas.microsoft.com/office/drawing/2014/main" id="{0C7FF810-54BB-4C77-AD7F-6FDE7B063CCD}"/>
                </a:ext>
              </a:extLst>
            </p:cNvPr>
            <p:cNvGrpSpPr>
              <a:grpSpLocks/>
            </p:cNvGrpSpPr>
            <p:nvPr/>
          </p:nvGrpSpPr>
          <p:grpSpPr bwMode="auto">
            <a:xfrm>
              <a:off x="864" y="3264"/>
              <a:ext cx="1200" cy="966"/>
              <a:chOff x="1872" y="1695"/>
              <a:chExt cx="1968" cy="1491"/>
            </a:xfrm>
            <a:grpFill/>
          </p:grpSpPr>
          <p:sp>
            <p:nvSpPr>
              <p:cNvPr id="8223" name="Cloud">
                <a:extLst>
                  <a:ext uri="{FF2B5EF4-FFF2-40B4-BE49-F238E27FC236}">
                    <a16:creationId xmlns:a16="http://schemas.microsoft.com/office/drawing/2014/main" id="{FA53BB79-C23D-4D88-95EA-F75025A7C8F0}"/>
                  </a:ext>
                </a:extLst>
              </p:cNvPr>
              <p:cNvSpPr>
                <a:spLocks noChangeAspect="1" noEditPoints="1" noChangeArrowheads="1"/>
              </p:cNvSpPr>
              <p:nvPr/>
            </p:nvSpPr>
            <p:spPr bwMode="auto">
              <a:xfrm>
                <a:off x="1872" y="1695"/>
                <a:ext cx="1968" cy="1491"/>
              </a:xfrm>
              <a:custGeom>
                <a:avLst/>
                <a:gdLst>
                  <a:gd name="T0" fmla="*/ 6 w 21600"/>
                  <a:gd name="T1" fmla="*/ 593 h 21600"/>
                  <a:gd name="T2" fmla="*/ 984 w 21600"/>
                  <a:gd name="T3" fmla="*/ 1184 h 21600"/>
                  <a:gd name="T4" fmla="*/ 1966 w 21600"/>
                  <a:gd name="T5" fmla="*/ 593 h 21600"/>
                  <a:gd name="T6" fmla="*/ 984 w 21600"/>
                  <a:gd name="T7" fmla="*/ 68 h 21600"/>
                  <a:gd name="T8" fmla="*/ 0 60000 65536"/>
                  <a:gd name="T9" fmla="*/ 0 60000 65536"/>
                  <a:gd name="T10" fmla="*/ 0 60000 65536"/>
                  <a:gd name="T11" fmla="*/ 0 60000 65536"/>
                  <a:gd name="T12" fmla="*/ 2974 w 21600"/>
                  <a:gd name="T13" fmla="*/ 3263 h 21600"/>
                  <a:gd name="T14" fmla="*/ 17089 w 21600"/>
                  <a:gd name="T15" fmla="*/ 1733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p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8224" name="Text Box 15384">
                <a:extLst>
                  <a:ext uri="{FF2B5EF4-FFF2-40B4-BE49-F238E27FC236}">
                    <a16:creationId xmlns:a16="http://schemas.microsoft.com/office/drawing/2014/main" id="{E44790B1-7DB1-4A4B-8602-37BF2AA2CA5E}"/>
                  </a:ext>
                </a:extLst>
              </p:cNvPr>
              <p:cNvSpPr txBox="1">
                <a:spLocks noChangeArrowheads="1"/>
              </p:cNvSpPr>
              <p:nvPr/>
            </p:nvSpPr>
            <p:spPr bwMode="auto">
              <a:xfrm>
                <a:off x="2457" y="2034"/>
                <a:ext cx="961" cy="1053"/>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sz="1600" b="1">
                  <a:solidFill>
                    <a:srgbClr val="003399"/>
                  </a:solidFill>
                </a:endParaRPr>
              </a:p>
            </p:txBody>
          </p:sp>
        </p:grpSp>
        <p:sp>
          <p:nvSpPr>
            <p:cNvPr id="8222" name="Text Box 15385">
              <a:extLst>
                <a:ext uri="{FF2B5EF4-FFF2-40B4-BE49-F238E27FC236}">
                  <a16:creationId xmlns:a16="http://schemas.microsoft.com/office/drawing/2014/main" id="{158453E9-3A64-4B80-A014-47C2EE43CBD1}"/>
                </a:ext>
              </a:extLst>
            </p:cNvPr>
            <p:cNvSpPr txBox="1">
              <a:spLocks noChangeArrowheads="1"/>
            </p:cNvSpPr>
            <p:nvPr/>
          </p:nvSpPr>
          <p:spPr bwMode="auto">
            <a:xfrm>
              <a:off x="1180" y="3288"/>
              <a:ext cx="586" cy="744"/>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b="1" dirty="0">
                  <a:solidFill>
                    <a:schemeClr val="bg1"/>
                  </a:solidFill>
                </a:rPr>
                <a:t>VRF</a:t>
              </a:r>
            </a:p>
          </p:txBody>
        </p:sp>
      </p:grpSp>
      <p:grpSp>
        <p:nvGrpSpPr>
          <p:cNvPr id="8" name="Group 15386">
            <a:extLst>
              <a:ext uri="{FF2B5EF4-FFF2-40B4-BE49-F238E27FC236}">
                <a16:creationId xmlns:a16="http://schemas.microsoft.com/office/drawing/2014/main" id="{A00082C6-4958-4E2F-87C9-311374119AEC}"/>
              </a:ext>
            </a:extLst>
          </p:cNvPr>
          <p:cNvGrpSpPr>
            <a:grpSpLocks/>
          </p:cNvGrpSpPr>
          <p:nvPr/>
        </p:nvGrpSpPr>
        <p:grpSpPr bwMode="auto">
          <a:xfrm>
            <a:off x="1828800" y="2190752"/>
            <a:ext cx="1371600" cy="543117"/>
            <a:chOff x="864" y="3264"/>
            <a:chExt cx="1200" cy="768"/>
          </a:xfrm>
          <a:solidFill>
            <a:srgbClr val="0070C0"/>
          </a:solidFill>
        </p:grpSpPr>
        <p:grpSp>
          <p:nvGrpSpPr>
            <p:cNvPr id="8217" name="Group 15382">
              <a:extLst>
                <a:ext uri="{FF2B5EF4-FFF2-40B4-BE49-F238E27FC236}">
                  <a16:creationId xmlns:a16="http://schemas.microsoft.com/office/drawing/2014/main" id="{A93B45AD-1584-4CB2-8369-8B4F6BE5145D}"/>
                </a:ext>
              </a:extLst>
            </p:cNvPr>
            <p:cNvGrpSpPr>
              <a:grpSpLocks/>
            </p:cNvGrpSpPr>
            <p:nvPr/>
          </p:nvGrpSpPr>
          <p:grpSpPr bwMode="auto">
            <a:xfrm>
              <a:off x="864" y="3264"/>
              <a:ext cx="1200" cy="768"/>
              <a:chOff x="1872" y="1695"/>
              <a:chExt cx="1968" cy="1185"/>
            </a:xfrm>
            <a:grpFill/>
          </p:grpSpPr>
          <p:sp>
            <p:nvSpPr>
              <p:cNvPr id="8219" name="Cloud">
                <a:extLst>
                  <a:ext uri="{FF2B5EF4-FFF2-40B4-BE49-F238E27FC236}">
                    <a16:creationId xmlns:a16="http://schemas.microsoft.com/office/drawing/2014/main" id="{41E2B35F-1580-4D52-A35E-4686DB58E5DE}"/>
                  </a:ext>
                </a:extLst>
              </p:cNvPr>
              <p:cNvSpPr>
                <a:spLocks noChangeAspect="1" noEditPoints="1" noChangeArrowheads="1"/>
              </p:cNvSpPr>
              <p:nvPr/>
            </p:nvSpPr>
            <p:spPr bwMode="auto">
              <a:xfrm>
                <a:off x="1872" y="1695"/>
                <a:ext cx="1968" cy="1185"/>
              </a:xfrm>
              <a:custGeom>
                <a:avLst/>
                <a:gdLst>
                  <a:gd name="T0" fmla="*/ 6 w 21600"/>
                  <a:gd name="T1" fmla="*/ 593 h 21600"/>
                  <a:gd name="T2" fmla="*/ 984 w 21600"/>
                  <a:gd name="T3" fmla="*/ 1184 h 21600"/>
                  <a:gd name="T4" fmla="*/ 1966 w 21600"/>
                  <a:gd name="T5" fmla="*/ 593 h 21600"/>
                  <a:gd name="T6" fmla="*/ 984 w 21600"/>
                  <a:gd name="T7" fmla="*/ 68 h 21600"/>
                  <a:gd name="T8" fmla="*/ 0 60000 65536"/>
                  <a:gd name="T9" fmla="*/ 0 60000 65536"/>
                  <a:gd name="T10" fmla="*/ 0 60000 65536"/>
                  <a:gd name="T11" fmla="*/ 0 60000 65536"/>
                  <a:gd name="T12" fmla="*/ 2974 w 21600"/>
                  <a:gd name="T13" fmla="*/ 3263 h 21600"/>
                  <a:gd name="T14" fmla="*/ 17089 w 21600"/>
                  <a:gd name="T15" fmla="*/ 1733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p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8220" name="Text Box 15384">
                <a:extLst>
                  <a:ext uri="{FF2B5EF4-FFF2-40B4-BE49-F238E27FC236}">
                    <a16:creationId xmlns:a16="http://schemas.microsoft.com/office/drawing/2014/main" id="{168AB850-DB18-4E9A-891C-8E65F6009C30}"/>
                  </a:ext>
                </a:extLst>
              </p:cNvPr>
              <p:cNvSpPr txBox="1">
                <a:spLocks noChangeArrowheads="1"/>
              </p:cNvSpPr>
              <p:nvPr/>
            </p:nvSpPr>
            <p:spPr bwMode="auto">
              <a:xfrm>
                <a:off x="2457" y="2034"/>
                <a:ext cx="1062" cy="649"/>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endParaRPr lang="en-US" altLang="en-US" sz="1600" b="1">
                  <a:solidFill>
                    <a:srgbClr val="003399"/>
                  </a:solidFill>
                </a:endParaRPr>
              </a:p>
            </p:txBody>
          </p:sp>
        </p:grpSp>
        <p:sp>
          <p:nvSpPr>
            <p:cNvPr id="8218" name="Text Box 15385">
              <a:extLst>
                <a:ext uri="{FF2B5EF4-FFF2-40B4-BE49-F238E27FC236}">
                  <a16:creationId xmlns:a16="http://schemas.microsoft.com/office/drawing/2014/main" id="{A46CA5A2-7AAF-4F95-9475-302C12B4E42F}"/>
                </a:ext>
              </a:extLst>
            </p:cNvPr>
            <p:cNvSpPr txBox="1">
              <a:spLocks noChangeArrowheads="1"/>
            </p:cNvSpPr>
            <p:nvPr/>
          </p:nvSpPr>
          <p:spPr bwMode="auto">
            <a:xfrm>
              <a:off x="1180" y="3288"/>
              <a:ext cx="574" cy="519"/>
            </a:xfrm>
            <a:prstGeom prst="rect">
              <a:avLst/>
            </a:prstGeom>
            <a:grp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800" b="1" dirty="0">
                  <a:solidFill>
                    <a:schemeClr val="bg1"/>
                  </a:solidFill>
                </a:rPr>
                <a:t>VRF</a:t>
              </a:r>
            </a:p>
          </p:txBody>
        </p:sp>
      </p:grpSp>
      <p:sp>
        <p:nvSpPr>
          <p:cNvPr id="8198" name="TextBox 26">
            <a:extLst>
              <a:ext uri="{FF2B5EF4-FFF2-40B4-BE49-F238E27FC236}">
                <a16:creationId xmlns:a16="http://schemas.microsoft.com/office/drawing/2014/main" id="{95A2F9E4-1C6F-45FA-B183-EDAD4E190A94}"/>
              </a:ext>
            </a:extLst>
          </p:cNvPr>
          <p:cNvSpPr txBox="1">
            <a:spLocks noChangeArrowheads="1"/>
          </p:cNvSpPr>
          <p:nvPr/>
        </p:nvSpPr>
        <p:spPr bwMode="auto">
          <a:xfrm>
            <a:off x="4038600" y="1828801"/>
            <a:ext cx="1600200" cy="307975"/>
          </a:xfrm>
          <a:prstGeom prst="rect">
            <a:avLst/>
          </a:prstGeom>
          <a:solidFill>
            <a:schemeClr val="accent4">
              <a:lumMod val="40000"/>
              <a:lumOff val="60000"/>
            </a:schemeClr>
          </a:solidFill>
          <a:ln w="9525">
            <a:solidFill>
              <a:srgbClr val="FF0000"/>
            </a:solidFill>
            <a:miter lim="800000"/>
            <a:headEnd/>
            <a:tailEnd/>
          </a:ln>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dirty="0">
                <a:solidFill>
                  <a:schemeClr val="accent1">
                    <a:lumMod val="50000"/>
                  </a:schemeClr>
                </a:solidFill>
              </a:rPr>
              <a:t>Copiah-Jefferson</a:t>
            </a:r>
          </a:p>
        </p:txBody>
      </p:sp>
      <p:sp>
        <p:nvSpPr>
          <p:cNvPr id="8199" name="TextBox 32">
            <a:extLst>
              <a:ext uri="{FF2B5EF4-FFF2-40B4-BE49-F238E27FC236}">
                <a16:creationId xmlns:a16="http://schemas.microsoft.com/office/drawing/2014/main" id="{494CD8C9-4324-40E9-87E5-DAFB8EC5227B}"/>
              </a:ext>
            </a:extLst>
          </p:cNvPr>
          <p:cNvSpPr txBox="1">
            <a:spLocks noChangeArrowheads="1"/>
          </p:cNvSpPr>
          <p:nvPr/>
        </p:nvSpPr>
        <p:spPr bwMode="auto">
          <a:xfrm>
            <a:off x="1752600" y="1828801"/>
            <a:ext cx="1447800" cy="307975"/>
          </a:xfrm>
          <a:prstGeom prst="rect">
            <a:avLst/>
          </a:prstGeom>
          <a:solidFill>
            <a:schemeClr val="accent4">
              <a:lumMod val="40000"/>
              <a:lumOff val="60000"/>
            </a:schemeClr>
          </a:solidFill>
          <a:ln w="9525">
            <a:solidFill>
              <a:srgbClr val="FF0000"/>
            </a:solidFill>
            <a:miter lim="800000"/>
            <a:headEnd/>
            <a:tailEnd/>
          </a:ln>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dirty="0">
                <a:solidFill>
                  <a:schemeClr val="accent1">
                    <a:lumMod val="50000"/>
                  </a:schemeClr>
                </a:solidFill>
              </a:rPr>
              <a:t>Benton County</a:t>
            </a:r>
          </a:p>
        </p:txBody>
      </p:sp>
      <p:sp>
        <p:nvSpPr>
          <p:cNvPr id="8200" name="TextBox 33">
            <a:extLst>
              <a:ext uri="{FF2B5EF4-FFF2-40B4-BE49-F238E27FC236}">
                <a16:creationId xmlns:a16="http://schemas.microsoft.com/office/drawing/2014/main" id="{EAEB14E6-9ACF-4B1E-BE51-A8FC9E544450}"/>
              </a:ext>
            </a:extLst>
          </p:cNvPr>
          <p:cNvSpPr txBox="1">
            <a:spLocks noChangeArrowheads="1"/>
          </p:cNvSpPr>
          <p:nvPr/>
        </p:nvSpPr>
        <p:spPr bwMode="auto">
          <a:xfrm>
            <a:off x="6638635" y="1828801"/>
            <a:ext cx="914400" cy="307975"/>
          </a:xfrm>
          <a:prstGeom prst="rect">
            <a:avLst/>
          </a:prstGeom>
          <a:solidFill>
            <a:schemeClr val="accent4">
              <a:lumMod val="40000"/>
              <a:lumOff val="60000"/>
            </a:schemeClr>
          </a:solidFill>
          <a:ln w="9525">
            <a:solidFill>
              <a:srgbClr val="FF0000"/>
            </a:solidFill>
            <a:miter lim="800000"/>
            <a:headEnd/>
            <a:tailEnd/>
          </a:ln>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dirty="0">
                <a:solidFill>
                  <a:schemeClr val="accent1">
                    <a:lumMod val="50000"/>
                  </a:schemeClr>
                </a:solidFill>
              </a:rPr>
              <a:t>East MS</a:t>
            </a:r>
          </a:p>
        </p:txBody>
      </p:sp>
      <p:sp>
        <p:nvSpPr>
          <p:cNvPr id="8201" name="TextBox 34">
            <a:extLst>
              <a:ext uri="{FF2B5EF4-FFF2-40B4-BE49-F238E27FC236}">
                <a16:creationId xmlns:a16="http://schemas.microsoft.com/office/drawing/2014/main" id="{3C550318-D76E-4C42-A149-3EFE45DFC8B7}"/>
              </a:ext>
            </a:extLst>
          </p:cNvPr>
          <p:cNvSpPr txBox="1">
            <a:spLocks noChangeArrowheads="1"/>
          </p:cNvSpPr>
          <p:nvPr/>
        </p:nvSpPr>
        <p:spPr bwMode="auto">
          <a:xfrm>
            <a:off x="8279934" y="1828801"/>
            <a:ext cx="2311866" cy="307777"/>
          </a:xfrm>
          <a:prstGeom prst="rect">
            <a:avLst/>
          </a:prstGeom>
          <a:solidFill>
            <a:schemeClr val="accent4">
              <a:lumMod val="40000"/>
              <a:lumOff val="60000"/>
            </a:schemeClr>
          </a:solidFill>
          <a:ln w="9525">
            <a:solidFill>
              <a:srgbClr val="FF0000"/>
            </a:solidFill>
            <a:miter lim="800000"/>
            <a:headEnd/>
            <a:tailEnd/>
          </a:ln>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dirty="0">
                <a:solidFill>
                  <a:schemeClr val="accent1">
                    <a:lumMod val="50000"/>
                  </a:schemeClr>
                </a:solidFill>
              </a:rPr>
              <a:t>Lincoln-Lawrence-Franklin</a:t>
            </a:r>
          </a:p>
        </p:txBody>
      </p:sp>
      <p:pic>
        <p:nvPicPr>
          <p:cNvPr id="8202" name="Picture 35" descr="Server.JPG">
            <a:extLst>
              <a:ext uri="{FF2B5EF4-FFF2-40B4-BE49-F238E27FC236}">
                <a16:creationId xmlns:a16="http://schemas.microsoft.com/office/drawing/2014/main" id="{25DEF891-818D-41B6-9EEE-852DC78C5E94}"/>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296183" y="5747661"/>
            <a:ext cx="8382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TextBox 36">
            <a:extLst>
              <a:ext uri="{FF2B5EF4-FFF2-40B4-BE49-F238E27FC236}">
                <a16:creationId xmlns:a16="http://schemas.microsoft.com/office/drawing/2014/main" id="{A5EA116A-6966-49D4-A51C-459C4102300E}"/>
              </a:ext>
            </a:extLst>
          </p:cNvPr>
          <p:cNvSpPr txBox="1"/>
          <p:nvPr/>
        </p:nvSpPr>
        <p:spPr>
          <a:xfrm>
            <a:off x="5970588" y="5600701"/>
            <a:ext cx="3554414" cy="923330"/>
          </a:xfrm>
          <a:prstGeom prst="rect">
            <a:avLst/>
          </a:prstGeom>
          <a:noFill/>
          <a:ln w="38100">
            <a:solidFill>
              <a:schemeClr val="accent2">
                <a:lumMod val="60000"/>
                <a:lumOff val="40000"/>
              </a:schemeClr>
            </a:solidFill>
          </a:ln>
        </p:spPr>
        <p:txBody>
          <a:bodyPr wrap="square">
            <a:spAutoFit/>
          </a:bodyPr>
          <a:lstStyle/>
          <a:p>
            <a:pPr eaLnBrk="1" hangingPunct="1">
              <a:defRPr/>
            </a:pPr>
            <a:r>
              <a:rPr lang="en-US" b="1" dirty="0">
                <a:solidFill>
                  <a:schemeClr val="accent1">
                    <a:lumMod val="75000"/>
                  </a:schemeClr>
                </a:solidFill>
              </a:rPr>
              <a:t>Polaris Circulation Server housed in South MS HQ in Columbia, MS</a:t>
            </a:r>
          </a:p>
        </p:txBody>
      </p:sp>
      <p:cxnSp>
        <p:nvCxnSpPr>
          <p:cNvPr id="8204" name="Shape 38">
            <a:extLst>
              <a:ext uri="{FF2B5EF4-FFF2-40B4-BE49-F238E27FC236}">
                <a16:creationId xmlns:a16="http://schemas.microsoft.com/office/drawing/2014/main" id="{DFA688F1-5491-45FB-9818-CE8962CEF3EF}"/>
              </a:ext>
            </a:extLst>
          </p:cNvPr>
          <p:cNvCxnSpPr>
            <a:cxnSpLocks noChangeShapeType="1"/>
          </p:cNvCxnSpPr>
          <p:nvPr/>
        </p:nvCxnSpPr>
        <p:spPr bwMode="auto">
          <a:xfrm rot="16200000" flipH="1">
            <a:off x="4200050" y="2823233"/>
            <a:ext cx="786598" cy="557098"/>
          </a:xfrm>
          <a:prstGeom prst="bentConnector3">
            <a:avLst>
              <a:gd name="adj1" fmla="val 50000"/>
            </a:avLst>
          </a:prstGeom>
          <a:noFill/>
          <a:ln w="38100" cap="sq"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8205" name="Elbow Connector 40">
            <a:extLst>
              <a:ext uri="{FF2B5EF4-FFF2-40B4-BE49-F238E27FC236}">
                <a16:creationId xmlns:a16="http://schemas.microsoft.com/office/drawing/2014/main" id="{785F1408-A104-4DF7-BEEB-42FF338C0713}"/>
              </a:ext>
            </a:extLst>
          </p:cNvPr>
          <p:cNvCxnSpPr>
            <a:cxnSpLocks noChangeShapeType="1"/>
          </p:cNvCxnSpPr>
          <p:nvPr/>
        </p:nvCxnSpPr>
        <p:spPr bwMode="auto">
          <a:xfrm>
            <a:off x="2438400" y="2819400"/>
            <a:ext cx="1524000" cy="838200"/>
          </a:xfrm>
          <a:prstGeom prst="bentConnector3">
            <a:avLst>
              <a:gd name="adj1" fmla="val 50000"/>
            </a:avLst>
          </a:prstGeom>
          <a:noFill/>
          <a:ln w="38100" cap="sq"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8206" name="Elbow Connector 42">
            <a:extLst>
              <a:ext uri="{FF2B5EF4-FFF2-40B4-BE49-F238E27FC236}">
                <a16:creationId xmlns:a16="http://schemas.microsoft.com/office/drawing/2014/main" id="{CD5B76B2-0B26-456A-A0CD-93A489400F82}"/>
              </a:ext>
            </a:extLst>
          </p:cNvPr>
          <p:cNvCxnSpPr>
            <a:cxnSpLocks noChangeShapeType="1"/>
          </p:cNvCxnSpPr>
          <p:nvPr/>
        </p:nvCxnSpPr>
        <p:spPr bwMode="auto">
          <a:xfrm rot="10800000" flipV="1">
            <a:off x="5867400" y="2765425"/>
            <a:ext cx="1295400" cy="857250"/>
          </a:xfrm>
          <a:prstGeom prst="bentConnector3">
            <a:avLst>
              <a:gd name="adj1" fmla="val 50000"/>
            </a:avLst>
          </a:prstGeom>
          <a:noFill/>
          <a:ln w="38100" cap="sq"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8207" name="Elbow Connector 44">
            <a:extLst>
              <a:ext uri="{FF2B5EF4-FFF2-40B4-BE49-F238E27FC236}">
                <a16:creationId xmlns:a16="http://schemas.microsoft.com/office/drawing/2014/main" id="{35BF4B3E-7B8B-4E1F-A414-3AEAEAFB4BD4}"/>
              </a:ext>
            </a:extLst>
          </p:cNvPr>
          <p:cNvCxnSpPr>
            <a:cxnSpLocks noChangeShapeType="1"/>
          </p:cNvCxnSpPr>
          <p:nvPr/>
        </p:nvCxnSpPr>
        <p:spPr bwMode="auto">
          <a:xfrm rot="10800000" flipV="1">
            <a:off x="5922964" y="2819400"/>
            <a:ext cx="3602037" cy="1524000"/>
          </a:xfrm>
          <a:prstGeom prst="bentConnector3">
            <a:avLst>
              <a:gd name="adj1" fmla="val 50000"/>
            </a:avLst>
          </a:prstGeom>
          <a:noFill/>
          <a:ln w="38100" cap="sq"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46" name="TextBox 45">
            <a:extLst>
              <a:ext uri="{FF2B5EF4-FFF2-40B4-BE49-F238E27FC236}">
                <a16:creationId xmlns:a16="http://schemas.microsoft.com/office/drawing/2014/main" id="{103B4B21-4120-490F-8086-E5A0565852A8}"/>
              </a:ext>
            </a:extLst>
          </p:cNvPr>
          <p:cNvSpPr txBox="1"/>
          <p:nvPr/>
        </p:nvSpPr>
        <p:spPr>
          <a:xfrm>
            <a:off x="3788503" y="118077"/>
            <a:ext cx="3056384" cy="584775"/>
          </a:xfrm>
          <a:prstGeom prst="rect">
            <a:avLst/>
          </a:prstGeom>
          <a:noFill/>
          <a:effectLst>
            <a:outerShdw blurRad="50800" dist="38100" dir="16200000" rotWithShape="0">
              <a:prstClr val="black">
                <a:alpha val="40000"/>
              </a:prstClr>
            </a:outerShdw>
          </a:effectLst>
        </p:spPr>
        <p:txBody>
          <a:bodyPr wrap="square">
            <a:spAutoFit/>
          </a:bodyPr>
          <a:lstStyle/>
          <a:p>
            <a:pPr eaLnBrk="1" hangingPunct="1">
              <a:defRPr/>
            </a:pPr>
            <a:r>
              <a:rPr lang="en-US" sz="3200" dirty="0"/>
              <a:t>SHARED VRF’s</a:t>
            </a:r>
          </a:p>
        </p:txBody>
      </p:sp>
      <p:sp>
        <p:nvSpPr>
          <p:cNvPr id="8209" name="TextBox 47">
            <a:extLst>
              <a:ext uri="{FF2B5EF4-FFF2-40B4-BE49-F238E27FC236}">
                <a16:creationId xmlns:a16="http://schemas.microsoft.com/office/drawing/2014/main" id="{71D826B9-8701-4536-97B5-8B2DBBDE4E44}"/>
              </a:ext>
            </a:extLst>
          </p:cNvPr>
          <p:cNvSpPr txBox="1">
            <a:spLocks noChangeArrowheads="1"/>
          </p:cNvSpPr>
          <p:nvPr/>
        </p:nvSpPr>
        <p:spPr bwMode="auto">
          <a:xfrm>
            <a:off x="397497" y="661542"/>
            <a:ext cx="11397006" cy="1077218"/>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dirty="0"/>
              <a:t>Each library system has a unique VRF.  All branch libraries within the library system are members of the library ‘s unique VRF.   Library VRF’s can be shared also. This allows resource sharing  among library systems throughout the state.  In this example a Polaris Server in South MS/Columbia is being shared and accessed by all libraries within the Benton County, Copiah-Jefferson, East MS and Lincoln-Lawrence-Franklin Library Systems.</a:t>
            </a:r>
          </a:p>
        </p:txBody>
      </p:sp>
      <p:sp>
        <p:nvSpPr>
          <p:cNvPr id="8215" name="Cloud">
            <a:extLst>
              <a:ext uri="{FF2B5EF4-FFF2-40B4-BE49-F238E27FC236}">
                <a16:creationId xmlns:a16="http://schemas.microsoft.com/office/drawing/2014/main" id="{21AC0A03-FE18-4D41-BA23-BC675F2371C1}"/>
              </a:ext>
            </a:extLst>
          </p:cNvPr>
          <p:cNvSpPr>
            <a:spLocks noChangeAspect="1" noEditPoints="1" noChangeArrowheads="1"/>
          </p:cNvSpPr>
          <p:nvPr/>
        </p:nvSpPr>
        <p:spPr bwMode="auto">
          <a:xfrm>
            <a:off x="3808414" y="3409950"/>
            <a:ext cx="2058987" cy="1443038"/>
          </a:xfrm>
          <a:custGeom>
            <a:avLst/>
            <a:gdLst>
              <a:gd name="T0" fmla="*/ 9 w 21600"/>
              <a:gd name="T1" fmla="*/ 1524 h 21600"/>
              <a:gd name="T2" fmla="*/ 1416 w 21600"/>
              <a:gd name="T3" fmla="*/ 3045 h 21600"/>
              <a:gd name="T4" fmla="*/ 2829 w 21600"/>
              <a:gd name="T5" fmla="*/ 1524 h 21600"/>
              <a:gd name="T6" fmla="*/ 1416 w 21600"/>
              <a:gd name="T7" fmla="*/ 174 h 21600"/>
              <a:gd name="T8" fmla="*/ 0 60000 65536"/>
              <a:gd name="T9" fmla="*/ 0 60000 65536"/>
              <a:gd name="T10" fmla="*/ 0 60000 65536"/>
              <a:gd name="T11" fmla="*/ 0 60000 65536"/>
              <a:gd name="T12" fmla="*/ 2976 w 21600"/>
              <a:gd name="T13" fmla="*/ 3260 h 21600"/>
              <a:gd name="T14" fmla="*/ 17091 w 21600"/>
              <a:gd name="T15" fmla="*/ 17334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1"/>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cxnSp>
        <p:nvCxnSpPr>
          <p:cNvPr id="12" name="Straight Arrow Connector 11">
            <a:extLst>
              <a:ext uri="{FF2B5EF4-FFF2-40B4-BE49-F238E27FC236}">
                <a16:creationId xmlns:a16="http://schemas.microsoft.com/office/drawing/2014/main" id="{E31C0E20-2323-4C10-9C31-83E637BC06DC}"/>
              </a:ext>
            </a:extLst>
          </p:cNvPr>
          <p:cNvCxnSpPr/>
          <p:nvPr/>
        </p:nvCxnSpPr>
        <p:spPr bwMode="auto">
          <a:xfrm>
            <a:off x="5257800" y="6000750"/>
            <a:ext cx="548640" cy="0"/>
          </a:xfrm>
          <a:prstGeom prst="straightConnector1">
            <a:avLst/>
          </a:prstGeom>
          <a:ln w="53975">
            <a:solidFill>
              <a:srgbClr val="FF3399"/>
            </a:solidFill>
            <a:headEnd type="none" w="sm" len="sm"/>
            <a:tailEnd type="triangle"/>
          </a:ln>
        </p:spPr>
        <p:style>
          <a:lnRef idx="3">
            <a:schemeClr val="dk1"/>
          </a:lnRef>
          <a:fillRef idx="0">
            <a:schemeClr val="dk1"/>
          </a:fillRef>
          <a:effectRef idx="2">
            <a:schemeClr val="dk1"/>
          </a:effectRef>
          <a:fontRef idx="minor">
            <a:schemeClr val="tx1"/>
          </a:fontRef>
        </p:style>
      </p:cxnSp>
      <p:sp>
        <p:nvSpPr>
          <p:cNvPr id="41" name="Text Box 15385">
            <a:extLst>
              <a:ext uri="{FF2B5EF4-FFF2-40B4-BE49-F238E27FC236}">
                <a16:creationId xmlns:a16="http://schemas.microsoft.com/office/drawing/2014/main" id="{B8424F90-1D60-4FD5-8DEC-82731D6522F5}"/>
              </a:ext>
            </a:extLst>
          </p:cNvPr>
          <p:cNvSpPr txBox="1">
            <a:spLocks noChangeArrowheads="1"/>
          </p:cNvSpPr>
          <p:nvPr/>
        </p:nvSpPr>
        <p:spPr bwMode="auto">
          <a:xfrm>
            <a:off x="4037807" y="3738369"/>
            <a:ext cx="1600200" cy="646331"/>
          </a:xfrm>
          <a:prstGeom prst="rect">
            <a:avLst/>
          </a:prstGeom>
          <a:solidFill>
            <a:schemeClr val="accent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800" b="1" dirty="0">
                <a:solidFill>
                  <a:schemeClr val="bg1"/>
                </a:solidFill>
              </a:rPr>
              <a:t>South MS VRF</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DC61A8-F1A3-47D6-BF5A-A3264863CE4A}"/>
              </a:ext>
            </a:extLst>
          </p:cNvPr>
          <p:cNvSpPr/>
          <p:nvPr/>
        </p:nvSpPr>
        <p:spPr>
          <a:xfrm>
            <a:off x="659877" y="2219105"/>
            <a:ext cx="8568965" cy="2677656"/>
          </a:xfrm>
          <a:prstGeom prst="rect">
            <a:avLst/>
          </a:prstGeom>
        </p:spPr>
        <p:txBody>
          <a:bodyPr wrap="square">
            <a:spAutoFit/>
          </a:bodyPr>
          <a:lstStyle/>
          <a:p>
            <a:r>
              <a:rPr lang="en-US" sz="2400" dirty="0"/>
              <a:t>If you want to do your own procurement, there are many factors that need to be considered.</a:t>
            </a:r>
          </a:p>
          <a:p>
            <a:endParaRPr lang="en-US" sz="2400" dirty="0"/>
          </a:p>
          <a:p>
            <a:r>
              <a:rPr lang="en-US" sz="2400" dirty="0"/>
              <a:t>Determining your network design and all components involved is crucial.  Thinking of your Wide Area Network (WAN) and what will work best for your system.</a:t>
            </a:r>
          </a:p>
          <a:p>
            <a:pPr lvl="1"/>
            <a:endParaRPr lang="en-US" sz="2400" dirty="0"/>
          </a:p>
        </p:txBody>
      </p:sp>
      <p:sp>
        <p:nvSpPr>
          <p:cNvPr id="3" name="Rectangle 2">
            <a:extLst>
              <a:ext uri="{FF2B5EF4-FFF2-40B4-BE49-F238E27FC236}">
                <a16:creationId xmlns:a16="http://schemas.microsoft.com/office/drawing/2014/main" id="{D6750DCA-3FEE-4D26-85C3-FBA5A7323C9C}"/>
              </a:ext>
            </a:extLst>
          </p:cNvPr>
          <p:cNvSpPr/>
          <p:nvPr/>
        </p:nvSpPr>
        <p:spPr>
          <a:xfrm>
            <a:off x="943153" y="532353"/>
            <a:ext cx="6443552" cy="701731"/>
          </a:xfrm>
          <a:prstGeom prst="rect">
            <a:avLst/>
          </a:prstGeom>
        </p:spPr>
        <p:txBody>
          <a:bodyPr wrap="square">
            <a:spAutoFit/>
          </a:bodyPr>
          <a:lstStyle/>
          <a:p>
            <a:pPr>
              <a:lnSpc>
                <a:spcPct val="90000"/>
              </a:lnSpc>
              <a:spcBef>
                <a:spcPct val="0"/>
              </a:spcBef>
            </a:pPr>
            <a:r>
              <a:rPr lang="en-US" sz="4400" dirty="0">
                <a:solidFill>
                  <a:schemeClr val="accent1"/>
                </a:solidFill>
                <a:latin typeface="Times New Roman" panose="02020603050405020304" pitchFamily="18" charset="0"/>
                <a:ea typeface="+mj-ea"/>
                <a:cs typeface="Times New Roman" panose="02020603050405020304" pitchFamily="18" charset="0"/>
              </a:rPr>
              <a:t>Your Options</a:t>
            </a:r>
          </a:p>
        </p:txBody>
      </p:sp>
    </p:spTree>
    <p:extLst>
      <p:ext uri="{BB962C8B-B14F-4D97-AF65-F5344CB8AC3E}">
        <p14:creationId xmlns:p14="http://schemas.microsoft.com/office/powerpoint/2010/main" val="3875033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A068C8B-BF3E-487F-AECA-814E7C6CF32F}"/>
              </a:ext>
            </a:extLst>
          </p:cNvPr>
          <p:cNvSpPr txBox="1"/>
          <p:nvPr/>
        </p:nvSpPr>
        <p:spPr>
          <a:xfrm>
            <a:off x="201762" y="161904"/>
            <a:ext cx="9860437" cy="5509200"/>
          </a:xfrm>
          <a:prstGeom prst="rect">
            <a:avLst/>
          </a:prstGeom>
          <a:noFill/>
        </p:spPr>
        <p:txBody>
          <a:bodyPr wrap="square" rtlCol="0">
            <a:spAutoFit/>
          </a:bodyPr>
          <a:lstStyle/>
          <a:p>
            <a:r>
              <a:rPr lang="en-US" sz="3200" dirty="0">
                <a:solidFill>
                  <a:schemeClr val="accent1"/>
                </a:solidFill>
                <a:latin typeface="Times New Roman" panose="02020603050405020304" pitchFamily="18" charset="0"/>
                <a:cs typeface="Times New Roman" panose="02020603050405020304" pitchFamily="18" charset="0"/>
              </a:rPr>
              <a:t>Filtering</a:t>
            </a:r>
          </a:p>
          <a:p>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Filtering is </a:t>
            </a:r>
            <a:r>
              <a:rPr lang="en-US" b="1" u="sng" dirty="0">
                <a:latin typeface="Times New Roman" panose="02020603050405020304" pitchFamily="18" charset="0"/>
                <a:cs typeface="Times New Roman" panose="02020603050405020304" pitchFamily="18" charset="0"/>
              </a:rPr>
              <a:t>NOT</a:t>
            </a:r>
            <a:r>
              <a:rPr lang="en-US" dirty="0">
                <a:latin typeface="Times New Roman" panose="02020603050405020304" pitchFamily="18" charset="0"/>
                <a:cs typeface="Times New Roman" panose="02020603050405020304" pitchFamily="18" charset="0"/>
              </a:rPr>
              <a:t> E-rate eligible.  This charge must be billed on a separate line and you must pay the fee without any E-rate discount.  </a:t>
            </a:r>
          </a:p>
          <a:p>
            <a:endParaRPr lang="en-US" dirty="0">
              <a:latin typeface="Times New Roman" panose="02020603050405020304" pitchFamily="18" charset="0"/>
              <a:cs typeface="Times New Roman" panose="02020603050405020304" pitchFamily="18" charset="0"/>
            </a:endParaRPr>
          </a:p>
          <a:p>
            <a:r>
              <a:rPr lang="en-US" sz="3200" dirty="0">
                <a:solidFill>
                  <a:schemeClr val="accent1"/>
                </a:solidFill>
                <a:latin typeface="Times New Roman" panose="02020603050405020304" pitchFamily="18" charset="0"/>
                <a:cs typeface="Times New Roman" panose="02020603050405020304" pitchFamily="18" charset="0"/>
              </a:rPr>
              <a:t>Firewall</a:t>
            </a:r>
          </a:p>
          <a:p>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Basic Firewall services are eligible for E-rate.  If bundled in internet , it is a Category 1.  If NOT bundled in internet access, it is Category 2.</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Advanced Firewall services are </a:t>
            </a:r>
            <a:r>
              <a:rPr lang="en-US" b="1" u="sng" dirty="0">
                <a:latin typeface="Times New Roman" panose="02020603050405020304" pitchFamily="18" charset="0"/>
                <a:cs typeface="Times New Roman" panose="02020603050405020304" pitchFamily="18" charset="0"/>
              </a:rPr>
              <a:t>NOT</a:t>
            </a:r>
            <a:r>
              <a:rPr lang="en-US" dirty="0">
                <a:latin typeface="Times New Roman" panose="02020603050405020304" pitchFamily="18" charset="0"/>
                <a:cs typeface="Times New Roman" panose="02020603050405020304" pitchFamily="18" charset="0"/>
              </a:rPr>
              <a:t> eligible for E-rate. (</a:t>
            </a:r>
            <a:r>
              <a:rPr lang="en-US" dirty="0" err="1">
                <a:latin typeface="Times New Roman" panose="02020603050405020304" pitchFamily="18" charset="0"/>
                <a:cs typeface="Times New Roman" panose="02020603050405020304" pitchFamily="18" charset="0"/>
              </a:rPr>
              <a:t>DDoS</a:t>
            </a:r>
            <a:r>
              <a:rPr lang="en-US" dirty="0">
                <a:latin typeface="Times New Roman" panose="02020603050405020304" pitchFamily="18" charset="0"/>
                <a:cs typeface="Times New Roman" panose="02020603050405020304" pitchFamily="18" charset="0"/>
              </a:rPr>
              <a:t>, Intrusion Detection/Prevention, SPAM, Anti-virus).  If you choose Advanced Firewall services, this charge must be billed on a separate line and you must pay the fee without any E-rate discount.</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Firewalls can be either cloud based with no equipment in your library or physical hardware equipment located in your library. (CPE - Customer Premise Equipment)</a:t>
            </a:r>
          </a:p>
          <a:p>
            <a:pPr marL="285750" indent="-285750">
              <a:buFont typeface="Arial" panose="020B0604020202020204" pitchFamily="34" charset="0"/>
              <a:buChar char="•"/>
            </a:pPr>
            <a:endParaRPr lang="en-US" dirty="0"/>
          </a:p>
          <a:p>
            <a:pPr lvl="5"/>
            <a:r>
              <a:rPr lang="en-US" dirty="0"/>
              <a:t>                              Or 	</a:t>
            </a:r>
          </a:p>
        </p:txBody>
      </p:sp>
      <p:sp>
        <p:nvSpPr>
          <p:cNvPr id="14" name="Cloud">
            <a:extLst>
              <a:ext uri="{FF2B5EF4-FFF2-40B4-BE49-F238E27FC236}">
                <a16:creationId xmlns:a16="http://schemas.microsoft.com/office/drawing/2014/main" id="{5D82A140-8A21-4574-BAFB-F28CE0659407}"/>
              </a:ext>
            </a:extLst>
          </p:cNvPr>
          <p:cNvSpPr>
            <a:spLocks noChangeAspect="1" noEditPoints="1" noChangeArrowheads="1"/>
          </p:cNvSpPr>
          <p:nvPr/>
        </p:nvSpPr>
        <p:spPr bwMode="auto">
          <a:xfrm>
            <a:off x="2054683" y="5548386"/>
            <a:ext cx="1355357" cy="99161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a:gsLst>
              <a:gs pos="0">
                <a:schemeClr val="accent6">
                  <a:lumMod val="40000"/>
                  <a:lumOff val="60000"/>
                </a:schemeClr>
              </a:gs>
              <a:gs pos="100000">
                <a:srgbClr val="181876"/>
              </a:gs>
            </a:gsLst>
            <a:path path="shape">
              <a:fillToRect l="50000" t="50000" r="50000" b="50000"/>
            </a:path>
          </a:gradFill>
          <a:ln w="9525">
            <a:solidFill>
              <a:srgbClr val="000000"/>
            </a:solidFill>
            <a:miter lim="800000"/>
            <a:headEnd/>
            <a:tailEnd/>
          </a:ln>
          <a:effectLst>
            <a:outerShdw dist="107763" dir="2700000" algn="ctr" rotWithShape="0">
              <a:srgbClr val="808080"/>
            </a:outerShdw>
          </a:effectLst>
        </p:spPr>
        <p:txBody>
          <a:bodyPr/>
          <a:lstStyle/>
          <a:p>
            <a:pPr eaLnBrk="1" hangingPunct="1">
              <a:defRPr/>
            </a:pPr>
            <a:endParaRPr lang="en-US"/>
          </a:p>
        </p:txBody>
      </p:sp>
      <p:pic>
        <p:nvPicPr>
          <p:cNvPr id="4" name="Picture 3">
            <a:extLst>
              <a:ext uri="{FF2B5EF4-FFF2-40B4-BE49-F238E27FC236}">
                <a16:creationId xmlns:a16="http://schemas.microsoft.com/office/drawing/2014/main" id="{4D10941B-3B86-4ECD-A66F-0BCFBF92C0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0089" y="5259172"/>
            <a:ext cx="2512060" cy="1570038"/>
          </a:xfrm>
          <a:prstGeom prst="rect">
            <a:avLst/>
          </a:prstGeom>
        </p:spPr>
      </p:pic>
    </p:spTree>
    <p:extLst>
      <p:ext uri="{BB962C8B-B14F-4D97-AF65-F5344CB8AC3E}">
        <p14:creationId xmlns:p14="http://schemas.microsoft.com/office/powerpoint/2010/main" val="788690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B224-4C9A-4978-94DA-676BBE4E2EE5}"/>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Definition of Governing Authority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Mississippi Code § 31-7-1</a:t>
            </a:r>
          </a:p>
        </p:txBody>
      </p:sp>
      <p:sp>
        <p:nvSpPr>
          <p:cNvPr id="3" name="Content Placeholder 2">
            <a:extLst>
              <a:ext uri="{FF2B5EF4-FFF2-40B4-BE49-F238E27FC236}">
                <a16:creationId xmlns:a16="http://schemas.microsoft.com/office/drawing/2014/main" id="{E98E3569-BA18-45DC-8AAF-FEF5DE76DEA2}"/>
              </a:ext>
            </a:extLst>
          </p:cNvPr>
          <p:cNvSpPr>
            <a:spLocks noGrp="1"/>
          </p:cNvSpPr>
          <p:nvPr>
            <p:ph idx="1"/>
          </p:nvPr>
        </p:nvSpPr>
        <p:spPr>
          <a:xfrm>
            <a:off x="677334" y="2160589"/>
            <a:ext cx="8596668" cy="4495392"/>
          </a:xfrm>
        </p:spPr>
        <p:txBody>
          <a:bodyPr>
            <a:normAutofit/>
          </a:bodyPr>
          <a:lstStyle/>
          <a:p>
            <a:r>
              <a:rPr lang="en-US" sz="2400" dirty="0">
                <a:latin typeface="Times New Roman" panose="02020603050405020304" pitchFamily="18" charset="0"/>
                <a:cs typeface="Times New Roman" panose="02020603050405020304" pitchFamily="18" charset="0"/>
              </a:rPr>
              <a:t>(b) “Governing authority” shall mean boards of supervisors, governing boards of all school districts, all boards of directors of public water supply districts, boards of directors of master public water supply districts, municipal public utility commissions, governing authorities of all municipalities, port authorities, Mississippi State Port Authority, commissioners, and boards of trustees of any public hospitals, </a:t>
            </a:r>
            <a:r>
              <a:rPr lang="en-US" sz="2400" b="1" dirty="0">
                <a:latin typeface="Times New Roman" panose="02020603050405020304" pitchFamily="18" charset="0"/>
                <a:cs typeface="Times New Roman" panose="02020603050405020304" pitchFamily="18" charset="0"/>
              </a:rPr>
              <a:t>boards of trustees of public library systems</a:t>
            </a:r>
            <a:r>
              <a:rPr lang="en-US" sz="2400" dirty="0">
                <a:latin typeface="Times New Roman" panose="02020603050405020304" pitchFamily="18" charset="0"/>
                <a:cs typeface="Times New Roman" panose="02020603050405020304" pitchFamily="18" charset="0"/>
              </a:rPr>
              <a:t>, district attorneys, school attendance officers and </a:t>
            </a:r>
            <a:r>
              <a:rPr lang="en-US" sz="2400" b="1" dirty="0">
                <a:latin typeface="Times New Roman" panose="02020603050405020304" pitchFamily="18" charset="0"/>
                <a:cs typeface="Times New Roman" panose="02020603050405020304" pitchFamily="18" charset="0"/>
              </a:rPr>
              <a:t>any political subdivision of the state or political subdivision thereof</a:t>
            </a:r>
            <a:r>
              <a:rPr lang="en-US" sz="2400" dirty="0">
                <a:latin typeface="Times New Roman" panose="02020603050405020304" pitchFamily="18" charset="0"/>
                <a:cs typeface="Times New Roman" panose="02020603050405020304" pitchFamily="18" charset="0"/>
              </a:rPr>
              <a:t>, including commissions, boards, and agencies created or operated under the authority of any county or municipality of this state. </a:t>
            </a:r>
          </a:p>
        </p:txBody>
      </p:sp>
    </p:spTree>
    <p:extLst>
      <p:ext uri="{BB962C8B-B14F-4D97-AF65-F5344CB8AC3E}">
        <p14:creationId xmlns:p14="http://schemas.microsoft.com/office/powerpoint/2010/main" val="2221410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2B1BF9-9ECB-4A57-99AC-7CDEFC159164}"/>
              </a:ext>
            </a:extLst>
          </p:cNvPr>
          <p:cNvSpPr/>
          <p:nvPr/>
        </p:nvSpPr>
        <p:spPr>
          <a:xfrm>
            <a:off x="261114" y="547145"/>
            <a:ext cx="9851010" cy="3816429"/>
          </a:xfrm>
          <a:prstGeom prst="rect">
            <a:avLst/>
          </a:prstGeom>
        </p:spPr>
        <p:txBody>
          <a:bodyPr wrap="square">
            <a:spAutoFit/>
          </a:bodyPr>
          <a:lstStyle/>
          <a:p>
            <a:pPr lvl="0"/>
            <a:r>
              <a:rPr lang="en-US" sz="3200" dirty="0">
                <a:solidFill>
                  <a:schemeClr val="accent1"/>
                </a:solidFill>
                <a:latin typeface="Times New Roman" panose="02020603050405020304" pitchFamily="18" charset="0"/>
                <a:cs typeface="Times New Roman" panose="02020603050405020304" pitchFamily="18" charset="0"/>
              </a:rPr>
              <a:t>Managed Firewall Services </a:t>
            </a:r>
          </a:p>
          <a:p>
            <a:br>
              <a:rPr lang="en-US" dirty="0"/>
            </a:br>
            <a:r>
              <a:rPr lang="en-US" sz="2400" dirty="0">
                <a:latin typeface="Times New Roman" panose="02020603050405020304" pitchFamily="18" charset="0"/>
                <a:cs typeface="Times New Roman" panose="02020603050405020304" pitchFamily="18" charset="0"/>
              </a:rPr>
              <a:t>ISP - Internet Service Provider manages your firewall.  (Anyone other than you) This means they are responsible for the security of your network, making changes to ports, updating software, applying patches, maintaining whitelists/blacklists etc.  (For Category 1 it must be bundled with internet access service at no cost.  If not, it is Category 2.)</a:t>
            </a:r>
          </a:p>
          <a:p>
            <a:r>
              <a:rPr lang="en-US" sz="2400" dirty="0">
                <a:latin typeface="Times New Roman" panose="02020603050405020304" pitchFamily="18" charset="0"/>
                <a:cs typeface="Times New Roman" panose="02020603050405020304" pitchFamily="18" charset="0"/>
              </a:rPr>
              <a:t>	</a:t>
            </a:r>
          </a:p>
          <a:p>
            <a:pPr lvl="0"/>
            <a:r>
              <a:rPr lang="en-US" sz="2400" dirty="0">
                <a:latin typeface="Times New Roman" panose="02020603050405020304" pitchFamily="18" charset="0"/>
                <a:cs typeface="Times New Roman" panose="02020603050405020304" pitchFamily="18" charset="0"/>
              </a:rPr>
              <a:t>Either physical equipment at the library (CPE) - Category 2 - equipment at the library managed either on site by library staff or by a third party vendor.  </a:t>
            </a:r>
          </a:p>
        </p:txBody>
      </p:sp>
    </p:spTree>
    <p:extLst>
      <p:ext uri="{BB962C8B-B14F-4D97-AF65-F5344CB8AC3E}">
        <p14:creationId xmlns:p14="http://schemas.microsoft.com/office/powerpoint/2010/main" val="3253744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CB29D-4B72-458C-A9CD-7B2DCC3EC8FA}"/>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There are many ways to get Internet Access</a:t>
            </a:r>
          </a:p>
        </p:txBody>
      </p:sp>
      <p:sp>
        <p:nvSpPr>
          <p:cNvPr id="3" name="Content Placeholder 2">
            <a:extLst>
              <a:ext uri="{FF2B5EF4-FFF2-40B4-BE49-F238E27FC236}">
                <a16:creationId xmlns:a16="http://schemas.microsoft.com/office/drawing/2014/main" id="{2B3FE46E-C972-410C-AC7E-09592BB6C547}"/>
              </a:ext>
            </a:extLst>
          </p:cNvPr>
          <p:cNvSpPr>
            <a:spLocks noGrp="1"/>
          </p:cNvSpPr>
          <p:nvPr>
            <p:ph idx="1"/>
          </p:nvPr>
        </p:nvSpPr>
        <p:spPr/>
        <p:txBody>
          <a:bodyPr>
            <a:normAutofit/>
          </a:bodyPr>
          <a:lstStyle/>
          <a:p>
            <a:pPr marL="0" indent="0">
              <a:buNone/>
            </a:pPr>
            <a:r>
              <a:rPr lang="en-US" sz="4800" dirty="0">
                <a:latin typeface="Times New Roman" panose="02020603050405020304" pitchFamily="18" charset="0"/>
                <a:cs typeface="Times New Roman" panose="02020603050405020304" pitchFamily="18" charset="0"/>
              </a:rPr>
              <a:t>1. Dedicated Internet Access</a:t>
            </a:r>
          </a:p>
          <a:p>
            <a:pPr marL="0" indent="0">
              <a:buNone/>
            </a:pPr>
            <a:r>
              <a:rPr lang="en-US" sz="4800" dirty="0">
                <a:latin typeface="Times New Roman" panose="02020603050405020304" pitchFamily="18" charset="0"/>
                <a:cs typeface="Times New Roman" panose="02020603050405020304" pitchFamily="18" charset="0"/>
              </a:rPr>
              <a:t>2. MPLS Attached Internet</a:t>
            </a:r>
          </a:p>
          <a:p>
            <a:pPr marL="0" indent="0">
              <a:buNone/>
            </a:pPr>
            <a:r>
              <a:rPr lang="en-US" sz="4800" dirty="0">
                <a:latin typeface="Times New Roman" panose="02020603050405020304" pitchFamily="18" charset="0"/>
                <a:cs typeface="Times New Roman" panose="02020603050405020304" pitchFamily="18" charset="0"/>
              </a:rPr>
              <a:t>3. Raw Internet</a:t>
            </a:r>
          </a:p>
          <a:p>
            <a:pPr marL="0" indent="0">
              <a:buNone/>
            </a:pPr>
            <a:r>
              <a:rPr lang="en-US" sz="4800" dirty="0">
                <a:latin typeface="Times New Roman" panose="02020603050405020304" pitchFamily="18" charset="0"/>
                <a:cs typeface="Times New Roman" panose="02020603050405020304" pitchFamily="18" charset="0"/>
              </a:rPr>
              <a:t>4. Cable Modem</a:t>
            </a:r>
          </a:p>
        </p:txBody>
      </p:sp>
    </p:spTree>
    <p:extLst>
      <p:ext uri="{BB962C8B-B14F-4D97-AF65-F5344CB8AC3E}">
        <p14:creationId xmlns:p14="http://schemas.microsoft.com/office/powerpoint/2010/main" val="30549021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C2E96E-B7E7-4DCE-86C7-91B670787B9A}"/>
              </a:ext>
            </a:extLst>
          </p:cNvPr>
          <p:cNvSpPr txBox="1"/>
          <p:nvPr/>
        </p:nvSpPr>
        <p:spPr>
          <a:xfrm>
            <a:off x="361204" y="2002864"/>
            <a:ext cx="9803877" cy="4278094"/>
          </a:xfrm>
          <a:prstGeom prst="rect">
            <a:avLst/>
          </a:prstGeom>
          <a:noFill/>
        </p:spPr>
        <p:txBody>
          <a:bodyPr wrap="square" rtlCol="0">
            <a:spAutoFit/>
          </a:bodyPr>
          <a:lstStyle/>
          <a:p>
            <a:endParaRPr lang="en-US" sz="20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Can your library afford to purchase/lease a firewall?</a:t>
            </a:r>
          </a:p>
          <a:p>
            <a:r>
              <a:rPr lang="en-US" sz="2400" dirty="0">
                <a:latin typeface="Times New Roman" panose="02020603050405020304" pitchFamily="18" charset="0"/>
                <a:cs typeface="Times New Roman" panose="02020603050405020304" pitchFamily="18" charset="0"/>
              </a:rPr>
              <a:t> </a:t>
            </a:r>
          </a:p>
          <a:p>
            <a:pPr marL="285750" lvl="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Does your library system have technical staff to manage firewall/filtering  	devices? </a:t>
            </a:r>
          </a:p>
          <a:p>
            <a:r>
              <a:rPr lang="en-US" sz="2400" dirty="0">
                <a:latin typeface="Times New Roman" panose="02020603050405020304" pitchFamily="18" charset="0"/>
                <a:cs typeface="Times New Roman" panose="02020603050405020304" pitchFamily="18" charset="0"/>
              </a:rPr>
              <a:t> </a:t>
            </a:r>
          </a:p>
          <a:p>
            <a:pPr marL="285750" lvl="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Can your library afford a contract with another vendor to manage firewall 	services?</a:t>
            </a:r>
          </a:p>
          <a:p>
            <a:pPr marL="285750" lvl="0" indent="-285750">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Do you have the staff/ability to monitor and diagnose network issues?  </a:t>
            </a:r>
          </a:p>
          <a:p>
            <a:pPr lvl="0"/>
            <a:r>
              <a:rPr lang="en-US" dirty="0"/>
              <a:t> </a:t>
            </a:r>
          </a:p>
          <a:p>
            <a:endParaRPr lang="en-US" dirty="0"/>
          </a:p>
        </p:txBody>
      </p:sp>
      <p:sp>
        <p:nvSpPr>
          <p:cNvPr id="3" name="TextBox 2"/>
          <p:cNvSpPr txBox="1"/>
          <p:nvPr/>
        </p:nvSpPr>
        <p:spPr>
          <a:xfrm>
            <a:off x="554150" y="641841"/>
            <a:ext cx="8642555" cy="1200329"/>
          </a:xfrm>
          <a:prstGeom prst="rect">
            <a:avLst/>
          </a:prstGeom>
          <a:noFill/>
        </p:spPr>
        <p:txBody>
          <a:bodyPr wrap="square" rtlCol="0">
            <a:spAutoFit/>
          </a:bodyPr>
          <a:lstStyle/>
          <a:p>
            <a:r>
              <a:rPr lang="en-US" sz="3600" dirty="0">
                <a:solidFill>
                  <a:schemeClr val="accent1"/>
                </a:solidFill>
                <a:latin typeface="Times New Roman" panose="02020603050405020304" pitchFamily="18" charset="0"/>
                <a:cs typeface="Times New Roman" panose="02020603050405020304" pitchFamily="18" charset="0"/>
              </a:rPr>
              <a:t>Questions to ask yourself when making a decision:</a:t>
            </a:r>
          </a:p>
        </p:txBody>
      </p:sp>
    </p:spTree>
    <p:extLst>
      <p:ext uri="{BB962C8B-B14F-4D97-AF65-F5344CB8AC3E}">
        <p14:creationId xmlns:p14="http://schemas.microsoft.com/office/powerpoint/2010/main" val="25630759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B54436-9245-4AB2-8CCB-E37116A85CC7}"/>
              </a:ext>
            </a:extLst>
          </p:cNvPr>
          <p:cNvSpPr txBox="1"/>
          <p:nvPr/>
        </p:nvSpPr>
        <p:spPr>
          <a:xfrm>
            <a:off x="730323" y="3274502"/>
            <a:ext cx="8442252" cy="2862322"/>
          </a:xfrm>
          <a:prstGeom prst="rect">
            <a:avLst/>
          </a:prstGeom>
          <a:noFill/>
        </p:spPr>
        <p:txBody>
          <a:bodyPr wrap="square" rtlCol="0">
            <a:spAutoFit/>
          </a:bodyPr>
          <a:lstStyle/>
          <a:p>
            <a:pPr algn="ctr"/>
            <a:r>
              <a:rPr lang="en-US" sz="6000" dirty="0">
                <a:latin typeface="Times New Roman" panose="02020603050405020304" pitchFamily="18" charset="0"/>
                <a:cs typeface="Times New Roman" panose="02020603050405020304" pitchFamily="18" charset="0"/>
              </a:rPr>
              <a:t>Still want to do an RFP???</a:t>
            </a:r>
          </a:p>
          <a:p>
            <a:pPr algn="ctr"/>
            <a:endParaRPr lang="en-US" sz="6000" dirty="0">
              <a:latin typeface="Times New Roman" panose="02020603050405020304" pitchFamily="18" charset="0"/>
              <a:cs typeface="Times New Roman" panose="02020603050405020304" pitchFamily="18" charset="0"/>
            </a:endParaRPr>
          </a:p>
          <a:p>
            <a:pPr algn="ctr"/>
            <a:r>
              <a:rPr lang="en-US" sz="6000" dirty="0">
                <a:latin typeface="Times New Roman" panose="02020603050405020304" pitchFamily="18" charset="0"/>
                <a:cs typeface="Times New Roman" panose="02020603050405020304" pitchFamily="18" charset="0"/>
              </a:rPr>
              <a:t>Stick around!</a:t>
            </a:r>
          </a:p>
        </p:txBody>
      </p:sp>
      <p:pic>
        <p:nvPicPr>
          <p:cNvPr id="4" name="Picture 3">
            <a:extLst>
              <a:ext uri="{FF2B5EF4-FFF2-40B4-BE49-F238E27FC236}">
                <a16:creationId xmlns:a16="http://schemas.microsoft.com/office/drawing/2014/main" id="{BD0A19BA-7CE9-444E-AA54-806A2B1394C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413161" y="407477"/>
            <a:ext cx="3076575" cy="2867025"/>
          </a:xfrm>
          <a:prstGeom prst="rect">
            <a:avLst/>
          </a:prstGeom>
        </p:spPr>
      </p:pic>
    </p:spTree>
    <p:extLst>
      <p:ext uri="{BB962C8B-B14F-4D97-AF65-F5344CB8AC3E}">
        <p14:creationId xmlns:p14="http://schemas.microsoft.com/office/powerpoint/2010/main" val="1898583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023DCE-1314-4216-A440-B0B1BFCCB3AE}"/>
              </a:ext>
            </a:extLst>
          </p:cNvPr>
          <p:cNvSpPr/>
          <p:nvPr/>
        </p:nvSpPr>
        <p:spPr>
          <a:xfrm>
            <a:off x="285226" y="1189031"/>
            <a:ext cx="7164198" cy="584775"/>
          </a:xfrm>
          <a:prstGeom prst="rect">
            <a:avLst/>
          </a:prstGeom>
        </p:spPr>
        <p:txBody>
          <a:bodyPr wrap="square">
            <a:spAutoFit/>
          </a:bodyPr>
          <a:lstStyle/>
          <a:p>
            <a:pPr algn="ctr"/>
            <a:r>
              <a:rPr lang="en-US" sz="3200" dirty="0">
                <a:solidFill>
                  <a:schemeClr val="accent1"/>
                </a:solidFill>
                <a:latin typeface="Times New Roman" panose="02020603050405020304" pitchFamily="18" charset="0"/>
                <a:ea typeface="+mj-ea"/>
                <a:cs typeface="Times New Roman" panose="02020603050405020304" pitchFamily="18" charset="0"/>
              </a:rPr>
              <a:t>Additional</a:t>
            </a:r>
            <a:r>
              <a:rPr lang="en-US" sz="2800" dirty="0">
                <a:solidFill>
                  <a:schemeClr val="accent1">
                    <a:lumMod val="75000"/>
                  </a:schemeClr>
                </a:solidFill>
                <a:latin typeface="Times New Roman" panose="02020603050405020304" pitchFamily="18" charset="0"/>
                <a:cs typeface="Times New Roman" panose="02020603050405020304" pitchFamily="18" charset="0"/>
              </a:rPr>
              <a:t> </a:t>
            </a:r>
            <a:r>
              <a:rPr lang="en-US" sz="3200" dirty="0">
                <a:solidFill>
                  <a:schemeClr val="accent1"/>
                </a:solidFill>
                <a:latin typeface="Times New Roman" panose="02020603050405020304" pitchFamily="18" charset="0"/>
                <a:ea typeface="+mj-ea"/>
                <a:cs typeface="Times New Roman" panose="02020603050405020304" pitchFamily="18" charset="0"/>
              </a:rPr>
              <a:t>network designs</a:t>
            </a:r>
          </a:p>
        </p:txBody>
      </p:sp>
    </p:spTree>
    <p:extLst>
      <p:ext uri="{BB962C8B-B14F-4D97-AF65-F5344CB8AC3E}">
        <p14:creationId xmlns:p14="http://schemas.microsoft.com/office/powerpoint/2010/main" val="40714330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2CE9D8-7105-4D42-877C-24CD3418906A}" type="slidenum">
              <a:rPr lang="en-US" smtClean="0"/>
              <a:t>35</a:t>
            </a:fld>
            <a:endParaRPr lang="en-US" dirty="0"/>
          </a:p>
        </p:txBody>
      </p:sp>
      <p:pic>
        <p:nvPicPr>
          <p:cNvPr id="1028" name="Picture 5" descr="country-school"/>
          <p:cNvPicPr>
            <a:picLocks noGrp="1" noChangeAspect="1" noChangeArrowheads="1"/>
          </p:cNvPicPr>
          <p:nvPr>
            <p:ph idx="4294967295"/>
          </p:nvPr>
        </p:nvPicPr>
        <p:blipFill>
          <a:blip r:embed="rId3"/>
          <a:srcRect/>
          <a:stretch>
            <a:fillRect/>
          </a:stretch>
        </p:blipFill>
        <p:spPr>
          <a:xfrm>
            <a:off x="2591435" y="4562213"/>
            <a:ext cx="730250" cy="762000"/>
          </a:xfrm>
        </p:spPr>
      </p:pic>
      <p:sp>
        <p:nvSpPr>
          <p:cNvPr id="41992" name="Line 8"/>
          <p:cNvSpPr>
            <a:spLocks noChangeShapeType="1"/>
          </p:cNvSpPr>
          <p:nvPr/>
        </p:nvSpPr>
        <p:spPr bwMode="auto">
          <a:xfrm flipV="1">
            <a:off x="3047160" y="4002828"/>
            <a:ext cx="2286000" cy="609600"/>
          </a:xfrm>
          <a:prstGeom prst="line">
            <a:avLst/>
          </a:prstGeom>
          <a:noFill/>
          <a:ln w="28575">
            <a:solidFill>
              <a:schemeClr val="tx1"/>
            </a:solidFill>
            <a:miter lim="800000"/>
            <a:headEnd type="triangle" w="med" len="med"/>
            <a:tailEnd type="triangle" w="med" len="med"/>
          </a:ln>
        </p:spPr>
        <p:txBody>
          <a:bodyPr wrap="none"/>
          <a:lstStyle/>
          <a:p>
            <a:endParaRPr lang="en-US" dirty="0"/>
          </a:p>
        </p:txBody>
      </p:sp>
      <p:graphicFrame>
        <p:nvGraphicFramePr>
          <p:cNvPr id="1026" name="Object 11"/>
          <p:cNvGraphicFramePr>
            <a:graphicFrameLocks noChangeAspect="1"/>
          </p:cNvGraphicFramePr>
          <p:nvPr>
            <p:extLst/>
          </p:nvPr>
        </p:nvGraphicFramePr>
        <p:xfrm>
          <a:off x="5105400" y="3266813"/>
          <a:ext cx="2209800" cy="1196090"/>
        </p:xfrm>
        <a:graphic>
          <a:graphicData uri="http://schemas.openxmlformats.org/presentationml/2006/ole">
            <mc:AlternateContent xmlns:mc="http://schemas.openxmlformats.org/markup-compatibility/2006">
              <mc:Choice xmlns:v="urn:schemas-microsoft-com:vml" Requires="v">
                <p:oleObj spid="_x0000_s1026" name="Visio" r:id="rId4" imgW="635794" imgH="484584" progId="Visio.Drawing.11">
                  <p:embed/>
                </p:oleObj>
              </mc:Choice>
              <mc:Fallback>
                <p:oleObj name="Visio" r:id="rId4" imgW="635794" imgH="484584" progId="Visio.Drawing.11">
                  <p:embed/>
                  <p:pic>
                    <p:nvPicPr>
                      <p:cNvPr id="1026"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3266813"/>
                        <a:ext cx="2209800" cy="119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96" name="Line 12"/>
          <p:cNvSpPr>
            <a:spLocks noChangeShapeType="1"/>
          </p:cNvSpPr>
          <p:nvPr/>
        </p:nvSpPr>
        <p:spPr bwMode="auto">
          <a:xfrm flipH="1" flipV="1">
            <a:off x="6510618" y="4462903"/>
            <a:ext cx="964618" cy="1242310"/>
          </a:xfrm>
          <a:prstGeom prst="line">
            <a:avLst/>
          </a:prstGeom>
          <a:noFill/>
          <a:ln w="28575">
            <a:solidFill>
              <a:schemeClr val="tx1"/>
            </a:solidFill>
            <a:miter lim="800000"/>
            <a:headEnd type="triangle" w="med" len="med"/>
            <a:tailEnd type="triangle" w="med" len="med"/>
          </a:ln>
        </p:spPr>
        <p:txBody>
          <a:bodyPr wrap="none"/>
          <a:lstStyle/>
          <a:p>
            <a:endParaRPr lang="en-US" dirty="0"/>
          </a:p>
        </p:txBody>
      </p:sp>
      <p:pic>
        <p:nvPicPr>
          <p:cNvPr id="1032" name="Picture 14" descr="country-school"/>
          <p:cNvPicPr>
            <a:picLocks noChangeAspect="1" noChangeArrowheads="1"/>
          </p:cNvPicPr>
          <p:nvPr/>
        </p:nvPicPr>
        <p:blipFill>
          <a:blip r:embed="rId3"/>
          <a:srcRect/>
          <a:stretch>
            <a:fillRect/>
          </a:stretch>
        </p:blipFill>
        <p:spPr bwMode="auto">
          <a:xfrm>
            <a:off x="4343400" y="5629013"/>
            <a:ext cx="730250" cy="762000"/>
          </a:xfrm>
          <a:prstGeom prst="rect">
            <a:avLst/>
          </a:prstGeom>
          <a:noFill/>
          <a:ln w="9525">
            <a:noFill/>
            <a:miter lim="800000"/>
            <a:headEnd/>
            <a:tailEnd/>
          </a:ln>
        </p:spPr>
      </p:pic>
      <p:pic>
        <p:nvPicPr>
          <p:cNvPr id="1037" name="Picture 20" descr="MCj02335040000[1]"/>
          <p:cNvPicPr>
            <a:picLocks noChangeAspect="1" noChangeArrowheads="1"/>
          </p:cNvPicPr>
          <p:nvPr/>
        </p:nvPicPr>
        <p:blipFill>
          <a:blip r:embed="rId6"/>
          <a:srcRect/>
          <a:stretch>
            <a:fillRect/>
          </a:stretch>
        </p:blipFill>
        <p:spPr bwMode="auto">
          <a:xfrm>
            <a:off x="5334001" y="585132"/>
            <a:ext cx="1457325" cy="1547602"/>
          </a:xfrm>
          <a:prstGeom prst="rect">
            <a:avLst/>
          </a:prstGeom>
          <a:noFill/>
          <a:ln w="9525">
            <a:noFill/>
            <a:miter lim="800000"/>
            <a:headEnd/>
            <a:tailEnd/>
          </a:ln>
        </p:spPr>
      </p:pic>
      <p:sp>
        <p:nvSpPr>
          <p:cNvPr id="42007" name="Line 23"/>
          <p:cNvSpPr>
            <a:spLocks noChangeShapeType="1"/>
          </p:cNvSpPr>
          <p:nvPr/>
        </p:nvSpPr>
        <p:spPr bwMode="auto">
          <a:xfrm>
            <a:off x="6194391" y="2068437"/>
            <a:ext cx="25953" cy="1321035"/>
          </a:xfrm>
          <a:prstGeom prst="line">
            <a:avLst/>
          </a:prstGeom>
          <a:noFill/>
          <a:ln w="76200">
            <a:solidFill>
              <a:schemeClr val="accent1"/>
            </a:solidFill>
            <a:miter lim="800000"/>
            <a:headEnd type="triangle" w="med" len="med"/>
            <a:tailEnd type="triangle" w="med" len="med"/>
          </a:ln>
        </p:spPr>
        <p:txBody>
          <a:bodyPr wrap="none"/>
          <a:lstStyle/>
          <a:p>
            <a:endParaRPr lang="en-US" dirty="0"/>
          </a:p>
        </p:txBody>
      </p:sp>
      <p:sp>
        <p:nvSpPr>
          <p:cNvPr id="42008" name="Line 24"/>
          <p:cNvSpPr>
            <a:spLocks noChangeShapeType="1"/>
          </p:cNvSpPr>
          <p:nvPr/>
        </p:nvSpPr>
        <p:spPr bwMode="auto">
          <a:xfrm>
            <a:off x="4038600" y="609600"/>
            <a:ext cx="1600200" cy="762000"/>
          </a:xfrm>
          <a:prstGeom prst="line">
            <a:avLst/>
          </a:prstGeom>
          <a:noFill/>
          <a:ln w="57150">
            <a:solidFill>
              <a:srgbClr val="92D050"/>
            </a:solidFill>
            <a:miter lim="800000"/>
            <a:headEnd type="triangle" w="med" len="med"/>
            <a:tailEnd type="triangle" w="med" len="med"/>
          </a:ln>
        </p:spPr>
        <p:txBody>
          <a:bodyPr wrap="none"/>
          <a:lstStyle/>
          <a:p>
            <a:endParaRPr lang="en-US" dirty="0"/>
          </a:p>
        </p:txBody>
      </p:sp>
      <p:sp>
        <p:nvSpPr>
          <p:cNvPr id="42010" name="Line 26"/>
          <p:cNvSpPr>
            <a:spLocks noChangeShapeType="1"/>
          </p:cNvSpPr>
          <p:nvPr/>
        </p:nvSpPr>
        <p:spPr bwMode="auto">
          <a:xfrm flipV="1">
            <a:off x="4724276" y="4395370"/>
            <a:ext cx="945631" cy="1242310"/>
          </a:xfrm>
          <a:prstGeom prst="line">
            <a:avLst/>
          </a:prstGeom>
          <a:noFill/>
          <a:ln w="28575">
            <a:solidFill>
              <a:schemeClr val="tx1"/>
            </a:solidFill>
            <a:miter lim="800000"/>
            <a:headEnd type="triangle" w="med" len="med"/>
            <a:tailEnd type="triangle" w="med" len="med"/>
          </a:ln>
        </p:spPr>
        <p:txBody>
          <a:bodyPr wrap="none"/>
          <a:lstStyle/>
          <a:p>
            <a:endParaRPr lang="en-US" dirty="0"/>
          </a:p>
        </p:txBody>
      </p:sp>
      <p:sp>
        <p:nvSpPr>
          <p:cNvPr id="42013" name="Line 29"/>
          <p:cNvSpPr>
            <a:spLocks noChangeShapeType="1"/>
          </p:cNvSpPr>
          <p:nvPr/>
        </p:nvSpPr>
        <p:spPr bwMode="auto">
          <a:xfrm>
            <a:off x="7167508" y="4130700"/>
            <a:ext cx="2213694" cy="507711"/>
          </a:xfrm>
          <a:prstGeom prst="line">
            <a:avLst/>
          </a:prstGeom>
          <a:noFill/>
          <a:ln w="28575">
            <a:solidFill>
              <a:schemeClr val="tx1"/>
            </a:solidFill>
            <a:miter lim="800000"/>
            <a:headEnd type="triangle" w="med" len="med"/>
            <a:tailEnd type="triangle" w="med" len="med"/>
          </a:ln>
        </p:spPr>
        <p:txBody>
          <a:bodyPr wrap="none"/>
          <a:lstStyle/>
          <a:p>
            <a:endParaRPr lang="en-US" dirty="0"/>
          </a:p>
        </p:txBody>
      </p:sp>
      <p:sp>
        <p:nvSpPr>
          <p:cNvPr id="1050" name="Text Box 34"/>
          <p:cNvSpPr txBox="1">
            <a:spLocks noChangeArrowheads="1"/>
          </p:cNvSpPr>
          <p:nvPr/>
        </p:nvSpPr>
        <p:spPr bwMode="auto">
          <a:xfrm>
            <a:off x="2209799" y="5444347"/>
            <a:ext cx="1600200" cy="369332"/>
          </a:xfrm>
          <a:prstGeom prst="rect">
            <a:avLst/>
          </a:prstGeom>
          <a:noFill/>
          <a:ln w="9525">
            <a:noFill/>
            <a:miter lim="800000"/>
            <a:headEnd/>
            <a:tailEnd/>
          </a:ln>
        </p:spPr>
        <p:txBody>
          <a:bodyPr wrap="square">
            <a:spAutoFit/>
          </a:bodyPr>
          <a:lstStyle/>
          <a:p>
            <a:r>
              <a:rPr lang="en-US" dirty="0"/>
              <a:t>Branch Library</a:t>
            </a:r>
          </a:p>
        </p:txBody>
      </p:sp>
      <p:sp>
        <p:nvSpPr>
          <p:cNvPr id="1051" name="Text Box 35"/>
          <p:cNvSpPr txBox="1">
            <a:spLocks noChangeArrowheads="1"/>
          </p:cNvSpPr>
          <p:nvPr/>
        </p:nvSpPr>
        <p:spPr bwMode="auto">
          <a:xfrm>
            <a:off x="4007492" y="6389638"/>
            <a:ext cx="1568450" cy="369332"/>
          </a:xfrm>
          <a:prstGeom prst="rect">
            <a:avLst/>
          </a:prstGeom>
          <a:noFill/>
          <a:ln w="9525">
            <a:noFill/>
            <a:miter lim="800000"/>
            <a:headEnd/>
            <a:tailEnd/>
          </a:ln>
        </p:spPr>
        <p:txBody>
          <a:bodyPr wrap="square">
            <a:spAutoFit/>
          </a:bodyPr>
          <a:lstStyle/>
          <a:p>
            <a:r>
              <a:rPr lang="en-US" dirty="0"/>
              <a:t>Branch Library</a:t>
            </a:r>
          </a:p>
        </p:txBody>
      </p:sp>
      <p:sp>
        <p:nvSpPr>
          <p:cNvPr id="1055" name="Text Box 39"/>
          <p:cNvSpPr txBox="1">
            <a:spLocks noChangeArrowheads="1"/>
          </p:cNvSpPr>
          <p:nvPr/>
        </p:nvSpPr>
        <p:spPr bwMode="auto">
          <a:xfrm>
            <a:off x="7712146" y="2210614"/>
            <a:ext cx="1869430" cy="646331"/>
          </a:xfrm>
          <a:prstGeom prst="rect">
            <a:avLst/>
          </a:prstGeom>
          <a:solidFill>
            <a:schemeClr val="bg1"/>
          </a:solidFill>
          <a:ln w="9525">
            <a:noFill/>
            <a:miter lim="800000"/>
            <a:headEnd/>
            <a:tailEnd/>
          </a:ln>
        </p:spPr>
        <p:txBody>
          <a:bodyPr wrap="square">
            <a:spAutoFit/>
          </a:bodyPr>
          <a:lstStyle/>
          <a:p>
            <a:pPr algn="ctr">
              <a:spcBef>
                <a:spcPct val="50000"/>
              </a:spcBef>
            </a:pPr>
            <a:r>
              <a:rPr lang="en-US" b="1" dirty="0">
                <a:solidFill>
                  <a:srgbClr val="7030A0"/>
                </a:solidFill>
              </a:rPr>
              <a:t>Service Provider Central Office</a:t>
            </a:r>
          </a:p>
        </p:txBody>
      </p:sp>
      <p:pic>
        <p:nvPicPr>
          <p:cNvPr id="40" name="Picture 14" descr="country-school"/>
          <p:cNvPicPr>
            <a:picLocks noChangeAspect="1" noChangeArrowheads="1"/>
          </p:cNvPicPr>
          <p:nvPr/>
        </p:nvPicPr>
        <p:blipFill>
          <a:blip r:embed="rId3"/>
          <a:srcRect/>
          <a:stretch>
            <a:fillRect/>
          </a:stretch>
        </p:blipFill>
        <p:spPr bwMode="auto">
          <a:xfrm>
            <a:off x="7167507" y="5699010"/>
            <a:ext cx="730250" cy="762000"/>
          </a:xfrm>
          <a:prstGeom prst="rect">
            <a:avLst/>
          </a:prstGeom>
          <a:noFill/>
          <a:ln w="9525">
            <a:noFill/>
            <a:miter lim="800000"/>
            <a:headEnd/>
            <a:tailEnd/>
          </a:ln>
        </p:spPr>
      </p:pic>
      <p:sp>
        <p:nvSpPr>
          <p:cNvPr id="41" name="Text Box 35"/>
          <p:cNvSpPr txBox="1">
            <a:spLocks noChangeArrowheads="1"/>
          </p:cNvSpPr>
          <p:nvPr/>
        </p:nvSpPr>
        <p:spPr bwMode="auto">
          <a:xfrm>
            <a:off x="6791324" y="6420349"/>
            <a:ext cx="1614445" cy="369332"/>
          </a:xfrm>
          <a:prstGeom prst="rect">
            <a:avLst/>
          </a:prstGeom>
          <a:noFill/>
          <a:ln w="9525">
            <a:noFill/>
            <a:miter lim="800000"/>
            <a:headEnd/>
            <a:tailEnd/>
          </a:ln>
        </p:spPr>
        <p:txBody>
          <a:bodyPr wrap="square">
            <a:spAutoFit/>
          </a:bodyPr>
          <a:lstStyle/>
          <a:p>
            <a:r>
              <a:rPr lang="en-US" dirty="0"/>
              <a:t>Branch Library</a:t>
            </a:r>
          </a:p>
        </p:txBody>
      </p:sp>
      <p:pic>
        <p:nvPicPr>
          <p:cNvPr id="47" name="Picture 14" descr="country-school"/>
          <p:cNvPicPr>
            <a:picLocks noChangeAspect="1" noChangeArrowheads="1"/>
          </p:cNvPicPr>
          <p:nvPr/>
        </p:nvPicPr>
        <p:blipFill>
          <a:blip r:embed="rId3"/>
          <a:srcRect/>
          <a:stretch>
            <a:fillRect/>
          </a:stretch>
        </p:blipFill>
        <p:spPr bwMode="auto">
          <a:xfrm>
            <a:off x="9177738" y="4603006"/>
            <a:ext cx="730250" cy="762000"/>
          </a:xfrm>
          <a:prstGeom prst="rect">
            <a:avLst/>
          </a:prstGeom>
          <a:noFill/>
          <a:ln w="9525">
            <a:noFill/>
            <a:miter lim="800000"/>
            <a:headEnd/>
            <a:tailEnd/>
          </a:ln>
        </p:spPr>
      </p:pic>
      <p:sp>
        <p:nvSpPr>
          <p:cNvPr id="48" name="Text Box 35"/>
          <p:cNvSpPr txBox="1">
            <a:spLocks noChangeArrowheads="1"/>
          </p:cNvSpPr>
          <p:nvPr/>
        </p:nvSpPr>
        <p:spPr bwMode="auto">
          <a:xfrm>
            <a:off x="8785972" y="5514712"/>
            <a:ext cx="1591209" cy="369332"/>
          </a:xfrm>
          <a:prstGeom prst="rect">
            <a:avLst/>
          </a:prstGeom>
          <a:noFill/>
          <a:ln w="9525">
            <a:noFill/>
            <a:miter lim="800000"/>
            <a:headEnd/>
            <a:tailEnd/>
          </a:ln>
        </p:spPr>
        <p:txBody>
          <a:bodyPr wrap="square">
            <a:spAutoFit/>
          </a:bodyPr>
          <a:lstStyle/>
          <a:p>
            <a:r>
              <a:rPr lang="en-US" dirty="0"/>
              <a:t>Branch Library</a:t>
            </a:r>
          </a:p>
        </p:txBody>
      </p:sp>
      <p:cxnSp>
        <p:nvCxnSpPr>
          <p:cNvPr id="6" name="Straight Connector 5"/>
          <p:cNvCxnSpPr>
            <a:cxnSpLocks/>
            <a:stCxn id="42013" idx="0"/>
            <a:endCxn id="42007" idx="1"/>
          </p:cNvCxnSpPr>
          <p:nvPr/>
        </p:nvCxnSpPr>
        <p:spPr>
          <a:xfrm flipH="1" flipV="1">
            <a:off x="6220344" y="3389472"/>
            <a:ext cx="947164" cy="741228"/>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cxnSpLocks/>
          </p:cNvCxnSpPr>
          <p:nvPr/>
        </p:nvCxnSpPr>
        <p:spPr>
          <a:xfrm flipH="1">
            <a:off x="5259897" y="3352800"/>
            <a:ext cx="1026603" cy="663478"/>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cxnSpLocks/>
          </p:cNvCxnSpPr>
          <p:nvPr/>
        </p:nvCxnSpPr>
        <p:spPr>
          <a:xfrm flipH="1" flipV="1">
            <a:off x="6248402" y="3526305"/>
            <a:ext cx="273693" cy="878193"/>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cxnSpLocks/>
          </p:cNvCxnSpPr>
          <p:nvPr/>
        </p:nvCxnSpPr>
        <p:spPr>
          <a:xfrm flipH="1">
            <a:off x="5655387" y="3383692"/>
            <a:ext cx="593013" cy="1011678"/>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3321685" y="1156043"/>
            <a:ext cx="514532" cy="369332"/>
          </a:xfrm>
          <a:prstGeom prst="rect">
            <a:avLst/>
          </a:prstGeom>
          <a:noFill/>
        </p:spPr>
        <p:txBody>
          <a:bodyPr wrap="square" rtlCol="0">
            <a:spAutoFit/>
          </a:bodyPr>
          <a:lstStyle/>
          <a:p>
            <a:r>
              <a:rPr lang="en-US" b="1" dirty="0">
                <a:solidFill>
                  <a:srgbClr val="7030A0"/>
                </a:solidFill>
              </a:rPr>
              <a:t>ISP</a:t>
            </a:r>
          </a:p>
        </p:txBody>
      </p:sp>
      <p:pic>
        <p:nvPicPr>
          <p:cNvPr id="8" name="Picture 7" descr="An introduction to SCTP | Rainbow Tux"/>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1421" y="0"/>
            <a:ext cx="1264508" cy="1264508"/>
          </a:xfrm>
          <a:prstGeom prst="rect">
            <a:avLst/>
          </a:prstGeom>
        </p:spPr>
      </p:pic>
      <p:sp>
        <p:nvSpPr>
          <p:cNvPr id="33" name="Text Box 31"/>
          <p:cNvSpPr txBox="1">
            <a:spLocks noChangeArrowheads="1"/>
          </p:cNvSpPr>
          <p:nvPr/>
        </p:nvSpPr>
        <p:spPr bwMode="auto">
          <a:xfrm>
            <a:off x="7989398" y="623588"/>
            <a:ext cx="3600205" cy="1200329"/>
          </a:xfrm>
          <a:prstGeom prst="rect">
            <a:avLst/>
          </a:prstGeom>
          <a:noFill/>
          <a:ln w="9525">
            <a:noFill/>
            <a:miter lim="800000"/>
            <a:headEnd/>
            <a:tailEnd/>
          </a:ln>
        </p:spPr>
        <p:txBody>
          <a:bodyPr wrap="square">
            <a:spAutoFit/>
          </a:bodyPr>
          <a:lstStyle/>
          <a:p>
            <a:pPr eaLnBrk="1" hangingPunct="1"/>
            <a:r>
              <a:rPr lang="en-US" sz="3600" b="1" dirty="0"/>
              <a:t>One of Many Designs</a:t>
            </a:r>
          </a:p>
        </p:txBody>
      </p:sp>
      <p:sp>
        <p:nvSpPr>
          <p:cNvPr id="27" name="Text Box 35">
            <a:extLst>
              <a:ext uri="{FF2B5EF4-FFF2-40B4-BE49-F238E27FC236}">
                <a16:creationId xmlns:a16="http://schemas.microsoft.com/office/drawing/2014/main" id="{FF6CDAA2-8C4D-4FE0-B78A-158DE392E8A6}"/>
              </a:ext>
            </a:extLst>
          </p:cNvPr>
          <p:cNvSpPr txBox="1">
            <a:spLocks noChangeArrowheads="1"/>
          </p:cNvSpPr>
          <p:nvPr/>
        </p:nvSpPr>
        <p:spPr bwMode="auto">
          <a:xfrm>
            <a:off x="5167618" y="24978"/>
            <a:ext cx="1721033" cy="584775"/>
          </a:xfrm>
          <a:prstGeom prst="rect">
            <a:avLst/>
          </a:prstGeom>
          <a:noFill/>
          <a:ln w="9525">
            <a:noFill/>
            <a:miter lim="800000"/>
            <a:headEnd/>
            <a:tailEnd/>
          </a:ln>
        </p:spPr>
        <p:txBody>
          <a:bodyPr wrap="square">
            <a:spAutoFit/>
          </a:bodyPr>
          <a:lstStyle/>
          <a:p>
            <a:pPr algn="ctr"/>
            <a:r>
              <a:rPr lang="en-US" sz="1600" b="1" dirty="0">
                <a:solidFill>
                  <a:schemeClr val="accent1">
                    <a:lumMod val="75000"/>
                  </a:schemeClr>
                </a:solidFill>
              </a:rPr>
              <a:t>Headquarters     Library</a:t>
            </a:r>
          </a:p>
        </p:txBody>
      </p:sp>
      <p:sp>
        <p:nvSpPr>
          <p:cNvPr id="29" name="Text Box 34">
            <a:extLst>
              <a:ext uri="{FF2B5EF4-FFF2-40B4-BE49-F238E27FC236}">
                <a16:creationId xmlns:a16="http://schemas.microsoft.com/office/drawing/2014/main" id="{80A75D83-2137-4F28-A60C-46C935227ED4}"/>
              </a:ext>
            </a:extLst>
          </p:cNvPr>
          <p:cNvSpPr txBox="1">
            <a:spLocks noChangeArrowheads="1"/>
          </p:cNvSpPr>
          <p:nvPr/>
        </p:nvSpPr>
        <p:spPr bwMode="auto">
          <a:xfrm>
            <a:off x="4397410" y="2161402"/>
            <a:ext cx="1600200" cy="830997"/>
          </a:xfrm>
          <a:prstGeom prst="rect">
            <a:avLst/>
          </a:prstGeom>
          <a:noFill/>
          <a:ln w="9525">
            <a:noFill/>
            <a:miter lim="800000"/>
            <a:headEnd/>
            <a:tailEnd/>
          </a:ln>
        </p:spPr>
        <p:txBody>
          <a:bodyPr wrap="square">
            <a:spAutoFit/>
          </a:bodyPr>
          <a:lstStyle/>
          <a:p>
            <a:pPr algn="ctr"/>
            <a:r>
              <a:rPr lang="en-US" sz="1600" dirty="0"/>
              <a:t>Large Consolidation Circuit</a:t>
            </a:r>
          </a:p>
        </p:txBody>
      </p:sp>
      <p:sp>
        <p:nvSpPr>
          <p:cNvPr id="30" name="Text Box 34">
            <a:extLst>
              <a:ext uri="{FF2B5EF4-FFF2-40B4-BE49-F238E27FC236}">
                <a16:creationId xmlns:a16="http://schemas.microsoft.com/office/drawing/2014/main" id="{58FDA6C9-BD39-42DF-B3A4-51EAECFC701E}"/>
              </a:ext>
            </a:extLst>
          </p:cNvPr>
          <p:cNvSpPr txBox="1">
            <a:spLocks noChangeArrowheads="1"/>
          </p:cNvSpPr>
          <p:nvPr/>
        </p:nvSpPr>
        <p:spPr bwMode="auto">
          <a:xfrm rot="709569">
            <a:off x="7596482" y="4099330"/>
            <a:ext cx="1600200" cy="307777"/>
          </a:xfrm>
          <a:prstGeom prst="rect">
            <a:avLst/>
          </a:prstGeom>
          <a:noFill/>
          <a:ln w="9525">
            <a:noFill/>
            <a:miter lim="800000"/>
            <a:headEnd/>
            <a:tailEnd/>
          </a:ln>
        </p:spPr>
        <p:txBody>
          <a:bodyPr wrap="square">
            <a:spAutoFit/>
          </a:bodyPr>
          <a:lstStyle/>
          <a:p>
            <a:r>
              <a:rPr lang="en-US" sz="1400" dirty="0"/>
              <a:t>Switched Ethernet</a:t>
            </a:r>
          </a:p>
        </p:txBody>
      </p:sp>
      <p:sp>
        <p:nvSpPr>
          <p:cNvPr id="31" name="Text Box 34">
            <a:extLst>
              <a:ext uri="{FF2B5EF4-FFF2-40B4-BE49-F238E27FC236}">
                <a16:creationId xmlns:a16="http://schemas.microsoft.com/office/drawing/2014/main" id="{11E5A691-D329-4433-9ACC-EF7EF36874B0}"/>
              </a:ext>
            </a:extLst>
          </p:cNvPr>
          <p:cNvSpPr txBox="1">
            <a:spLocks noChangeArrowheads="1"/>
          </p:cNvSpPr>
          <p:nvPr/>
        </p:nvSpPr>
        <p:spPr bwMode="auto">
          <a:xfrm rot="18531085">
            <a:off x="4233537" y="4723166"/>
            <a:ext cx="1600200" cy="307777"/>
          </a:xfrm>
          <a:prstGeom prst="rect">
            <a:avLst/>
          </a:prstGeom>
          <a:noFill/>
          <a:ln w="9525">
            <a:noFill/>
            <a:miter lim="800000"/>
            <a:headEnd/>
            <a:tailEnd/>
          </a:ln>
        </p:spPr>
        <p:txBody>
          <a:bodyPr wrap="square">
            <a:spAutoFit/>
          </a:bodyPr>
          <a:lstStyle/>
          <a:p>
            <a:r>
              <a:rPr lang="en-US" sz="1400" dirty="0"/>
              <a:t>Switched Ethernet</a:t>
            </a:r>
          </a:p>
        </p:txBody>
      </p:sp>
      <p:sp>
        <p:nvSpPr>
          <p:cNvPr id="32" name="Text Box 34">
            <a:extLst>
              <a:ext uri="{FF2B5EF4-FFF2-40B4-BE49-F238E27FC236}">
                <a16:creationId xmlns:a16="http://schemas.microsoft.com/office/drawing/2014/main" id="{E1A7708C-E6A2-4043-99C6-4F4D0579DE90}"/>
              </a:ext>
            </a:extLst>
          </p:cNvPr>
          <p:cNvSpPr txBox="1">
            <a:spLocks noChangeArrowheads="1"/>
          </p:cNvSpPr>
          <p:nvPr/>
        </p:nvSpPr>
        <p:spPr bwMode="auto">
          <a:xfrm rot="20778398">
            <a:off x="3301458" y="4026903"/>
            <a:ext cx="1600200" cy="307777"/>
          </a:xfrm>
          <a:prstGeom prst="rect">
            <a:avLst/>
          </a:prstGeom>
          <a:noFill/>
          <a:ln w="9525">
            <a:noFill/>
            <a:miter lim="800000"/>
            <a:headEnd/>
            <a:tailEnd/>
          </a:ln>
        </p:spPr>
        <p:txBody>
          <a:bodyPr wrap="square">
            <a:spAutoFit/>
          </a:bodyPr>
          <a:lstStyle/>
          <a:p>
            <a:r>
              <a:rPr lang="en-US" sz="1400" dirty="0"/>
              <a:t>Switched Ethernet</a:t>
            </a:r>
          </a:p>
        </p:txBody>
      </p:sp>
      <p:sp>
        <p:nvSpPr>
          <p:cNvPr id="34" name="Text Box 34">
            <a:extLst>
              <a:ext uri="{FF2B5EF4-FFF2-40B4-BE49-F238E27FC236}">
                <a16:creationId xmlns:a16="http://schemas.microsoft.com/office/drawing/2014/main" id="{D35B82F7-114E-47D2-AFFC-7A79EDE43AB9}"/>
              </a:ext>
            </a:extLst>
          </p:cNvPr>
          <p:cNvSpPr txBox="1">
            <a:spLocks noChangeArrowheads="1"/>
          </p:cNvSpPr>
          <p:nvPr/>
        </p:nvSpPr>
        <p:spPr bwMode="auto">
          <a:xfrm rot="3155791">
            <a:off x="6448730" y="4923621"/>
            <a:ext cx="1600200" cy="307777"/>
          </a:xfrm>
          <a:prstGeom prst="rect">
            <a:avLst/>
          </a:prstGeom>
          <a:noFill/>
          <a:ln w="9525">
            <a:noFill/>
            <a:miter lim="800000"/>
            <a:headEnd/>
            <a:tailEnd/>
          </a:ln>
        </p:spPr>
        <p:txBody>
          <a:bodyPr wrap="square">
            <a:spAutoFit/>
          </a:bodyPr>
          <a:lstStyle/>
          <a:p>
            <a:r>
              <a:rPr lang="en-US" sz="1400" dirty="0"/>
              <a:t>Switched Ethernet</a:t>
            </a:r>
          </a:p>
        </p:txBody>
      </p:sp>
      <p:sp>
        <p:nvSpPr>
          <p:cNvPr id="36" name="Text Box 34">
            <a:extLst>
              <a:ext uri="{FF2B5EF4-FFF2-40B4-BE49-F238E27FC236}">
                <a16:creationId xmlns:a16="http://schemas.microsoft.com/office/drawing/2014/main" id="{0D24FF9D-A398-42B6-8523-D80D9479EAF3}"/>
              </a:ext>
            </a:extLst>
          </p:cNvPr>
          <p:cNvSpPr txBox="1">
            <a:spLocks noChangeArrowheads="1"/>
          </p:cNvSpPr>
          <p:nvPr/>
        </p:nvSpPr>
        <p:spPr bwMode="auto">
          <a:xfrm rot="5400000">
            <a:off x="6090669" y="2477619"/>
            <a:ext cx="951996" cy="523220"/>
          </a:xfrm>
          <a:prstGeom prst="rect">
            <a:avLst/>
          </a:prstGeom>
          <a:noFill/>
          <a:ln w="9525">
            <a:noFill/>
            <a:miter lim="800000"/>
            <a:headEnd/>
            <a:tailEnd/>
          </a:ln>
        </p:spPr>
        <p:txBody>
          <a:bodyPr wrap="square">
            <a:spAutoFit/>
          </a:bodyPr>
          <a:lstStyle/>
          <a:p>
            <a:r>
              <a:rPr lang="en-US" sz="1400" dirty="0"/>
              <a:t>Switched Ethernet</a:t>
            </a:r>
          </a:p>
        </p:txBody>
      </p:sp>
      <p:sp>
        <p:nvSpPr>
          <p:cNvPr id="49" name="Text Box 34">
            <a:extLst>
              <a:ext uri="{FF2B5EF4-FFF2-40B4-BE49-F238E27FC236}">
                <a16:creationId xmlns:a16="http://schemas.microsoft.com/office/drawing/2014/main" id="{B6D3153A-B950-4F32-9908-5FBCCD933A61}"/>
              </a:ext>
            </a:extLst>
          </p:cNvPr>
          <p:cNvSpPr txBox="1">
            <a:spLocks noChangeArrowheads="1"/>
          </p:cNvSpPr>
          <p:nvPr/>
        </p:nvSpPr>
        <p:spPr bwMode="auto">
          <a:xfrm rot="1500895">
            <a:off x="4115246" y="632258"/>
            <a:ext cx="1600200" cy="307777"/>
          </a:xfrm>
          <a:prstGeom prst="rect">
            <a:avLst/>
          </a:prstGeom>
          <a:noFill/>
          <a:ln w="9525">
            <a:noFill/>
            <a:miter lim="800000"/>
            <a:headEnd/>
            <a:tailEnd/>
          </a:ln>
        </p:spPr>
        <p:txBody>
          <a:bodyPr wrap="square">
            <a:spAutoFit/>
          </a:bodyPr>
          <a:lstStyle/>
          <a:p>
            <a:r>
              <a:rPr lang="en-US" sz="1400" dirty="0"/>
              <a:t>Managed Circuit</a:t>
            </a:r>
          </a:p>
        </p:txBody>
      </p:sp>
      <p:sp>
        <p:nvSpPr>
          <p:cNvPr id="50" name="Text Box 34">
            <a:extLst>
              <a:ext uri="{FF2B5EF4-FFF2-40B4-BE49-F238E27FC236}">
                <a16:creationId xmlns:a16="http://schemas.microsoft.com/office/drawing/2014/main" id="{9C87E64E-5FD2-4E50-8607-EF739C8086F8}"/>
              </a:ext>
            </a:extLst>
          </p:cNvPr>
          <p:cNvSpPr txBox="1">
            <a:spLocks noChangeArrowheads="1"/>
          </p:cNvSpPr>
          <p:nvPr/>
        </p:nvSpPr>
        <p:spPr bwMode="auto">
          <a:xfrm>
            <a:off x="676915" y="1169700"/>
            <a:ext cx="1600200" cy="1169551"/>
          </a:xfrm>
          <a:prstGeom prst="rect">
            <a:avLst/>
          </a:prstGeom>
          <a:noFill/>
          <a:ln w="9525">
            <a:noFill/>
            <a:miter lim="800000"/>
            <a:headEnd/>
            <a:tailEnd/>
          </a:ln>
        </p:spPr>
        <p:txBody>
          <a:bodyPr wrap="square">
            <a:spAutoFit/>
          </a:bodyPr>
          <a:lstStyle/>
          <a:p>
            <a:pPr algn="ctr"/>
            <a:r>
              <a:rPr lang="en-US" sz="1400" b="1" dirty="0">
                <a:solidFill>
                  <a:srgbClr val="FF0000"/>
                </a:solidFill>
              </a:rPr>
              <a:t>Dedicated Internet Access with CPE.  No Firewall or Filtering</a:t>
            </a:r>
          </a:p>
          <a:p>
            <a:pPr algn="ctr"/>
            <a:endParaRPr lang="en-US" sz="1400" dirty="0"/>
          </a:p>
        </p:txBody>
      </p:sp>
    </p:spTree>
    <p:extLst>
      <p:ext uri="{BB962C8B-B14F-4D97-AF65-F5344CB8AC3E}">
        <p14:creationId xmlns:p14="http://schemas.microsoft.com/office/powerpoint/2010/main" val="34109070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A2CE9D8-7105-4D42-877C-24CD3418906A}" type="slidenum">
              <a:rPr lang="en-US" smtClean="0"/>
              <a:t>36</a:t>
            </a:fld>
            <a:endParaRPr lang="en-US" dirty="0"/>
          </a:p>
        </p:txBody>
      </p:sp>
      <p:pic>
        <p:nvPicPr>
          <p:cNvPr id="1028" name="Picture 5" descr="country-school"/>
          <p:cNvPicPr>
            <a:picLocks noGrp="1" noChangeAspect="1" noChangeArrowheads="1"/>
          </p:cNvPicPr>
          <p:nvPr>
            <p:ph idx="4294967295"/>
          </p:nvPr>
        </p:nvPicPr>
        <p:blipFill>
          <a:blip r:embed="rId2"/>
          <a:srcRect/>
          <a:stretch>
            <a:fillRect/>
          </a:stretch>
        </p:blipFill>
        <p:spPr>
          <a:xfrm>
            <a:off x="2672181" y="4419600"/>
            <a:ext cx="730250" cy="762000"/>
          </a:xfrm>
        </p:spPr>
      </p:pic>
      <p:sp>
        <p:nvSpPr>
          <p:cNvPr id="41992" name="Line 8"/>
          <p:cNvSpPr>
            <a:spLocks noChangeShapeType="1"/>
          </p:cNvSpPr>
          <p:nvPr/>
        </p:nvSpPr>
        <p:spPr bwMode="auto">
          <a:xfrm flipV="1">
            <a:off x="3078760" y="2133601"/>
            <a:ext cx="2492078" cy="2301636"/>
          </a:xfrm>
          <a:prstGeom prst="line">
            <a:avLst/>
          </a:prstGeom>
          <a:noFill/>
          <a:ln w="28575">
            <a:solidFill>
              <a:schemeClr val="tx1"/>
            </a:solidFill>
            <a:miter lim="800000"/>
            <a:headEnd type="triangle" w="med" len="med"/>
            <a:tailEnd type="triangle" w="med" len="med"/>
          </a:ln>
        </p:spPr>
        <p:txBody>
          <a:bodyPr wrap="none"/>
          <a:lstStyle/>
          <a:p>
            <a:endParaRPr lang="en-US" dirty="0"/>
          </a:p>
        </p:txBody>
      </p:sp>
      <p:sp>
        <p:nvSpPr>
          <p:cNvPr id="41996" name="Line 12"/>
          <p:cNvSpPr>
            <a:spLocks noChangeShapeType="1"/>
          </p:cNvSpPr>
          <p:nvPr/>
        </p:nvSpPr>
        <p:spPr bwMode="auto">
          <a:xfrm flipH="1" flipV="1">
            <a:off x="6195797" y="2185800"/>
            <a:ext cx="1279440" cy="3376799"/>
          </a:xfrm>
          <a:prstGeom prst="line">
            <a:avLst/>
          </a:prstGeom>
          <a:noFill/>
          <a:ln w="28575">
            <a:solidFill>
              <a:schemeClr val="tx1"/>
            </a:solidFill>
            <a:miter lim="800000"/>
            <a:headEnd type="triangle" w="med" len="med"/>
            <a:tailEnd type="triangle" w="med" len="med"/>
          </a:ln>
        </p:spPr>
        <p:txBody>
          <a:bodyPr wrap="none"/>
          <a:lstStyle/>
          <a:p>
            <a:endParaRPr lang="en-US" dirty="0"/>
          </a:p>
        </p:txBody>
      </p:sp>
      <p:pic>
        <p:nvPicPr>
          <p:cNvPr id="1032" name="Picture 14" descr="country-school"/>
          <p:cNvPicPr>
            <a:picLocks noChangeAspect="1" noChangeArrowheads="1"/>
          </p:cNvPicPr>
          <p:nvPr/>
        </p:nvPicPr>
        <p:blipFill>
          <a:blip r:embed="rId2"/>
          <a:srcRect/>
          <a:stretch>
            <a:fillRect/>
          </a:stretch>
        </p:blipFill>
        <p:spPr bwMode="auto">
          <a:xfrm>
            <a:off x="4343400" y="5486400"/>
            <a:ext cx="730250" cy="762000"/>
          </a:xfrm>
          <a:prstGeom prst="rect">
            <a:avLst/>
          </a:prstGeom>
          <a:noFill/>
          <a:ln w="9525">
            <a:noFill/>
            <a:miter lim="800000"/>
            <a:headEnd/>
            <a:tailEnd/>
          </a:ln>
        </p:spPr>
      </p:pic>
      <p:pic>
        <p:nvPicPr>
          <p:cNvPr id="1037" name="Picture 20" descr="MCj02335040000[1]"/>
          <p:cNvPicPr>
            <a:picLocks noChangeAspect="1" noChangeArrowheads="1"/>
          </p:cNvPicPr>
          <p:nvPr/>
        </p:nvPicPr>
        <p:blipFill>
          <a:blip r:embed="rId3"/>
          <a:srcRect/>
          <a:stretch>
            <a:fillRect/>
          </a:stretch>
        </p:blipFill>
        <p:spPr bwMode="auto">
          <a:xfrm>
            <a:off x="5334001" y="685800"/>
            <a:ext cx="1457325" cy="1547602"/>
          </a:xfrm>
          <a:prstGeom prst="rect">
            <a:avLst/>
          </a:prstGeom>
          <a:noFill/>
          <a:ln w="9525">
            <a:noFill/>
            <a:miter lim="800000"/>
            <a:headEnd/>
            <a:tailEnd/>
          </a:ln>
        </p:spPr>
      </p:pic>
      <p:sp>
        <p:nvSpPr>
          <p:cNvPr id="42008" name="Line 24"/>
          <p:cNvSpPr>
            <a:spLocks noChangeShapeType="1"/>
          </p:cNvSpPr>
          <p:nvPr/>
        </p:nvSpPr>
        <p:spPr bwMode="auto">
          <a:xfrm>
            <a:off x="4038600" y="609600"/>
            <a:ext cx="1600200" cy="762000"/>
          </a:xfrm>
          <a:prstGeom prst="line">
            <a:avLst/>
          </a:prstGeom>
          <a:noFill/>
          <a:ln w="57150">
            <a:solidFill>
              <a:srgbClr val="92D050"/>
            </a:solidFill>
            <a:miter lim="800000"/>
            <a:headEnd type="triangle" w="med" len="med"/>
            <a:tailEnd type="triangle" w="med" len="med"/>
          </a:ln>
        </p:spPr>
        <p:txBody>
          <a:bodyPr wrap="none"/>
          <a:lstStyle/>
          <a:p>
            <a:endParaRPr lang="en-US" dirty="0"/>
          </a:p>
        </p:txBody>
      </p:sp>
      <p:sp>
        <p:nvSpPr>
          <p:cNvPr id="42010" name="Line 26"/>
          <p:cNvSpPr>
            <a:spLocks noChangeShapeType="1"/>
          </p:cNvSpPr>
          <p:nvPr/>
        </p:nvSpPr>
        <p:spPr bwMode="auto">
          <a:xfrm flipV="1">
            <a:off x="4744136" y="2133600"/>
            <a:ext cx="1050925" cy="3376797"/>
          </a:xfrm>
          <a:prstGeom prst="line">
            <a:avLst/>
          </a:prstGeom>
          <a:noFill/>
          <a:ln w="28575">
            <a:solidFill>
              <a:schemeClr val="tx1"/>
            </a:solidFill>
            <a:miter lim="800000"/>
            <a:headEnd type="triangle" w="med" len="med"/>
            <a:tailEnd type="triangle" w="med" len="med"/>
          </a:ln>
        </p:spPr>
        <p:txBody>
          <a:bodyPr wrap="none"/>
          <a:lstStyle/>
          <a:p>
            <a:endParaRPr lang="en-US" dirty="0"/>
          </a:p>
        </p:txBody>
      </p:sp>
      <p:sp>
        <p:nvSpPr>
          <p:cNvPr id="42013" name="Line 29"/>
          <p:cNvSpPr>
            <a:spLocks noChangeShapeType="1"/>
          </p:cNvSpPr>
          <p:nvPr/>
        </p:nvSpPr>
        <p:spPr bwMode="auto">
          <a:xfrm>
            <a:off x="6536603" y="2133601"/>
            <a:ext cx="2842290" cy="2320434"/>
          </a:xfrm>
          <a:prstGeom prst="line">
            <a:avLst/>
          </a:prstGeom>
          <a:noFill/>
          <a:ln w="28575">
            <a:solidFill>
              <a:schemeClr val="tx1"/>
            </a:solidFill>
            <a:miter lim="800000"/>
            <a:headEnd type="triangle" w="med" len="med"/>
            <a:tailEnd type="triangle" w="med" len="med"/>
          </a:ln>
        </p:spPr>
        <p:txBody>
          <a:bodyPr wrap="none"/>
          <a:lstStyle/>
          <a:p>
            <a:endParaRPr lang="en-US" dirty="0"/>
          </a:p>
        </p:txBody>
      </p:sp>
      <p:sp>
        <p:nvSpPr>
          <p:cNvPr id="1050" name="Text Box 34"/>
          <p:cNvSpPr txBox="1">
            <a:spLocks noChangeArrowheads="1"/>
          </p:cNvSpPr>
          <p:nvPr/>
        </p:nvSpPr>
        <p:spPr bwMode="auto">
          <a:xfrm>
            <a:off x="2295868" y="5310959"/>
            <a:ext cx="1600200" cy="369332"/>
          </a:xfrm>
          <a:prstGeom prst="rect">
            <a:avLst/>
          </a:prstGeom>
          <a:noFill/>
          <a:ln w="9525">
            <a:noFill/>
            <a:miter lim="800000"/>
            <a:headEnd/>
            <a:tailEnd/>
          </a:ln>
        </p:spPr>
        <p:txBody>
          <a:bodyPr wrap="square">
            <a:spAutoFit/>
          </a:bodyPr>
          <a:lstStyle/>
          <a:p>
            <a:r>
              <a:rPr lang="en-US" dirty="0"/>
              <a:t>Branch Library</a:t>
            </a:r>
          </a:p>
        </p:txBody>
      </p:sp>
      <p:sp>
        <p:nvSpPr>
          <p:cNvPr id="1051" name="Text Box 35"/>
          <p:cNvSpPr txBox="1">
            <a:spLocks noChangeArrowheads="1"/>
          </p:cNvSpPr>
          <p:nvPr/>
        </p:nvSpPr>
        <p:spPr bwMode="auto">
          <a:xfrm>
            <a:off x="3989753" y="6248400"/>
            <a:ext cx="2065638" cy="369332"/>
          </a:xfrm>
          <a:prstGeom prst="rect">
            <a:avLst/>
          </a:prstGeom>
          <a:noFill/>
          <a:ln w="9525">
            <a:noFill/>
            <a:miter lim="800000"/>
            <a:headEnd/>
            <a:tailEnd/>
          </a:ln>
        </p:spPr>
        <p:txBody>
          <a:bodyPr wrap="square">
            <a:spAutoFit/>
          </a:bodyPr>
          <a:lstStyle/>
          <a:p>
            <a:r>
              <a:rPr lang="en-US" dirty="0"/>
              <a:t>Branch Library</a:t>
            </a:r>
          </a:p>
        </p:txBody>
      </p:sp>
      <p:pic>
        <p:nvPicPr>
          <p:cNvPr id="40" name="Picture 14" descr="country-school"/>
          <p:cNvPicPr>
            <a:picLocks noChangeAspect="1" noChangeArrowheads="1"/>
          </p:cNvPicPr>
          <p:nvPr/>
        </p:nvPicPr>
        <p:blipFill>
          <a:blip r:embed="rId2"/>
          <a:srcRect/>
          <a:stretch>
            <a:fillRect/>
          </a:stretch>
        </p:blipFill>
        <p:spPr bwMode="auto">
          <a:xfrm>
            <a:off x="7110111" y="5518666"/>
            <a:ext cx="730250" cy="762000"/>
          </a:xfrm>
          <a:prstGeom prst="rect">
            <a:avLst/>
          </a:prstGeom>
          <a:noFill/>
          <a:ln w="9525">
            <a:noFill/>
            <a:miter lim="800000"/>
            <a:headEnd/>
            <a:tailEnd/>
          </a:ln>
        </p:spPr>
      </p:pic>
      <p:sp>
        <p:nvSpPr>
          <p:cNvPr id="41" name="Text Box 35"/>
          <p:cNvSpPr txBox="1">
            <a:spLocks noChangeArrowheads="1"/>
          </p:cNvSpPr>
          <p:nvPr/>
        </p:nvSpPr>
        <p:spPr bwMode="auto">
          <a:xfrm>
            <a:off x="6791324" y="6277736"/>
            <a:ext cx="1937288" cy="369332"/>
          </a:xfrm>
          <a:prstGeom prst="rect">
            <a:avLst/>
          </a:prstGeom>
          <a:noFill/>
          <a:ln w="9525">
            <a:noFill/>
            <a:miter lim="800000"/>
            <a:headEnd/>
            <a:tailEnd/>
          </a:ln>
        </p:spPr>
        <p:txBody>
          <a:bodyPr wrap="square">
            <a:spAutoFit/>
          </a:bodyPr>
          <a:lstStyle/>
          <a:p>
            <a:r>
              <a:rPr lang="en-US" dirty="0"/>
              <a:t>Branch Library</a:t>
            </a:r>
          </a:p>
        </p:txBody>
      </p:sp>
      <p:pic>
        <p:nvPicPr>
          <p:cNvPr id="47" name="Picture 14" descr="country-school"/>
          <p:cNvPicPr>
            <a:picLocks noChangeAspect="1" noChangeArrowheads="1"/>
          </p:cNvPicPr>
          <p:nvPr/>
        </p:nvPicPr>
        <p:blipFill>
          <a:blip r:embed="rId2"/>
          <a:srcRect/>
          <a:stretch>
            <a:fillRect/>
          </a:stretch>
        </p:blipFill>
        <p:spPr bwMode="auto">
          <a:xfrm>
            <a:off x="9026770" y="4419600"/>
            <a:ext cx="730250" cy="762000"/>
          </a:xfrm>
          <a:prstGeom prst="rect">
            <a:avLst/>
          </a:prstGeom>
          <a:noFill/>
          <a:ln w="9525">
            <a:noFill/>
            <a:miter lim="800000"/>
            <a:headEnd/>
            <a:tailEnd/>
          </a:ln>
        </p:spPr>
      </p:pic>
      <p:sp>
        <p:nvSpPr>
          <p:cNvPr id="48" name="Text Box 35"/>
          <p:cNvSpPr txBox="1">
            <a:spLocks noChangeArrowheads="1"/>
          </p:cNvSpPr>
          <p:nvPr/>
        </p:nvSpPr>
        <p:spPr bwMode="auto">
          <a:xfrm>
            <a:off x="8869863" y="5380167"/>
            <a:ext cx="1549264" cy="369332"/>
          </a:xfrm>
          <a:prstGeom prst="rect">
            <a:avLst/>
          </a:prstGeom>
          <a:noFill/>
          <a:ln w="9525">
            <a:noFill/>
            <a:miter lim="800000"/>
            <a:headEnd/>
            <a:tailEnd/>
          </a:ln>
        </p:spPr>
        <p:txBody>
          <a:bodyPr wrap="square">
            <a:spAutoFit/>
          </a:bodyPr>
          <a:lstStyle/>
          <a:p>
            <a:r>
              <a:rPr lang="en-US" dirty="0"/>
              <a:t>Branch Library</a:t>
            </a:r>
          </a:p>
        </p:txBody>
      </p:sp>
      <p:sp>
        <p:nvSpPr>
          <p:cNvPr id="66" name="TextBox 65"/>
          <p:cNvSpPr txBox="1"/>
          <p:nvPr/>
        </p:nvSpPr>
        <p:spPr>
          <a:xfrm>
            <a:off x="3193351" y="1187534"/>
            <a:ext cx="514532" cy="369332"/>
          </a:xfrm>
          <a:prstGeom prst="rect">
            <a:avLst/>
          </a:prstGeom>
          <a:noFill/>
        </p:spPr>
        <p:txBody>
          <a:bodyPr wrap="square" rtlCol="0">
            <a:spAutoFit/>
          </a:bodyPr>
          <a:lstStyle/>
          <a:p>
            <a:r>
              <a:rPr lang="en-US" b="1" dirty="0">
                <a:solidFill>
                  <a:srgbClr val="7030A0"/>
                </a:solidFill>
              </a:rPr>
              <a:t>ISP</a:t>
            </a:r>
          </a:p>
        </p:txBody>
      </p:sp>
      <p:pic>
        <p:nvPicPr>
          <p:cNvPr id="8" name="Picture 7" descr="An introduction to SCTP | Rainbow Tux"/>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4194" y="-35694"/>
            <a:ext cx="1264508" cy="1264508"/>
          </a:xfrm>
          <a:prstGeom prst="rect">
            <a:avLst/>
          </a:prstGeom>
        </p:spPr>
      </p:pic>
      <p:sp>
        <p:nvSpPr>
          <p:cNvPr id="33" name="Text Box 31"/>
          <p:cNvSpPr txBox="1">
            <a:spLocks noChangeArrowheads="1"/>
          </p:cNvSpPr>
          <p:nvPr/>
        </p:nvSpPr>
        <p:spPr bwMode="auto">
          <a:xfrm>
            <a:off x="8142605" y="210932"/>
            <a:ext cx="3600205" cy="1200329"/>
          </a:xfrm>
          <a:prstGeom prst="rect">
            <a:avLst/>
          </a:prstGeom>
          <a:noFill/>
          <a:ln w="9525">
            <a:noFill/>
            <a:miter lim="800000"/>
            <a:headEnd/>
            <a:tailEnd/>
          </a:ln>
        </p:spPr>
        <p:txBody>
          <a:bodyPr wrap="square">
            <a:spAutoFit/>
          </a:bodyPr>
          <a:lstStyle/>
          <a:p>
            <a:pPr eaLnBrk="1" hangingPunct="1"/>
            <a:r>
              <a:rPr lang="en-US" sz="3600" b="1" dirty="0"/>
              <a:t>Another of Many Library Designs</a:t>
            </a:r>
          </a:p>
        </p:txBody>
      </p:sp>
      <p:sp>
        <p:nvSpPr>
          <p:cNvPr id="20" name="Text Box 34">
            <a:extLst>
              <a:ext uri="{FF2B5EF4-FFF2-40B4-BE49-F238E27FC236}">
                <a16:creationId xmlns:a16="http://schemas.microsoft.com/office/drawing/2014/main" id="{E654C985-CD07-4C95-8BD6-192EEEEF7819}"/>
              </a:ext>
            </a:extLst>
          </p:cNvPr>
          <p:cNvSpPr txBox="1">
            <a:spLocks noChangeArrowheads="1"/>
          </p:cNvSpPr>
          <p:nvPr/>
        </p:nvSpPr>
        <p:spPr bwMode="auto">
          <a:xfrm>
            <a:off x="6721004" y="1689862"/>
            <a:ext cx="2148859" cy="369332"/>
          </a:xfrm>
          <a:prstGeom prst="rect">
            <a:avLst/>
          </a:prstGeom>
          <a:noFill/>
          <a:ln w="9525">
            <a:noFill/>
            <a:miter lim="800000"/>
            <a:headEnd/>
            <a:tailEnd/>
          </a:ln>
        </p:spPr>
        <p:txBody>
          <a:bodyPr wrap="square">
            <a:spAutoFit/>
          </a:bodyPr>
          <a:lstStyle/>
          <a:p>
            <a:r>
              <a:rPr lang="en-US" dirty="0"/>
              <a:t>Headquarters Library</a:t>
            </a:r>
          </a:p>
        </p:txBody>
      </p:sp>
      <p:sp>
        <p:nvSpPr>
          <p:cNvPr id="21" name="Text Box 34">
            <a:extLst>
              <a:ext uri="{FF2B5EF4-FFF2-40B4-BE49-F238E27FC236}">
                <a16:creationId xmlns:a16="http://schemas.microsoft.com/office/drawing/2014/main" id="{34ABE3EE-D430-4D0E-BB67-B007D65CE024}"/>
              </a:ext>
            </a:extLst>
          </p:cNvPr>
          <p:cNvSpPr txBox="1">
            <a:spLocks noChangeArrowheads="1"/>
          </p:cNvSpPr>
          <p:nvPr/>
        </p:nvSpPr>
        <p:spPr bwMode="auto">
          <a:xfrm rot="4028740">
            <a:off x="6566253" y="3885355"/>
            <a:ext cx="1194740" cy="307777"/>
          </a:xfrm>
          <a:prstGeom prst="rect">
            <a:avLst/>
          </a:prstGeom>
          <a:noFill/>
          <a:ln w="9525">
            <a:noFill/>
            <a:miter lim="800000"/>
            <a:headEnd/>
            <a:tailEnd/>
          </a:ln>
        </p:spPr>
        <p:txBody>
          <a:bodyPr wrap="square">
            <a:spAutoFit/>
          </a:bodyPr>
          <a:lstStyle/>
          <a:p>
            <a:r>
              <a:rPr lang="en-US" sz="1400" dirty="0"/>
              <a:t>Point to Point</a:t>
            </a:r>
          </a:p>
        </p:txBody>
      </p:sp>
      <p:sp>
        <p:nvSpPr>
          <p:cNvPr id="22" name="Text Box 34">
            <a:extLst>
              <a:ext uri="{FF2B5EF4-FFF2-40B4-BE49-F238E27FC236}">
                <a16:creationId xmlns:a16="http://schemas.microsoft.com/office/drawing/2014/main" id="{AD736F73-EAAE-4607-AC6F-20C1320A3A2F}"/>
              </a:ext>
            </a:extLst>
          </p:cNvPr>
          <p:cNvSpPr txBox="1">
            <a:spLocks noChangeArrowheads="1"/>
          </p:cNvSpPr>
          <p:nvPr/>
        </p:nvSpPr>
        <p:spPr bwMode="auto">
          <a:xfrm rot="17333575">
            <a:off x="4470436" y="3685130"/>
            <a:ext cx="1194740" cy="307777"/>
          </a:xfrm>
          <a:prstGeom prst="rect">
            <a:avLst/>
          </a:prstGeom>
          <a:noFill/>
          <a:ln w="9525">
            <a:noFill/>
            <a:miter lim="800000"/>
            <a:headEnd/>
            <a:tailEnd/>
          </a:ln>
        </p:spPr>
        <p:txBody>
          <a:bodyPr wrap="square">
            <a:spAutoFit/>
          </a:bodyPr>
          <a:lstStyle/>
          <a:p>
            <a:r>
              <a:rPr lang="en-US" sz="1400" dirty="0"/>
              <a:t>Point to Point</a:t>
            </a:r>
          </a:p>
        </p:txBody>
      </p:sp>
      <p:sp>
        <p:nvSpPr>
          <p:cNvPr id="23" name="Text Box 34">
            <a:extLst>
              <a:ext uri="{FF2B5EF4-FFF2-40B4-BE49-F238E27FC236}">
                <a16:creationId xmlns:a16="http://schemas.microsoft.com/office/drawing/2014/main" id="{DCDF1F23-C880-415D-9FD5-B6435F0041BF}"/>
              </a:ext>
            </a:extLst>
          </p:cNvPr>
          <p:cNvSpPr txBox="1">
            <a:spLocks noChangeArrowheads="1"/>
          </p:cNvSpPr>
          <p:nvPr/>
        </p:nvSpPr>
        <p:spPr bwMode="auto">
          <a:xfrm rot="1565405">
            <a:off x="4368929" y="514586"/>
            <a:ext cx="1326653" cy="461665"/>
          </a:xfrm>
          <a:prstGeom prst="rect">
            <a:avLst/>
          </a:prstGeom>
          <a:noFill/>
          <a:ln w="9525">
            <a:noFill/>
            <a:miter lim="800000"/>
            <a:headEnd/>
            <a:tailEnd/>
          </a:ln>
        </p:spPr>
        <p:txBody>
          <a:bodyPr wrap="square">
            <a:spAutoFit/>
          </a:bodyPr>
          <a:lstStyle/>
          <a:p>
            <a:r>
              <a:rPr lang="en-US" sz="1200" b="1" dirty="0"/>
              <a:t>Managed Circuit, DIA/MIS</a:t>
            </a:r>
          </a:p>
        </p:txBody>
      </p:sp>
      <p:sp>
        <p:nvSpPr>
          <p:cNvPr id="24" name="Text Box 34">
            <a:extLst>
              <a:ext uri="{FF2B5EF4-FFF2-40B4-BE49-F238E27FC236}">
                <a16:creationId xmlns:a16="http://schemas.microsoft.com/office/drawing/2014/main" id="{5F3061B5-B1D0-46F2-A286-F8E73A4150D5}"/>
              </a:ext>
            </a:extLst>
          </p:cNvPr>
          <p:cNvSpPr txBox="1">
            <a:spLocks noChangeArrowheads="1"/>
          </p:cNvSpPr>
          <p:nvPr/>
        </p:nvSpPr>
        <p:spPr bwMode="auto">
          <a:xfrm rot="2402313">
            <a:off x="7836607" y="3332367"/>
            <a:ext cx="1194740" cy="307777"/>
          </a:xfrm>
          <a:prstGeom prst="rect">
            <a:avLst/>
          </a:prstGeom>
          <a:noFill/>
          <a:ln w="9525">
            <a:noFill/>
            <a:miter lim="800000"/>
            <a:headEnd/>
            <a:tailEnd/>
          </a:ln>
        </p:spPr>
        <p:txBody>
          <a:bodyPr wrap="square">
            <a:spAutoFit/>
          </a:bodyPr>
          <a:lstStyle/>
          <a:p>
            <a:r>
              <a:rPr lang="en-US" sz="1400" dirty="0"/>
              <a:t>Point to Point</a:t>
            </a:r>
          </a:p>
        </p:txBody>
      </p:sp>
      <p:sp>
        <p:nvSpPr>
          <p:cNvPr id="25" name="Text Box 34">
            <a:extLst>
              <a:ext uri="{FF2B5EF4-FFF2-40B4-BE49-F238E27FC236}">
                <a16:creationId xmlns:a16="http://schemas.microsoft.com/office/drawing/2014/main" id="{888A4062-B7D6-4E06-AB44-1971D197B1DD}"/>
              </a:ext>
            </a:extLst>
          </p:cNvPr>
          <p:cNvSpPr txBox="1">
            <a:spLocks noChangeArrowheads="1"/>
          </p:cNvSpPr>
          <p:nvPr/>
        </p:nvSpPr>
        <p:spPr bwMode="auto">
          <a:xfrm rot="18982467">
            <a:off x="3228742" y="3310931"/>
            <a:ext cx="1194740" cy="307777"/>
          </a:xfrm>
          <a:prstGeom prst="rect">
            <a:avLst/>
          </a:prstGeom>
          <a:noFill/>
          <a:ln w="9525">
            <a:noFill/>
            <a:miter lim="800000"/>
            <a:headEnd/>
            <a:tailEnd/>
          </a:ln>
        </p:spPr>
        <p:txBody>
          <a:bodyPr wrap="square">
            <a:spAutoFit/>
          </a:bodyPr>
          <a:lstStyle/>
          <a:p>
            <a:r>
              <a:rPr lang="en-US" sz="1400" dirty="0"/>
              <a:t>Point to Point</a:t>
            </a:r>
          </a:p>
        </p:txBody>
      </p:sp>
      <p:sp>
        <p:nvSpPr>
          <p:cNvPr id="26" name="Text Box 34">
            <a:extLst>
              <a:ext uri="{FF2B5EF4-FFF2-40B4-BE49-F238E27FC236}">
                <a16:creationId xmlns:a16="http://schemas.microsoft.com/office/drawing/2014/main" id="{438CDB9B-5483-42C8-88F2-57638A19AF92}"/>
              </a:ext>
            </a:extLst>
          </p:cNvPr>
          <p:cNvSpPr txBox="1">
            <a:spLocks noChangeArrowheads="1"/>
          </p:cNvSpPr>
          <p:nvPr/>
        </p:nvSpPr>
        <p:spPr bwMode="auto">
          <a:xfrm>
            <a:off x="356260" y="990600"/>
            <a:ext cx="2390174" cy="646331"/>
          </a:xfrm>
          <a:prstGeom prst="rect">
            <a:avLst/>
          </a:prstGeom>
          <a:noFill/>
          <a:ln w="9525">
            <a:noFill/>
            <a:miter lim="800000"/>
            <a:headEnd/>
            <a:tailEnd/>
          </a:ln>
        </p:spPr>
        <p:txBody>
          <a:bodyPr wrap="square">
            <a:spAutoFit/>
          </a:bodyPr>
          <a:lstStyle/>
          <a:p>
            <a:r>
              <a:rPr lang="en-US" b="1" dirty="0">
                <a:solidFill>
                  <a:srgbClr val="FF0000"/>
                </a:solidFill>
              </a:rPr>
              <a:t>Internet Access, CPE, No Firewall or Filtering</a:t>
            </a:r>
          </a:p>
        </p:txBody>
      </p:sp>
    </p:spTree>
    <p:extLst>
      <p:ext uri="{BB962C8B-B14F-4D97-AF65-F5344CB8AC3E}">
        <p14:creationId xmlns:p14="http://schemas.microsoft.com/office/powerpoint/2010/main" val="19751296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ounded Rectangle 2"/>
          <p:cNvSpPr/>
          <p:nvPr/>
        </p:nvSpPr>
        <p:spPr>
          <a:xfrm>
            <a:off x="2959936" y="2078182"/>
            <a:ext cx="7688668" cy="41813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7" name="Picture 20" descr="MCj02335040000[1]"/>
          <p:cNvPicPr>
            <a:picLocks noChangeAspect="1" noChangeArrowheads="1"/>
          </p:cNvPicPr>
          <p:nvPr/>
        </p:nvPicPr>
        <p:blipFill>
          <a:blip r:embed="rId2"/>
          <a:srcRect/>
          <a:stretch>
            <a:fillRect/>
          </a:stretch>
        </p:blipFill>
        <p:spPr bwMode="auto">
          <a:xfrm>
            <a:off x="1651462" y="3329248"/>
            <a:ext cx="1457325" cy="1547602"/>
          </a:xfrm>
          <a:prstGeom prst="rect">
            <a:avLst/>
          </a:prstGeom>
          <a:noFill/>
          <a:ln w="9525">
            <a:noFill/>
            <a:miter lim="800000"/>
            <a:headEnd/>
            <a:tailEnd/>
          </a:ln>
        </p:spPr>
      </p:pic>
      <p:sp>
        <p:nvSpPr>
          <p:cNvPr id="42008" name="Line 24"/>
          <p:cNvSpPr>
            <a:spLocks noChangeShapeType="1"/>
          </p:cNvSpPr>
          <p:nvPr/>
        </p:nvSpPr>
        <p:spPr bwMode="auto">
          <a:xfrm flipV="1">
            <a:off x="3275820" y="4214553"/>
            <a:ext cx="4912356" cy="41562"/>
          </a:xfrm>
          <a:prstGeom prst="line">
            <a:avLst/>
          </a:prstGeom>
          <a:noFill/>
          <a:ln w="57150">
            <a:solidFill>
              <a:srgbClr val="FF0000"/>
            </a:solidFill>
            <a:miter lim="800000"/>
            <a:headEnd type="triangle" w="med" len="med"/>
            <a:tailEnd type="triangle" w="med" len="med"/>
          </a:ln>
        </p:spPr>
        <p:txBody>
          <a:bodyPr wrap="none"/>
          <a:lstStyle/>
          <a:p>
            <a:endParaRPr lang="en-US" dirty="0"/>
          </a:p>
        </p:txBody>
      </p:sp>
      <p:sp>
        <p:nvSpPr>
          <p:cNvPr id="66" name="TextBox 65"/>
          <p:cNvSpPr txBox="1"/>
          <p:nvPr/>
        </p:nvSpPr>
        <p:spPr>
          <a:xfrm>
            <a:off x="8447115" y="5245331"/>
            <a:ext cx="1586345" cy="369332"/>
          </a:xfrm>
          <a:prstGeom prst="rect">
            <a:avLst/>
          </a:prstGeom>
          <a:noFill/>
        </p:spPr>
        <p:txBody>
          <a:bodyPr wrap="square" rtlCol="0">
            <a:spAutoFit/>
          </a:bodyPr>
          <a:lstStyle/>
          <a:p>
            <a:r>
              <a:rPr lang="en-US" b="1" dirty="0">
                <a:solidFill>
                  <a:srgbClr val="7030A0"/>
                </a:solidFill>
              </a:rPr>
              <a:t>INTERNET</a:t>
            </a:r>
          </a:p>
        </p:txBody>
      </p:sp>
      <p:pic>
        <p:nvPicPr>
          <p:cNvPr id="8" name="Picture 7" descr="An introduction to SCTP | Rainbow Tux"/>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1658" y="3075419"/>
            <a:ext cx="1961802" cy="1916083"/>
          </a:xfrm>
          <a:prstGeom prst="rect">
            <a:avLst/>
          </a:prstGeom>
        </p:spPr>
      </p:pic>
      <p:sp>
        <p:nvSpPr>
          <p:cNvPr id="33" name="Text Box 31"/>
          <p:cNvSpPr txBox="1">
            <a:spLocks noChangeArrowheads="1"/>
          </p:cNvSpPr>
          <p:nvPr/>
        </p:nvSpPr>
        <p:spPr bwMode="auto">
          <a:xfrm>
            <a:off x="7759818" y="216289"/>
            <a:ext cx="3912046" cy="1754326"/>
          </a:xfrm>
          <a:prstGeom prst="rect">
            <a:avLst/>
          </a:prstGeom>
          <a:noFill/>
          <a:ln w="9525">
            <a:noFill/>
            <a:miter lim="800000"/>
            <a:headEnd/>
            <a:tailEnd/>
          </a:ln>
        </p:spPr>
        <p:txBody>
          <a:bodyPr wrap="square">
            <a:spAutoFit/>
          </a:bodyPr>
          <a:lstStyle/>
          <a:p>
            <a:pPr eaLnBrk="1" hangingPunct="1"/>
            <a:r>
              <a:rPr lang="en-US" sz="3600" b="1" dirty="0"/>
              <a:t>Dedicated Internet Access or Cable Modem</a:t>
            </a:r>
          </a:p>
        </p:txBody>
      </p:sp>
      <p:sp>
        <p:nvSpPr>
          <p:cNvPr id="2" name="Slide Number Placeholder 1"/>
          <p:cNvSpPr>
            <a:spLocks noGrp="1"/>
          </p:cNvSpPr>
          <p:nvPr>
            <p:ph type="sldNum" sz="quarter" idx="12"/>
          </p:nvPr>
        </p:nvSpPr>
        <p:spPr/>
        <p:txBody>
          <a:bodyPr/>
          <a:lstStyle/>
          <a:p>
            <a:fld id="{1A2CE9D8-7105-4D42-877C-24CD3418906A}" type="slidenum">
              <a:rPr lang="en-US" smtClean="0"/>
              <a:t>37</a:t>
            </a:fld>
            <a:endParaRPr lang="en-US" dirty="0"/>
          </a:p>
        </p:txBody>
      </p:sp>
      <p:sp>
        <p:nvSpPr>
          <p:cNvPr id="27" name="TextBox 26"/>
          <p:cNvSpPr txBox="1"/>
          <p:nvPr/>
        </p:nvSpPr>
        <p:spPr>
          <a:xfrm>
            <a:off x="1249961" y="5198835"/>
            <a:ext cx="1674644" cy="369332"/>
          </a:xfrm>
          <a:prstGeom prst="rect">
            <a:avLst/>
          </a:prstGeom>
          <a:noFill/>
        </p:spPr>
        <p:txBody>
          <a:bodyPr wrap="square" rtlCol="0">
            <a:spAutoFit/>
          </a:bodyPr>
          <a:lstStyle/>
          <a:p>
            <a:r>
              <a:rPr lang="en-US" b="1" dirty="0">
                <a:solidFill>
                  <a:srgbClr val="7030A0"/>
                </a:solidFill>
              </a:rPr>
              <a:t>Headquarters</a:t>
            </a:r>
          </a:p>
        </p:txBody>
      </p:sp>
      <p:sp>
        <p:nvSpPr>
          <p:cNvPr id="4" name="Flowchart: Predefined Process 3"/>
          <p:cNvSpPr/>
          <p:nvPr/>
        </p:nvSpPr>
        <p:spPr>
          <a:xfrm>
            <a:off x="2959936" y="4099419"/>
            <a:ext cx="315884" cy="246888"/>
          </a:xfrm>
          <a:prstGeom prst="flowChartPredefined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887438" y="1501049"/>
            <a:ext cx="2621230" cy="646331"/>
          </a:xfrm>
          <a:prstGeom prst="rect">
            <a:avLst/>
          </a:prstGeom>
          <a:noFill/>
        </p:spPr>
        <p:txBody>
          <a:bodyPr wrap="none" rtlCol="0">
            <a:spAutoFit/>
          </a:bodyPr>
          <a:lstStyle/>
          <a:p>
            <a:r>
              <a:rPr lang="en-US" b="1" dirty="0"/>
              <a:t>Service includes </a:t>
            </a:r>
            <a:r>
              <a:rPr lang="en-US" b="1" dirty="0">
                <a:solidFill>
                  <a:srgbClr val="00B050"/>
                </a:solidFill>
              </a:rPr>
              <a:t>CPE</a:t>
            </a:r>
            <a:r>
              <a:rPr lang="en-US" b="1" dirty="0"/>
              <a:t>, </a:t>
            </a:r>
          </a:p>
          <a:p>
            <a:r>
              <a:rPr lang="en-US" b="1" dirty="0">
                <a:solidFill>
                  <a:srgbClr val="FF0000"/>
                </a:solidFill>
              </a:rPr>
              <a:t>Circuit</a:t>
            </a:r>
            <a:r>
              <a:rPr lang="en-US" b="1" dirty="0"/>
              <a:t>, and </a:t>
            </a:r>
            <a:r>
              <a:rPr lang="en-US" b="1" dirty="0">
                <a:solidFill>
                  <a:srgbClr val="0070C0"/>
                </a:solidFill>
              </a:rPr>
              <a:t>Internet</a:t>
            </a:r>
          </a:p>
        </p:txBody>
      </p:sp>
      <p:sp>
        <p:nvSpPr>
          <p:cNvPr id="12" name="TextBox 11"/>
          <p:cNvSpPr txBox="1"/>
          <p:nvPr/>
        </p:nvSpPr>
        <p:spPr>
          <a:xfrm>
            <a:off x="5134636" y="5649387"/>
            <a:ext cx="2937022" cy="646331"/>
          </a:xfrm>
          <a:prstGeom prst="rect">
            <a:avLst/>
          </a:prstGeom>
          <a:noFill/>
        </p:spPr>
        <p:txBody>
          <a:bodyPr wrap="none" rtlCol="0">
            <a:spAutoFit/>
          </a:bodyPr>
          <a:lstStyle/>
          <a:p>
            <a:r>
              <a:rPr lang="en-US" b="1" dirty="0">
                <a:solidFill>
                  <a:schemeClr val="tx1">
                    <a:lumMod val="65000"/>
                  </a:schemeClr>
                </a:solidFill>
              </a:rPr>
              <a:t>Service does not include</a:t>
            </a:r>
          </a:p>
          <a:p>
            <a:r>
              <a:rPr lang="en-US" b="1" dirty="0">
                <a:solidFill>
                  <a:schemeClr val="tx1">
                    <a:lumMod val="65000"/>
                  </a:schemeClr>
                </a:solidFill>
              </a:rPr>
              <a:t>Filtering or Firewall</a:t>
            </a:r>
          </a:p>
        </p:txBody>
      </p:sp>
    </p:spTree>
    <p:extLst>
      <p:ext uri="{BB962C8B-B14F-4D97-AF65-F5344CB8AC3E}">
        <p14:creationId xmlns:p14="http://schemas.microsoft.com/office/powerpoint/2010/main" val="3845105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ounded Rectangle 2"/>
          <p:cNvSpPr/>
          <p:nvPr/>
        </p:nvSpPr>
        <p:spPr>
          <a:xfrm>
            <a:off x="7983364" y="3140089"/>
            <a:ext cx="2192830" cy="247457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7" name="Picture 20" descr="MCj02335040000[1]"/>
          <p:cNvPicPr>
            <a:picLocks noChangeAspect="1" noChangeArrowheads="1"/>
          </p:cNvPicPr>
          <p:nvPr/>
        </p:nvPicPr>
        <p:blipFill>
          <a:blip r:embed="rId3"/>
          <a:srcRect/>
          <a:stretch>
            <a:fillRect/>
          </a:stretch>
        </p:blipFill>
        <p:spPr bwMode="auto">
          <a:xfrm>
            <a:off x="1651462" y="3329248"/>
            <a:ext cx="1457325" cy="1547602"/>
          </a:xfrm>
          <a:prstGeom prst="rect">
            <a:avLst/>
          </a:prstGeom>
          <a:noFill/>
          <a:ln w="9525">
            <a:noFill/>
            <a:miter lim="800000"/>
            <a:headEnd/>
            <a:tailEnd/>
          </a:ln>
        </p:spPr>
      </p:pic>
      <p:sp>
        <p:nvSpPr>
          <p:cNvPr id="42008" name="Line 24"/>
          <p:cNvSpPr>
            <a:spLocks noChangeShapeType="1"/>
          </p:cNvSpPr>
          <p:nvPr/>
        </p:nvSpPr>
        <p:spPr bwMode="auto">
          <a:xfrm flipV="1">
            <a:off x="3275820" y="4236950"/>
            <a:ext cx="3382501" cy="19164"/>
          </a:xfrm>
          <a:prstGeom prst="line">
            <a:avLst/>
          </a:prstGeom>
          <a:noFill/>
          <a:ln w="57150">
            <a:solidFill>
              <a:srgbClr val="FF0000"/>
            </a:solidFill>
            <a:miter lim="800000"/>
            <a:headEnd type="triangle" w="med" len="med"/>
            <a:tailEnd type="triangle" w="med" len="med"/>
          </a:ln>
        </p:spPr>
        <p:txBody>
          <a:bodyPr wrap="none"/>
          <a:lstStyle/>
          <a:p>
            <a:endParaRPr lang="en-US" dirty="0"/>
          </a:p>
        </p:txBody>
      </p:sp>
      <p:sp>
        <p:nvSpPr>
          <p:cNvPr id="66" name="TextBox 65"/>
          <p:cNvSpPr txBox="1"/>
          <p:nvPr/>
        </p:nvSpPr>
        <p:spPr>
          <a:xfrm>
            <a:off x="8447115" y="5245331"/>
            <a:ext cx="1586345" cy="369332"/>
          </a:xfrm>
          <a:prstGeom prst="rect">
            <a:avLst/>
          </a:prstGeom>
          <a:noFill/>
        </p:spPr>
        <p:txBody>
          <a:bodyPr wrap="square" rtlCol="0">
            <a:spAutoFit/>
          </a:bodyPr>
          <a:lstStyle/>
          <a:p>
            <a:r>
              <a:rPr lang="en-US" b="1" dirty="0">
                <a:solidFill>
                  <a:srgbClr val="7030A0"/>
                </a:solidFill>
              </a:rPr>
              <a:t>INTERNET</a:t>
            </a:r>
          </a:p>
        </p:txBody>
      </p:sp>
      <p:sp>
        <p:nvSpPr>
          <p:cNvPr id="33" name="Text Box 31"/>
          <p:cNvSpPr txBox="1">
            <a:spLocks noChangeArrowheads="1"/>
          </p:cNvSpPr>
          <p:nvPr/>
        </p:nvSpPr>
        <p:spPr bwMode="auto">
          <a:xfrm>
            <a:off x="7989398" y="623588"/>
            <a:ext cx="3600205" cy="1200329"/>
          </a:xfrm>
          <a:prstGeom prst="rect">
            <a:avLst/>
          </a:prstGeom>
          <a:noFill/>
          <a:ln w="9525">
            <a:noFill/>
            <a:miter lim="800000"/>
            <a:headEnd/>
            <a:tailEnd/>
          </a:ln>
        </p:spPr>
        <p:txBody>
          <a:bodyPr wrap="square">
            <a:spAutoFit/>
          </a:bodyPr>
          <a:lstStyle/>
          <a:p>
            <a:pPr eaLnBrk="1" hangingPunct="1"/>
            <a:r>
              <a:rPr lang="en-US" sz="3600" b="1" dirty="0"/>
              <a:t>Raw or MPLS Attached Internet</a:t>
            </a:r>
          </a:p>
        </p:txBody>
      </p:sp>
      <p:sp>
        <p:nvSpPr>
          <p:cNvPr id="2" name="Slide Number Placeholder 1"/>
          <p:cNvSpPr>
            <a:spLocks noGrp="1"/>
          </p:cNvSpPr>
          <p:nvPr>
            <p:ph type="sldNum" sz="quarter" idx="12"/>
          </p:nvPr>
        </p:nvSpPr>
        <p:spPr/>
        <p:txBody>
          <a:bodyPr/>
          <a:lstStyle/>
          <a:p>
            <a:fld id="{1A2CE9D8-7105-4D42-877C-24CD3418906A}" type="slidenum">
              <a:rPr lang="en-US" smtClean="0"/>
              <a:t>38</a:t>
            </a:fld>
            <a:endParaRPr lang="en-US" dirty="0"/>
          </a:p>
        </p:txBody>
      </p:sp>
      <p:sp>
        <p:nvSpPr>
          <p:cNvPr id="27" name="TextBox 26"/>
          <p:cNvSpPr txBox="1"/>
          <p:nvPr/>
        </p:nvSpPr>
        <p:spPr>
          <a:xfrm>
            <a:off x="1048625" y="5245331"/>
            <a:ext cx="1911312" cy="369332"/>
          </a:xfrm>
          <a:prstGeom prst="rect">
            <a:avLst/>
          </a:prstGeom>
          <a:noFill/>
        </p:spPr>
        <p:txBody>
          <a:bodyPr wrap="square" rtlCol="0">
            <a:spAutoFit/>
          </a:bodyPr>
          <a:lstStyle/>
          <a:p>
            <a:r>
              <a:rPr lang="en-US" b="1" dirty="0">
                <a:solidFill>
                  <a:srgbClr val="7030A0"/>
                </a:solidFill>
              </a:rPr>
              <a:t>Headquarters</a:t>
            </a:r>
          </a:p>
        </p:txBody>
      </p:sp>
      <p:sp>
        <p:nvSpPr>
          <p:cNvPr id="4" name="Flowchart: Predefined Process 3"/>
          <p:cNvSpPr/>
          <p:nvPr/>
        </p:nvSpPr>
        <p:spPr>
          <a:xfrm>
            <a:off x="2959936" y="4099419"/>
            <a:ext cx="315884" cy="246888"/>
          </a:xfrm>
          <a:prstGeom prst="flowChartPredefined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49333" y="2729788"/>
            <a:ext cx="2981907" cy="369332"/>
          </a:xfrm>
          <a:prstGeom prst="rect">
            <a:avLst/>
          </a:prstGeom>
          <a:noFill/>
        </p:spPr>
        <p:txBody>
          <a:bodyPr wrap="none" rtlCol="0">
            <a:spAutoFit/>
          </a:bodyPr>
          <a:lstStyle/>
          <a:p>
            <a:r>
              <a:rPr lang="en-US" b="1" dirty="0"/>
              <a:t>Service includes </a:t>
            </a:r>
            <a:r>
              <a:rPr lang="en-US" b="1" dirty="0">
                <a:solidFill>
                  <a:srgbClr val="0070C0"/>
                </a:solidFill>
              </a:rPr>
              <a:t>Internet.</a:t>
            </a:r>
          </a:p>
        </p:txBody>
      </p:sp>
      <p:graphicFrame>
        <p:nvGraphicFramePr>
          <p:cNvPr id="12" name="Object 11"/>
          <p:cNvGraphicFramePr>
            <a:graphicFrameLocks noChangeAspect="1"/>
          </p:cNvGraphicFramePr>
          <p:nvPr>
            <p:extLst/>
          </p:nvPr>
        </p:nvGraphicFramePr>
        <p:xfrm>
          <a:off x="6491288" y="3549650"/>
          <a:ext cx="2201862" cy="1189038"/>
        </p:xfrm>
        <a:graphic>
          <a:graphicData uri="http://schemas.openxmlformats.org/presentationml/2006/ole">
            <mc:AlternateContent xmlns:mc="http://schemas.openxmlformats.org/markup-compatibility/2006">
              <mc:Choice xmlns:v="urn:schemas-microsoft-com:vml" Requires="v">
                <p:oleObj spid="_x0000_s2050" name="Visio" r:id="rId4" imgW="961200" imgH="732600" progId="Visio.Drawing.11">
                  <p:embed/>
                </p:oleObj>
              </mc:Choice>
              <mc:Fallback>
                <p:oleObj name="Visio" r:id="rId4" imgW="961200" imgH="732600" progId="Visio.Drawing.11">
                  <p:embed/>
                  <p:pic>
                    <p:nvPicPr>
                      <p:cNvPr id="12" name="Object 11"/>
                      <p:cNvPicPr>
                        <a:picLocks noChangeAspect="1" noChangeArrowheads="1"/>
                      </p:cNvPicPr>
                      <p:nvPr/>
                    </p:nvPicPr>
                    <p:blipFill>
                      <a:blip r:embed="rId5"/>
                      <a:srcRect/>
                      <a:stretch>
                        <a:fillRect/>
                      </a:stretch>
                    </p:blipFill>
                    <p:spPr bwMode="auto">
                      <a:xfrm>
                        <a:off x="6491288" y="3549650"/>
                        <a:ext cx="2201862" cy="1189038"/>
                      </a:xfrm>
                      <a:prstGeom prst="rect">
                        <a:avLst/>
                      </a:prstGeom>
                      <a:noFill/>
                      <a:ln>
                        <a:noFill/>
                      </a:ln>
                      <a:effectLst/>
                      <a:extLst/>
                    </p:spPr>
                  </p:pic>
                </p:oleObj>
              </mc:Fallback>
            </mc:AlternateContent>
          </a:graphicData>
        </a:graphic>
      </p:graphicFrame>
      <p:pic>
        <p:nvPicPr>
          <p:cNvPr id="13" name="Picture 12" descr="An introduction to SCTP | Rainbow Tux"/>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90973" y="3273135"/>
            <a:ext cx="1961802" cy="1916083"/>
          </a:xfrm>
          <a:prstGeom prst="rect">
            <a:avLst/>
          </a:prstGeom>
        </p:spPr>
      </p:pic>
      <p:sp>
        <p:nvSpPr>
          <p:cNvPr id="14" name="TextBox 13"/>
          <p:cNvSpPr txBox="1"/>
          <p:nvPr/>
        </p:nvSpPr>
        <p:spPr>
          <a:xfrm>
            <a:off x="3242251" y="3140089"/>
            <a:ext cx="3583032" cy="646331"/>
          </a:xfrm>
          <a:prstGeom prst="rect">
            <a:avLst/>
          </a:prstGeom>
          <a:noFill/>
        </p:spPr>
        <p:txBody>
          <a:bodyPr wrap="none" rtlCol="0">
            <a:spAutoFit/>
          </a:bodyPr>
          <a:lstStyle/>
          <a:p>
            <a:r>
              <a:rPr lang="en-US" b="1" dirty="0"/>
              <a:t>Also requires </a:t>
            </a:r>
            <a:r>
              <a:rPr lang="en-US" b="1" dirty="0">
                <a:solidFill>
                  <a:srgbClr val="00B050"/>
                </a:solidFill>
              </a:rPr>
              <a:t>CPE</a:t>
            </a:r>
            <a:r>
              <a:rPr lang="en-US" b="1" dirty="0"/>
              <a:t> and a </a:t>
            </a:r>
            <a:r>
              <a:rPr lang="en-US" b="1" dirty="0">
                <a:solidFill>
                  <a:srgbClr val="FF0000"/>
                </a:solidFill>
              </a:rPr>
              <a:t>circuit</a:t>
            </a:r>
          </a:p>
          <a:p>
            <a:r>
              <a:rPr lang="en-US" b="1" dirty="0"/>
              <a:t>to the Internet. </a:t>
            </a:r>
            <a:endParaRPr lang="en-US" b="1" dirty="0">
              <a:solidFill>
                <a:srgbClr val="0070C0"/>
              </a:solidFill>
            </a:endParaRPr>
          </a:p>
        </p:txBody>
      </p:sp>
      <p:sp>
        <p:nvSpPr>
          <p:cNvPr id="15" name="TextBox 14"/>
          <p:cNvSpPr txBox="1"/>
          <p:nvPr/>
        </p:nvSpPr>
        <p:spPr>
          <a:xfrm>
            <a:off x="7611268" y="5670775"/>
            <a:ext cx="2937022" cy="646331"/>
          </a:xfrm>
          <a:prstGeom prst="rect">
            <a:avLst/>
          </a:prstGeom>
          <a:noFill/>
        </p:spPr>
        <p:txBody>
          <a:bodyPr wrap="none" rtlCol="0">
            <a:spAutoFit/>
          </a:bodyPr>
          <a:lstStyle/>
          <a:p>
            <a:r>
              <a:rPr lang="en-US" b="1" dirty="0">
                <a:solidFill>
                  <a:schemeClr val="tx1">
                    <a:lumMod val="65000"/>
                  </a:schemeClr>
                </a:solidFill>
              </a:rPr>
              <a:t>Service does not include</a:t>
            </a:r>
          </a:p>
          <a:p>
            <a:r>
              <a:rPr lang="en-US" b="1" dirty="0">
                <a:solidFill>
                  <a:schemeClr val="tx1">
                    <a:lumMod val="65000"/>
                  </a:schemeClr>
                </a:solidFill>
              </a:rPr>
              <a:t>Filtering or Firewall</a:t>
            </a:r>
          </a:p>
        </p:txBody>
      </p:sp>
    </p:spTree>
    <p:extLst>
      <p:ext uri="{BB962C8B-B14F-4D97-AF65-F5344CB8AC3E}">
        <p14:creationId xmlns:p14="http://schemas.microsoft.com/office/powerpoint/2010/main" val="3593855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C062B-31AD-4117-9470-69F6617FCEBD}"/>
              </a:ext>
            </a:extLst>
          </p:cNvPr>
          <p:cNvSpPr>
            <a:spLocks noGrp="1"/>
          </p:cNvSpPr>
          <p:nvPr>
            <p:ph type="title"/>
          </p:nvPr>
        </p:nvSpPr>
        <p:spPr/>
        <p:txBody>
          <a:bodyPr>
            <a:noAutofit/>
          </a:bodyPr>
          <a:lstStyle/>
          <a:p>
            <a:r>
              <a:rPr lang="en-US" sz="2800" dirty="0">
                <a:latin typeface="Times New Roman" panose="02020603050405020304" pitchFamily="18" charset="0"/>
                <a:cs typeface="Times New Roman" panose="02020603050405020304" pitchFamily="18" charset="0"/>
              </a:rPr>
              <a:t>State of Mississippi Purchasing Laws</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Mississippi Code§ 31-7-13</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Commodities and Equipment</a:t>
            </a:r>
          </a:p>
        </p:txBody>
      </p:sp>
      <p:sp>
        <p:nvSpPr>
          <p:cNvPr id="3" name="Content Placeholder 2">
            <a:extLst>
              <a:ext uri="{FF2B5EF4-FFF2-40B4-BE49-F238E27FC236}">
                <a16:creationId xmlns:a16="http://schemas.microsoft.com/office/drawing/2014/main" id="{AFC6688B-92BC-4869-98C9-69E10AAA20E7}"/>
              </a:ext>
            </a:extLst>
          </p:cNvPr>
          <p:cNvSpPr>
            <a:spLocks noGrp="1"/>
          </p:cNvSpPr>
          <p:nvPr>
            <p:ph idx="1"/>
          </p:nvPr>
        </p:nvSpPr>
        <p:spPr>
          <a:xfrm>
            <a:off x="677334" y="2160589"/>
            <a:ext cx="8596668" cy="4608806"/>
          </a:xfrm>
        </p:spPr>
        <p:txBody>
          <a:bodyPr>
            <a:normAutofit/>
          </a:bodyPr>
          <a:lstStyle/>
          <a:p>
            <a:r>
              <a:rPr lang="en-US" sz="1800" dirty="0">
                <a:latin typeface="Times New Roman" panose="02020603050405020304" pitchFamily="18" charset="0"/>
                <a:cs typeface="Times New Roman" panose="02020603050405020304" pitchFamily="18" charset="0"/>
              </a:rPr>
              <a:t>All agencies and </a:t>
            </a:r>
            <a:r>
              <a:rPr lang="en-US" sz="1800" b="1" dirty="0">
                <a:latin typeface="Times New Roman" panose="02020603050405020304" pitchFamily="18" charset="0"/>
                <a:cs typeface="Times New Roman" panose="02020603050405020304" pitchFamily="18" charset="0"/>
              </a:rPr>
              <a:t>governing authorities </a:t>
            </a:r>
            <a:r>
              <a:rPr lang="en-US" sz="1800" dirty="0">
                <a:latin typeface="Times New Roman" panose="02020603050405020304" pitchFamily="18" charset="0"/>
                <a:cs typeface="Times New Roman" panose="02020603050405020304" pitchFamily="18" charset="0"/>
              </a:rPr>
              <a:t>shall purchase their </a:t>
            </a:r>
            <a:r>
              <a:rPr lang="en-US" sz="1800" dirty="0">
                <a:highlight>
                  <a:srgbClr val="FFFF00"/>
                </a:highlight>
                <a:latin typeface="Times New Roman" panose="02020603050405020304" pitchFamily="18" charset="0"/>
                <a:cs typeface="Times New Roman" panose="02020603050405020304" pitchFamily="18" charset="0"/>
              </a:rPr>
              <a:t>commodities</a:t>
            </a:r>
            <a:r>
              <a:rPr lang="en-US" sz="1800" dirty="0">
                <a:latin typeface="Times New Roman" panose="02020603050405020304" pitchFamily="18" charset="0"/>
                <a:cs typeface="Times New Roman" panose="02020603050405020304" pitchFamily="18" charset="0"/>
              </a:rPr>
              <a:t> and printing; contract for garbage collection or disposal; contract for sewage collection or disposal; contract for public construction; and contract for </a:t>
            </a:r>
            <a:r>
              <a:rPr lang="en-US" sz="1800" b="1" dirty="0">
                <a:latin typeface="Times New Roman" panose="02020603050405020304" pitchFamily="18" charset="0"/>
                <a:cs typeface="Times New Roman" panose="02020603050405020304" pitchFamily="18" charset="0"/>
              </a:rPr>
              <a:t>rentals</a:t>
            </a:r>
            <a:r>
              <a:rPr lang="en-US" sz="1800" dirty="0">
                <a:latin typeface="Times New Roman" panose="02020603050405020304" pitchFamily="18" charset="0"/>
                <a:cs typeface="Times New Roman" panose="02020603050405020304" pitchFamily="18" charset="0"/>
              </a:rPr>
              <a:t> as herein provided.</a:t>
            </a:r>
          </a:p>
          <a:p>
            <a:r>
              <a:rPr lang="en-US" sz="1800" dirty="0">
                <a:latin typeface="Times New Roman" panose="02020603050405020304" pitchFamily="18" charset="0"/>
                <a:cs typeface="Times New Roman" panose="02020603050405020304" pitchFamily="18" charset="0"/>
              </a:rPr>
              <a:t>Less than $5,000 – no advertisement or otherwise requesting quotes</a:t>
            </a:r>
          </a:p>
          <a:p>
            <a:r>
              <a:rPr lang="en-US" sz="1800" dirty="0">
                <a:latin typeface="Times New Roman" panose="02020603050405020304" pitchFamily="18" charset="0"/>
                <a:cs typeface="Times New Roman" panose="02020603050405020304" pitchFamily="18" charset="0"/>
              </a:rPr>
              <a:t>More than $5,000 – at least two competitive written bids</a:t>
            </a:r>
          </a:p>
          <a:p>
            <a:r>
              <a:rPr lang="en-US" sz="1800" dirty="0">
                <a:latin typeface="Times New Roman" panose="02020603050405020304" pitchFamily="18" charset="0"/>
                <a:cs typeface="Times New Roman" panose="02020603050405020304" pitchFamily="18" charset="0"/>
              </a:rPr>
              <a:t>More than $50,000 – lowest and best bid</a:t>
            </a:r>
          </a:p>
          <a:p>
            <a:r>
              <a:rPr lang="en-US" sz="1800" dirty="0">
                <a:latin typeface="Times New Roman" panose="02020603050405020304" pitchFamily="18" charset="0"/>
                <a:cs typeface="Times New Roman" panose="02020603050405020304" pitchFamily="18" charset="0"/>
              </a:rPr>
              <a:t>After advertising once each week for two weeks in “local” newspaper.</a:t>
            </a:r>
          </a:p>
          <a:p>
            <a:r>
              <a:rPr lang="en-US" sz="1800" dirty="0">
                <a:latin typeface="Times New Roman" panose="02020603050405020304" pitchFamily="18" charset="0"/>
                <a:cs typeface="Times New Roman" panose="02020603050405020304" pitchFamily="18" charset="0"/>
              </a:rPr>
              <a:t>Bid opening shall not be less than seven working days after last published notice. </a:t>
            </a:r>
          </a:p>
          <a:p>
            <a:r>
              <a:rPr lang="en-US" sz="1800" dirty="0">
                <a:latin typeface="Times New Roman" panose="02020603050405020304" pitchFamily="18" charset="0"/>
                <a:cs typeface="Times New Roman" panose="02020603050405020304" pitchFamily="18" charset="0"/>
              </a:rPr>
              <a:t>On the same date that the notice is submitted to the newspaper for publication, the agency or governing authority involved shall mail written notice to or provide electronic notification to the main office of the Mississippi Procurement Technical Assistance Program under the Mississippi Development Authority that contains the same information as that in the published notice.</a:t>
            </a:r>
          </a:p>
        </p:txBody>
      </p:sp>
    </p:spTree>
    <p:extLst>
      <p:ext uri="{BB962C8B-B14F-4D97-AF65-F5344CB8AC3E}">
        <p14:creationId xmlns:p14="http://schemas.microsoft.com/office/powerpoint/2010/main" val="2649869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66BC-FB6F-4E47-A54C-B1E6A978884C}"/>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Mississippi Procurement Technical Assistance Program Bid Bank</a:t>
            </a:r>
          </a:p>
        </p:txBody>
      </p:sp>
      <p:sp>
        <p:nvSpPr>
          <p:cNvPr id="3" name="Content Placeholder 2">
            <a:extLst>
              <a:ext uri="{FF2B5EF4-FFF2-40B4-BE49-F238E27FC236}">
                <a16:creationId xmlns:a16="http://schemas.microsoft.com/office/drawing/2014/main" id="{7D1CC6C1-1F17-4724-BA4F-4265D6AF437B}"/>
              </a:ext>
            </a:extLst>
          </p:cNvPr>
          <p:cNvSpPr>
            <a:spLocks noGrp="1"/>
          </p:cNvSpPr>
          <p:nvPr>
            <p:ph idx="1"/>
          </p:nvPr>
        </p:nvSpPr>
        <p:spPr>
          <a:xfrm>
            <a:off x="677334" y="2160589"/>
            <a:ext cx="8596668" cy="4697411"/>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Notice Information Effective November 1, 2012, all bid advertisements should be submitted on the agency bid bank webpage. Please visit </a:t>
            </a:r>
            <a:r>
              <a:rPr lang="en-US" sz="3200" dirty="0">
                <a:latin typeface="Times New Roman" panose="02020603050405020304" pitchFamily="18" charset="0"/>
                <a:cs typeface="Times New Roman" panose="02020603050405020304" pitchFamily="18" charset="0"/>
                <a:hlinkClick r:id="rId3"/>
              </a:rPr>
              <a:t>http://mscpc.com</a:t>
            </a:r>
            <a:r>
              <a:rPr lang="en-US" sz="3200" dirty="0">
                <a:latin typeface="Times New Roman" panose="02020603050405020304" pitchFamily="18" charset="0"/>
                <a:cs typeface="Times New Roman" panose="02020603050405020304" pitchFamily="18" charset="0"/>
              </a:rPr>
              <a:t> and select </a:t>
            </a:r>
            <a:r>
              <a:rPr lang="en-US" sz="3200" b="1" dirty="0">
                <a:latin typeface="Times New Roman" panose="02020603050405020304" pitchFamily="18" charset="0"/>
                <a:cs typeface="Times New Roman" panose="02020603050405020304" pitchFamily="18" charset="0"/>
              </a:rPr>
              <a:t>Agency Bid Bank. </a:t>
            </a:r>
            <a:r>
              <a:rPr lang="en-US" sz="3200" dirty="0">
                <a:latin typeface="Times New Roman" panose="02020603050405020304" pitchFamily="18" charset="0"/>
                <a:cs typeface="Times New Roman" panose="02020603050405020304" pitchFamily="18" charset="0"/>
              </a:rPr>
              <a:t>After completing the User Registration, you will have the ability to manage your user profile, upload and post current bid advertisements and solicitations as well as receive as automated receipt acknowledgment with actual date, bid title and/or number.</a:t>
            </a:r>
          </a:p>
        </p:txBody>
      </p:sp>
    </p:spTree>
    <p:extLst>
      <p:ext uri="{BB962C8B-B14F-4D97-AF65-F5344CB8AC3E}">
        <p14:creationId xmlns:p14="http://schemas.microsoft.com/office/powerpoint/2010/main" val="218026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F0DC4-79F6-424F-8A90-70B783A60A7A}"/>
              </a:ext>
            </a:extLst>
          </p:cNvPr>
          <p:cNvSpPr>
            <a:spLocks noGrp="1"/>
          </p:cNvSpPr>
          <p:nvPr>
            <p:ph type="title"/>
          </p:nvPr>
        </p:nvSpPr>
        <p:spPr/>
        <p:txBody>
          <a:bodyPr>
            <a:noAutofit/>
          </a:bodyPr>
          <a:lstStyle/>
          <a:p>
            <a:r>
              <a:rPr lang="en-US" sz="2800" dirty="0">
                <a:latin typeface="Times New Roman" panose="02020603050405020304" pitchFamily="18" charset="0"/>
                <a:cs typeface="Times New Roman" panose="02020603050405020304" pitchFamily="18" charset="0"/>
              </a:rPr>
              <a:t>State of Mississippi Purchasing Laws</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Commodities and Equipment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Mississippi Code § 31-7-13 </a:t>
            </a:r>
          </a:p>
        </p:txBody>
      </p:sp>
      <p:sp>
        <p:nvSpPr>
          <p:cNvPr id="3" name="Content Placeholder 2">
            <a:extLst>
              <a:ext uri="{FF2B5EF4-FFF2-40B4-BE49-F238E27FC236}">
                <a16:creationId xmlns:a16="http://schemas.microsoft.com/office/drawing/2014/main" id="{81579CD1-C1BD-4CB0-B639-DC60B06B2411}"/>
              </a:ext>
            </a:extLst>
          </p:cNvPr>
          <p:cNvSpPr>
            <a:spLocks noGrp="1"/>
          </p:cNvSpPr>
          <p:nvPr>
            <p:ph idx="1"/>
          </p:nvPr>
        </p:nvSpPr>
        <p:spPr>
          <a:xfrm>
            <a:off x="677334" y="1930400"/>
            <a:ext cx="8596668" cy="4927599"/>
          </a:xfrm>
        </p:spPr>
        <p:txBody>
          <a:bodyPr>
            <a:normAutofit lnSpcReduction="10000"/>
          </a:bodyPr>
          <a:lstStyle/>
          <a:p>
            <a:pPr marL="0" indent="0">
              <a:buNone/>
            </a:pPr>
            <a:endParaRPr lang="en-US" sz="1800" b="1"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House Bill 1106 Legislative Session 2017-Effective January 1, 2018</a:t>
            </a:r>
          </a:p>
          <a:p>
            <a:pPr marL="0" indent="0">
              <a:buNone/>
            </a:pPr>
            <a:r>
              <a:rPr lang="en-US" sz="1800" b="1" dirty="0">
                <a:latin typeface="Times New Roman" panose="02020603050405020304" pitchFamily="18" charset="0"/>
                <a:cs typeface="Times New Roman" panose="02020603050405020304" pitchFamily="18" charset="0"/>
              </a:rPr>
              <a:t>Electronic bids Mississippi Code § 31-7-13 (c) (</a:t>
            </a:r>
            <a:r>
              <a:rPr lang="en-US" sz="1800" b="1" dirty="0" err="1">
                <a:latin typeface="Times New Roman" panose="02020603050405020304" pitchFamily="18" charset="0"/>
                <a:cs typeface="Times New Roman" panose="02020603050405020304" pitchFamily="18" charset="0"/>
              </a:rPr>
              <a:t>i</a:t>
            </a:r>
            <a:r>
              <a:rPr lang="en-US" sz="1800" b="1" dirty="0">
                <a:latin typeface="Times New Roman" panose="02020603050405020304" pitchFamily="18" charset="0"/>
                <a:cs typeface="Times New Roman" panose="02020603050405020304" pitchFamily="18" charset="0"/>
              </a:rPr>
              <a:t>) 2  </a:t>
            </a:r>
          </a:p>
          <a:p>
            <a:r>
              <a:rPr lang="en-US" sz="1800" dirty="0">
                <a:latin typeface="Times New Roman" panose="02020603050405020304" pitchFamily="18" charset="0"/>
                <a:cs typeface="Times New Roman" panose="02020603050405020304" pitchFamily="18" charset="0"/>
              </a:rPr>
              <a:t>Agencies and governing authorities shall provide a secure electronic interactive system for the submittal of bids requiring competitive bidding that shall be an additional bidding option for those bidders who choose to submit their bids electronically.</a:t>
            </a:r>
          </a:p>
          <a:p>
            <a:pPr marL="0" indent="0">
              <a:buNone/>
            </a:pPr>
            <a:r>
              <a:rPr lang="en-US" sz="1800" b="1" dirty="0">
                <a:latin typeface="Times New Roman" panose="02020603050405020304" pitchFamily="18" charset="0"/>
                <a:cs typeface="Times New Roman" panose="02020603050405020304" pitchFamily="18" charset="0"/>
              </a:rPr>
              <a:t>House Bill 1109 Legislative Session 2017-Effective January 1, 2018</a:t>
            </a:r>
          </a:p>
          <a:p>
            <a:pPr marL="0" indent="0">
              <a:buNone/>
            </a:pPr>
            <a:r>
              <a:rPr lang="en-US" sz="1800" b="1" dirty="0">
                <a:latin typeface="Times New Roman" panose="02020603050405020304" pitchFamily="18" charset="0"/>
                <a:cs typeface="Times New Roman" panose="02020603050405020304" pitchFamily="18" charset="0"/>
              </a:rPr>
              <a:t>Reverse Auctions Mississippi Code § 31-7-13 (c) (v) 2  </a:t>
            </a:r>
          </a:p>
          <a:p>
            <a:r>
              <a:rPr lang="en-US" sz="1800" dirty="0">
                <a:latin typeface="Times New Roman" panose="02020603050405020304" pitchFamily="18" charset="0"/>
                <a:cs typeface="Times New Roman" panose="02020603050405020304" pitchFamily="18" charset="0"/>
              </a:rPr>
              <a:t>Purchases over $50,000.00</a:t>
            </a:r>
          </a:p>
          <a:p>
            <a:r>
              <a:rPr lang="en-US" sz="1800" dirty="0">
                <a:latin typeface="Times New Roman" panose="02020603050405020304" pitchFamily="18" charset="0"/>
                <a:cs typeface="Times New Roman" panose="02020603050405020304" pitchFamily="18" charset="0"/>
              </a:rPr>
              <a:t>Reverse auctions shall be the primary method for receiving bids during the bidding process.</a:t>
            </a:r>
          </a:p>
          <a:p>
            <a:r>
              <a:rPr lang="en-US" sz="1800" dirty="0">
                <a:latin typeface="Times New Roman" panose="02020603050405020304" pitchFamily="18" charset="0"/>
                <a:cs typeface="Times New Roman" panose="02020603050405020304" pitchFamily="18" charset="0"/>
              </a:rPr>
              <a:t>If a purchasing entity determines that a reverse auction is not in the best interest of the state, then that determination must be approved by the Public Procurement Review Board.</a:t>
            </a:r>
          </a:p>
          <a:p>
            <a:pPr marL="0" indent="0">
              <a:buNone/>
            </a:pPr>
            <a:endParaRPr lang="en-US" dirty="0"/>
          </a:p>
        </p:txBody>
      </p:sp>
    </p:spTree>
    <p:extLst>
      <p:ext uri="{BB962C8B-B14F-4D97-AF65-F5344CB8AC3E}">
        <p14:creationId xmlns:p14="http://schemas.microsoft.com/office/powerpoint/2010/main" val="4103359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F3A2-53AC-40D6-8B06-228FEB268623}"/>
              </a:ext>
            </a:extLst>
          </p:cNvPr>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Reverse Auctions and Electronic Bidding DFA Procurement Handbook:  </a:t>
            </a:r>
          </a:p>
        </p:txBody>
      </p:sp>
      <p:sp>
        <p:nvSpPr>
          <p:cNvPr id="3" name="Content Placeholder 2">
            <a:extLst>
              <a:ext uri="{FF2B5EF4-FFF2-40B4-BE49-F238E27FC236}">
                <a16:creationId xmlns:a16="http://schemas.microsoft.com/office/drawing/2014/main" id="{0E2E752A-EB94-4D22-9292-C31C651832FE}"/>
              </a:ext>
            </a:extLst>
          </p:cNvPr>
          <p:cNvSpPr>
            <a:spLocks noGrp="1"/>
          </p:cNvSpPr>
          <p:nvPr>
            <p:ph idx="1"/>
          </p:nvPr>
        </p:nvSpPr>
        <p:spPr>
          <a:xfrm>
            <a:off x="396948" y="1599137"/>
            <a:ext cx="9540949" cy="4592003"/>
          </a:xfrm>
        </p:spPr>
        <p:txBody>
          <a:bodyPr>
            <a:noAutofit/>
          </a:bodyPr>
          <a:lstStyle/>
          <a:p>
            <a:pPr marL="0" indent="0">
              <a:buNone/>
            </a:pPr>
            <a:r>
              <a:rPr lang="en-US" sz="1600" b="1" dirty="0">
                <a:latin typeface="Times New Roman" panose="02020603050405020304" pitchFamily="18" charset="0"/>
                <a:cs typeface="Times New Roman" panose="02020603050405020304" pitchFamily="18" charset="0"/>
              </a:rPr>
              <a:t>3.106.22</a:t>
            </a:r>
          </a:p>
          <a:p>
            <a:pPr marL="0" indent="0">
              <a:buNone/>
            </a:pPr>
            <a:r>
              <a:rPr lang="en-US" sz="1600" dirty="0">
                <a:latin typeface="Times New Roman" panose="02020603050405020304" pitchFamily="18" charset="0"/>
                <a:cs typeface="Times New Roman" panose="02020603050405020304" pitchFamily="18" charset="0"/>
              </a:rPr>
              <a:t>Reverse auctions shall be the primary method for receiving bids during the bidding process. Commodities that are clearly defined by industry standards (e.g., “off the shelf” items), with very many suppliers, where the supplier relationship is transactional and costs to switch among suppliers are negligible are good candidates for reverse auctions.</a:t>
            </a:r>
          </a:p>
          <a:p>
            <a:pPr marL="0" indent="0">
              <a:buNone/>
            </a:pPr>
            <a:r>
              <a:rPr lang="en-US" sz="1600" b="1" dirty="0">
                <a:latin typeface="Times New Roman" panose="02020603050405020304" pitchFamily="18" charset="0"/>
                <a:cs typeface="Times New Roman" panose="02020603050405020304" pitchFamily="18" charset="0"/>
              </a:rPr>
              <a:t>3.106.22.4</a:t>
            </a:r>
          </a:p>
          <a:p>
            <a:pPr marL="0" indent="0">
              <a:buNone/>
            </a:pPr>
            <a:r>
              <a:rPr lang="en-US" sz="1600" dirty="0">
                <a:latin typeface="Times New Roman" panose="02020603050405020304" pitchFamily="18" charset="0"/>
                <a:cs typeface="Times New Roman" panose="02020603050405020304" pitchFamily="18" charset="0"/>
              </a:rPr>
              <a:t>Governing authorities may utilize any responsible reverse auction company to provide the auction services, however OPTFM recommends that governing authorities utilize the state contracts established for such services by the Mississippi Departments of Information Technology Services. </a:t>
            </a:r>
          </a:p>
          <a:p>
            <a:pPr marL="0" indent="0">
              <a:buNone/>
            </a:pPr>
            <a:r>
              <a:rPr lang="en-US" sz="1600" b="1" dirty="0">
                <a:latin typeface="Times New Roman" panose="02020603050405020304" pitchFamily="18" charset="0"/>
                <a:cs typeface="Times New Roman" panose="02020603050405020304" pitchFamily="18" charset="0"/>
              </a:rPr>
              <a:t>3.106.22.5</a:t>
            </a:r>
          </a:p>
          <a:p>
            <a:pPr marL="0" indent="0">
              <a:buNone/>
            </a:pPr>
            <a:r>
              <a:rPr lang="en-US" sz="1600" dirty="0">
                <a:latin typeface="Times New Roman" panose="02020603050405020304" pitchFamily="18" charset="0"/>
                <a:cs typeface="Times New Roman" panose="02020603050405020304" pitchFamily="18" charset="0"/>
              </a:rPr>
              <a:t>May request approval to use an alternative process through use of the Exemption Form provided on OPTFM’s website (four month process)</a:t>
            </a:r>
          </a:p>
          <a:p>
            <a:pPr marL="0" indent="0">
              <a:buNone/>
            </a:pPr>
            <a:r>
              <a:rPr lang="en-US" sz="1600" b="1" dirty="0">
                <a:latin typeface="Times New Roman" panose="02020603050405020304" pitchFamily="18" charset="0"/>
                <a:cs typeface="Times New Roman" panose="02020603050405020304" pitchFamily="18" charset="0"/>
              </a:rPr>
              <a:t>3.106.23.1</a:t>
            </a:r>
          </a:p>
          <a:p>
            <a:pPr marL="0" indent="0">
              <a:buNone/>
            </a:pPr>
            <a:r>
              <a:rPr lang="en-US" sz="1600" dirty="0">
                <a:latin typeface="Times New Roman" panose="02020603050405020304" pitchFamily="18" charset="0"/>
                <a:cs typeface="Times New Roman" panose="02020603050405020304" pitchFamily="18" charset="0"/>
              </a:rPr>
              <a:t>When utilizing the Competitive Sealed Bidding method provided herein agencies and governing authorities shall provide a secure electronic interactive system for the submittal of such bids as an additional bidding option for those bidders who choose to submit their bids electronically.</a:t>
            </a:r>
          </a:p>
          <a:p>
            <a:pPr marL="0" indent="0">
              <a:buNone/>
            </a:pPr>
            <a:r>
              <a:rPr lang="en-US" sz="1600" dirty="0">
                <a:latin typeface="Times New Roman" panose="02020603050405020304" pitchFamily="18" charset="0"/>
                <a:cs typeface="Times New Roman" panose="02020603050405020304" pitchFamily="18" charset="0"/>
              </a:rPr>
              <a:t>			Note:  No bidder shall be required to submit bids electronically.</a:t>
            </a:r>
          </a:p>
        </p:txBody>
      </p:sp>
    </p:spTree>
    <p:extLst>
      <p:ext uri="{BB962C8B-B14F-4D97-AF65-F5344CB8AC3E}">
        <p14:creationId xmlns:p14="http://schemas.microsoft.com/office/powerpoint/2010/main" val="2102535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51C00-56DF-4F75-B30A-D054CF7001B7}"/>
              </a:ext>
            </a:extLst>
          </p:cNvPr>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Instructions for Use for Electronic Bidding Services (RFP No. 4029)</a:t>
            </a:r>
          </a:p>
        </p:txBody>
      </p:sp>
      <p:sp>
        <p:nvSpPr>
          <p:cNvPr id="3" name="Content Placeholder 2">
            <a:extLst>
              <a:ext uri="{FF2B5EF4-FFF2-40B4-BE49-F238E27FC236}">
                <a16:creationId xmlns:a16="http://schemas.microsoft.com/office/drawing/2014/main" id="{3A92F95A-7478-41EB-85EE-91B0D01DA134}"/>
              </a:ext>
            </a:extLst>
          </p:cNvPr>
          <p:cNvSpPr>
            <a:spLocks noGrp="1"/>
          </p:cNvSpPr>
          <p:nvPr>
            <p:ph idx="1"/>
          </p:nvPr>
        </p:nvSpPr>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http://www.dfa.ms.gov/media/7114/instructions-for-use-memo-electronic-bidding-services-2018-08-10.pdf</a:t>
            </a:r>
            <a:endParaRPr lang="en-US" sz="36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414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5C6D1-67C0-49CF-9B59-A071E172F7D9}"/>
              </a:ext>
            </a:extLst>
          </p:cNvPr>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Instructions for Use for Reverse Auction Services (RFP No. 4029)</a:t>
            </a:r>
          </a:p>
        </p:txBody>
      </p:sp>
      <p:sp>
        <p:nvSpPr>
          <p:cNvPr id="3" name="Content Placeholder 2">
            <a:extLst>
              <a:ext uri="{FF2B5EF4-FFF2-40B4-BE49-F238E27FC236}">
                <a16:creationId xmlns:a16="http://schemas.microsoft.com/office/drawing/2014/main" id="{F35CB9B6-EC34-46BF-B39F-0BE702E8F611}"/>
              </a:ext>
            </a:extLst>
          </p:cNvPr>
          <p:cNvSpPr>
            <a:spLocks noGrp="1"/>
          </p:cNvSpPr>
          <p:nvPr>
            <p:ph idx="1"/>
          </p:nvPr>
        </p:nvSpPr>
        <p:spPr/>
        <p:txBody>
          <a:bodyPr/>
          <a:lstStyle/>
          <a:p>
            <a:pPr marL="0" indent="0">
              <a:buNone/>
            </a:pPr>
            <a:r>
              <a:rPr lang="en-US" sz="3600"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http://www.dfa.ms.gov/media/7113/instructions-for-use-memo-reverse-auction-services-2018-05-18.pdf</a:t>
            </a:r>
            <a:endParaRPr lang="en-US" sz="36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26976053"/>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2322</TotalTime>
  <Words>2633</Words>
  <Application>Microsoft Office PowerPoint</Application>
  <PresentationFormat>Widescreen</PresentationFormat>
  <Paragraphs>367</Paragraphs>
  <Slides>38</Slides>
  <Notes>33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Calibri</vt:lpstr>
      <vt:lpstr>Times New Roman</vt:lpstr>
      <vt:lpstr>Trebuchet MS</vt:lpstr>
      <vt:lpstr>Wingdings</vt:lpstr>
      <vt:lpstr>Wingdings 3</vt:lpstr>
      <vt:lpstr>Facet</vt:lpstr>
      <vt:lpstr>Visio</vt:lpstr>
      <vt:lpstr>REQUEST FOR PROPOSAL WORKSHOP</vt:lpstr>
      <vt:lpstr>YOU WANT TO PURCHASE SOMETHING</vt:lpstr>
      <vt:lpstr>Definition of Governing Authority  Mississippi Code § 31-7-1</vt:lpstr>
      <vt:lpstr>State of Mississippi Purchasing Laws Mississippi Code§ 31-7-13 Commodities and Equipment</vt:lpstr>
      <vt:lpstr>Mississippi Procurement Technical Assistance Program Bid Bank</vt:lpstr>
      <vt:lpstr>State of Mississippi Purchasing Laws Commodities and Equipment Mississippi Code § 31-7-13 </vt:lpstr>
      <vt:lpstr>Reverse Auctions and Electronic Bidding DFA Procurement Handbook:  </vt:lpstr>
      <vt:lpstr>Instructions for Use for Electronic Bidding Services (RFP No. 4029)</vt:lpstr>
      <vt:lpstr>Instructions for Use for Reverse Auction Services (RFP No. 4029)</vt:lpstr>
      <vt:lpstr>General Comments about Reverse Auctions </vt:lpstr>
      <vt:lpstr>Recap of Electronic Bidding and Reverse Auctions</vt:lpstr>
      <vt:lpstr>Questions?  </vt:lpstr>
      <vt:lpstr>E-Rate Requirements</vt:lpstr>
      <vt:lpstr>Four steps to initiate your services RFP?</vt:lpstr>
      <vt:lpstr>RFP – Request for Proposal</vt:lpstr>
      <vt:lpstr>RFP – Do’s</vt:lpstr>
      <vt:lpstr>RFP – Don’ts</vt:lpstr>
      <vt:lpstr>USAC: Price is the primary Determining Factor</vt:lpstr>
      <vt:lpstr>USAC: Evaluation Table  Example #1</vt:lpstr>
      <vt:lpstr>Evaluation Table  Example #2</vt:lpstr>
      <vt:lpstr>Evaluation Table  Example #3</vt:lpstr>
      <vt:lpstr>Evaluation Table  Example #4</vt:lpstr>
      <vt:lpstr>Contract Term Considerations</vt:lpstr>
      <vt:lpstr>USAC: Contract Negotiations</vt:lpstr>
      <vt:lpstr> Your Options</vt:lpstr>
      <vt:lpstr>PowerPoint Presentation</vt:lpstr>
      <vt:lpstr>PowerPoint Presentation</vt:lpstr>
      <vt:lpstr>PowerPoint Presentation</vt:lpstr>
      <vt:lpstr>PowerPoint Presentation</vt:lpstr>
      <vt:lpstr>PowerPoint Presentation</vt:lpstr>
      <vt:lpstr>There are many ways to get Internet Access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RFP – Contract Terms</dc:title>
  <dc:creator>Kristina Kelly</dc:creator>
  <cp:lastModifiedBy>Vivian Sanderford</cp:lastModifiedBy>
  <cp:revision>113</cp:revision>
  <cp:lastPrinted>2018-09-26T13:18:01Z</cp:lastPrinted>
  <dcterms:created xsi:type="dcterms:W3CDTF">2018-09-20T14:01:35Z</dcterms:created>
  <dcterms:modified xsi:type="dcterms:W3CDTF">2018-09-27T19:47:26Z</dcterms:modified>
</cp:coreProperties>
</file>