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8" r:id="rId2"/>
    <p:sldId id="257" r:id="rId3"/>
    <p:sldId id="259" r:id="rId4"/>
    <p:sldId id="260" r:id="rId5"/>
    <p:sldId id="261" r:id="rId6"/>
    <p:sldId id="262" r:id="rId7"/>
    <p:sldId id="263" r:id="rId8"/>
    <p:sldId id="264" r:id="rId9"/>
    <p:sldId id="265" r:id="rId10"/>
    <p:sldId id="267" r:id="rId11"/>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3406" autoAdjust="0"/>
  </p:normalViewPr>
  <p:slideViewPr>
    <p:cSldViewPr snapToGrid="0">
      <p:cViewPr varScale="1">
        <p:scale>
          <a:sx n="74" d="100"/>
          <a:sy n="74" d="100"/>
        </p:scale>
        <p:origin x="193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80DCCAA-5A83-4717-B6B6-AE1C21B36B2F}" type="datetimeFigureOut">
              <a:rPr lang="en-US" smtClean="0"/>
              <a:t>12/16/2016</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ACD1403E-24BA-4C92-9B17-4E2A9264DE2B}" type="slidenum">
              <a:rPr lang="en-US" smtClean="0"/>
              <a:t>‹#›</a:t>
            </a:fld>
            <a:endParaRPr lang="en-US"/>
          </a:p>
        </p:txBody>
      </p:sp>
    </p:spTree>
    <p:extLst>
      <p:ext uri="{BB962C8B-B14F-4D97-AF65-F5344CB8AC3E}">
        <p14:creationId xmlns:p14="http://schemas.microsoft.com/office/powerpoint/2010/main" val="2539746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Trustee</a:t>
            </a:r>
            <a:r>
              <a:rPr lang="en-US" baseline="0" dirty="0" smtClean="0"/>
              <a:t> Shorts. My name is Lacy Ellinwood and I am a Senior Consultant with the MS Library Commission. </a:t>
            </a:r>
          </a:p>
          <a:p>
            <a:endParaRPr lang="en-US" baseline="0" dirty="0" smtClean="0"/>
          </a:p>
          <a:p>
            <a:r>
              <a:rPr lang="en-US" baseline="0" dirty="0" smtClean="0"/>
              <a:t>This video will be discussing the basics of Strategic Planning.</a:t>
            </a:r>
          </a:p>
          <a:p>
            <a:endParaRPr lang="en-US" baseline="0" dirty="0" smtClean="0"/>
          </a:p>
          <a:p>
            <a:r>
              <a:rPr lang="en-US" baseline="0" dirty="0" smtClean="0"/>
              <a:t>Hopefully this short video will highlight the </a:t>
            </a:r>
            <a:r>
              <a:rPr lang="en-US" baseline="0" dirty="0" smtClean="0"/>
              <a:t>importance </a:t>
            </a:r>
            <a:r>
              <a:rPr lang="en-US" baseline="0" dirty="0" smtClean="0"/>
              <a:t>of having a strategic plan </a:t>
            </a:r>
            <a:r>
              <a:rPr lang="en-US" baseline="0" smtClean="0"/>
              <a:t>and </a:t>
            </a:r>
            <a:r>
              <a:rPr lang="en-US" baseline="0" smtClean="0"/>
              <a:t>will </a:t>
            </a:r>
            <a:r>
              <a:rPr lang="en-US" baseline="0" dirty="0" smtClean="0"/>
              <a:t>allow you to begin developing a strategic plan for your library system. </a:t>
            </a:r>
            <a:endParaRPr lang="en-US" dirty="0"/>
          </a:p>
        </p:txBody>
      </p:sp>
      <p:sp>
        <p:nvSpPr>
          <p:cNvPr id="4" name="Slide Number Placeholder 3"/>
          <p:cNvSpPr>
            <a:spLocks noGrp="1"/>
          </p:cNvSpPr>
          <p:nvPr>
            <p:ph type="sldNum" sz="quarter" idx="10"/>
          </p:nvPr>
        </p:nvSpPr>
        <p:spPr/>
        <p:txBody>
          <a:bodyPr/>
          <a:lstStyle/>
          <a:p>
            <a:fld id="{3F1FD85C-690A-4CC3-8EC8-424B2453713B}" type="slidenum">
              <a:rPr lang="en-US" smtClean="0"/>
              <a:t>1</a:t>
            </a:fld>
            <a:endParaRPr lang="en-US"/>
          </a:p>
        </p:txBody>
      </p:sp>
    </p:spTree>
    <p:extLst>
      <p:ext uri="{BB962C8B-B14F-4D97-AF65-F5344CB8AC3E}">
        <p14:creationId xmlns:p14="http://schemas.microsoft.com/office/powerpoint/2010/main" val="45453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thank you all for taking the time or learn</a:t>
            </a:r>
            <a:r>
              <a:rPr lang="en-US" baseline="0" dirty="0" smtClean="0"/>
              <a:t> a bit more about the importance of Strategic Planning. </a:t>
            </a:r>
          </a:p>
          <a:p>
            <a:endParaRPr lang="en-US" baseline="0" dirty="0" smtClean="0"/>
          </a:p>
          <a:p>
            <a:r>
              <a:rPr lang="en-US" baseline="0" dirty="0" smtClean="0"/>
              <a:t>If you have any questions regarding Strategic Planning or need training for your Board </a:t>
            </a:r>
            <a:r>
              <a:rPr lang="en-US" baseline="0" dirty="0" smtClean="0"/>
              <a:t>please </a:t>
            </a:r>
            <a:r>
              <a:rPr lang="en-US" baseline="0" dirty="0" smtClean="0"/>
              <a:t>do not hesitate to get in touch with your designated consultant or with the Mississippi Library Commission. </a:t>
            </a:r>
          </a:p>
          <a:p>
            <a:endParaRPr lang="en-US" baseline="0" dirty="0" smtClean="0"/>
          </a:p>
          <a:p>
            <a:r>
              <a:rPr lang="en-US" baseline="0" dirty="0" smtClean="0"/>
              <a:t>Have a great day! </a:t>
            </a:r>
            <a:endParaRPr lang="en-US" dirty="0"/>
          </a:p>
        </p:txBody>
      </p:sp>
      <p:sp>
        <p:nvSpPr>
          <p:cNvPr id="4" name="Slide Number Placeholder 3"/>
          <p:cNvSpPr>
            <a:spLocks noGrp="1"/>
          </p:cNvSpPr>
          <p:nvPr>
            <p:ph type="sldNum" sz="quarter" idx="10"/>
          </p:nvPr>
        </p:nvSpPr>
        <p:spPr/>
        <p:txBody>
          <a:bodyPr/>
          <a:lstStyle/>
          <a:p>
            <a:fld id="{3F1FD85C-690A-4CC3-8EC8-424B2453713B}" type="slidenum">
              <a:rPr lang="en-US" smtClean="0"/>
              <a:t>10</a:t>
            </a:fld>
            <a:endParaRPr lang="en-US"/>
          </a:p>
        </p:txBody>
      </p:sp>
    </p:spTree>
    <p:extLst>
      <p:ext uri="{BB962C8B-B14F-4D97-AF65-F5344CB8AC3E}">
        <p14:creationId xmlns:p14="http://schemas.microsoft.com/office/powerpoint/2010/main" val="1655031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library system trustees are responsible for planning and organizing the library system so that organization adequately meets the needs of all segments of the community it serves. Planning is an ongoing task and must address practical needs while considering budgetary, physical, and personnel resources. </a:t>
            </a:r>
          </a:p>
          <a:p>
            <a:endParaRPr lang="en-US" dirty="0" smtClean="0"/>
          </a:p>
          <a:p>
            <a:r>
              <a:rPr lang="en-US" dirty="0" smtClean="0"/>
              <a:t>A written plan is like a map, guiding library growth and development as the needs of the library system and the communities its represents change. There is more than one type of plan that is needed for the successful operation of the library system; however, the most important is the strategic plan. </a:t>
            </a:r>
          </a:p>
          <a:p>
            <a:endParaRPr lang="en-US" dirty="0" smtClean="0"/>
          </a:p>
          <a:p>
            <a:r>
              <a:rPr lang="en-US" dirty="0" smtClean="0"/>
              <a:t>A major responsibility of the Administrative Board of Trustees is to envision and develop a direction for the public library system. Strategic planning is simply establishing priorities to use personnel and resources effectively in order to provide services that the communities wants and needs from the library system. </a:t>
            </a:r>
          </a:p>
          <a:p>
            <a:endParaRPr lang="en-US" dirty="0" smtClean="0"/>
          </a:p>
          <a:p>
            <a:r>
              <a:rPr lang="en-US" dirty="0" smtClean="0"/>
              <a:t>It is this board’s job to keep the mission and goals of the library in perspective and on track-- constantly reviewing services and policies to ensure library service is accessible by all segments of the community. The planning function is of vital importance because it is the only way to prepare to meet the changing needs of the communities. Since planning is a continuous process based upon evaluation and reassessment, a strategic plan is a flexible document directed towards local needs.</a:t>
            </a:r>
          </a:p>
        </p:txBody>
      </p:sp>
      <p:sp>
        <p:nvSpPr>
          <p:cNvPr id="4" name="Slide Number Placeholder 3"/>
          <p:cNvSpPr>
            <a:spLocks noGrp="1"/>
          </p:cNvSpPr>
          <p:nvPr>
            <p:ph type="sldNum" sz="quarter" idx="10"/>
          </p:nvPr>
        </p:nvSpPr>
        <p:spPr/>
        <p:txBody>
          <a:bodyPr/>
          <a:lstStyle/>
          <a:p>
            <a:fld id="{5E4420C3-3BD5-40F7-9F7E-DD8911C2A9A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594271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Most strategic plans include the following essentials: </a:t>
            </a:r>
          </a:p>
          <a:p>
            <a:r>
              <a:rPr lang="en-US" dirty="0" smtClean="0"/>
              <a:t>● A mission statement that indicates the overall purpose of the library system </a:t>
            </a:r>
          </a:p>
          <a:p>
            <a:r>
              <a:rPr lang="en-US" dirty="0" smtClean="0"/>
              <a:t>● Description of the library system’s service area and communities </a:t>
            </a:r>
          </a:p>
          <a:p>
            <a:r>
              <a:rPr lang="en-US" dirty="0" smtClean="0"/>
              <a:t>● Summary of data supporting the library system’s needs </a:t>
            </a:r>
          </a:p>
          <a:p>
            <a:r>
              <a:rPr lang="en-US" dirty="0" smtClean="0"/>
              <a:t>● Statement of general goals and specific objectives </a:t>
            </a:r>
          </a:p>
          <a:p>
            <a:r>
              <a:rPr lang="en-US" dirty="0" smtClean="0"/>
              <a:t>● Details of services, programs, personnel, collection and facilities desired </a:t>
            </a:r>
          </a:p>
          <a:p>
            <a:r>
              <a:rPr lang="en-US" dirty="0" smtClean="0"/>
              <a:t>● Identification of priorities </a:t>
            </a:r>
          </a:p>
          <a:p>
            <a:r>
              <a:rPr lang="en-US" dirty="0" smtClean="0"/>
              <a:t>● Timetable for achieving goals and objectives, both short and long range </a:t>
            </a:r>
          </a:p>
          <a:p>
            <a:r>
              <a:rPr lang="en-US" dirty="0" smtClean="0"/>
              <a:t>● Assignments and responsibilities for implementing the plan </a:t>
            </a:r>
          </a:p>
          <a:p>
            <a:r>
              <a:rPr lang="en-US" dirty="0" smtClean="0"/>
              <a:t>● Publicity campaign to accompany changes </a:t>
            </a:r>
          </a:p>
          <a:p>
            <a:r>
              <a:rPr lang="en-US" dirty="0" smtClean="0"/>
              <a:t>● Provision for evaluation and reassessment at specific intervals </a:t>
            </a:r>
          </a:p>
          <a:p>
            <a:endParaRPr lang="en-US" dirty="0"/>
          </a:p>
        </p:txBody>
      </p:sp>
      <p:sp>
        <p:nvSpPr>
          <p:cNvPr id="4" name="Slide Number Placeholder 3"/>
          <p:cNvSpPr>
            <a:spLocks noGrp="1"/>
          </p:cNvSpPr>
          <p:nvPr>
            <p:ph type="sldNum" sz="quarter" idx="10"/>
          </p:nvPr>
        </p:nvSpPr>
        <p:spPr/>
        <p:txBody>
          <a:bodyPr/>
          <a:lstStyle/>
          <a:p>
            <a:fld id="{ACD1403E-24BA-4C92-9B17-4E2A9264DE2B}" type="slidenum">
              <a:rPr lang="en-US" smtClean="0"/>
              <a:t>3</a:t>
            </a:fld>
            <a:endParaRPr lang="en-US"/>
          </a:p>
        </p:txBody>
      </p:sp>
    </p:spTree>
    <p:extLst>
      <p:ext uri="{BB962C8B-B14F-4D97-AF65-F5344CB8AC3E}">
        <p14:creationId xmlns:p14="http://schemas.microsoft.com/office/powerpoint/2010/main" val="378576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Planning Process </a:t>
            </a:r>
          </a:p>
          <a:p>
            <a:r>
              <a:rPr lang="en-US" dirty="0" smtClean="0"/>
              <a:t>Strategic planning is the process of setting goals for the library system based on research, insight, and background information, and then developing precise objectives to help meet the established goals. In theory, by accomplishing objectives in an orderly fashion, the goals of the library system should be attained. </a:t>
            </a:r>
            <a:endParaRPr lang="en-US" dirty="0" smtClean="0"/>
          </a:p>
          <a:p>
            <a:endParaRPr lang="en-US" dirty="0" smtClean="0"/>
          </a:p>
          <a:p>
            <a:r>
              <a:rPr lang="en-US" dirty="0" smtClean="0"/>
              <a:t>Planning </a:t>
            </a:r>
            <a:r>
              <a:rPr lang="en-US" dirty="0" smtClean="0"/>
              <a:t>is not an easy task. It requires time and careful organization to be successful. Special board committees should be formed and series of planning meetings scheduled to allow sufficient time to explore, brainstorm and dream before making final decisions. The entire community needs to be represented in planning discussions. </a:t>
            </a:r>
            <a:endParaRPr lang="en-US" dirty="0" smtClean="0"/>
          </a:p>
          <a:p>
            <a:endParaRPr lang="en-US" dirty="0" smtClean="0"/>
          </a:p>
          <a:p>
            <a:r>
              <a:rPr lang="en-US" dirty="0" smtClean="0"/>
              <a:t>Participation </a:t>
            </a:r>
            <a:r>
              <a:rPr lang="en-US" dirty="0" smtClean="0"/>
              <a:t>leads to support and understanding of the plan for the entire public library system. Don’t overlook the regional planning commission or professional planners that are part of local government. Inform them of the library system’s goals and work with them to include library services in the community’s plans at every possible point. </a:t>
            </a:r>
          </a:p>
          <a:p>
            <a:endParaRPr lang="en-US" dirty="0"/>
          </a:p>
        </p:txBody>
      </p:sp>
      <p:sp>
        <p:nvSpPr>
          <p:cNvPr id="4" name="Slide Number Placeholder 3"/>
          <p:cNvSpPr>
            <a:spLocks noGrp="1"/>
          </p:cNvSpPr>
          <p:nvPr>
            <p:ph type="sldNum" sz="quarter" idx="10"/>
          </p:nvPr>
        </p:nvSpPr>
        <p:spPr/>
        <p:txBody>
          <a:bodyPr/>
          <a:lstStyle/>
          <a:p>
            <a:fld id="{ACD1403E-24BA-4C92-9B17-4E2A9264DE2B}" type="slidenum">
              <a:rPr lang="en-US" smtClean="0"/>
              <a:t>4</a:t>
            </a:fld>
            <a:endParaRPr lang="en-US"/>
          </a:p>
        </p:txBody>
      </p:sp>
    </p:spTree>
    <p:extLst>
      <p:ext uri="{BB962C8B-B14F-4D97-AF65-F5344CB8AC3E}">
        <p14:creationId xmlns:p14="http://schemas.microsoft.com/office/powerpoint/2010/main" val="1394391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in Planning </a:t>
            </a:r>
          </a:p>
          <a:p>
            <a:r>
              <a:rPr lang="en-US" dirty="0" smtClean="0"/>
              <a:t>A good plan addresses the following questions: </a:t>
            </a:r>
          </a:p>
          <a:p>
            <a:r>
              <a:rPr lang="en-US" dirty="0" smtClean="0"/>
              <a:t>■ Where are we now? </a:t>
            </a:r>
          </a:p>
          <a:p>
            <a:r>
              <a:rPr lang="en-US" dirty="0" smtClean="0"/>
              <a:t>■ What do we want to do? </a:t>
            </a:r>
          </a:p>
          <a:p>
            <a:r>
              <a:rPr lang="en-US" dirty="0" smtClean="0"/>
              <a:t>■ Where do we want to go? </a:t>
            </a:r>
          </a:p>
          <a:p>
            <a:r>
              <a:rPr lang="en-US" dirty="0" smtClean="0"/>
              <a:t>■ How can we accomplish this? </a:t>
            </a:r>
          </a:p>
          <a:p>
            <a:r>
              <a:rPr lang="en-US" dirty="0" smtClean="0"/>
              <a:t>■ How long should it take us? </a:t>
            </a:r>
          </a:p>
          <a:p>
            <a:r>
              <a:rPr lang="en-US" dirty="0" smtClean="0"/>
              <a:t>■ How will we evaluate our work? </a:t>
            </a:r>
          </a:p>
          <a:p>
            <a:endParaRPr lang="en-US" dirty="0" smtClean="0"/>
          </a:p>
          <a:p>
            <a:pPr marL="228600" indent="-228600">
              <a:buAutoNum type="arabicPeriod"/>
            </a:pPr>
            <a:r>
              <a:rPr lang="en-US" dirty="0" smtClean="0"/>
              <a:t>Assess the library system’s present situation. Similar to the policy making process, it is necessary to study the community in depth, including any projections for anticipated community development. Study the library system’s services and resources in light of standards for service and the community’s needs. </a:t>
            </a:r>
          </a:p>
          <a:p>
            <a:pPr marL="228600" indent="-228600">
              <a:buAutoNum type="arabicPeriod"/>
            </a:pPr>
            <a:r>
              <a:rPr lang="en-US" dirty="0" smtClean="0"/>
              <a:t>Construct a picture of the library system as it should be in one year and in five years. Determine goals and objectives that support the mission of the library system. </a:t>
            </a:r>
          </a:p>
          <a:p>
            <a:pPr marL="228600" indent="-228600">
              <a:buAutoNum type="arabicPeriod"/>
            </a:pPr>
            <a:r>
              <a:rPr lang="en-US" dirty="0" smtClean="0"/>
              <a:t>Set objectives and activities that will move the library system toward the goals established. Examine as many alternative approaches as possible. Select the most feasible in terms of anticipated resources. Develop your action strategies and tactics. Consider contingency plans and be realistic.</a:t>
            </a:r>
          </a:p>
          <a:p>
            <a:pPr marL="228600" indent="-228600">
              <a:buAutoNum type="arabicPeriod"/>
            </a:pPr>
            <a:r>
              <a:rPr lang="en-US" dirty="0" smtClean="0"/>
              <a:t>Divide the selected approach into steps and map out the time frame for accomplishment. Assign priorities for essential steps, desirable steps and optional steps. This ranking will dictate allocation of time, effort and funding.</a:t>
            </a:r>
          </a:p>
          <a:p>
            <a:pPr marL="228600" indent="-228600">
              <a:buAutoNum type="arabicPeriod"/>
            </a:pPr>
            <a:r>
              <a:rPr lang="en-US" dirty="0" smtClean="0"/>
              <a:t>Determine the basis for evaluating progress toward reaching the goals and objectives. Consider the outcomes produced. Monitor the plan regularly. Review and revise the plan annually. </a:t>
            </a:r>
          </a:p>
          <a:p>
            <a:endParaRPr lang="en-US" dirty="0"/>
          </a:p>
        </p:txBody>
      </p:sp>
      <p:sp>
        <p:nvSpPr>
          <p:cNvPr id="4" name="Slide Number Placeholder 3"/>
          <p:cNvSpPr>
            <a:spLocks noGrp="1"/>
          </p:cNvSpPr>
          <p:nvPr>
            <p:ph type="sldNum" sz="quarter" idx="10"/>
          </p:nvPr>
        </p:nvSpPr>
        <p:spPr/>
        <p:txBody>
          <a:bodyPr/>
          <a:lstStyle/>
          <a:p>
            <a:fld id="{ACD1403E-24BA-4C92-9B17-4E2A9264DE2B}" type="slidenum">
              <a:rPr lang="en-US" smtClean="0"/>
              <a:t>5</a:t>
            </a:fld>
            <a:endParaRPr lang="en-US"/>
          </a:p>
        </p:txBody>
      </p:sp>
    </p:spTree>
    <p:extLst>
      <p:ext uri="{BB962C8B-B14F-4D97-AF65-F5344CB8AC3E}">
        <p14:creationId xmlns:p14="http://schemas.microsoft.com/office/powerpoint/2010/main" val="1974423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Tools for Planning </a:t>
            </a:r>
          </a:p>
          <a:p>
            <a:pPr marL="0" indent="0">
              <a:buNone/>
            </a:pPr>
            <a:r>
              <a:rPr lang="en-US" dirty="0" smtClean="0"/>
              <a:t>The following are some tools used in the planning process: </a:t>
            </a:r>
          </a:p>
          <a:p>
            <a:pPr marL="0" indent="0">
              <a:buNone/>
            </a:pPr>
            <a:r>
              <a:rPr lang="en-US" dirty="0" smtClean="0"/>
              <a:t>● Library statistics are collected from the services performed by the library system such as circulation, reference, program attendance, etc. This information can be used to measure a library system’s output of services on an annual basis. These </a:t>
            </a:r>
            <a:r>
              <a:rPr lang="en-US" dirty="0" smtClean="0"/>
              <a:t>output </a:t>
            </a:r>
            <a:r>
              <a:rPr lang="en-US" dirty="0" smtClean="0"/>
              <a:t>measures can also be compared year to year to reflect changes in service patterns. </a:t>
            </a:r>
          </a:p>
          <a:p>
            <a:pPr marL="0" indent="0">
              <a:buNone/>
            </a:pPr>
            <a:r>
              <a:rPr lang="en-US" dirty="0" smtClean="0"/>
              <a:t>● Census information is used by library systems to develop community analyses. This information enables a library system to structure its services to reflect the needs of each library represented by the library system. Many times a library </a:t>
            </a:r>
            <a:r>
              <a:rPr lang="en-US" dirty="0" smtClean="0"/>
              <a:t>system </a:t>
            </a:r>
            <a:r>
              <a:rPr lang="en-US" dirty="0" smtClean="0"/>
              <a:t>in its planning will prepare surveys to gather this information or rely on the statistics collected by other regional or community development organizations. </a:t>
            </a:r>
          </a:p>
          <a:p>
            <a:pPr marL="0" indent="0">
              <a:buNone/>
            </a:pPr>
            <a:r>
              <a:rPr lang="en-US" dirty="0" smtClean="0"/>
              <a:t>● The annual program evaluation highlighting successes and difficulties is very important in developing future service responses. </a:t>
            </a:r>
          </a:p>
          <a:p>
            <a:pPr marL="0" indent="0">
              <a:buNone/>
            </a:pPr>
            <a:r>
              <a:rPr lang="en-US" dirty="0" smtClean="0"/>
              <a:t>● Many library systems use focus groups representing different community interests to discuss library service needs. </a:t>
            </a:r>
          </a:p>
          <a:p>
            <a:pPr marL="0" indent="0">
              <a:buNone/>
            </a:pPr>
            <a:r>
              <a:rPr lang="en-US" dirty="0" smtClean="0"/>
              <a:t>● In planning, many library systems receive input from “front line” staff as it review programs and services. This process can result in the preparation of a realistic plan as well as having increased staff commitment. </a:t>
            </a:r>
          </a:p>
          <a:p>
            <a:pPr marL="0" indent="0">
              <a:buNone/>
            </a:pPr>
            <a:r>
              <a:rPr lang="en-US" dirty="0" smtClean="0"/>
              <a:t>● As a library system gets more involved in planning, it can also be appropriate to bring in an outside consultant to facilitate discussions. </a:t>
            </a:r>
          </a:p>
          <a:p>
            <a:pPr marL="0" indent="0">
              <a:buNone/>
            </a:pPr>
            <a:r>
              <a:rPr lang="en-US" dirty="0" smtClean="0"/>
              <a:t>● As a library system works to meet the information and assess requirements of the community, it can become involved in cooperative activities with other libraries especially academic and schools. </a:t>
            </a:r>
          </a:p>
          <a:p>
            <a:endParaRPr lang="en-US" dirty="0"/>
          </a:p>
        </p:txBody>
      </p:sp>
      <p:sp>
        <p:nvSpPr>
          <p:cNvPr id="4" name="Slide Number Placeholder 3"/>
          <p:cNvSpPr>
            <a:spLocks noGrp="1"/>
          </p:cNvSpPr>
          <p:nvPr>
            <p:ph type="sldNum" sz="quarter" idx="10"/>
          </p:nvPr>
        </p:nvSpPr>
        <p:spPr/>
        <p:txBody>
          <a:bodyPr/>
          <a:lstStyle/>
          <a:p>
            <a:fld id="{ACD1403E-24BA-4C92-9B17-4E2A9264DE2B}" type="slidenum">
              <a:rPr lang="en-US" smtClean="0"/>
              <a:t>6</a:t>
            </a:fld>
            <a:endParaRPr lang="en-US"/>
          </a:p>
        </p:txBody>
      </p:sp>
    </p:spTree>
    <p:extLst>
      <p:ext uri="{BB962C8B-B14F-4D97-AF65-F5344CB8AC3E}">
        <p14:creationId xmlns:p14="http://schemas.microsoft.com/office/powerpoint/2010/main" val="104384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Developing Goals </a:t>
            </a:r>
          </a:p>
          <a:p>
            <a:pPr marL="0" indent="0">
              <a:buNone/>
            </a:pPr>
            <a:endParaRPr lang="en-US" dirty="0" smtClean="0"/>
          </a:p>
          <a:p>
            <a:pPr marL="0" indent="0">
              <a:buNone/>
            </a:pPr>
            <a:r>
              <a:rPr lang="en-US" dirty="0" smtClean="0"/>
              <a:t>Goals should be developed that support the mission statement of the library system. These are long-range ideals the library wants to achieve and should be phrased as general statements, with broad aims and points to be attained. </a:t>
            </a:r>
          </a:p>
          <a:p>
            <a:pPr marL="0" indent="0">
              <a:buNone/>
            </a:pPr>
            <a:endParaRPr lang="en-US" dirty="0" smtClean="0"/>
          </a:p>
          <a:p>
            <a:pPr marL="0" indent="0">
              <a:buNone/>
            </a:pPr>
            <a:r>
              <a:rPr lang="en-US" dirty="0" smtClean="0"/>
              <a:t>Goals should be flexible and describe the end, action, or ideal that the board wants to achieve. </a:t>
            </a:r>
          </a:p>
          <a:p>
            <a:pPr marL="0" indent="0">
              <a:buNone/>
            </a:pPr>
            <a:endParaRPr lang="en-US" dirty="0" smtClean="0"/>
          </a:p>
          <a:p>
            <a:pPr marL="0" indent="0">
              <a:buNone/>
            </a:pPr>
            <a:r>
              <a:rPr lang="en-US" dirty="0" smtClean="0"/>
              <a:t>As stated before, planning is a continuous process; therefore, goals often change as the library system strives to improve. While developing the goals of the library system, trustees should keep in mind the practical aspects of attaining them. It is easy to get caught up in the excitement, working toward a goal and expecting immediate results--but this is rarely practical. </a:t>
            </a:r>
          </a:p>
          <a:p>
            <a:pPr marL="0" indent="0">
              <a:buNone/>
            </a:pPr>
            <a:endParaRPr lang="en-US" dirty="0" smtClean="0"/>
          </a:p>
          <a:p>
            <a:pPr marL="0" indent="0">
              <a:buNone/>
            </a:pPr>
            <a:r>
              <a:rPr lang="en-US" dirty="0" smtClean="0"/>
              <a:t>It is essential that the director, staff, and trustees involved in implementing the plan take part in the drafting of the strategic plan. </a:t>
            </a:r>
          </a:p>
          <a:p>
            <a:endParaRPr lang="en-US" dirty="0"/>
          </a:p>
        </p:txBody>
      </p:sp>
      <p:sp>
        <p:nvSpPr>
          <p:cNvPr id="4" name="Slide Number Placeholder 3"/>
          <p:cNvSpPr>
            <a:spLocks noGrp="1"/>
          </p:cNvSpPr>
          <p:nvPr>
            <p:ph type="sldNum" sz="quarter" idx="10"/>
          </p:nvPr>
        </p:nvSpPr>
        <p:spPr/>
        <p:txBody>
          <a:bodyPr/>
          <a:lstStyle/>
          <a:p>
            <a:fld id="{ACD1403E-24BA-4C92-9B17-4E2A9264DE2B}" type="slidenum">
              <a:rPr lang="en-US" smtClean="0"/>
              <a:t>7</a:t>
            </a:fld>
            <a:endParaRPr lang="en-US"/>
          </a:p>
        </p:txBody>
      </p:sp>
    </p:spTree>
    <p:extLst>
      <p:ext uri="{BB962C8B-B14F-4D97-AF65-F5344CB8AC3E}">
        <p14:creationId xmlns:p14="http://schemas.microsoft.com/office/powerpoint/2010/main" val="1193799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Setting Objectives </a:t>
            </a:r>
          </a:p>
          <a:p>
            <a:pPr marL="0" indent="0">
              <a:buNone/>
            </a:pPr>
            <a:endParaRPr lang="en-US" dirty="0" smtClean="0"/>
          </a:p>
          <a:p>
            <a:pPr marL="0" indent="0">
              <a:buNone/>
            </a:pPr>
            <a:r>
              <a:rPr lang="en-US" dirty="0" smtClean="0"/>
              <a:t>Unlike goals, objectives are quite specific. </a:t>
            </a:r>
          </a:p>
          <a:p>
            <a:pPr marL="0" indent="0">
              <a:buNone/>
            </a:pPr>
            <a:endParaRPr lang="en-US" dirty="0" smtClean="0"/>
          </a:p>
          <a:p>
            <a:pPr marL="0" indent="0">
              <a:buNone/>
            </a:pPr>
            <a:r>
              <a:rPr lang="en-US" dirty="0" smtClean="0"/>
              <a:t>Objectives are short-range goals or actions that must be taken in order to reach an identified goal. </a:t>
            </a:r>
          </a:p>
          <a:p>
            <a:pPr marL="0" indent="0">
              <a:buNone/>
            </a:pPr>
            <a:endParaRPr lang="en-US" dirty="0" smtClean="0"/>
          </a:p>
          <a:p>
            <a:pPr marL="0" indent="0">
              <a:buNone/>
            </a:pPr>
            <a:r>
              <a:rPr lang="en-US" dirty="0" smtClean="0"/>
              <a:t>Objectives are carefully detailed and designed to support one or all of the board's overall goals. </a:t>
            </a:r>
          </a:p>
          <a:p>
            <a:pPr marL="0" indent="0">
              <a:buNone/>
            </a:pPr>
            <a:endParaRPr lang="en-US" dirty="0" smtClean="0"/>
          </a:p>
          <a:p>
            <a:pPr marL="0" indent="0">
              <a:buNone/>
            </a:pPr>
            <a:r>
              <a:rPr lang="en-US" dirty="0" smtClean="0"/>
              <a:t>A specific timetable for the execution of such objectives is necessary. Library personnel are invaluable when trying to develop a practical timetable for implementation of the planned objectives. Timetables are necessary so that the board has a basis upon which to evaluate the success or effectiveness of the plan's progress.</a:t>
            </a:r>
            <a:endParaRPr lang="en-US" dirty="0"/>
          </a:p>
        </p:txBody>
      </p:sp>
      <p:sp>
        <p:nvSpPr>
          <p:cNvPr id="4" name="Slide Number Placeholder 3"/>
          <p:cNvSpPr>
            <a:spLocks noGrp="1"/>
          </p:cNvSpPr>
          <p:nvPr>
            <p:ph type="sldNum" sz="quarter" idx="10"/>
          </p:nvPr>
        </p:nvSpPr>
        <p:spPr/>
        <p:txBody>
          <a:bodyPr/>
          <a:lstStyle/>
          <a:p>
            <a:fld id="{ACD1403E-24BA-4C92-9B17-4E2A9264DE2B}" type="slidenum">
              <a:rPr lang="en-US" smtClean="0"/>
              <a:t>8</a:t>
            </a:fld>
            <a:endParaRPr lang="en-US"/>
          </a:p>
        </p:txBody>
      </p:sp>
    </p:spTree>
    <p:extLst>
      <p:ext uri="{BB962C8B-B14F-4D97-AF65-F5344CB8AC3E}">
        <p14:creationId xmlns:p14="http://schemas.microsoft.com/office/powerpoint/2010/main" val="2268854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Evaluation </a:t>
            </a:r>
          </a:p>
          <a:p>
            <a:pPr marL="0" indent="0">
              <a:buNone/>
            </a:pPr>
            <a:endParaRPr lang="en-US" dirty="0" smtClean="0"/>
          </a:p>
          <a:p>
            <a:pPr marL="0" indent="0">
              <a:buNone/>
            </a:pPr>
            <a:r>
              <a:rPr lang="en-US" dirty="0" smtClean="0"/>
              <a:t>During the planning process, trustees should set a schedule for reviewing the strategic plan and assessing whether services and programs are on target. </a:t>
            </a:r>
          </a:p>
          <a:p>
            <a:pPr marL="0" indent="0">
              <a:buNone/>
            </a:pPr>
            <a:endParaRPr lang="en-US" dirty="0" smtClean="0"/>
          </a:p>
          <a:p>
            <a:pPr marL="0" indent="0">
              <a:buNone/>
            </a:pPr>
            <a:r>
              <a:rPr lang="en-US" dirty="0" smtClean="0"/>
              <a:t>The director should be expected to present evaluations to the full board or board planning committee on programs, projects and services on an on-going basis</a:t>
            </a:r>
          </a:p>
          <a:p>
            <a:endParaRPr lang="en-US" dirty="0"/>
          </a:p>
        </p:txBody>
      </p:sp>
      <p:sp>
        <p:nvSpPr>
          <p:cNvPr id="4" name="Slide Number Placeholder 3"/>
          <p:cNvSpPr>
            <a:spLocks noGrp="1"/>
          </p:cNvSpPr>
          <p:nvPr>
            <p:ph type="sldNum" sz="quarter" idx="10"/>
          </p:nvPr>
        </p:nvSpPr>
        <p:spPr/>
        <p:txBody>
          <a:bodyPr/>
          <a:lstStyle/>
          <a:p>
            <a:fld id="{ACD1403E-24BA-4C92-9B17-4E2A9264DE2B}" type="slidenum">
              <a:rPr lang="en-US" smtClean="0"/>
              <a:t>9</a:t>
            </a:fld>
            <a:endParaRPr lang="en-US"/>
          </a:p>
        </p:txBody>
      </p:sp>
    </p:spTree>
    <p:extLst>
      <p:ext uri="{BB962C8B-B14F-4D97-AF65-F5344CB8AC3E}">
        <p14:creationId xmlns:p14="http://schemas.microsoft.com/office/powerpoint/2010/main" val="1211270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12/16/2016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12/16/2016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12/16/2016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1152350"/>
            <a:ext cx="8361229" cy="1219789"/>
          </a:xfrm>
        </p:spPr>
        <p:txBody>
          <a:bodyPr/>
          <a:lstStyle/>
          <a:p>
            <a:r>
              <a:rPr lang="en-US" dirty="0" smtClean="0"/>
              <a:t>Trustee Shorts</a:t>
            </a:r>
            <a:endParaRPr lang="en-US" dirty="0"/>
          </a:p>
        </p:txBody>
      </p:sp>
      <p:sp>
        <p:nvSpPr>
          <p:cNvPr id="3" name="Subtitle 2"/>
          <p:cNvSpPr>
            <a:spLocks noGrp="1"/>
          </p:cNvSpPr>
          <p:nvPr>
            <p:ph type="subTitle" idx="1"/>
          </p:nvPr>
        </p:nvSpPr>
        <p:spPr>
          <a:xfrm>
            <a:off x="5439693" y="2860037"/>
            <a:ext cx="4740794" cy="1621630"/>
          </a:xfrm>
        </p:spPr>
        <p:txBody>
          <a:bodyPr>
            <a:noAutofit/>
          </a:bodyPr>
          <a:lstStyle/>
          <a:p>
            <a:r>
              <a:rPr lang="en-US" sz="3200" b="1" u="sng" dirty="0" smtClean="0"/>
              <a:t>“Strategic Planning”</a:t>
            </a:r>
          </a:p>
          <a:p>
            <a:r>
              <a:rPr lang="en-US" sz="3200" dirty="0" smtClean="0"/>
              <a:t>Mississippi Library Commission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729" y="2372139"/>
            <a:ext cx="3314756" cy="2597426"/>
          </a:xfrm>
          <a:prstGeom prst="rect">
            <a:avLst/>
          </a:prstGeom>
        </p:spPr>
      </p:pic>
    </p:spTree>
    <p:extLst>
      <p:ext uri="{BB962C8B-B14F-4D97-AF65-F5344CB8AC3E}">
        <p14:creationId xmlns:p14="http://schemas.microsoft.com/office/powerpoint/2010/main" val="351212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Formal Training?</a:t>
            </a:r>
            <a:endParaRPr lang="en-US" dirty="0"/>
          </a:p>
        </p:txBody>
      </p:sp>
      <p:sp>
        <p:nvSpPr>
          <p:cNvPr id="3" name="Content Placeholder 2"/>
          <p:cNvSpPr>
            <a:spLocks noGrp="1"/>
          </p:cNvSpPr>
          <p:nvPr>
            <p:ph idx="1"/>
          </p:nvPr>
        </p:nvSpPr>
        <p:spPr/>
        <p:txBody>
          <a:bodyPr/>
          <a:lstStyle/>
          <a:p>
            <a:r>
              <a:rPr lang="en-US" dirty="0" smtClean="0"/>
              <a:t>Mississippi Library Commission</a:t>
            </a:r>
          </a:p>
          <a:p>
            <a:pPr lvl="1"/>
            <a:r>
              <a:rPr lang="en-US" dirty="0" smtClean="0"/>
              <a:t>1-800-647-7542</a:t>
            </a:r>
          </a:p>
          <a:p>
            <a:r>
              <a:rPr lang="en-US" dirty="0" smtClean="0"/>
              <a:t>Contact your designated Library Consultant</a:t>
            </a:r>
          </a:p>
          <a:p>
            <a:pPr lvl="1"/>
            <a:r>
              <a:rPr lang="en-US" dirty="0" smtClean="0"/>
              <a:t>Mac Buntin (601-432-4035) kbuntin@mlc.lib.ms.us</a:t>
            </a:r>
          </a:p>
          <a:p>
            <a:pPr lvl="1"/>
            <a:r>
              <a:rPr lang="en-US" dirty="0" smtClean="0"/>
              <a:t>Lacy Ellinwood (601-432-4154) lellinwood@mlc.lib.ms.us</a:t>
            </a:r>
          </a:p>
          <a:p>
            <a:pPr lvl="1"/>
            <a:r>
              <a:rPr lang="en-US" dirty="0" smtClean="0"/>
              <a:t>Ally Watkins (601-432-4066) awatkins@mlc.lib.ms.us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6463" y="211207"/>
            <a:ext cx="1792674" cy="1404730"/>
          </a:xfrm>
          <a:prstGeom prst="rect">
            <a:avLst/>
          </a:prstGeom>
        </p:spPr>
      </p:pic>
    </p:spTree>
    <p:extLst>
      <p:ext uri="{BB962C8B-B14F-4D97-AF65-F5344CB8AC3E}">
        <p14:creationId xmlns:p14="http://schemas.microsoft.com/office/powerpoint/2010/main" val="154016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Planning </a:t>
            </a:r>
            <a:endParaRPr lang="en-US" dirty="0"/>
          </a:p>
        </p:txBody>
      </p:sp>
      <p:sp>
        <p:nvSpPr>
          <p:cNvPr id="3" name="Content Placeholder 2"/>
          <p:cNvSpPr>
            <a:spLocks noGrp="1"/>
          </p:cNvSpPr>
          <p:nvPr>
            <p:ph idx="1"/>
          </p:nvPr>
        </p:nvSpPr>
        <p:spPr/>
        <p:txBody>
          <a:bodyPr/>
          <a:lstStyle/>
          <a:p>
            <a:r>
              <a:rPr lang="en-US" dirty="0" smtClean="0"/>
              <a:t>Trustees are responsible for planning and organizing the library system.</a:t>
            </a:r>
          </a:p>
          <a:p>
            <a:r>
              <a:rPr lang="en-US" dirty="0" smtClean="0"/>
              <a:t>Guides the grow and development of the library system and the community.</a:t>
            </a:r>
          </a:p>
          <a:p>
            <a:r>
              <a:rPr lang="en-US" dirty="0" smtClean="0"/>
              <a:t>Establishes priorities in order to meet the library’s and the communities needs. </a:t>
            </a:r>
          </a:p>
          <a:p>
            <a:r>
              <a:rPr lang="en-US" dirty="0" smtClean="0"/>
              <a:t>Keeps </a:t>
            </a:r>
            <a:r>
              <a:rPr lang="en-US" dirty="0"/>
              <a:t>the mission and goals of the library in perspective and on </a:t>
            </a:r>
            <a:r>
              <a:rPr lang="en-US" dirty="0" smtClean="0"/>
              <a:t>track.</a:t>
            </a:r>
          </a:p>
          <a:p>
            <a:pPr lvl="1"/>
            <a:r>
              <a:rPr lang="en-US" dirty="0" smtClean="0"/>
              <a:t>Continuous process</a:t>
            </a:r>
          </a:p>
          <a:p>
            <a:pPr lvl="1"/>
            <a:r>
              <a:rPr lang="en-US" dirty="0" smtClean="0"/>
              <a:t>Strategic plans are flexible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4857" y="282446"/>
            <a:ext cx="1915885" cy="1501278"/>
          </a:xfrm>
          <a:prstGeom prst="rect">
            <a:avLst/>
          </a:prstGeom>
        </p:spPr>
      </p:pic>
    </p:spTree>
    <p:extLst>
      <p:ext uri="{BB962C8B-B14F-4D97-AF65-F5344CB8AC3E}">
        <p14:creationId xmlns:p14="http://schemas.microsoft.com/office/powerpoint/2010/main" val="233252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7997"/>
          </a:xfrm>
        </p:spPr>
        <p:txBody>
          <a:bodyPr/>
          <a:lstStyle/>
          <a:p>
            <a:r>
              <a:rPr lang="en-US" dirty="0" smtClean="0"/>
              <a:t>Strategic Plans Include:</a:t>
            </a:r>
            <a:endParaRPr lang="en-US" dirty="0"/>
          </a:p>
        </p:txBody>
      </p:sp>
      <p:sp>
        <p:nvSpPr>
          <p:cNvPr id="3" name="Content Placeholder 2"/>
          <p:cNvSpPr>
            <a:spLocks noGrp="1"/>
          </p:cNvSpPr>
          <p:nvPr>
            <p:ph idx="1"/>
          </p:nvPr>
        </p:nvSpPr>
        <p:spPr>
          <a:xfrm>
            <a:off x="1371600" y="1648496"/>
            <a:ext cx="9601200" cy="4463603"/>
          </a:xfrm>
        </p:spPr>
        <p:txBody>
          <a:bodyPr/>
          <a:lstStyle/>
          <a:p>
            <a:r>
              <a:rPr lang="en-US" dirty="0"/>
              <a:t>A mission </a:t>
            </a:r>
            <a:r>
              <a:rPr lang="en-US" dirty="0" smtClean="0"/>
              <a:t>statement.</a:t>
            </a:r>
            <a:endParaRPr lang="en-US" dirty="0"/>
          </a:p>
          <a:p>
            <a:r>
              <a:rPr lang="en-US" dirty="0" smtClean="0"/>
              <a:t>Description </a:t>
            </a:r>
            <a:r>
              <a:rPr lang="en-US" dirty="0"/>
              <a:t>of the </a:t>
            </a:r>
            <a:r>
              <a:rPr lang="en-US" dirty="0" smtClean="0"/>
              <a:t>service </a:t>
            </a:r>
            <a:r>
              <a:rPr lang="en-US" dirty="0"/>
              <a:t>area and </a:t>
            </a:r>
            <a:r>
              <a:rPr lang="en-US" dirty="0" smtClean="0"/>
              <a:t>communities.</a:t>
            </a:r>
            <a:endParaRPr lang="en-US" dirty="0"/>
          </a:p>
          <a:p>
            <a:r>
              <a:rPr lang="en-US" dirty="0" smtClean="0"/>
              <a:t>Summary the </a:t>
            </a:r>
            <a:r>
              <a:rPr lang="en-US" dirty="0"/>
              <a:t>library system’s </a:t>
            </a:r>
            <a:r>
              <a:rPr lang="en-US" dirty="0" smtClean="0"/>
              <a:t>needs. </a:t>
            </a:r>
            <a:endParaRPr lang="en-US" dirty="0"/>
          </a:p>
          <a:p>
            <a:r>
              <a:rPr lang="en-US" dirty="0" smtClean="0"/>
              <a:t>Statement </a:t>
            </a:r>
            <a:r>
              <a:rPr lang="en-US" dirty="0"/>
              <a:t>of general </a:t>
            </a:r>
            <a:r>
              <a:rPr lang="en-US" dirty="0" smtClean="0"/>
              <a:t>goals. </a:t>
            </a:r>
          </a:p>
          <a:p>
            <a:r>
              <a:rPr lang="en-US" dirty="0" smtClean="0"/>
              <a:t>Details </a:t>
            </a:r>
            <a:r>
              <a:rPr lang="en-US" dirty="0"/>
              <a:t>of services, programs, personnel, collection and </a:t>
            </a:r>
            <a:r>
              <a:rPr lang="en-US" dirty="0" smtClean="0"/>
              <a:t>facilities.</a:t>
            </a:r>
            <a:endParaRPr lang="en-US" dirty="0"/>
          </a:p>
          <a:p>
            <a:r>
              <a:rPr lang="en-US" dirty="0" smtClean="0"/>
              <a:t>Priorities. </a:t>
            </a:r>
            <a:endParaRPr lang="en-US" dirty="0"/>
          </a:p>
          <a:p>
            <a:r>
              <a:rPr lang="en-US" dirty="0" smtClean="0"/>
              <a:t>Timetable </a:t>
            </a:r>
            <a:r>
              <a:rPr lang="en-US" dirty="0"/>
              <a:t>for </a:t>
            </a:r>
            <a:r>
              <a:rPr lang="en-US" dirty="0" smtClean="0"/>
              <a:t>goals </a:t>
            </a:r>
            <a:r>
              <a:rPr lang="en-US" dirty="0"/>
              <a:t>and </a:t>
            </a:r>
            <a:r>
              <a:rPr lang="en-US" dirty="0" smtClean="0"/>
              <a:t>objectives.</a:t>
            </a:r>
          </a:p>
          <a:p>
            <a:r>
              <a:rPr lang="en-US" dirty="0" smtClean="0"/>
              <a:t>Assignments </a:t>
            </a:r>
            <a:r>
              <a:rPr lang="en-US" dirty="0"/>
              <a:t>and </a:t>
            </a:r>
            <a:r>
              <a:rPr lang="en-US" dirty="0" smtClean="0"/>
              <a:t>responsibilities. </a:t>
            </a:r>
          </a:p>
          <a:p>
            <a:r>
              <a:rPr lang="en-US" dirty="0" smtClean="0"/>
              <a:t>Publicity </a:t>
            </a:r>
            <a:r>
              <a:rPr lang="en-US" dirty="0"/>
              <a:t>campaign to accompany </a:t>
            </a:r>
            <a:r>
              <a:rPr lang="en-US" dirty="0" smtClean="0"/>
              <a:t>changes. </a:t>
            </a:r>
            <a:endParaRPr lang="en-US" dirty="0"/>
          </a:p>
          <a:p>
            <a:r>
              <a:rPr lang="en-US" dirty="0" smtClean="0"/>
              <a:t>Provision </a:t>
            </a:r>
            <a:r>
              <a:rPr lang="en-US" dirty="0"/>
              <a:t>for evaluation and </a:t>
            </a:r>
            <a:r>
              <a:rPr lang="en-US" dirty="0" smtClean="0"/>
              <a:t>reassessment.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4857" y="294159"/>
            <a:ext cx="1915885" cy="1501278"/>
          </a:xfrm>
          <a:prstGeom prst="rect">
            <a:avLst/>
          </a:prstGeom>
        </p:spPr>
      </p:pic>
    </p:spTree>
    <p:extLst>
      <p:ext uri="{BB962C8B-B14F-4D97-AF65-F5344CB8AC3E}">
        <p14:creationId xmlns:p14="http://schemas.microsoft.com/office/powerpoint/2010/main" val="52541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Planning Process </a:t>
            </a:r>
            <a:br>
              <a:rPr lang="en-US" dirty="0"/>
            </a:br>
            <a:endParaRPr lang="en-US" dirty="0"/>
          </a:p>
        </p:txBody>
      </p:sp>
      <p:sp>
        <p:nvSpPr>
          <p:cNvPr id="3" name="Content Placeholder 2"/>
          <p:cNvSpPr>
            <a:spLocks noGrp="1"/>
          </p:cNvSpPr>
          <p:nvPr>
            <p:ph idx="1"/>
          </p:nvPr>
        </p:nvSpPr>
        <p:spPr/>
        <p:txBody>
          <a:bodyPr/>
          <a:lstStyle/>
          <a:p>
            <a:r>
              <a:rPr lang="en-US" dirty="0" smtClean="0"/>
              <a:t>By </a:t>
            </a:r>
            <a:r>
              <a:rPr lang="en-US" dirty="0"/>
              <a:t>accomplishing objectives in an orderly fashion, the goals of the library system should be attained</a:t>
            </a:r>
            <a:r>
              <a:rPr lang="en-US" dirty="0" smtClean="0"/>
              <a:t>.</a:t>
            </a:r>
          </a:p>
          <a:p>
            <a:r>
              <a:rPr lang="en-US" dirty="0"/>
              <a:t>The entire community needs to be represented in planning </a:t>
            </a:r>
            <a:r>
              <a:rPr lang="en-US" dirty="0" smtClean="0"/>
              <a:t>discussions.</a:t>
            </a:r>
          </a:p>
          <a:p>
            <a:r>
              <a:rPr lang="en-US" dirty="0" smtClean="0"/>
              <a:t>Seek out professional partners like City planning departments or tourism bureaus.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4857" y="243809"/>
            <a:ext cx="1915885" cy="1501278"/>
          </a:xfrm>
          <a:prstGeom prst="rect">
            <a:avLst/>
          </a:prstGeom>
        </p:spPr>
      </p:pic>
    </p:spTree>
    <p:extLst>
      <p:ext uri="{BB962C8B-B14F-4D97-AF65-F5344CB8AC3E}">
        <p14:creationId xmlns:p14="http://schemas.microsoft.com/office/powerpoint/2010/main" val="232672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15343"/>
            <a:ext cx="8493617" cy="1485900"/>
          </a:xfrm>
        </p:spPr>
        <p:txBody>
          <a:bodyPr>
            <a:normAutofit fontScale="90000"/>
          </a:bodyPr>
          <a:lstStyle/>
          <a:p>
            <a:r>
              <a:rPr lang="en-US" dirty="0"/>
              <a:t>Steps in Planning </a:t>
            </a:r>
            <a:r>
              <a:rPr lang="en-US" dirty="0" smtClean="0"/>
              <a:t>: a </a:t>
            </a:r>
            <a:r>
              <a:rPr lang="en-US" dirty="0"/>
              <a:t>good plan addresses the following </a:t>
            </a:r>
            <a:r>
              <a:rPr lang="en-US" dirty="0" smtClean="0"/>
              <a:t>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Where are we now? </a:t>
            </a:r>
          </a:p>
          <a:p>
            <a:r>
              <a:rPr lang="en-US" dirty="0" smtClean="0"/>
              <a:t>What </a:t>
            </a:r>
            <a:r>
              <a:rPr lang="en-US" dirty="0"/>
              <a:t>do we want to do? </a:t>
            </a:r>
          </a:p>
          <a:p>
            <a:r>
              <a:rPr lang="en-US" dirty="0" smtClean="0"/>
              <a:t>Where </a:t>
            </a:r>
            <a:r>
              <a:rPr lang="en-US" dirty="0"/>
              <a:t>do we want to go? </a:t>
            </a:r>
          </a:p>
          <a:p>
            <a:r>
              <a:rPr lang="en-US" dirty="0" smtClean="0"/>
              <a:t>How </a:t>
            </a:r>
            <a:r>
              <a:rPr lang="en-US" dirty="0"/>
              <a:t>can we accomplish this? </a:t>
            </a:r>
          </a:p>
          <a:p>
            <a:r>
              <a:rPr lang="en-US" dirty="0" smtClean="0"/>
              <a:t>How </a:t>
            </a:r>
            <a:r>
              <a:rPr lang="en-US" dirty="0"/>
              <a:t>long should it take us? </a:t>
            </a:r>
          </a:p>
          <a:p>
            <a:r>
              <a:rPr lang="en-US" dirty="0" smtClean="0"/>
              <a:t>How </a:t>
            </a:r>
            <a:r>
              <a:rPr lang="en-US" dirty="0"/>
              <a:t>will we evaluate our work?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4857" y="192294"/>
            <a:ext cx="1915885" cy="1501278"/>
          </a:xfrm>
          <a:prstGeom prst="rect">
            <a:avLst/>
          </a:prstGeom>
        </p:spPr>
      </p:pic>
    </p:spTree>
    <p:extLst>
      <p:ext uri="{BB962C8B-B14F-4D97-AF65-F5344CB8AC3E}">
        <p14:creationId xmlns:p14="http://schemas.microsoft.com/office/powerpoint/2010/main" val="351872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for Planning </a:t>
            </a:r>
            <a:br>
              <a:rPr lang="en-US" dirty="0"/>
            </a:br>
            <a:endParaRPr lang="en-US" dirty="0"/>
          </a:p>
        </p:txBody>
      </p:sp>
      <p:sp>
        <p:nvSpPr>
          <p:cNvPr id="3" name="Content Placeholder 2"/>
          <p:cNvSpPr>
            <a:spLocks noGrp="1"/>
          </p:cNvSpPr>
          <p:nvPr>
            <p:ph idx="1"/>
          </p:nvPr>
        </p:nvSpPr>
        <p:spPr/>
        <p:txBody>
          <a:bodyPr/>
          <a:lstStyle/>
          <a:p>
            <a:r>
              <a:rPr lang="en-US" dirty="0" smtClean="0"/>
              <a:t>Library Statistics</a:t>
            </a:r>
          </a:p>
          <a:p>
            <a:r>
              <a:rPr lang="en-US" dirty="0" smtClean="0"/>
              <a:t>Census Information</a:t>
            </a:r>
          </a:p>
          <a:p>
            <a:r>
              <a:rPr lang="en-US" dirty="0" smtClean="0"/>
              <a:t>Annual Library Program Evaluation</a:t>
            </a:r>
          </a:p>
          <a:p>
            <a:r>
              <a:rPr lang="en-US" dirty="0" smtClean="0"/>
              <a:t>Focus Groups</a:t>
            </a:r>
          </a:p>
          <a:p>
            <a:r>
              <a:rPr lang="en-US" dirty="0" smtClean="0"/>
              <a:t>Staff Reviews</a:t>
            </a:r>
          </a:p>
          <a:p>
            <a:r>
              <a:rPr lang="en-US" dirty="0" smtClean="0"/>
              <a:t>Consider an outside Consultant</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4857" y="230930"/>
            <a:ext cx="1915885" cy="1501278"/>
          </a:xfrm>
          <a:prstGeom prst="rect">
            <a:avLst/>
          </a:prstGeom>
        </p:spPr>
      </p:pic>
    </p:spTree>
    <p:extLst>
      <p:ext uri="{BB962C8B-B14F-4D97-AF65-F5344CB8AC3E}">
        <p14:creationId xmlns:p14="http://schemas.microsoft.com/office/powerpoint/2010/main" val="614654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Goals</a:t>
            </a:r>
            <a:endParaRPr lang="en-US" dirty="0"/>
          </a:p>
        </p:txBody>
      </p:sp>
      <p:sp>
        <p:nvSpPr>
          <p:cNvPr id="3" name="Content Placeholder 2"/>
          <p:cNvSpPr>
            <a:spLocks noGrp="1"/>
          </p:cNvSpPr>
          <p:nvPr>
            <p:ph idx="1"/>
          </p:nvPr>
        </p:nvSpPr>
        <p:spPr/>
        <p:txBody>
          <a:bodyPr/>
          <a:lstStyle/>
          <a:p>
            <a:r>
              <a:rPr lang="en-US" dirty="0" smtClean="0"/>
              <a:t>Support the mission statement.</a:t>
            </a:r>
          </a:p>
          <a:p>
            <a:r>
              <a:rPr lang="en-US" dirty="0" smtClean="0"/>
              <a:t>Goals should be flexible.</a:t>
            </a:r>
          </a:p>
          <a:p>
            <a:r>
              <a:rPr lang="en-US" dirty="0" smtClean="0"/>
              <a:t>Remember planning is a continuous process.</a:t>
            </a:r>
          </a:p>
          <a:p>
            <a:r>
              <a:rPr lang="en-US" dirty="0" smtClean="0"/>
              <a:t>Trustees, Library Director, and Staff should take part.</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4857" y="230930"/>
            <a:ext cx="1915885" cy="1501278"/>
          </a:xfrm>
          <a:prstGeom prst="rect">
            <a:avLst/>
          </a:prstGeom>
        </p:spPr>
      </p:pic>
    </p:spTree>
    <p:extLst>
      <p:ext uri="{BB962C8B-B14F-4D97-AF65-F5344CB8AC3E}">
        <p14:creationId xmlns:p14="http://schemas.microsoft.com/office/powerpoint/2010/main" val="3119731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Objectives</a:t>
            </a:r>
            <a:endParaRPr lang="en-US" dirty="0"/>
          </a:p>
        </p:txBody>
      </p:sp>
      <p:sp>
        <p:nvSpPr>
          <p:cNvPr id="3" name="Content Placeholder 2"/>
          <p:cNvSpPr>
            <a:spLocks noGrp="1"/>
          </p:cNvSpPr>
          <p:nvPr>
            <p:ph idx="1"/>
          </p:nvPr>
        </p:nvSpPr>
        <p:spPr/>
        <p:txBody>
          <a:bodyPr/>
          <a:lstStyle/>
          <a:p>
            <a:r>
              <a:rPr lang="en-US" dirty="0" smtClean="0"/>
              <a:t>Objectives are specific.</a:t>
            </a:r>
          </a:p>
          <a:p>
            <a:r>
              <a:rPr lang="en-US" dirty="0" smtClean="0"/>
              <a:t>Short range goals.</a:t>
            </a:r>
          </a:p>
          <a:p>
            <a:r>
              <a:rPr lang="en-US" dirty="0" smtClean="0"/>
              <a:t>Should support the boards overall goals.</a:t>
            </a:r>
          </a:p>
          <a:p>
            <a:r>
              <a:rPr lang="en-US" dirty="0" smtClean="0"/>
              <a:t>Utilize staff to craft realistic timetables.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4857" y="205173"/>
            <a:ext cx="1915885" cy="1501278"/>
          </a:xfrm>
          <a:prstGeom prst="rect">
            <a:avLst/>
          </a:prstGeom>
        </p:spPr>
      </p:pic>
    </p:spTree>
    <p:extLst>
      <p:ext uri="{BB962C8B-B14F-4D97-AF65-F5344CB8AC3E}">
        <p14:creationId xmlns:p14="http://schemas.microsoft.com/office/powerpoint/2010/main" val="39003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Develop a schedule for reviewing the strategic plan. </a:t>
            </a:r>
          </a:p>
          <a:p>
            <a:r>
              <a:rPr lang="en-US" dirty="0" smtClean="0"/>
              <a:t>Director should present evaluations on an on-going basis</a:t>
            </a:r>
          </a:p>
          <a:p>
            <a:pPr lvl="1"/>
            <a:r>
              <a:rPr lang="en-US" dirty="0" smtClean="0"/>
              <a:t>Programs</a:t>
            </a:r>
          </a:p>
          <a:p>
            <a:pPr lvl="1"/>
            <a:r>
              <a:rPr lang="en-US" dirty="0" smtClean="0"/>
              <a:t>Projects</a:t>
            </a:r>
          </a:p>
          <a:p>
            <a:pPr lvl="1"/>
            <a:r>
              <a:rPr lang="en-US" dirty="0" smtClean="0"/>
              <a:t>Services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4857" y="206062"/>
            <a:ext cx="1915885" cy="1501278"/>
          </a:xfrm>
          <a:prstGeom prst="rect">
            <a:avLst/>
          </a:prstGeom>
        </p:spPr>
      </p:pic>
    </p:spTree>
    <p:extLst>
      <p:ext uri="{BB962C8B-B14F-4D97-AF65-F5344CB8AC3E}">
        <p14:creationId xmlns:p14="http://schemas.microsoft.com/office/powerpoint/2010/main" val="351028185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62</TotalTime>
  <Words>1828</Words>
  <Application>Microsoft Office PowerPoint</Application>
  <PresentationFormat>Widescreen</PresentationFormat>
  <Paragraphs>152</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Franklin Gothic Book</vt:lpstr>
      <vt:lpstr>Crop</vt:lpstr>
      <vt:lpstr>Trustee Shorts</vt:lpstr>
      <vt:lpstr>Strategic Planning </vt:lpstr>
      <vt:lpstr>Strategic Plans Include:</vt:lpstr>
      <vt:lpstr>The Planning Process  </vt:lpstr>
      <vt:lpstr>Steps in Planning : a good plan addresses the following   </vt:lpstr>
      <vt:lpstr>Tools for Planning  </vt:lpstr>
      <vt:lpstr>Developing Goals</vt:lpstr>
      <vt:lpstr>Setting Objectives</vt:lpstr>
      <vt:lpstr>Evaluation</vt:lpstr>
      <vt:lpstr>Questions and Formal Training?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Trustee Shorts</dc:title>
  <dc:creator>Lacy Ellinwood</dc:creator>
  <cp:lastModifiedBy>Lacy Ellinwood</cp:lastModifiedBy>
  <cp:revision>11</cp:revision>
  <cp:lastPrinted>2016-12-16T14:43:05Z</cp:lastPrinted>
  <dcterms:created xsi:type="dcterms:W3CDTF">2016-12-08T20:26:14Z</dcterms:created>
  <dcterms:modified xsi:type="dcterms:W3CDTF">2016-12-16T15:08:43Z</dcterms:modified>
</cp:coreProperties>
</file>