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0" r:id="rId1"/>
  </p:sldMasterIdLst>
  <p:notesMasterIdLst>
    <p:notesMasterId r:id="rId20"/>
  </p:notesMasterIdLst>
  <p:handoutMasterIdLst>
    <p:handoutMasterId r:id="rId21"/>
  </p:handoutMasterIdLst>
  <p:sldIdLst>
    <p:sldId id="268" r:id="rId2"/>
    <p:sldId id="292" r:id="rId3"/>
    <p:sldId id="293" r:id="rId4"/>
    <p:sldId id="295" r:id="rId5"/>
    <p:sldId id="274" r:id="rId6"/>
    <p:sldId id="275" r:id="rId7"/>
    <p:sldId id="291" r:id="rId8"/>
    <p:sldId id="297" r:id="rId9"/>
    <p:sldId id="301" r:id="rId10"/>
    <p:sldId id="299" r:id="rId11"/>
    <p:sldId id="298" r:id="rId12"/>
    <p:sldId id="300" r:id="rId13"/>
    <p:sldId id="284" r:id="rId14"/>
    <p:sldId id="285" r:id="rId15"/>
    <p:sldId id="286" r:id="rId16"/>
    <p:sldId id="287" r:id="rId17"/>
    <p:sldId id="302" r:id="rId18"/>
    <p:sldId id="290" r:id="rId19"/>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83692" autoAdjust="0"/>
  </p:normalViewPr>
  <p:slideViewPr>
    <p:cSldViewPr snapToGrid="0">
      <p:cViewPr varScale="1">
        <p:scale>
          <a:sx n="60" d="100"/>
          <a:sy n="60" d="100"/>
        </p:scale>
        <p:origin x="288"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6DB6A4-F3C0-40D6-A0CF-6021989B7FBA}" type="doc">
      <dgm:prSet loTypeId="urn:microsoft.com/office/officeart/2005/8/layout/hProcess9" loCatId="process" qsTypeId="urn:microsoft.com/office/officeart/2005/8/quickstyle/simple1" qsCatId="simple" csTypeId="urn:microsoft.com/office/officeart/2005/8/colors/accent1_2" csCatId="accent1" phldr="1"/>
      <dgm:spPr/>
    </dgm:pt>
    <dgm:pt modelId="{1BB148FA-6963-45C7-8421-072CDBA89935}">
      <dgm:prSet phldrT="[Text]"/>
      <dgm:spPr/>
      <dgm:t>
        <a:bodyPr/>
        <a:lstStyle/>
        <a:p>
          <a:r>
            <a:rPr lang="en-US" dirty="0"/>
            <a:t>Intent </a:t>
          </a:r>
        </a:p>
      </dgm:t>
    </dgm:pt>
    <dgm:pt modelId="{72B7D639-63E4-4D59-8362-D18A0C312FFE}" type="parTrans" cxnId="{5E0876E4-48E2-42C8-9C5A-44B932ACE36B}">
      <dgm:prSet/>
      <dgm:spPr/>
      <dgm:t>
        <a:bodyPr/>
        <a:lstStyle/>
        <a:p>
          <a:endParaRPr lang="en-US"/>
        </a:p>
      </dgm:t>
    </dgm:pt>
    <dgm:pt modelId="{3309F9F1-A37C-499F-A4C4-F827741A3760}" type="sibTrans" cxnId="{5E0876E4-48E2-42C8-9C5A-44B932ACE36B}">
      <dgm:prSet/>
      <dgm:spPr/>
      <dgm:t>
        <a:bodyPr/>
        <a:lstStyle/>
        <a:p>
          <a:endParaRPr lang="en-US"/>
        </a:p>
      </dgm:t>
    </dgm:pt>
    <dgm:pt modelId="{7F14BD5E-B111-4AE6-AEAA-26D878888578}">
      <dgm:prSet phldrT="[Text]"/>
      <dgm:spPr/>
      <dgm:t>
        <a:bodyPr/>
        <a:lstStyle/>
        <a:p>
          <a:r>
            <a:rPr lang="en-US" dirty="0"/>
            <a:t>Activity</a:t>
          </a:r>
        </a:p>
      </dgm:t>
    </dgm:pt>
    <dgm:pt modelId="{749FD68B-0084-4EE4-9D0F-092E96EFD2BE}" type="parTrans" cxnId="{E442D542-9627-4CC2-8AFB-614B7EB89ED4}">
      <dgm:prSet/>
      <dgm:spPr/>
      <dgm:t>
        <a:bodyPr/>
        <a:lstStyle/>
        <a:p>
          <a:endParaRPr lang="en-US"/>
        </a:p>
      </dgm:t>
    </dgm:pt>
    <dgm:pt modelId="{77A91F62-7B16-4A96-B516-EA99130A5ACB}" type="sibTrans" cxnId="{E442D542-9627-4CC2-8AFB-614B7EB89ED4}">
      <dgm:prSet/>
      <dgm:spPr/>
      <dgm:t>
        <a:bodyPr/>
        <a:lstStyle/>
        <a:p>
          <a:endParaRPr lang="en-US"/>
        </a:p>
      </dgm:t>
    </dgm:pt>
    <dgm:pt modelId="{9BB5820A-EA17-4EE4-A768-29F551572252}" type="pres">
      <dgm:prSet presAssocID="{BF6DB6A4-F3C0-40D6-A0CF-6021989B7FBA}" presName="CompostProcess" presStyleCnt="0">
        <dgm:presLayoutVars>
          <dgm:dir/>
          <dgm:resizeHandles val="exact"/>
        </dgm:presLayoutVars>
      </dgm:prSet>
      <dgm:spPr/>
    </dgm:pt>
    <dgm:pt modelId="{BF721D07-9CC5-417F-BEE4-BD1F894089B1}" type="pres">
      <dgm:prSet presAssocID="{BF6DB6A4-F3C0-40D6-A0CF-6021989B7FBA}" presName="arrow" presStyleLbl="bgShp" presStyleIdx="0" presStyleCnt="1" custScaleX="91134" custLinFactNeighborX="1232" custLinFactNeighborY="937"/>
      <dgm:spPr/>
    </dgm:pt>
    <dgm:pt modelId="{AE6B3BF6-9F07-4B4C-9DE0-2203F2CE4122}" type="pres">
      <dgm:prSet presAssocID="{BF6DB6A4-F3C0-40D6-A0CF-6021989B7FBA}" presName="linearProcess" presStyleCnt="0"/>
      <dgm:spPr/>
    </dgm:pt>
    <dgm:pt modelId="{EA5A83E6-8367-4FB3-AD66-FC29790A2695}" type="pres">
      <dgm:prSet presAssocID="{1BB148FA-6963-45C7-8421-072CDBA89935}" presName="textNode" presStyleLbl="node1" presStyleIdx="0" presStyleCnt="2" custScaleX="56662" custScaleY="49720" custLinFactX="-20561" custLinFactNeighborX="-100000" custLinFactNeighborY="1122">
        <dgm:presLayoutVars>
          <dgm:bulletEnabled val="1"/>
        </dgm:presLayoutVars>
      </dgm:prSet>
      <dgm:spPr/>
      <dgm:t>
        <a:bodyPr/>
        <a:lstStyle/>
        <a:p>
          <a:endParaRPr lang="en-US"/>
        </a:p>
      </dgm:t>
    </dgm:pt>
    <dgm:pt modelId="{31139CB5-4FC7-465A-A668-D8607486719D}" type="pres">
      <dgm:prSet presAssocID="{3309F9F1-A37C-499F-A4C4-F827741A3760}" presName="sibTrans" presStyleCnt="0"/>
      <dgm:spPr/>
    </dgm:pt>
    <dgm:pt modelId="{68D2013D-9469-4094-A02A-80FBEF8A6075}" type="pres">
      <dgm:prSet presAssocID="{7F14BD5E-B111-4AE6-AEAA-26D878888578}" presName="textNode" presStyleLbl="node1" presStyleIdx="1" presStyleCnt="2" custScaleX="64001" custScaleY="48524" custLinFactX="-18174" custLinFactNeighborX="-100000" custLinFactNeighborY="-1037">
        <dgm:presLayoutVars>
          <dgm:bulletEnabled val="1"/>
        </dgm:presLayoutVars>
      </dgm:prSet>
      <dgm:spPr/>
      <dgm:t>
        <a:bodyPr/>
        <a:lstStyle/>
        <a:p>
          <a:endParaRPr lang="en-US"/>
        </a:p>
      </dgm:t>
    </dgm:pt>
  </dgm:ptLst>
  <dgm:cxnLst>
    <dgm:cxn modelId="{0536E4B5-61CB-4B6A-BED4-8A16A22D86A2}" type="presOf" srcId="{1BB148FA-6963-45C7-8421-072CDBA89935}" destId="{EA5A83E6-8367-4FB3-AD66-FC29790A2695}" srcOrd="0" destOrd="0" presId="urn:microsoft.com/office/officeart/2005/8/layout/hProcess9"/>
    <dgm:cxn modelId="{A951B8CB-C631-488A-B8A9-7721A639DFBB}" type="presOf" srcId="{7F14BD5E-B111-4AE6-AEAA-26D878888578}" destId="{68D2013D-9469-4094-A02A-80FBEF8A6075}" srcOrd="0" destOrd="0" presId="urn:microsoft.com/office/officeart/2005/8/layout/hProcess9"/>
    <dgm:cxn modelId="{E442D542-9627-4CC2-8AFB-614B7EB89ED4}" srcId="{BF6DB6A4-F3C0-40D6-A0CF-6021989B7FBA}" destId="{7F14BD5E-B111-4AE6-AEAA-26D878888578}" srcOrd="1" destOrd="0" parTransId="{749FD68B-0084-4EE4-9D0F-092E96EFD2BE}" sibTransId="{77A91F62-7B16-4A96-B516-EA99130A5ACB}"/>
    <dgm:cxn modelId="{5E0876E4-48E2-42C8-9C5A-44B932ACE36B}" srcId="{BF6DB6A4-F3C0-40D6-A0CF-6021989B7FBA}" destId="{1BB148FA-6963-45C7-8421-072CDBA89935}" srcOrd="0" destOrd="0" parTransId="{72B7D639-63E4-4D59-8362-D18A0C312FFE}" sibTransId="{3309F9F1-A37C-499F-A4C4-F827741A3760}"/>
    <dgm:cxn modelId="{FF01BB79-4617-4309-849C-845D4E2F82AD}" type="presOf" srcId="{BF6DB6A4-F3C0-40D6-A0CF-6021989B7FBA}" destId="{9BB5820A-EA17-4EE4-A768-29F551572252}" srcOrd="0" destOrd="0" presId="urn:microsoft.com/office/officeart/2005/8/layout/hProcess9"/>
    <dgm:cxn modelId="{E76478F7-407B-4EED-BFEB-6DB949250E5D}" type="presParOf" srcId="{9BB5820A-EA17-4EE4-A768-29F551572252}" destId="{BF721D07-9CC5-417F-BEE4-BD1F894089B1}" srcOrd="0" destOrd="0" presId="urn:microsoft.com/office/officeart/2005/8/layout/hProcess9"/>
    <dgm:cxn modelId="{1EC139C6-A9DD-4C20-A114-699C9DC51403}" type="presParOf" srcId="{9BB5820A-EA17-4EE4-A768-29F551572252}" destId="{AE6B3BF6-9F07-4B4C-9DE0-2203F2CE4122}" srcOrd="1" destOrd="0" presId="urn:microsoft.com/office/officeart/2005/8/layout/hProcess9"/>
    <dgm:cxn modelId="{61FAF843-E120-482D-B0E2-5D6C4264CEF6}" type="presParOf" srcId="{AE6B3BF6-9F07-4B4C-9DE0-2203F2CE4122}" destId="{EA5A83E6-8367-4FB3-AD66-FC29790A2695}" srcOrd="0" destOrd="0" presId="urn:microsoft.com/office/officeart/2005/8/layout/hProcess9"/>
    <dgm:cxn modelId="{7EAB358E-841A-4EBB-B062-E4C4F9272FCD}" type="presParOf" srcId="{AE6B3BF6-9F07-4B4C-9DE0-2203F2CE4122}" destId="{31139CB5-4FC7-465A-A668-D8607486719D}" srcOrd="1" destOrd="0" presId="urn:microsoft.com/office/officeart/2005/8/layout/hProcess9"/>
    <dgm:cxn modelId="{B0C65F77-3EFD-4E5A-A9A7-FB77EF27DFC0}" type="presParOf" srcId="{AE6B3BF6-9F07-4B4C-9DE0-2203F2CE4122}" destId="{68D2013D-9469-4094-A02A-80FBEF8A6075}"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721D07-9CC5-417F-BEE4-BD1F894089B1}">
      <dsp:nvSpPr>
        <dsp:cNvPr id="0" name=""/>
        <dsp:cNvSpPr/>
      </dsp:nvSpPr>
      <dsp:spPr>
        <a:xfrm>
          <a:off x="1371436" y="0"/>
          <a:ext cx="8626446"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5A83E6-8367-4FB3-AD66-FC29790A2695}">
      <dsp:nvSpPr>
        <dsp:cNvPr id="0" name=""/>
        <dsp:cNvSpPr/>
      </dsp:nvSpPr>
      <dsp:spPr>
        <a:xfrm>
          <a:off x="2030359" y="2194820"/>
          <a:ext cx="1892978" cy="107766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a:t>Intent </a:t>
          </a:r>
        </a:p>
      </dsp:txBody>
      <dsp:txXfrm>
        <a:off x="2082966" y="2247427"/>
        <a:ext cx="1787764" cy="972450"/>
      </dsp:txXfrm>
    </dsp:sp>
    <dsp:sp modelId="{68D2013D-9469-4094-A02A-80FBEF8A6075}">
      <dsp:nvSpPr>
        <dsp:cNvPr id="0" name=""/>
        <dsp:cNvSpPr/>
      </dsp:nvSpPr>
      <dsp:spPr>
        <a:xfrm>
          <a:off x="4559887" y="2160986"/>
          <a:ext cx="2138161" cy="105174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a:t>Activity</a:t>
          </a:r>
        </a:p>
      </dsp:txBody>
      <dsp:txXfrm>
        <a:off x="4611229" y="2212328"/>
        <a:ext cx="2035477" cy="94905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6517" cy="468315"/>
          </a:xfrm>
          <a:prstGeom prst="rect">
            <a:avLst/>
          </a:prstGeom>
        </p:spPr>
        <p:txBody>
          <a:bodyPr vert="horz" lIns="92866" tIns="46433" rIns="92866" bIns="46433" rtlCol="0"/>
          <a:lstStyle>
            <a:lvl1pPr algn="l">
              <a:defRPr sz="1200"/>
            </a:lvl1pPr>
          </a:lstStyle>
          <a:p>
            <a:endParaRPr lang="en-US"/>
          </a:p>
        </p:txBody>
      </p:sp>
      <p:sp>
        <p:nvSpPr>
          <p:cNvPr id="3" name="Date Placeholder 2"/>
          <p:cNvSpPr>
            <a:spLocks noGrp="1"/>
          </p:cNvSpPr>
          <p:nvPr>
            <p:ph type="dt" sz="quarter" idx="1"/>
          </p:nvPr>
        </p:nvSpPr>
        <p:spPr>
          <a:xfrm>
            <a:off x="4008942" y="1"/>
            <a:ext cx="3066517" cy="468315"/>
          </a:xfrm>
          <a:prstGeom prst="rect">
            <a:avLst/>
          </a:prstGeom>
        </p:spPr>
        <p:txBody>
          <a:bodyPr vert="horz" lIns="92866" tIns="46433" rIns="92866" bIns="46433" rtlCol="0"/>
          <a:lstStyle>
            <a:lvl1pPr algn="r">
              <a:defRPr sz="1200"/>
            </a:lvl1pPr>
          </a:lstStyle>
          <a:p>
            <a:fld id="{A0ADA604-BC62-4D64-91C2-59CBF7CDB12B}" type="datetimeFigureOut">
              <a:rPr lang="en-US" smtClean="0"/>
              <a:t>10/5/2016</a:t>
            </a:fld>
            <a:endParaRPr lang="en-US"/>
          </a:p>
        </p:txBody>
      </p:sp>
      <p:sp>
        <p:nvSpPr>
          <p:cNvPr id="4" name="Footer Placeholder 3"/>
          <p:cNvSpPr>
            <a:spLocks noGrp="1"/>
          </p:cNvSpPr>
          <p:nvPr>
            <p:ph type="ftr" sz="quarter" idx="2"/>
          </p:nvPr>
        </p:nvSpPr>
        <p:spPr>
          <a:xfrm>
            <a:off x="0" y="8893152"/>
            <a:ext cx="3066517" cy="468315"/>
          </a:xfrm>
          <a:prstGeom prst="rect">
            <a:avLst/>
          </a:prstGeom>
        </p:spPr>
        <p:txBody>
          <a:bodyPr vert="horz" lIns="92866" tIns="46433" rIns="92866" bIns="46433" rtlCol="0" anchor="b"/>
          <a:lstStyle>
            <a:lvl1pPr algn="l">
              <a:defRPr sz="1200"/>
            </a:lvl1pPr>
          </a:lstStyle>
          <a:p>
            <a:endParaRPr lang="en-US"/>
          </a:p>
        </p:txBody>
      </p:sp>
      <p:sp>
        <p:nvSpPr>
          <p:cNvPr id="5" name="Slide Number Placeholder 4"/>
          <p:cNvSpPr>
            <a:spLocks noGrp="1"/>
          </p:cNvSpPr>
          <p:nvPr>
            <p:ph type="sldNum" sz="quarter" idx="3"/>
          </p:nvPr>
        </p:nvSpPr>
        <p:spPr>
          <a:xfrm>
            <a:off x="4008942" y="8893152"/>
            <a:ext cx="3066517" cy="468315"/>
          </a:xfrm>
          <a:prstGeom prst="rect">
            <a:avLst/>
          </a:prstGeom>
        </p:spPr>
        <p:txBody>
          <a:bodyPr vert="horz" lIns="92866" tIns="46433" rIns="92866" bIns="46433" rtlCol="0" anchor="b"/>
          <a:lstStyle>
            <a:lvl1pPr algn="r">
              <a:defRPr sz="1200"/>
            </a:lvl1pPr>
          </a:lstStyle>
          <a:p>
            <a:fld id="{126632CD-20E2-47C9-A7FA-812F5A0E4655}" type="slidenum">
              <a:rPr lang="en-US" smtClean="0"/>
              <a:t>‹#›</a:t>
            </a:fld>
            <a:endParaRPr lang="en-US"/>
          </a:p>
        </p:txBody>
      </p:sp>
    </p:spTree>
    <p:extLst>
      <p:ext uri="{BB962C8B-B14F-4D97-AF65-F5344CB8AC3E}">
        <p14:creationId xmlns:p14="http://schemas.microsoft.com/office/powerpoint/2010/main" val="3693338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68154"/>
          </a:xfrm>
          <a:prstGeom prst="rect">
            <a:avLst/>
          </a:prstGeom>
        </p:spPr>
        <p:txBody>
          <a:bodyPr vert="horz" lIns="93935" tIns="46967" rIns="93935" bIns="46967" rtlCol="0"/>
          <a:lstStyle>
            <a:lvl1pPr algn="l">
              <a:defRPr sz="1200"/>
            </a:lvl1pPr>
          </a:lstStyle>
          <a:p>
            <a:endParaRPr lang="en-US"/>
          </a:p>
        </p:txBody>
      </p:sp>
      <p:sp>
        <p:nvSpPr>
          <p:cNvPr id="3" name="Date Placeholder 2"/>
          <p:cNvSpPr>
            <a:spLocks noGrp="1"/>
          </p:cNvSpPr>
          <p:nvPr>
            <p:ph type="dt" idx="1"/>
          </p:nvPr>
        </p:nvSpPr>
        <p:spPr>
          <a:xfrm>
            <a:off x="4008706" y="0"/>
            <a:ext cx="3066732" cy="468154"/>
          </a:xfrm>
          <a:prstGeom prst="rect">
            <a:avLst/>
          </a:prstGeom>
        </p:spPr>
        <p:txBody>
          <a:bodyPr vert="horz" lIns="93935" tIns="46967" rIns="93935" bIns="46967" rtlCol="0"/>
          <a:lstStyle>
            <a:lvl1pPr algn="r">
              <a:defRPr sz="1200"/>
            </a:lvl1pPr>
          </a:lstStyle>
          <a:p>
            <a:fld id="{F8BA72F6-4977-4E8E-8A6A-8B0DFB16C5A8}" type="datetimeFigureOut">
              <a:rPr lang="en-US" smtClean="0"/>
              <a:pPr/>
              <a:t>10/5/2016</a:t>
            </a:fld>
            <a:endParaRPr lang="en-US"/>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5" tIns="46967" rIns="93935" bIns="46967"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5" tIns="46967" rIns="93935" bIns="4696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6"/>
            <a:ext cx="3066732" cy="468154"/>
          </a:xfrm>
          <a:prstGeom prst="rect">
            <a:avLst/>
          </a:prstGeom>
        </p:spPr>
        <p:txBody>
          <a:bodyPr vert="horz" lIns="93935" tIns="46967" rIns="93935" bIns="46967"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6"/>
            <a:ext cx="3066732" cy="468154"/>
          </a:xfrm>
          <a:prstGeom prst="rect">
            <a:avLst/>
          </a:prstGeom>
        </p:spPr>
        <p:txBody>
          <a:bodyPr vert="horz" lIns="93935" tIns="46967" rIns="93935" bIns="46967" rtlCol="0" anchor="b"/>
          <a:lstStyle>
            <a:lvl1pPr algn="r">
              <a:defRPr sz="1200"/>
            </a:lvl1pPr>
          </a:lstStyle>
          <a:p>
            <a:fld id="{25B10D48-2364-4615-A5C2-35463A1BC1F9}" type="slidenum">
              <a:rPr lang="en-US" smtClean="0"/>
              <a:pPr/>
              <a:t>‹#›</a:t>
            </a:fld>
            <a:endParaRPr lang="en-US"/>
          </a:p>
        </p:txBody>
      </p:sp>
    </p:spTree>
    <p:extLst>
      <p:ext uri="{BB962C8B-B14F-4D97-AF65-F5344CB8AC3E}">
        <p14:creationId xmlns:p14="http://schemas.microsoft.com/office/powerpoint/2010/main" val="271615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B10D48-2364-4615-A5C2-35463A1BC1F9}" type="slidenum">
              <a:rPr lang="en-US" smtClean="0"/>
              <a:pPr/>
              <a:t>1</a:t>
            </a:fld>
            <a:endParaRPr lang="en-US"/>
          </a:p>
        </p:txBody>
      </p:sp>
    </p:spTree>
    <p:extLst>
      <p:ext uri="{BB962C8B-B14F-4D97-AF65-F5344CB8AC3E}">
        <p14:creationId xmlns:p14="http://schemas.microsoft.com/office/powerpoint/2010/main" val="286690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year</a:t>
            </a:r>
            <a:r>
              <a:rPr lang="en-US" baseline="0" dirty="0"/>
              <a:t> plan coming up this year.  Focus groups throughout the state.  Opportunity for you  to provide your thoughts, suggestions, comments.</a:t>
            </a:r>
            <a:endParaRPr lang="en-US" dirty="0"/>
          </a:p>
        </p:txBody>
      </p:sp>
      <p:sp>
        <p:nvSpPr>
          <p:cNvPr id="4" name="Slide Number Placeholder 3"/>
          <p:cNvSpPr>
            <a:spLocks noGrp="1"/>
          </p:cNvSpPr>
          <p:nvPr>
            <p:ph type="sldNum" sz="quarter" idx="10"/>
          </p:nvPr>
        </p:nvSpPr>
        <p:spPr/>
        <p:txBody>
          <a:bodyPr/>
          <a:lstStyle/>
          <a:p>
            <a:fld id="{25B10D48-2364-4615-A5C2-35463A1BC1F9}" type="slidenum">
              <a:rPr lang="en-US" smtClean="0"/>
              <a:pPr/>
              <a:t>3</a:t>
            </a:fld>
            <a:endParaRPr lang="en-US"/>
          </a:p>
        </p:txBody>
      </p:sp>
    </p:spTree>
    <p:extLst>
      <p:ext uri="{BB962C8B-B14F-4D97-AF65-F5344CB8AC3E}">
        <p14:creationId xmlns:p14="http://schemas.microsoft.com/office/powerpoint/2010/main" val="4181094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Both applications are identical</a:t>
            </a:r>
            <a:r>
              <a:rPr lang="en-US" baseline="0" dirty="0"/>
              <a:t> – the amounts allowed are the only difference.</a:t>
            </a:r>
          </a:p>
          <a:p>
            <a:r>
              <a:rPr lang="en-US" baseline="0" dirty="0"/>
              <a:t>We are the LSTA program at MLC. We get the money and give it to you (you’re </a:t>
            </a:r>
            <a:r>
              <a:rPr lang="en-US" baseline="0" dirty="0" err="1"/>
              <a:t>subgrantees</a:t>
            </a:r>
            <a:r>
              <a:rPr lang="en-US" baseline="0" dirty="0"/>
              <a:t>)</a:t>
            </a:r>
            <a:endParaRPr lang="en-US" dirty="0"/>
          </a:p>
        </p:txBody>
      </p:sp>
      <p:sp>
        <p:nvSpPr>
          <p:cNvPr id="4" name="Slide Number Placeholder 3"/>
          <p:cNvSpPr>
            <a:spLocks noGrp="1"/>
          </p:cNvSpPr>
          <p:nvPr>
            <p:ph type="sldNum" sz="quarter" idx="10"/>
          </p:nvPr>
        </p:nvSpPr>
        <p:spPr/>
        <p:txBody>
          <a:bodyPr/>
          <a:lstStyle/>
          <a:p>
            <a:fld id="{71EC80CC-55FA-4E6B-9F47-2A990D2AFB1A}" type="slidenum">
              <a:rPr lang="en-US" smtClean="0"/>
              <a:pPr/>
              <a:t>5</a:t>
            </a:fld>
            <a:endParaRPr lang="en-US"/>
          </a:p>
        </p:txBody>
      </p:sp>
    </p:spTree>
    <p:extLst>
      <p:ext uri="{BB962C8B-B14F-4D97-AF65-F5344CB8AC3E}">
        <p14:creationId xmlns:p14="http://schemas.microsoft.com/office/powerpoint/2010/main" val="109449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a:spcBef>
                <a:spcPct val="0"/>
              </a:spcBef>
            </a:pPr>
            <a:endParaRPr lang="es-MX" alt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8945" indent="-288056">
              <a:defRPr>
                <a:solidFill>
                  <a:schemeClr val="tx1"/>
                </a:solidFill>
                <a:latin typeface="Verdana" pitchFamily="34" charset="0"/>
              </a:defRPr>
            </a:lvl2pPr>
            <a:lvl3pPr marL="1152224" indent="-230445">
              <a:defRPr>
                <a:solidFill>
                  <a:schemeClr val="tx1"/>
                </a:solidFill>
                <a:latin typeface="Verdana" pitchFamily="34" charset="0"/>
              </a:defRPr>
            </a:lvl3pPr>
            <a:lvl4pPr marL="1613112" indent="-230445">
              <a:defRPr>
                <a:solidFill>
                  <a:schemeClr val="tx1"/>
                </a:solidFill>
                <a:latin typeface="Verdana" pitchFamily="34" charset="0"/>
              </a:defRPr>
            </a:lvl4pPr>
            <a:lvl5pPr marL="2074002" indent="-230445">
              <a:defRPr>
                <a:solidFill>
                  <a:schemeClr val="tx1"/>
                </a:solidFill>
                <a:latin typeface="Verdana" pitchFamily="34" charset="0"/>
              </a:defRPr>
            </a:lvl5pPr>
            <a:lvl6pPr marL="2534891" indent="-230445" fontAlgn="base">
              <a:spcBef>
                <a:spcPct val="0"/>
              </a:spcBef>
              <a:spcAft>
                <a:spcPct val="0"/>
              </a:spcAft>
              <a:defRPr>
                <a:solidFill>
                  <a:schemeClr val="tx1"/>
                </a:solidFill>
                <a:latin typeface="Verdana" pitchFamily="34" charset="0"/>
              </a:defRPr>
            </a:lvl6pPr>
            <a:lvl7pPr marL="2995780" indent="-230445" fontAlgn="base">
              <a:spcBef>
                <a:spcPct val="0"/>
              </a:spcBef>
              <a:spcAft>
                <a:spcPct val="0"/>
              </a:spcAft>
              <a:defRPr>
                <a:solidFill>
                  <a:schemeClr val="tx1"/>
                </a:solidFill>
                <a:latin typeface="Verdana" pitchFamily="34" charset="0"/>
              </a:defRPr>
            </a:lvl7pPr>
            <a:lvl8pPr marL="3456670" indent="-230445" fontAlgn="base">
              <a:spcBef>
                <a:spcPct val="0"/>
              </a:spcBef>
              <a:spcAft>
                <a:spcPct val="0"/>
              </a:spcAft>
              <a:defRPr>
                <a:solidFill>
                  <a:schemeClr val="tx1"/>
                </a:solidFill>
                <a:latin typeface="Verdana" pitchFamily="34" charset="0"/>
              </a:defRPr>
            </a:lvl8pPr>
            <a:lvl9pPr marL="3917559" indent="-230445" fontAlgn="base">
              <a:spcBef>
                <a:spcPct val="0"/>
              </a:spcBef>
              <a:spcAft>
                <a:spcPct val="0"/>
              </a:spcAft>
              <a:defRPr>
                <a:solidFill>
                  <a:schemeClr val="tx1"/>
                </a:solidFill>
                <a:latin typeface="Verdana" pitchFamily="34" charset="0"/>
              </a:defRPr>
            </a:lvl9pPr>
          </a:lstStyle>
          <a:p>
            <a:pPr fontAlgn="base">
              <a:spcBef>
                <a:spcPct val="0"/>
              </a:spcBef>
              <a:spcAft>
                <a:spcPct val="0"/>
              </a:spcAft>
            </a:pPr>
            <a:fld id="{FD4541CF-2787-4AB5-AF4E-4540ED52D08F}" type="slidenum">
              <a:rPr lang="en-US" altLang="en-US">
                <a:latin typeface="Calibri" pitchFamily="34" charset="0"/>
              </a:rPr>
              <a:pPr fontAlgn="base">
                <a:spcBef>
                  <a:spcPct val="0"/>
                </a:spcBef>
                <a:spcAft>
                  <a:spcPct val="0"/>
                </a:spcAft>
              </a:pPr>
              <a:t>6</a:t>
            </a:fld>
            <a:endParaRPr lang="en-US" altLang="en-US">
              <a:latin typeface="Calibri" pitchFamily="34" charset="0"/>
            </a:endParaRPr>
          </a:p>
        </p:txBody>
      </p:sp>
    </p:spTree>
    <p:extLst>
      <p:ext uri="{BB962C8B-B14F-4D97-AF65-F5344CB8AC3E}">
        <p14:creationId xmlns:p14="http://schemas.microsoft.com/office/powerpoint/2010/main" val="933248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baseline="0" dirty="0"/>
              <a:t>Each grant you write is your project. </a:t>
            </a:r>
          </a:p>
          <a:p>
            <a:r>
              <a:rPr lang="en-US" baseline="0" dirty="0"/>
              <a:t>-Choose one intent (only one!)</a:t>
            </a:r>
          </a:p>
          <a:p>
            <a:r>
              <a:rPr lang="en-US" baseline="0" dirty="0"/>
              <a:t>-You can choose more than one activity</a:t>
            </a:r>
          </a:p>
          <a:p>
            <a:r>
              <a:rPr lang="en-US" baseline="0" dirty="0"/>
              <a:t>-You may or may not have the mode/format/quantity, etc. Choose these depending on what is in your project.</a:t>
            </a:r>
          </a:p>
          <a:p>
            <a:endParaRPr lang="en-US" dirty="0"/>
          </a:p>
        </p:txBody>
      </p:sp>
      <p:sp>
        <p:nvSpPr>
          <p:cNvPr id="4" name="Slide Number Placeholder 3"/>
          <p:cNvSpPr>
            <a:spLocks noGrp="1"/>
          </p:cNvSpPr>
          <p:nvPr>
            <p:ph type="sldNum" sz="quarter" idx="10"/>
          </p:nvPr>
        </p:nvSpPr>
        <p:spPr/>
        <p:txBody>
          <a:bodyPr/>
          <a:lstStyle/>
          <a:p>
            <a:fld id="{25B10D48-2364-4615-A5C2-35463A1BC1F9}" type="slidenum">
              <a:rPr lang="en-US" smtClean="0"/>
              <a:pPr/>
              <a:t>7</a:t>
            </a:fld>
            <a:endParaRPr lang="en-US"/>
          </a:p>
        </p:txBody>
      </p:sp>
    </p:spTree>
    <p:extLst>
      <p:ext uri="{BB962C8B-B14F-4D97-AF65-F5344CB8AC3E}">
        <p14:creationId xmlns:p14="http://schemas.microsoft.com/office/powerpoint/2010/main" val="1280706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the partner</a:t>
            </a:r>
            <a:r>
              <a:rPr lang="en-US" baseline="0" dirty="0"/>
              <a:t> has a 501c3 status then it is considered a non-profit, this includes your Friends group. If they are not then choose Private Sector.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71EC80CC-55FA-4E6B-9F47-2A990D2AFB1A}" type="slidenum">
              <a:rPr lang="en-US" smtClean="0"/>
              <a:pPr/>
              <a:t>13</a:t>
            </a:fld>
            <a:endParaRPr lang="en-US"/>
          </a:p>
        </p:txBody>
      </p:sp>
    </p:spTree>
    <p:extLst>
      <p:ext uri="{BB962C8B-B14F-4D97-AF65-F5344CB8AC3E}">
        <p14:creationId xmlns:p14="http://schemas.microsoft.com/office/powerpoint/2010/main" val="250965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EC80CC-55FA-4E6B-9F47-2A990D2AFB1A}" type="slidenum">
              <a:rPr lang="en-US" smtClean="0"/>
              <a:pPr/>
              <a:t>14</a:t>
            </a:fld>
            <a:endParaRPr lang="en-US"/>
          </a:p>
        </p:txBody>
      </p:sp>
    </p:spTree>
    <p:extLst>
      <p:ext uri="{BB962C8B-B14F-4D97-AF65-F5344CB8AC3E}">
        <p14:creationId xmlns:p14="http://schemas.microsoft.com/office/powerpoint/2010/main" val="578318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Most likely, you</a:t>
            </a:r>
            <a:r>
              <a:rPr lang="en-US" baseline="0" dirty="0"/>
              <a:t> will choose no (your project isn’t statewide). So then it will ask you to ID the specific institution. This can be your library system if the project targets your entire system. If your project focuses on one specific branch, then enter in that branch’s information.</a:t>
            </a:r>
            <a:endParaRPr lang="en-US" dirty="0"/>
          </a:p>
        </p:txBody>
      </p:sp>
      <p:sp>
        <p:nvSpPr>
          <p:cNvPr id="4" name="Slide Number Placeholder 3"/>
          <p:cNvSpPr>
            <a:spLocks noGrp="1"/>
          </p:cNvSpPr>
          <p:nvPr>
            <p:ph type="sldNum" sz="quarter" idx="10"/>
          </p:nvPr>
        </p:nvSpPr>
        <p:spPr/>
        <p:txBody>
          <a:bodyPr/>
          <a:lstStyle/>
          <a:p>
            <a:fld id="{25B10D48-2364-4615-A5C2-35463A1BC1F9}" type="slidenum">
              <a:rPr lang="en-US" smtClean="0"/>
              <a:pPr/>
              <a:t>15</a:t>
            </a:fld>
            <a:endParaRPr lang="en-US"/>
          </a:p>
        </p:txBody>
      </p:sp>
    </p:spTree>
    <p:extLst>
      <p:ext uri="{BB962C8B-B14F-4D97-AF65-F5344CB8AC3E}">
        <p14:creationId xmlns:p14="http://schemas.microsoft.com/office/powerpoint/2010/main" val="2064465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you have any materials</a:t>
            </a:r>
            <a:r>
              <a:rPr lang="en-US" baseline="0" dirty="0"/>
              <a:t> that go along with your project, please upload them! This helps others wanting to do similar projects. In the future, you’ll be able to access other institutions’ materials from their projects. </a:t>
            </a:r>
          </a:p>
          <a:p>
            <a:endParaRPr lang="en-US" baseline="0" dirty="0"/>
          </a:p>
        </p:txBody>
      </p:sp>
      <p:sp>
        <p:nvSpPr>
          <p:cNvPr id="4" name="Slide Number Placeholder 3"/>
          <p:cNvSpPr>
            <a:spLocks noGrp="1"/>
          </p:cNvSpPr>
          <p:nvPr>
            <p:ph type="sldNum" sz="quarter" idx="10"/>
          </p:nvPr>
        </p:nvSpPr>
        <p:spPr/>
        <p:txBody>
          <a:bodyPr/>
          <a:lstStyle/>
          <a:p>
            <a:fld id="{25B10D48-2364-4615-A5C2-35463A1BC1F9}" type="slidenum">
              <a:rPr lang="en-US" smtClean="0"/>
              <a:pPr/>
              <a:t>16</a:t>
            </a:fld>
            <a:endParaRPr lang="en-US"/>
          </a:p>
        </p:txBody>
      </p:sp>
    </p:spTree>
    <p:extLst>
      <p:ext uri="{BB962C8B-B14F-4D97-AF65-F5344CB8AC3E}">
        <p14:creationId xmlns:p14="http://schemas.microsoft.com/office/powerpoint/2010/main" val="101192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3770C0-07B2-4F5B-8211-F4F73EAFC2A2}"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A21EF-76C3-43AF-AD1B-7307039AC71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65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70C0-07B2-4F5B-8211-F4F73EAFC2A2}"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293445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70C0-07B2-4F5B-8211-F4F73EAFC2A2}"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52742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70C0-07B2-4F5B-8211-F4F73EAFC2A2}"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344384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70C0-07B2-4F5B-8211-F4F73EAFC2A2}"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A21EF-76C3-43AF-AD1B-7307039AC71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891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3770C0-07B2-4F5B-8211-F4F73EAFC2A2}"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31388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3770C0-07B2-4F5B-8211-F4F73EAFC2A2}" type="datetimeFigureOut">
              <a:rPr lang="en-US" smtClean="0"/>
              <a:pPr/>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12446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3770C0-07B2-4F5B-8211-F4F73EAFC2A2}" type="datetimeFigureOut">
              <a:rPr lang="en-US" smtClean="0"/>
              <a:pPr/>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133701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43770C0-07B2-4F5B-8211-F4F73EAFC2A2}" type="datetimeFigureOut">
              <a:rPr lang="en-US" smtClean="0"/>
              <a:pPr/>
              <a:t>10/5/2016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4142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43770C0-07B2-4F5B-8211-F4F73EAFC2A2}" type="datetimeFigureOut">
              <a:rPr lang="en-US" smtClean="0"/>
              <a:pPr/>
              <a:t>10/5/2016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3A21EF-76C3-43AF-AD1B-7307039AC719}" type="slidenum">
              <a:rPr lang="en-US" smtClean="0"/>
              <a:pPr/>
              <a:t>‹#›</a:t>
            </a:fld>
            <a:endParaRPr lang="en-US"/>
          </a:p>
        </p:txBody>
      </p:sp>
    </p:spTree>
    <p:extLst>
      <p:ext uri="{BB962C8B-B14F-4D97-AF65-F5344CB8AC3E}">
        <p14:creationId xmlns:p14="http://schemas.microsoft.com/office/powerpoint/2010/main" val="443287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3770C0-07B2-4F5B-8211-F4F73EAFC2A2}"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A21EF-76C3-43AF-AD1B-7307039AC719}" type="slidenum">
              <a:rPr lang="en-US" smtClean="0"/>
              <a:pPr/>
              <a:t>‹#›</a:t>
            </a:fld>
            <a:endParaRPr lang="en-US"/>
          </a:p>
        </p:txBody>
      </p:sp>
    </p:spTree>
    <p:extLst>
      <p:ext uri="{BB962C8B-B14F-4D97-AF65-F5344CB8AC3E}">
        <p14:creationId xmlns:p14="http://schemas.microsoft.com/office/powerpoint/2010/main" val="100157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43770C0-07B2-4F5B-8211-F4F73EAFC2A2}" type="datetimeFigureOut">
              <a:rPr lang="en-US" smtClean="0"/>
              <a:pPr/>
              <a:t>10/5/2016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43A21EF-76C3-43AF-AD1B-7307039AC719}"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144689"/>
      </p:ext>
    </p:extLst>
  </p:cSld>
  <p:clrMap bg1="lt1" tx1="dk1" bg2="lt2" tx2="dk2" accent1="accent1" accent2="accent2" accent3="accent3" accent4="accent4" accent5="accent5" accent6="accent6" hlink="hlink" folHlink="folHlink"/>
  <p:sldLayoutIdLst>
    <p:sldLayoutId id="2147483991" r:id="rId1"/>
    <p:sldLayoutId id="2147483992" r:id="rId2"/>
    <p:sldLayoutId id="2147483993" r:id="rId3"/>
    <p:sldLayoutId id="2147483994" r:id="rId4"/>
    <p:sldLayoutId id="2147483995" r:id="rId5"/>
    <p:sldLayoutId id="2147483996" r:id="rId6"/>
    <p:sldLayoutId id="2147483997" r:id="rId7"/>
    <p:sldLayoutId id="2147483998" r:id="rId8"/>
    <p:sldLayoutId id="2147483999" r:id="rId9"/>
    <p:sldLayoutId id="2147484000" r:id="rId10"/>
    <p:sldLayoutId id="21474840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peacock@mlc.lib.ms.us" TargetMode="External"/><Relationship Id="rId2" Type="http://schemas.openxmlformats.org/officeDocument/2006/relationships/hyperlink" Target="mailto:dcollins@mlc.lib.ms.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mls.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7040" y="1056640"/>
            <a:ext cx="8463280" cy="1706880"/>
          </a:xfrm>
        </p:spPr>
        <p:txBody>
          <a:bodyPr>
            <a:normAutofit/>
          </a:bodyPr>
          <a:lstStyle/>
          <a:p>
            <a:pPr algn="l"/>
            <a:r>
              <a:rPr lang="en-US" sz="7200" b="1" dirty="0">
                <a:solidFill>
                  <a:schemeClr val="accent3">
                    <a:lumMod val="75000"/>
                  </a:schemeClr>
                </a:solidFill>
              </a:rPr>
              <a:t>LSTA Grant Workshop</a:t>
            </a:r>
          </a:p>
        </p:txBody>
      </p:sp>
      <p:sp>
        <p:nvSpPr>
          <p:cNvPr id="3" name="TextBox 2"/>
          <p:cNvSpPr txBox="1"/>
          <p:nvPr/>
        </p:nvSpPr>
        <p:spPr>
          <a:xfrm>
            <a:off x="1109374" y="4506344"/>
            <a:ext cx="8466083" cy="1569660"/>
          </a:xfrm>
          <a:prstGeom prst="rect">
            <a:avLst/>
          </a:prstGeom>
          <a:noFill/>
        </p:spPr>
        <p:txBody>
          <a:bodyPr wrap="square" rtlCol="0">
            <a:spAutoFit/>
          </a:bodyPr>
          <a:lstStyle/>
          <a:p>
            <a:r>
              <a:rPr lang="en-US" sz="2400" dirty="0"/>
              <a:t>Jennifer Peacock, Administrative Services Bureau Director</a:t>
            </a:r>
          </a:p>
          <a:p>
            <a:r>
              <a:rPr lang="en-US" sz="2400" dirty="0"/>
              <a:t>David Collins, Grant Programs Director</a:t>
            </a:r>
          </a:p>
          <a:p>
            <a:r>
              <a:rPr lang="en-US" sz="2400" dirty="0"/>
              <a:t>Mississippi Library Commission</a:t>
            </a:r>
          </a:p>
          <a:p>
            <a:r>
              <a:rPr lang="en-US" sz="2400" dirty="0"/>
              <a:t>October 5,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Activities</a:t>
            </a:r>
            <a:br>
              <a:rPr lang="en-US" dirty="0">
                <a:solidFill>
                  <a:schemeClr val="accent3">
                    <a:lumMod val="75000"/>
                  </a:schemeClr>
                </a:solidFill>
              </a:rPr>
            </a:br>
            <a:r>
              <a:rPr lang="en-US" sz="3100" dirty="0"/>
              <a:t>Action(s) through which the intent of a project is accomplished.</a:t>
            </a:r>
            <a:endParaRPr lang="en-US" dirty="0">
              <a:solidFill>
                <a:schemeClr val="accent3">
                  <a:lumMod val="75000"/>
                </a:schemeClr>
              </a:solidFill>
            </a:endParaRPr>
          </a:p>
        </p:txBody>
      </p:sp>
      <p:sp>
        <p:nvSpPr>
          <p:cNvPr id="3" name="Subtitle 2"/>
          <p:cNvSpPr>
            <a:spLocks noGrp="1"/>
          </p:cNvSpPr>
          <p:nvPr>
            <p:ph idx="1"/>
          </p:nvPr>
        </p:nvSpPr>
        <p:spPr>
          <a:xfrm>
            <a:off x="1097280" y="1845734"/>
            <a:ext cx="10058400" cy="4184676"/>
          </a:xfrm>
        </p:spPr>
        <p:txBody>
          <a:bodyPr>
            <a:normAutofit fontScale="77500" lnSpcReduction="20000"/>
          </a:bodyPr>
          <a:lstStyle/>
          <a:p>
            <a:pPr algn="l" fontAlgn="t"/>
            <a:endParaRPr lang="en-US" sz="4200" b="1" dirty="0"/>
          </a:p>
          <a:p>
            <a:pPr algn="l" fontAlgn="t"/>
            <a:r>
              <a:rPr lang="en-US" sz="3600" b="1" dirty="0"/>
              <a:t>Instruction - </a:t>
            </a:r>
            <a:r>
              <a:rPr lang="en-US" sz="3600" dirty="0"/>
              <a:t>Involves an interaction for knowledge or skill transfer.</a:t>
            </a:r>
          </a:p>
          <a:p>
            <a:pPr algn="l" fontAlgn="t"/>
            <a:r>
              <a:rPr lang="en-US" sz="3600" b="1" dirty="0"/>
              <a:t>Content - </a:t>
            </a:r>
            <a:r>
              <a:rPr lang="en-US" sz="3600" dirty="0"/>
              <a:t>Involves the acquisition, development, or transfer of information.</a:t>
            </a:r>
          </a:p>
          <a:p>
            <a:pPr algn="l" fontAlgn="t"/>
            <a:r>
              <a:rPr lang="en-US" sz="3600" b="1" dirty="0"/>
              <a:t>Planning/Evaluation - </a:t>
            </a:r>
            <a:r>
              <a:rPr lang="en-US" sz="3600" dirty="0"/>
              <a:t>Involves design, development, or assessment of operations, services, or resources.</a:t>
            </a:r>
          </a:p>
          <a:p>
            <a:pPr algn="l" fontAlgn="t"/>
            <a:r>
              <a:rPr lang="en-US" sz="3600" b="1" dirty="0"/>
              <a:t>Procurement - </a:t>
            </a:r>
            <a:r>
              <a:rPr lang="en-US" sz="3600" dirty="0"/>
              <a:t>Involves purchasing facilities, equipment/supplies, hardware/software, or other materials (not content) that support general library infrastructure. </a:t>
            </a:r>
          </a:p>
          <a:p>
            <a:endParaRPr lang="en-US" dirty="0"/>
          </a:p>
        </p:txBody>
      </p:sp>
    </p:spTree>
    <p:extLst>
      <p:ext uri="{BB962C8B-B14F-4D97-AF65-F5344CB8AC3E}">
        <p14:creationId xmlns:p14="http://schemas.microsoft.com/office/powerpoint/2010/main" val="3575290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Modes</a:t>
            </a:r>
            <a:r>
              <a:rPr lang="en-US" dirty="0"/>
              <a:t/>
            </a:r>
            <a:br>
              <a:rPr lang="en-US" dirty="0"/>
            </a:br>
            <a:r>
              <a:rPr lang="en-US" sz="3100" dirty="0"/>
              <a:t>How the activity is delivered, created or experienced.</a:t>
            </a:r>
          </a:p>
        </p:txBody>
      </p:sp>
      <p:sp>
        <p:nvSpPr>
          <p:cNvPr id="3" name="Subtitle 2"/>
          <p:cNvSpPr>
            <a:spLocks noGrp="1"/>
          </p:cNvSpPr>
          <p:nvPr>
            <p:ph idx="1"/>
          </p:nvPr>
        </p:nvSpPr>
        <p:spPr/>
        <p:txBody>
          <a:bodyPr/>
          <a:lstStyle/>
          <a:p>
            <a:endParaRPr lang="en-US" dirty="0"/>
          </a:p>
          <a:p>
            <a:endParaRPr lang="en-US" dirty="0"/>
          </a:p>
        </p:txBody>
      </p:sp>
      <p:pic>
        <p:nvPicPr>
          <p:cNvPr id="4" name="Picture Placeholder 9" descr="Capture.PNG"/>
          <p:cNvPicPr>
            <a:picLocks noGrp="1" noChangeAspect="1"/>
          </p:cNvPicPr>
          <p:nvPr>
            <p:ph type="pic" idx="4294967295"/>
          </p:nvPr>
        </p:nvPicPr>
        <p:blipFill>
          <a:blip r:embed="rId2" cstate="print"/>
          <a:srcRect t="1515" b="1515"/>
          <a:stretch>
            <a:fillRect/>
          </a:stretch>
        </p:blipFill>
        <p:spPr>
          <a:xfrm>
            <a:off x="1539432" y="1884451"/>
            <a:ext cx="9616247" cy="4301508"/>
          </a:xfrm>
        </p:spPr>
      </p:pic>
    </p:spTree>
    <p:extLst>
      <p:ext uri="{BB962C8B-B14F-4D97-AF65-F5344CB8AC3E}">
        <p14:creationId xmlns:p14="http://schemas.microsoft.com/office/powerpoint/2010/main" val="1447293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Format</a:t>
            </a:r>
          </a:p>
        </p:txBody>
      </p:sp>
      <p:sp>
        <p:nvSpPr>
          <p:cNvPr id="3" name="Subtitle 2"/>
          <p:cNvSpPr>
            <a:spLocks noGrp="1"/>
          </p:cNvSpPr>
          <p:nvPr>
            <p:ph idx="1"/>
          </p:nvPr>
        </p:nvSpPr>
        <p:spPr/>
        <p:txBody>
          <a:bodyPr>
            <a:normAutofit/>
          </a:bodyPr>
          <a:lstStyle/>
          <a:p>
            <a:endParaRPr lang="en-US" dirty="0"/>
          </a:p>
          <a:p>
            <a:endParaRPr lang="en-US" dirty="0"/>
          </a:p>
          <a:p>
            <a:r>
              <a:rPr lang="en-US" sz="3200" dirty="0"/>
              <a:t>Digital</a:t>
            </a:r>
          </a:p>
          <a:p>
            <a:r>
              <a:rPr lang="en-US" sz="3200" dirty="0"/>
              <a:t>Physical</a:t>
            </a:r>
          </a:p>
          <a:p>
            <a:r>
              <a:rPr lang="en-US" sz="3200" dirty="0"/>
              <a:t>Combined physical and digital</a:t>
            </a:r>
          </a:p>
        </p:txBody>
      </p:sp>
    </p:spTree>
    <p:extLst>
      <p:ext uri="{BB962C8B-B14F-4D97-AF65-F5344CB8AC3E}">
        <p14:creationId xmlns:p14="http://schemas.microsoft.com/office/powerpoint/2010/main" val="719904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75000"/>
                  </a:schemeClr>
                </a:solidFill>
              </a:rPr>
              <a:t>Partner Types</a:t>
            </a:r>
          </a:p>
        </p:txBody>
      </p:sp>
      <p:sp>
        <p:nvSpPr>
          <p:cNvPr id="3" name="Content Placeholder 2"/>
          <p:cNvSpPr>
            <a:spLocks noGrp="1"/>
          </p:cNvSpPr>
          <p:nvPr>
            <p:ph idx="1"/>
          </p:nvPr>
        </p:nvSpPr>
        <p:spPr/>
        <p:txBody>
          <a:bodyPr>
            <a:normAutofit fontScale="77500" lnSpcReduction="20000"/>
          </a:bodyPr>
          <a:lstStyle/>
          <a:p>
            <a:pPr marL="0" indent="0">
              <a:buNone/>
            </a:pPr>
            <a:r>
              <a:rPr lang="en-US" sz="2200" dirty="0"/>
              <a:t>You may or may not have one – </a:t>
            </a:r>
            <a:r>
              <a:rPr lang="en-US" sz="2200" u="sng" dirty="0"/>
              <a:t>List what they contributed to the project</a:t>
            </a:r>
            <a:r>
              <a:rPr lang="en-US" sz="2200" dirty="0"/>
              <a:t>.</a:t>
            </a:r>
          </a:p>
          <a:p>
            <a:r>
              <a:rPr lang="en-US" sz="2200" dirty="0"/>
              <a:t>Options</a:t>
            </a:r>
          </a:p>
          <a:p>
            <a:pPr lvl="1"/>
            <a:r>
              <a:rPr lang="en-US" sz="2200" dirty="0"/>
              <a:t>Federal Government</a:t>
            </a:r>
          </a:p>
          <a:p>
            <a:pPr lvl="1"/>
            <a:r>
              <a:rPr lang="en-US" sz="2200" dirty="0"/>
              <a:t>State Government</a:t>
            </a:r>
          </a:p>
          <a:p>
            <a:pPr lvl="1"/>
            <a:r>
              <a:rPr lang="en-US" sz="2200" dirty="0"/>
              <a:t>Local Government (excluding school districts)</a:t>
            </a:r>
          </a:p>
          <a:p>
            <a:pPr lvl="1"/>
            <a:r>
              <a:rPr lang="en-US" sz="2200" dirty="0"/>
              <a:t>School District</a:t>
            </a:r>
          </a:p>
          <a:p>
            <a:pPr lvl="1"/>
            <a:r>
              <a:rPr lang="en-US" sz="2200" dirty="0"/>
              <a:t>Non-Profit</a:t>
            </a:r>
          </a:p>
          <a:p>
            <a:pPr lvl="1"/>
            <a:r>
              <a:rPr lang="en-US" sz="2200" dirty="0"/>
              <a:t>Private Sector</a:t>
            </a:r>
          </a:p>
          <a:p>
            <a:pPr lvl="1"/>
            <a:r>
              <a:rPr lang="en-US" sz="2200" dirty="0"/>
              <a:t>Tribe/Native Hawaiian Organization</a:t>
            </a:r>
          </a:p>
          <a:p>
            <a:pPr lvl="1"/>
            <a:r>
              <a:rPr lang="en-US" sz="2200" dirty="0"/>
              <a:t>Libraries</a:t>
            </a:r>
          </a:p>
          <a:p>
            <a:pPr lvl="1"/>
            <a:r>
              <a:rPr lang="en-US" sz="2200" dirty="0"/>
              <a:t>Museums</a:t>
            </a:r>
          </a:p>
          <a:p>
            <a:pPr lvl="1"/>
            <a:r>
              <a:rPr lang="en-US" sz="2200" dirty="0"/>
              <a:t>Preschools</a:t>
            </a:r>
          </a:p>
          <a:p>
            <a:pPr lvl="1"/>
            <a:r>
              <a:rPr lang="en-US" sz="2200" dirty="0"/>
              <a:t>Adult Education </a:t>
            </a:r>
          </a:p>
          <a:p>
            <a:pPr lvl="1"/>
            <a:r>
              <a:rPr lang="en-US" sz="2200" dirty="0"/>
              <a:t>Human Service Organizations</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Beneficiaries</a:t>
            </a:r>
            <a:br>
              <a:rPr lang="en-US" dirty="0">
                <a:solidFill>
                  <a:schemeClr val="accent3">
                    <a:lumMod val="75000"/>
                  </a:schemeClr>
                </a:solidFill>
              </a:rPr>
            </a:br>
            <a:r>
              <a:rPr lang="en-US" sz="2800" dirty="0"/>
              <a:t>Who directly benefited from the project.</a:t>
            </a: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endParaRPr lang="en-US" sz="2200" dirty="0"/>
          </a:p>
          <a:p>
            <a:r>
              <a:rPr lang="en-US" sz="2800" dirty="0"/>
              <a:t>Were you targeting a specific group or population?</a:t>
            </a:r>
          </a:p>
          <a:p>
            <a:pPr lvl="1"/>
            <a:r>
              <a:rPr lang="en-US" sz="2800" dirty="0"/>
              <a:t>Economic status</a:t>
            </a:r>
          </a:p>
          <a:p>
            <a:pPr lvl="1"/>
            <a:r>
              <a:rPr lang="en-US" sz="2800" dirty="0"/>
              <a:t>Ethnic Demographics</a:t>
            </a:r>
          </a:p>
          <a:p>
            <a:pPr lvl="1"/>
            <a:r>
              <a:rPr lang="en-US" sz="2800" dirty="0"/>
              <a:t>Families</a:t>
            </a:r>
          </a:p>
          <a:p>
            <a:pPr lvl="1"/>
            <a:r>
              <a:rPr lang="en-US" sz="2800" dirty="0"/>
              <a:t>Intergenerational groups</a:t>
            </a:r>
          </a:p>
          <a:p>
            <a:pPr lvl="1"/>
            <a:r>
              <a:rPr lang="en-US" sz="2800" dirty="0"/>
              <a:t>Immigrants/refugees</a:t>
            </a:r>
          </a:p>
          <a:p>
            <a:pPr lvl="1"/>
            <a:r>
              <a:rPr lang="en-US" sz="2800" dirty="0"/>
              <a:t>Those with limited literacy or informational skills</a:t>
            </a:r>
          </a:p>
          <a:p>
            <a:pPr lvl="1"/>
            <a:r>
              <a:rPr lang="en-US" sz="2800" dirty="0"/>
              <a:t>People with disabilities</a:t>
            </a:r>
          </a:p>
          <a:p>
            <a:pPr lvl="1"/>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75000"/>
                  </a:schemeClr>
                </a:solidFill>
              </a:rPr>
              <a:t>Locale</a:t>
            </a:r>
          </a:p>
        </p:txBody>
      </p:sp>
      <p:sp>
        <p:nvSpPr>
          <p:cNvPr id="3" name="Content Placeholder 2"/>
          <p:cNvSpPr>
            <a:spLocks noGrp="1"/>
          </p:cNvSpPr>
          <p:nvPr>
            <p:ph idx="1"/>
          </p:nvPr>
        </p:nvSpPr>
        <p:spPr/>
        <p:txBody>
          <a:bodyPr>
            <a:normAutofit lnSpcReduction="10000"/>
          </a:bodyPr>
          <a:lstStyle/>
          <a:p>
            <a:pPr marL="0" indent="0">
              <a:buNone/>
            </a:pPr>
            <a:endParaRPr lang="en-US" sz="2200" dirty="0"/>
          </a:p>
          <a:p>
            <a:pPr marL="0" indent="0">
              <a:buNone/>
            </a:pPr>
            <a:r>
              <a:rPr lang="en-US" sz="2400" dirty="0"/>
              <a:t>Was it statewide? </a:t>
            </a:r>
            <a:r>
              <a:rPr lang="en-US" sz="2400" u="sng" dirty="0"/>
              <a:t>You choose No.</a:t>
            </a:r>
          </a:p>
          <a:p>
            <a:pPr marL="0" indent="0">
              <a:buNone/>
            </a:pPr>
            <a:endParaRPr lang="en-US" sz="2400" dirty="0"/>
          </a:p>
          <a:p>
            <a:pPr lvl="1"/>
            <a:r>
              <a:rPr lang="en-US" sz="2400" dirty="0"/>
              <a:t>If no, can you identify the specific institution? </a:t>
            </a:r>
          </a:p>
          <a:p>
            <a:pPr marL="457200" lvl="1" indent="0">
              <a:buNone/>
            </a:pPr>
            <a:endParaRPr lang="en-US" sz="2400" dirty="0"/>
          </a:p>
          <a:p>
            <a:pPr lvl="2"/>
            <a:r>
              <a:rPr lang="en-US" sz="2400" dirty="0"/>
              <a:t>If you can identify where, provide information about specific institutions</a:t>
            </a:r>
          </a:p>
          <a:p>
            <a:pPr lvl="2"/>
            <a:r>
              <a:rPr lang="en-US" sz="2400" dirty="0"/>
              <a:t>If no, provide institution types</a:t>
            </a:r>
          </a:p>
          <a:p>
            <a:pPr lvl="2"/>
            <a:endParaRPr lang="en-US" sz="2400" dirty="0"/>
          </a:p>
          <a:p>
            <a:pPr lvl="2"/>
            <a:endParaRPr lang="en-US" sz="2400" dirty="0"/>
          </a:p>
          <a:p>
            <a:pPr marL="914400" lvl="2" indent="0">
              <a:buNone/>
            </a:pPr>
            <a:r>
              <a:rPr lang="en-US" sz="2400" u="sng" dirty="0"/>
              <a:t>List the actual site of the event.  If multiple sites, list library system.</a:t>
            </a:r>
          </a:p>
          <a:p>
            <a:pPr marL="0" indent="0">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75000"/>
                  </a:schemeClr>
                </a:solidFill>
              </a:rPr>
              <a:t>Miscellaneous Information</a:t>
            </a:r>
          </a:p>
        </p:txBody>
      </p:sp>
      <p:sp>
        <p:nvSpPr>
          <p:cNvPr id="3" name="Content Placeholder 2"/>
          <p:cNvSpPr>
            <a:spLocks noGrp="1"/>
          </p:cNvSpPr>
          <p:nvPr>
            <p:ph idx="1"/>
          </p:nvPr>
        </p:nvSpPr>
        <p:spPr/>
        <p:txBody>
          <a:bodyPr>
            <a:normAutofit/>
          </a:bodyPr>
          <a:lstStyle/>
          <a:p>
            <a:endParaRPr lang="en-US" sz="2200" dirty="0"/>
          </a:p>
          <a:p>
            <a:r>
              <a:rPr lang="en-US" sz="2800" dirty="0"/>
              <a:t>Provide any additional materials from a website (Enter URL)</a:t>
            </a:r>
          </a:p>
          <a:p>
            <a:pPr lvl="1"/>
            <a:r>
              <a:rPr lang="en-US" sz="2800" dirty="0" err="1"/>
              <a:t>PowerPoints</a:t>
            </a:r>
            <a:endParaRPr lang="en-US" sz="2800" dirty="0"/>
          </a:p>
          <a:p>
            <a:pPr lvl="1"/>
            <a:r>
              <a:rPr lang="en-US" sz="2800" dirty="0"/>
              <a:t>Webpage</a:t>
            </a:r>
          </a:p>
          <a:p>
            <a:pPr lvl="1"/>
            <a:r>
              <a:rPr lang="en-US" sz="2800" dirty="0"/>
              <a:t>Documentation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Project Outcomes</a:t>
            </a:r>
          </a:p>
        </p:txBody>
      </p:sp>
      <p:sp>
        <p:nvSpPr>
          <p:cNvPr id="3" name="Text Placeholder 2"/>
          <p:cNvSpPr>
            <a:spLocks noGrp="1"/>
          </p:cNvSpPr>
          <p:nvPr>
            <p:ph idx="1"/>
          </p:nvPr>
        </p:nvSpPr>
        <p:spPr/>
        <p:txBody>
          <a:bodyPr>
            <a:normAutofit/>
          </a:bodyPr>
          <a:lstStyle/>
          <a:p>
            <a:pPr lvl="1">
              <a:buFont typeface="Arial" panose="020B0604020202020204" pitchFamily="34" charset="0"/>
              <a:buChar char="•"/>
            </a:pPr>
            <a:endParaRPr lang="en-US" sz="2500" dirty="0"/>
          </a:p>
          <a:p>
            <a:pPr lvl="1">
              <a:buFont typeface="Arial" panose="020B0604020202020204" pitchFamily="34" charset="0"/>
              <a:buChar char="•"/>
            </a:pPr>
            <a:r>
              <a:rPr lang="en-US" sz="2500" dirty="0"/>
              <a:t>List any important findings or outcomes from your project.</a:t>
            </a:r>
          </a:p>
          <a:p>
            <a:pPr lvl="1">
              <a:buFont typeface="Arial" panose="020B0604020202020204" pitchFamily="34" charset="0"/>
              <a:buChar char="•"/>
            </a:pPr>
            <a:r>
              <a:rPr lang="en-US" sz="2500" dirty="0"/>
              <a:t>Please briefly describe importance of findings.</a:t>
            </a:r>
          </a:p>
          <a:p>
            <a:pPr lvl="1">
              <a:buFont typeface="Arial" panose="020B0604020202020204" pitchFamily="34" charset="0"/>
              <a:buChar char="•"/>
            </a:pPr>
            <a:r>
              <a:rPr lang="en-US" sz="2500" dirty="0"/>
              <a:t>What methods did you use to determine your findings?  Check all that apply:</a:t>
            </a:r>
          </a:p>
          <a:p>
            <a:pPr lvl="2">
              <a:buFont typeface="Courier New" panose="02070309020205020404" pitchFamily="49" charset="0"/>
              <a:buChar char="o"/>
            </a:pPr>
            <a:r>
              <a:rPr lang="en-US" sz="2000" dirty="0"/>
              <a:t>Survey</a:t>
            </a:r>
          </a:p>
          <a:p>
            <a:pPr lvl="2">
              <a:buFont typeface="Courier New" panose="02070309020205020404" pitchFamily="49" charset="0"/>
              <a:buChar char="o"/>
            </a:pPr>
            <a:r>
              <a:rPr lang="en-US" sz="2000" dirty="0"/>
              <a:t>Review of Administrative Data</a:t>
            </a:r>
          </a:p>
          <a:p>
            <a:pPr lvl="2">
              <a:buFont typeface="Courier New" panose="02070309020205020404" pitchFamily="49" charset="0"/>
              <a:buChar char="o"/>
            </a:pPr>
            <a:r>
              <a:rPr lang="en-US" sz="2000" dirty="0"/>
              <a:t>Interview/Focus Groups</a:t>
            </a:r>
          </a:p>
          <a:p>
            <a:pPr lvl="2">
              <a:buFont typeface="Courier New" panose="02070309020205020404" pitchFamily="49" charset="0"/>
              <a:buChar char="o"/>
            </a:pPr>
            <a:r>
              <a:rPr lang="en-US" sz="2000" dirty="0"/>
              <a:t>Participant Observation</a:t>
            </a:r>
          </a:p>
          <a:p>
            <a:pPr lvl="2">
              <a:buFont typeface="Courier New" panose="02070309020205020404" pitchFamily="49" charset="0"/>
              <a:buChar char="o"/>
            </a:pPr>
            <a:r>
              <a:rPr lang="en-US" sz="2000" dirty="0"/>
              <a:t>Other</a:t>
            </a:r>
          </a:p>
        </p:txBody>
      </p:sp>
    </p:spTree>
    <p:extLst>
      <p:ext uri="{BB962C8B-B14F-4D97-AF65-F5344CB8AC3E}">
        <p14:creationId xmlns:p14="http://schemas.microsoft.com/office/powerpoint/2010/main" val="2080958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75000"/>
                  </a:schemeClr>
                </a:solidFill>
              </a:rPr>
              <a:t>Questions?</a:t>
            </a:r>
          </a:p>
        </p:txBody>
      </p:sp>
      <p:sp>
        <p:nvSpPr>
          <p:cNvPr id="3" name="Content Placeholder 2"/>
          <p:cNvSpPr>
            <a:spLocks noGrp="1"/>
          </p:cNvSpPr>
          <p:nvPr>
            <p:ph idx="1"/>
          </p:nvPr>
        </p:nvSpPr>
        <p:spPr/>
        <p:txBody>
          <a:bodyPr>
            <a:normAutofit/>
          </a:bodyPr>
          <a:lstStyle/>
          <a:p>
            <a:endParaRPr lang="en-US" dirty="0"/>
          </a:p>
          <a:p>
            <a:r>
              <a:rPr lang="en-US" dirty="0"/>
              <a:t>Contact:</a:t>
            </a:r>
          </a:p>
          <a:p>
            <a:pPr lvl="1"/>
            <a:r>
              <a:rPr lang="en-US" sz="2200" dirty="0"/>
              <a:t>David Collins, Grant Programs Director</a:t>
            </a:r>
          </a:p>
          <a:p>
            <a:pPr marL="201168" lvl="1" indent="0">
              <a:buNone/>
            </a:pPr>
            <a:r>
              <a:rPr lang="en-US" sz="2200" dirty="0">
                <a:hlinkClick r:id="rId2"/>
              </a:rPr>
              <a:t>dcollins@mlc.lib.ms.us</a:t>
            </a:r>
            <a:endParaRPr lang="en-US" sz="2200" dirty="0"/>
          </a:p>
          <a:p>
            <a:pPr marL="201168" lvl="1" indent="0">
              <a:buNone/>
            </a:pPr>
            <a:r>
              <a:rPr lang="en-US" sz="2200" dirty="0"/>
              <a:t>(601) 432-4054</a:t>
            </a:r>
          </a:p>
          <a:p>
            <a:pPr lvl="1">
              <a:buNone/>
            </a:pPr>
            <a:endParaRPr lang="en-US" sz="2200" dirty="0"/>
          </a:p>
          <a:p>
            <a:pPr lvl="1"/>
            <a:r>
              <a:rPr lang="en-US" sz="2200" dirty="0"/>
              <a:t>Jennifer Peacock, Administrative Services Bureau Director</a:t>
            </a:r>
          </a:p>
          <a:p>
            <a:pPr marL="201168" lvl="1" indent="0">
              <a:buNone/>
            </a:pPr>
            <a:r>
              <a:rPr lang="en-US" sz="2200" dirty="0">
                <a:hlinkClick r:id="rId3"/>
              </a:rPr>
              <a:t>jpeacock@mlc.lib.ms.us</a:t>
            </a:r>
            <a:endParaRPr lang="en-US" sz="2200" dirty="0"/>
          </a:p>
          <a:p>
            <a:pPr marL="201168" lvl="1" indent="0">
              <a:buNone/>
            </a:pPr>
            <a:r>
              <a:rPr lang="en-US" sz="2200" dirty="0"/>
              <a:t>(601) 432-4042</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ome">
            <a:hlinkClick r:id="rId2" tooltip="&quot;Home&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6083" y="484251"/>
            <a:ext cx="3105150" cy="1149350"/>
          </a:xfrm>
          <a:prstGeom prst="rect">
            <a:avLst/>
          </a:prstGeom>
          <a:noFill/>
          <a:ln>
            <a:noFill/>
          </a:ln>
        </p:spPr>
      </p:pic>
      <p:sp>
        <p:nvSpPr>
          <p:cNvPr id="4" name="Rectangle 3"/>
          <p:cNvSpPr/>
          <p:nvPr/>
        </p:nvSpPr>
        <p:spPr>
          <a:xfrm>
            <a:off x="4948232" y="874357"/>
            <a:ext cx="5981637" cy="646331"/>
          </a:xfrm>
          <a:prstGeom prst="rect">
            <a:avLst/>
          </a:prstGeom>
        </p:spPr>
        <p:txBody>
          <a:bodyPr wrap="none">
            <a:spAutoFit/>
          </a:bodyPr>
          <a:lstStyle/>
          <a:p>
            <a:r>
              <a:rPr lang="en-US" sz="3600" b="1" cap="all" dirty="0">
                <a:solidFill>
                  <a:schemeClr val="accent3">
                    <a:lumMod val="75000"/>
                  </a:schemeClr>
                </a:solidFill>
              </a:rPr>
              <a:t>Grants to States PROGRAM</a:t>
            </a:r>
            <a:endParaRPr lang="en-US" sz="3600" dirty="0">
              <a:solidFill>
                <a:schemeClr val="accent3">
                  <a:lumMod val="75000"/>
                </a:schemeClr>
              </a:solidFill>
            </a:endParaRPr>
          </a:p>
        </p:txBody>
      </p:sp>
      <p:sp>
        <p:nvSpPr>
          <p:cNvPr id="5" name="Rectangle 4"/>
          <p:cNvSpPr/>
          <p:nvPr/>
        </p:nvSpPr>
        <p:spPr>
          <a:xfrm>
            <a:off x="720214" y="2054105"/>
            <a:ext cx="10112829" cy="923330"/>
          </a:xfrm>
          <a:prstGeom prst="rect">
            <a:avLst/>
          </a:prstGeom>
        </p:spPr>
        <p:txBody>
          <a:bodyPr wrap="square">
            <a:spAutoFit/>
          </a:bodyPr>
          <a:lstStyle/>
          <a:p>
            <a:r>
              <a:rPr lang="en-US" dirty="0"/>
              <a:t>The Grants to States program is the largest source of federal funding support for library services in the U.S. using a population based formula, more than $150 million is distributed among the State Library Administrative Agencies every year. </a:t>
            </a:r>
          </a:p>
        </p:txBody>
      </p:sp>
      <p:sp>
        <p:nvSpPr>
          <p:cNvPr id="6" name="Rectangle 5"/>
          <p:cNvSpPr/>
          <p:nvPr/>
        </p:nvSpPr>
        <p:spPr>
          <a:xfrm>
            <a:off x="1148478" y="2980176"/>
            <a:ext cx="10112829" cy="2862322"/>
          </a:xfrm>
          <a:prstGeom prst="rect">
            <a:avLst/>
          </a:prstGeom>
        </p:spPr>
        <p:txBody>
          <a:bodyPr wrap="square">
            <a:spAutoFit/>
          </a:bodyPr>
          <a:lstStyle/>
          <a:p>
            <a:pPr>
              <a:buFont typeface="Arial" panose="020B0604020202020204" pitchFamily="34" charset="0"/>
              <a:buChar char="•"/>
            </a:pPr>
            <a:r>
              <a:rPr lang="en-US" dirty="0"/>
              <a:t>1956: Congress passed the Library Services Act (LSA), authorizing $7.5 million annually for 5 years for the extension and improvement of public library service in rural areas.</a:t>
            </a:r>
          </a:p>
          <a:p>
            <a:endParaRPr lang="en-US" dirty="0"/>
          </a:p>
          <a:p>
            <a:pPr>
              <a:buFont typeface="Arial" panose="020B0604020202020204" pitchFamily="34" charset="0"/>
              <a:buChar char="•"/>
            </a:pPr>
            <a:r>
              <a:rPr lang="en-US" dirty="0"/>
              <a:t>1962: LSA was reauthorized as the Library Services and Construction Act (LSCA), removing restrictions that limited funding to rural libraries and adding Title II, which contained funds for remodeling or construction of library buildings.</a:t>
            </a:r>
          </a:p>
          <a:p>
            <a:endParaRPr lang="en-US" dirty="0"/>
          </a:p>
          <a:p>
            <a:pPr>
              <a:buFont typeface="Arial" panose="020B0604020202020204" pitchFamily="34" charset="0"/>
              <a:buChar char="•"/>
            </a:pPr>
            <a:r>
              <a:rPr lang="en-US" dirty="0"/>
              <a:t>1996: Congress shifted LSTA to the Library Services and Technology Act (LSTA) as Subchapter II of the Museum and Library Services Act, ending federal funding for library construction and replacing it with a focus on new information technologies.</a:t>
            </a:r>
            <a:endParaRPr lang="en-US" dirty="0">
              <a:effectLst/>
            </a:endParaRPr>
          </a:p>
        </p:txBody>
      </p:sp>
    </p:spTree>
    <p:extLst>
      <p:ext uri="{BB962C8B-B14F-4D97-AF65-F5344CB8AC3E}">
        <p14:creationId xmlns:p14="http://schemas.microsoft.com/office/powerpoint/2010/main" val="2928995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75000"/>
                  </a:schemeClr>
                </a:solidFill>
              </a:rPr>
              <a:t>In order to receive these funds:  </a:t>
            </a:r>
            <a:endParaRPr lang="en-US" dirty="0"/>
          </a:p>
        </p:txBody>
      </p:sp>
      <p:sp>
        <p:nvSpPr>
          <p:cNvPr id="5" name="Content Placeholder 4"/>
          <p:cNvSpPr>
            <a:spLocks noGrp="1"/>
          </p:cNvSpPr>
          <p:nvPr>
            <p:ph idx="1"/>
          </p:nvPr>
        </p:nvSpPr>
        <p:spPr>
          <a:xfrm>
            <a:off x="1141264" y="2041977"/>
            <a:ext cx="10058400" cy="4023360"/>
          </a:xfrm>
        </p:spPr>
        <p:txBody>
          <a:bodyPr/>
          <a:lstStyle/>
          <a:p>
            <a:pPr marL="342900" indent="-342900">
              <a:buFont typeface="Arial" panose="020B0604020202020204" pitchFamily="34" charset="0"/>
              <a:buChar char="•"/>
            </a:pPr>
            <a:r>
              <a:rPr lang="en-US" dirty="0"/>
              <a:t>MLC must submit a plan that details library services goals for a five-year period.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MLC must conduct a five-year evaluation of library services based on that plan.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MLC must meet a 34% cash match and meet MOE.</a:t>
            </a:r>
          </a:p>
          <a:p>
            <a:endParaRPr lang="en-US" dirty="0"/>
          </a:p>
        </p:txBody>
      </p:sp>
    </p:spTree>
    <p:extLst>
      <p:ext uri="{BB962C8B-B14F-4D97-AF65-F5344CB8AC3E}">
        <p14:creationId xmlns:p14="http://schemas.microsoft.com/office/powerpoint/2010/main" val="298821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75000"/>
                  </a:schemeClr>
                </a:solidFill>
              </a:rPr>
              <a:t>LSTA Programs</a:t>
            </a:r>
          </a:p>
        </p:txBody>
      </p:sp>
      <p:sp>
        <p:nvSpPr>
          <p:cNvPr id="3" name="Text Placeholder 2"/>
          <p:cNvSpPr>
            <a:spLocks noGrp="1"/>
          </p:cNvSpPr>
          <p:nvPr>
            <p:ph type="body" idx="4294967295"/>
          </p:nvPr>
        </p:nvSpPr>
        <p:spPr>
          <a:xfrm>
            <a:off x="925975" y="2050588"/>
            <a:ext cx="10664142" cy="4027487"/>
          </a:xfrm>
        </p:spPr>
        <p:txBody>
          <a:bodyPr>
            <a:normAutofit/>
          </a:bodyPr>
          <a:lstStyle/>
          <a:p>
            <a:endParaRPr lang="en-US" dirty="0"/>
          </a:p>
          <a:p>
            <a:r>
              <a:rPr lang="en-US" dirty="0"/>
              <a:t>Consulting						Shared Resources</a:t>
            </a:r>
          </a:p>
          <a:p>
            <a:endParaRPr lang="en-US" dirty="0"/>
          </a:p>
          <a:p>
            <a:r>
              <a:rPr lang="en-US" dirty="0"/>
              <a:t>Continuing Education					Visually and Physically Handicapped</a:t>
            </a:r>
          </a:p>
          <a:p>
            <a:r>
              <a:rPr lang="en-US" dirty="0"/>
              <a:t>							(Talking Books Services)</a:t>
            </a:r>
          </a:p>
          <a:p>
            <a:r>
              <a:rPr lang="en-US" dirty="0"/>
              <a:t>Network Development (Technology Services)	</a:t>
            </a:r>
          </a:p>
          <a:p>
            <a:r>
              <a:rPr lang="en-US" dirty="0"/>
              <a:t>							Grants</a:t>
            </a:r>
          </a:p>
          <a:p>
            <a:r>
              <a:rPr lang="en-US" dirty="0"/>
              <a:t>Reading Programs</a:t>
            </a:r>
          </a:p>
        </p:txBody>
      </p:sp>
    </p:spTree>
    <p:extLst>
      <p:ext uri="{BB962C8B-B14F-4D97-AF65-F5344CB8AC3E}">
        <p14:creationId xmlns:p14="http://schemas.microsoft.com/office/powerpoint/2010/main" val="1322062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28730"/>
            <a:ext cx="10058400" cy="1450757"/>
          </a:xfrm>
        </p:spPr>
        <p:txBody>
          <a:bodyPr/>
          <a:lstStyle/>
          <a:p>
            <a:r>
              <a:rPr lang="en-US" dirty="0">
                <a:solidFill>
                  <a:schemeClr val="accent3">
                    <a:lumMod val="75000"/>
                  </a:schemeClr>
                </a:solidFill>
              </a:rPr>
              <a:t>Two Categories:</a:t>
            </a:r>
          </a:p>
        </p:txBody>
      </p:sp>
      <p:sp>
        <p:nvSpPr>
          <p:cNvPr id="4" name="Text Placeholder 3"/>
          <p:cNvSpPr>
            <a:spLocks noGrp="1"/>
          </p:cNvSpPr>
          <p:nvPr>
            <p:ph type="body" idx="1"/>
          </p:nvPr>
        </p:nvSpPr>
        <p:spPr>
          <a:xfrm>
            <a:off x="599568" y="1851729"/>
            <a:ext cx="4937760" cy="736282"/>
          </a:xfrm>
        </p:spPr>
        <p:txBody>
          <a:bodyPr/>
          <a:lstStyle/>
          <a:p>
            <a:r>
              <a:rPr lang="en-US" sz="2600" b="1" dirty="0"/>
              <a:t>Competitive	</a:t>
            </a:r>
          </a:p>
        </p:txBody>
      </p:sp>
      <p:sp>
        <p:nvSpPr>
          <p:cNvPr id="5" name="Content Placeholder 4"/>
          <p:cNvSpPr>
            <a:spLocks noGrp="1"/>
          </p:cNvSpPr>
          <p:nvPr>
            <p:ph sz="half" idx="2"/>
          </p:nvPr>
        </p:nvSpPr>
        <p:spPr>
          <a:xfrm>
            <a:off x="599568" y="2582334"/>
            <a:ext cx="4937760" cy="3286760"/>
          </a:xfrm>
        </p:spPr>
        <p:txBody>
          <a:bodyPr/>
          <a:lstStyle/>
          <a:p>
            <a:r>
              <a:rPr lang="en-US" sz="2200" dirty="0"/>
              <a:t>Application process opens January 2, 2017</a:t>
            </a:r>
          </a:p>
          <a:p>
            <a:r>
              <a:rPr lang="en-US" sz="2200" dirty="0"/>
              <a:t>Application process closes April 15, 2017</a:t>
            </a:r>
          </a:p>
          <a:p>
            <a:endParaRPr lang="en-US" dirty="0"/>
          </a:p>
        </p:txBody>
      </p:sp>
      <p:sp>
        <p:nvSpPr>
          <p:cNvPr id="6" name="Text Placeholder 5"/>
          <p:cNvSpPr>
            <a:spLocks noGrp="1"/>
          </p:cNvSpPr>
          <p:nvPr>
            <p:ph type="body" sz="quarter" idx="3"/>
          </p:nvPr>
        </p:nvSpPr>
        <p:spPr>
          <a:xfrm>
            <a:off x="6472563" y="1863083"/>
            <a:ext cx="4937760" cy="736282"/>
          </a:xfrm>
        </p:spPr>
        <p:txBody>
          <a:bodyPr/>
          <a:lstStyle/>
          <a:p>
            <a:r>
              <a:rPr lang="en-US" sz="2600" b="1" dirty="0"/>
              <a:t>Non-Competitive</a:t>
            </a:r>
          </a:p>
        </p:txBody>
      </p:sp>
      <p:sp>
        <p:nvSpPr>
          <p:cNvPr id="7" name="Content Placeholder 6"/>
          <p:cNvSpPr>
            <a:spLocks noGrp="1"/>
          </p:cNvSpPr>
          <p:nvPr>
            <p:ph sz="quarter" idx="4"/>
          </p:nvPr>
        </p:nvSpPr>
        <p:spPr>
          <a:xfrm>
            <a:off x="6368391" y="2582334"/>
            <a:ext cx="4937760" cy="3286760"/>
          </a:xfrm>
        </p:spPr>
        <p:txBody>
          <a:bodyPr>
            <a:normAutofit/>
          </a:bodyPr>
          <a:lstStyle/>
          <a:p>
            <a:r>
              <a:rPr lang="en-US" sz="2200" dirty="0"/>
              <a:t>Application process opens May 2, 2017</a:t>
            </a:r>
          </a:p>
          <a:p>
            <a:r>
              <a:rPr lang="en-US" sz="2200" dirty="0"/>
              <a:t>Application process closes March 31, </a:t>
            </a:r>
            <a:r>
              <a:rPr lang="en-US" sz="2200" dirty="0" smtClean="0"/>
              <a:t>2018 </a:t>
            </a:r>
            <a:r>
              <a:rPr lang="en-US" sz="2200" i="1" dirty="0"/>
              <a:t>or </a:t>
            </a:r>
            <a:r>
              <a:rPr lang="en-US" sz="2200" dirty="0"/>
              <a:t>when the money runs out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633892" y="1330960"/>
            <a:ext cx="10972800" cy="6217920"/>
          </a:xfrm>
        </p:spPr>
        <p:txBody>
          <a:bodyPr>
            <a:normAutofit/>
          </a:bodyPr>
          <a:lstStyle/>
          <a:p>
            <a:r>
              <a:rPr lang="en-US" altLang="en-US" sz="4200" dirty="0">
                <a:solidFill>
                  <a:schemeClr val="accent2"/>
                </a:solidFill>
              </a:rPr>
              <a:t/>
            </a:r>
            <a:br>
              <a:rPr lang="en-US" altLang="en-US" sz="4200" dirty="0">
                <a:solidFill>
                  <a:schemeClr val="accent2"/>
                </a:solidFill>
              </a:rPr>
            </a:br>
            <a:endParaRPr lang="en-US" altLang="en-US" sz="4200" dirty="0">
              <a:solidFill>
                <a:schemeClr val="accent2"/>
              </a:solidFill>
            </a:endParaRPr>
          </a:p>
        </p:txBody>
      </p:sp>
      <p:sp>
        <p:nvSpPr>
          <p:cNvPr id="3" name="TextBox 2"/>
          <p:cNvSpPr txBox="1"/>
          <p:nvPr/>
        </p:nvSpPr>
        <p:spPr>
          <a:xfrm>
            <a:off x="819529" y="764111"/>
            <a:ext cx="10048240" cy="4955203"/>
          </a:xfrm>
          <a:prstGeom prst="rect">
            <a:avLst/>
          </a:prstGeom>
          <a:noFill/>
        </p:spPr>
        <p:txBody>
          <a:bodyPr wrap="square" rtlCol="0">
            <a:spAutoFit/>
          </a:bodyPr>
          <a:lstStyle/>
          <a:p>
            <a:r>
              <a:rPr lang="en-US" sz="4800" dirty="0" err="1">
                <a:solidFill>
                  <a:schemeClr val="accent3">
                    <a:lumMod val="75000"/>
                  </a:schemeClr>
                </a:solidFill>
              </a:rPr>
              <a:t>Subgrant</a:t>
            </a:r>
            <a:r>
              <a:rPr lang="en-US" sz="4800" dirty="0">
                <a:solidFill>
                  <a:schemeClr val="accent3">
                    <a:lumMod val="75000"/>
                  </a:schemeClr>
                </a:solidFill>
              </a:rPr>
              <a:t> Reimbursements</a:t>
            </a:r>
          </a:p>
          <a:p>
            <a:pPr algn="ctr"/>
            <a:endParaRPr lang="en-US" sz="4400" dirty="0"/>
          </a:p>
          <a:p>
            <a:r>
              <a:rPr lang="en-US" dirty="0"/>
              <a:t> </a:t>
            </a:r>
            <a:r>
              <a:rPr lang="en-US" sz="2800" dirty="0"/>
              <a:t>Competitive/Non-Competitive Reimbursement Request</a:t>
            </a:r>
          </a:p>
          <a:p>
            <a:pPr marL="800100" lvl="1" indent="-342900">
              <a:buFont typeface="Arial" panose="020B0604020202020204" pitchFamily="34" charset="0"/>
              <a:buChar char="•"/>
            </a:pPr>
            <a:r>
              <a:rPr lang="en-US" sz="2800" dirty="0"/>
              <a:t>Reimbursement Request Form</a:t>
            </a:r>
          </a:p>
          <a:p>
            <a:pPr marL="800100" lvl="1" indent="-342900">
              <a:buFont typeface="Arial" panose="020B0604020202020204" pitchFamily="34" charset="0"/>
              <a:buChar char="•"/>
            </a:pPr>
            <a:r>
              <a:rPr lang="en-US" sz="2800" dirty="0"/>
              <a:t>Invoices (Good &amp; Bad)</a:t>
            </a:r>
          </a:p>
          <a:p>
            <a:pPr lvl="0"/>
            <a:r>
              <a:rPr lang="en-US" sz="2800" dirty="0"/>
              <a:t>Professional Development Reimbursement Request</a:t>
            </a:r>
          </a:p>
          <a:p>
            <a:pPr marL="800100" lvl="1" indent="-342900">
              <a:buFont typeface="Arial" panose="020B0604020202020204" pitchFamily="34" charset="0"/>
              <a:buChar char="•"/>
            </a:pPr>
            <a:r>
              <a:rPr lang="en-US" sz="2800" dirty="0"/>
              <a:t>Expense Worksheet – Staff</a:t>
            </a:r>
          </a:p>
          <a:p>
            <a:pPr marL="800100" lvl="1" indent="-342900">
              <a:buFont typeface="Arial" panose="020B0604020202020204" pitchFamily="34" charset="0"/>
              <a:buChar char="•"/>
            </a:pPr>
            <a:r>
              <a:rPr lang="en-US" sz="2800" dirty="0"/>
              <a:t>Expense Worksheet – In-House Training</a:t>
            </a:r>
          </a:p>
          <a:p>
            <a:pPr marL="800100" lvl="1" indent="-342900">
              <a:buFont typeface="Arial" panose="020B0604020202020204" pitchFamily="34" charset="0"/>
              <a:buChar char="•"/>
            </a:pPr>
            <a:r>
              <a:rPr lang="en-US" sz="2800" dirty="0"/>
              <a:t>Documentation</a:t>
            </a:r>
          </a:p>
          <a:p>
            <a:pPr marL="800100" lvl="1" indent="-342900">
              <a:buFont typeface="Arial" panose="020B0604020202020204" pitchFamily="34" charset="0"/>
              <a:buChar char="•"/>
            </a:pPr>
            <a:r>
              <a:rPr lang="en-US" sz="2800" dirty="0"/>
              <a:t>Reimbursement Request Form</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085066479"/>
              </p:ext>
            </p:extLst>
          </p:nvPr>
        </p:nvGraphicFramePr>
        <p:xfrm>
          <a:off x="555586" y="593791"/>
          <a:ext cx="1113608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8154107" y="2392372"/>
            <a:ext cx="1569540" cy="2308324"/>
          </a:xfrm>
          <a:prstGeom prst="rect">
            <a:avLst/>
          </a:prstGeom>
          <a:noFill/>
        </p:spPr>
        <p:txBody>
          <a:bodyPr wrap="square" rtlCol="0">
            <a:spAutoFit/>
          </a:bodyPr>
          <a:lstStyle/>
          <a:p>
            <a:pPr>
              <a:buFont typeface="Arial" pitchFamily="34" charset="0"/>
              <a:buChar char="•"/>
            </a:pPr>
            <a:r>
              <a:rPr lang="en-US" dirty="0"/>
              <a:t>Mode</a:t>
            </a:r>
          </a:p>
          <a:p>
            <a:pPr>
              <a:buFont typeface="Arial" pitchFamily="34" charset="0"/>
              <a:buChar char="•"/>
            </a:pPr>
            <a:r>
              <a:rPr lang="en-US" dirty="0"/>
              <a:t>Format</a:t>
            </a:r>
          </a:p>
          <a:p>
            <a:pPr>
              <a:buFont typeface="Arial" pitchFamily="34" charset="0"/>
              <a:buChar char="•"/>
            </a:pPr>
            <a:r>
              <a:rPr lang="en-US" dirty="0"/>
              <a:t>Quantity</a:t>
            </a:r>
          </a:p>
          <a:p>
            <a:pPr>
              <a:buFont typeface="Arial" pitchFamily="34" charset="0"/>
              <a:buChar char="•"/>
            </a:pPr>
            <a:r>
              <a:rPr lang="en-US" dirty="0"/>
              <a:t>Partner</a:t>
            </a:r>
          </a:p>
          <a:p>
            <a:pPr>
              <a:buFont typeface="Arial" pitchFamily="34" charset="0"/>
              <a:buChar char="•"/>
            </a:pPr>
            <a:r>
              <a:rPr lang="en-US" dirty="0"/>
              <a:t>Beneficiaries</a:t>
            </a:r>
          </a:p>
          <a:p>
            <a:pPr>
              <a:buFont typeface="Arial" pitchFamily="34" charset="0"/>
              <a:buChar char="•"/>
            </a:pPr>
            <a:r>
              <a:rPr lang="en-US" dirty="0"/>
              <a:t>Locale</a:t>
            </a:r>
          </a:p>
          <a:p>
            <a:pPr>
              <a:buFont typeface="Arial" pitchFamily="34" charset="0"/>
              <a:buChar char="•"/>
            </a:pP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solidFill>
                  <a:schemeClr val="accent3">
                    <a:lumMod val="75000"/>
                  </a:schemeClr>
                </a:solidFill>
              </a:rPr>
              <a:t>Intent </a:t>
            </a:r>
          </a:p>
        </p:txBody>
      </p:sp>
      <p:sp>
        <p:nvSpPr>
          <p:cNvPr id="3" name="Subtitle 2"/>
          <p:cNvSpPr>
            <a:spLocks noGrp="1"/>
          </p:cNvSpPr>
          <p:nvPr>
            <p:ph idx="1"/>
          </p:nvPr>
        </p:nvSpPr>
        <p:spPr>
          <a:xfrm>
            <a:off x="1097280" y="1845734"/>
            <a:ext cx="10058400" cy="1094236"/>
          </a:xfrm>
        </p:spPr>
        <p:txBody>
          <a:bodyPr>
            <a:normAutofit/>
          </a:bodyPr>
          <a:lstStyle/>
          <a:p>
            <a:pPr marL="342900" indent="-342900" algn="l">
              <a:buFont typeface="Arial" panose="020B0604020202020204" pitchFamily="34" charset="0"/>
              <a:buChar char="•"/>
            </a:pPr>
            <a:endParaRPr lang="en-US" dirty="0"/>
          </a:p>
          <a:p>
            <a:r>
              <a:rPr lang="en-US" sz="3200" dirty="0"/>
              <a:t>An objective or expected result in a project.</a:t>
            </a:r>
          </a:p>
          <a:p>
            <a:endParaRPr lang="en-US" sz="3200" dirty="0"/>
          </a:p>
          <a:p>
            <a:pPr marL="0" indent="0">
              <a:buNone/>
            </a:pPr>
            <a:endParaRPr lang="en-US" sz="2000" dirty="0"/>
          </a:p>
        </p:txBody>
      </p:sp>
      <p:sp>
        <p:nvSpPr>
          <p:cNvPr id="4" name="TextBox 3"/>
          <p:cNvSpPr txBox="1"/>
          <p:nvPr/>
        </p:nvSpPr>
        <p:spPr>
          <a:xfrm>
            <a:off x="462987" y="5717894"/>
            <a:ext cx="10692693" cy="369332"/>
          </a:xfrm>
          <a:prstGeom prst="rect">
            <a:avLst/>
          </a:prstGeom>
          <a:noFill/>
        </p:spPr>
        <p:txBody>
          <a:bodyPr wrap="square" rtlCol="0">
            <a:spAutoFit/>
          </a:bodyPr>
          <a:lstStyle/>
          <a:p>
            <a:r>
              <a:rPr lang="en-US" dirty="0"/>
              <a:t>*See Key Terminology page.</a:t>
            </a:r>
          </a:p>
        </p:txBody>
      </p:sp>
    </p:spTree>
    <p:extLst>
      <p:ext uri="{BB962C8B-B14F-4D97-AF65-F5344CB8AC3E}">
        <p14:creationId xmlns:p14="http://schemas.microsoft.com/office/powerpoint/2010/main" val="1752644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solidFill>
                  <a:schemeClr val="accent3">
                    <a:lumMod val="75000"/>
                  </a:schemeClr>
                </a:solidFill>
              </a:rPr>
              <a:t>Intent </a:t>
            </a:r>
          </a:p>
        </p:txBody>
      </p:sp>
      <p:sp>
        <p:nvSpPr>
          <p:cNvPr id="3" name="Subtitle 2"/>
          <p:cNvSpPr>
            <a:spLocks noGrp="1"/>
          </p:cNvSpPr>
          <p:nvPr>
            <p:ph idx="1"/>
          </p:nvPr>
        </p:nvSpPr>
        <p:spPr/>
        <p:txBody>
          <a:bodyPr>
            <a:normAutofit/>
          </a:bodyPr>
          <a:lstStyle/>
          <a:p>
            <a:endParaRPr lang="en-US" dirty="0"/>
          </a:p>
          <a:p>
            <a:r>
              <a:rPr lang="en-US" dirty="0"/>
              <a:t>Examples from last grant period</a:t>
            </a:r>
          </a:p>
          <a:p>
            <a:pPr marL="342900" indent="-342900" algn="l">
              <a:buFont typeface="Arial" panose="020B0604020202020204" pitchFamily="34" charset="0"/>
              <a:buChar char="•"/>
            </a:pPr>
            <a:r>
              <a:rPr lang="en-US" dirty="0"/>
              <a:t>This project consisted of replacing four outdated patron computers located at the library with new computers.</a:t>
            </a:r>
          </a:p>
          <a:p>
            <a:pPr marL="342900" indent="-342900" algn="l">
              <a:buFont typeface="Arial" panose="020B0604020202020204" pitchFamily="34" charset="0"/>
              <a:buChar char="•"/>
            </a:pPr>
            <a:r>
              <a:rPr lang="en-US" dirty="0"/>
              <a:t>The library was using O/S Windows XP.  These outdated computers were a security risk and inefficient with patrons needs.  Library needed these computers to allow patrons internet access for finding employment and research purposes.</a:t>
            </a:r>
          </a:p>
          <a:p>
            <a:pPr marL="342900" indent="-342900" algn="l">
              <a:buFont typeface="Arial" panose="020B0604020202020204" pitchFamily="34" charset="0"/>
              <a:buChar char="•"/>
            </a:pPr>
            <a:r>
              <a:rPr lang="en-US" dirty="0"/>
              <a:t>This project was used to create educational resource collections in 3 branches for parents who lack access to adequate developmental literature and programming.  These collections will provide families with tools to scaffold their children’s learning and development.</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782521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1478</TotalTime>
  <Words>925</Words>
  <Application>Microsoft Office PowerPoint</Application>
  <PresentationFormat>Widescreen</PresentationFormat>
  <Paragraphs>157</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Courier New</vt:lpstr>
      <vt:lpstr>Retrospect</vt:lpstr>
      <vt:lpstr>LSTA Grant Workshop</vt:lpstr>
      <vt:lpstr>PowerPoint Presentation</vt:lpstr>
      <vt:lpstr>In order to receive these funds:  </vt:lpstr>
      <vt:lpstr>LSTA Programs</vt:lpstr>
      <vt:lpstr>Two Categories:</vt:lpstr>
      <vt:lpstr> </vt:lpstr>
      <vt:lpstr>PowerPoint Presentation</vt:lpstr>
      <vt:lpstr>Intent </vt:lpstr>
      <vt:lpstr>Intent </vt:lpstr>
      <vt:lpstr>Activities Action(s) through which the intent of a project is accomplished.</vt:lpstr>
      <vt:lpstr>Modes How the activity is delivered, created or experienced.</vt:lpstr>
      <vt:lpstr>Format</vt:lpstr>
      <vt:lpstr>Partner Types</vt:lpstr>
      <vt:lpstr>Beneficiaries Who directly benefited from the project.</vt:lpstr>
      <vt:lpstr>Locale</vt:lpstr>
      <vt:lpstr>Miscellaneous Information</vt:lpstr>
      <vt:lpstr>Project Outcomes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dc:creator>
  <cp:lastModifiedBy>training</cp:lastModifiedBy>
  <cp:revision>81</cp:revision>
  <cp:lastPrinted>2016-10-04T16:21:46Z</cp:lastPrinted>
  <dcterms:created xsi:type="dcterms:W3CDTF">2015-08-17T06:22:20Z</dcterms:created>
  <dcterms:modified xsi:type="dcterms:W3CDTF">2016-10-05T13:26:45Z</dcterms:modified>
</cp:coreProperties>
</file>