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97" r:id="rId15"/>
    <p:sldId id="298" r:id="rId16"/>
    <p:sldId id="299" r:id="rId17"/>
    <p:sldId id="300" r:id="rId18"/>
    <p:sldId id="301" r:id="rId19"/>
    <p:sldId id="302" r:id="rId20"/>
    <p:sldId id="30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6" r:id="rId34"/>
    <p:sldId id="287" r:id="rId35"/>
    <p:sldId id="288" r:id="rId36"/>
    <p:sldId id="289" r:id="rId37"/>
    <p:sldId id="290"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74" autoAdjust="0"/>
  </p:normalViewPr>
  <p:slideViewPr>
    <p:cSldViewPr snapToGrid="0">
      <p:cViewPr varScale="1">
        <p:scale>
          <a:sx n="84" d="100"/>
          <a:sy n="84"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935DF-708E-4DE2-B194-DFCE8D2087D4}" type="datetimeFigureOut">
              <a:rPr lang="en-US" smtClean="0"/>
              <a:t>10/4/2016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314F2-576E-4640-95B7-0BDED4210B6E}" type="slidenum">
              <a:rPr lang="en-US" smtClean="0"/>
              <a:t>‹#›</a:t>
            </a:fld>
            <a:endParaRPr lang="en-US" dirty="0"/>
          </a:p>
        </p:txBody>
      </p:sp>
    </p:spTree>
    <p:extLst>
      <p:ext uri="{BB962C8B-B14F-4D97-AF65-F5344CB8AC3E}">
        <p14:creationId xmlns:p14="http://schemas.microsoft.com/office/powerpoint/2010/main" val="176626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a:t>
            </a:fld>
            <a:endParaRPr lang="en-US" dirty="0"/>
          </a:p>
        </p:txBody>
      </p:sp>
    </p:spTree>
    <p:extLst>
      <p:ext uri="{BB962C8B-B14F-4D97-AF65-F5344CB8AC3E}">
        <p14:creationId xmlns:p14="http://schemas.microsoft.com/office/powerpoint/2010/main" val="261093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10</a:t>
            </a:fld>
            <a:endParaRPr lang="en-US" dirty="0"/>
          </a:p>
        </p:txBody>
      </p:sp>
    </p:spTree>
    <p:extLst>
      <p:ext uri="{BB962C8B-B14F-4D97-AF65-F5344CB8AC3E}">
        <p14:creationId xmlns:p14="http://schemas.microsoft.com/office/powerpoint/2010/main" val="32805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11</a:t>
            </a:fld>
            <a:endParaRPr lang="en-US" dirty="0"/>
          </a:p>
        </p:txBody>
      </p:sp>
    </p:spTree>
    <p:extLst>
      <p:ext uri="{BB962C8B-B14F-4D97-AF65-F5344CB8AC3E}">
        <p14:creationId xmlns:p14="http://schemas.microsoft.com/office/powerpoint/2010/main" val="38428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12</a:t>
            </a:fld>
            <a:endParaRPr lang="en-US" dirty="0"/>
          </a:p>
        </p:txBody>
      </p:sp>
    </p:spTree>
    <p:extLst>
      <p:ext uri="{BB962C8B-B14F-4D97-AF65-F5344CB8AC3E}">
        <p14:creationId xmlns:p14="http://schemas.microsoft.com/office/powerpoint/2010/main" val="426671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13</a:t>
            </a:fld>
            <a:endParaRPr lang="en-US" dirty="0"/>
          </a:p>
        </p:txBody>
      </p:sp>
    </p:spTree>
    <p:extLst>
      <p:ext uri="{BB962C8B-B14F-4D97-AF65-F5344CB8AC3E}">
        <p14:creationId xmlns:p14="http://schemas.microsoft.com/office/powerpoint/2010/main" val="12230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14</a:t>
            </a:fld>
            <a:endParaRPr lang="en-US" dirty="0"/>
          </a:p>
        </p:txBody>
      </p:sp>
    </p:spTree>
    <p:extLst>
      <p:ext uri="{BB962C8B-B14F-4D97-AF65-F5344CB8AC3E}">
        <p14:creationId xmlns:p14="http://schemas.microsoft.com/office/powerpoint/2010/main" val="285587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15</a:t>
            </a:fld>
            <a:endParaRPr lang="en-US" dirty="0"/>
          </a:p>
        </p:txBody>
      </p:sp>
    </p:spTree>
    <p:extLst>
      <p:ext uri="{BB962C8B-B14F-4D97-AF65-F5344CB8AC3E}">
        <p14:creationId xmlns:p14="http://schemas.microsoft.com/office/powerpoint/2010/main" val="255294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16</a:t>
            </a:fld>
            <a:endParaRPr lang="en-US" dirty="0"/>
          </a:p>
        </p:txBody>
      </p:sp>
    </p:spTree>
    <p:extLst>
      <p:ext uri="{BB962C8B-B14F-4D97-AF65-F5344CB8AC3E}">
        <p14:creationId xmlns:p14="http://schemas.microsoft.com/office/powerpoint/2010/main" val="24304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World Book Online– The library I got this from counts searches, which is a more conservative number. But here,</a:t>
            </a:r>
            <a:r>
              <a:rPr lang="en-US" baseline="0" dirty="0" smtClean="0"/>
              <a:t> I chose to go with content views because the definition of this element says, “The number of full-content units or descriptive records examined, downloaded, or otherwise supplied to user…” Here, content views fits better here than searches.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17</a:t>
            </a:fld>
            <a:endParaRPr lang="en-US" dirty="0"/>
          </a:p>
        </p:txBody>
      </p:sp>
    </p:spTree>
    <p:extLst>
      <p:ext uri="{BB962C8B-B14F-4D97-AF65-F5344CB8AC3E}">
        <p14:creationId xmlns:p14="http://schemas.microsoft.com/office/powerpoint/2010/main" val="190525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created a spreadsheet of all of the databases that you have in your</a:t>
            </a:r>
            <a:r>
              <a:rPr lang="en-US" baseline="0" dirty="0" smtClean="0"/>
              <a:t> libraries. This sheet is still not complete, as I haven’t been able to get information back from everyone. That’s okay! This is the first year we’re counting these, and we’ll do our best. However, if you see that one of your databases is on this list and does not have any information about what to count next to it, please contact me! We can work together to answer these questions. </a:t>
            </a:r>
          </a:p>
          <a:p>
            <a:endParaRPr lang="en-US" baseline="0" dirty="0" smtClean="0"/>
          </a:p>
          <a:p>
            <a:r>
              <a:rPr lang="en-US" baseline="0" dirty="0" smtClean="0"/>
              <a:t>Further note: MLC purchases First Search; we will report those figures for your system unless you have a separate agreement with them.</a:t>
            </a:r>
            <a:endParaRPr lang="en-US" dirty="0"/>
          </a:p>
        </p:txBody>
      </p:sp>
      <p:sp>
        <p:nvSpPr>
          <p:cNvPr id="4" name="Slide Number Placeholder 3"/>
          <p:cNvSpPr>
            <a:spLocks noGrp="1"/>
          </p:cNvSpPr>
          <p:nvPr>
            <p:ph type="sldNum" sz="quarter" idx="10"/>
          </p:nvPr>
        </p:nvSpPr>
        <p:spPr/>
        <p:txBody>
          <a:bodyPr/>
          <a:lstStyle/>
          <a:p>
            <a:fld id="{124805E5-4B57-4FFB-AB30-D0662522E00D}" type="slidenum">
              <a:rPr lang="en-US" smtClean="0"/>
              <a:t>18</a:t>
            </a:fld>
            <a:endParaRPr lang="en-US"/>
          </a:p>
        </p:txBody>
      </p:sp>
    </p:spTree>
    <p:extLst>
      <p:ext uri="{BB962C8B-B14F-4D97-AF65-F5344CB8AC3E}">
        <p14:creationId xmlns:p14="http://schemas.microsoft.com/office/powerpoint/2010/main" val="190981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805E5-4B57-4FFB-AB30-D0662522E00D}" type="slidenum">
              <a:rPr lang="en-US" smtClean="0"/>
              <a:t>19</a:t>
            </a:fld>
            <a:endParaRPr lang="en-US"/>
          </a:p>
        </p:txBody>
      </p:sp>
    </p:spTree>
    <p:extLst>
      <p:ext uri="{BB962C8B-B14F-4D97-AF65-F5344CB8AC3E}">
        <p14:creationId xmlns:p14="http://schemas.microsoft.com/office/powerpoint/2010/main" val="110167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5F569-5DDA-47D7-9EA2-E5CD86619317}" type="slidenum">
              <a:rPr lang="en-US" smtClean="0"/>
              <a:pPr/>
              <a:t>2</a:t>
            </a:fld>
            <a:endParaRPr lang="en-US" dirty="0"/>
          </a:p>
        </p:txBody>
      </p:sp>
    </p:spTree>
    <p:extLst>
      <p:ext uri="{BB962C8B-B14F-4D97-AF65-F5344CB8AC3E}">
        <p14:creationId xmlns:p14="http://schemas.microsoft.com/office/powerpoint/2010/main" val="3724472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805E5-4B57-4FFB-AB30-D0662522E00D}" type="slidenum">
              <a:rPr lang="en-US" smtClean="0"/>
              <a:t>20</a:t>
            </a:fld>
            <a:endParaRPr lang="en-US"/>
          </a:p>
        </p:txBody>
      </p:sp>
    </p:spTree>
    <p:extLst>
      <p:ext uri="{BB962C8B-B14F-4D97-AF65-F5344CB8AC3E}">
        <p14:creationId xmlns:p14="http://schemas.microsoft.com/office/powerpoint/2010/main" val="3803905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21</a:t>
            </a:fld>
            <a:endParaRPr lang="en-US" dirty="0"/>
          </a:p>
        </p:txBody>
      </p:sp>
    </p:spTree>
    <p:extLst>
      <p:ext uri="{BB962C8B-B14F-4D97-AF65-F5344CB8AC3E}">
        <p14:creationId xmlns:p14="http://schemas.microsoft.com/office/powerpoint/2010/main" val="23916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22</a:t>
            </a:fld>
            <a:endParaRPr lang="en-US" dirty="0"/>
          </a:p>
        </p:txBody>
      </p:sp>
    </p:spTree>
    <p:extLst>
      <p:ext uri="{BB962C8B-B14F-4D97-AF65-F5344CB8AC3E}">
        <p14:creationId xmlns:p14="http://schemas.microsoft.com/office/powerpoint/2010/main" val="177305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23</a:t>
            </a:fld>
            <a:endParaRPr lang="en-US" dirty="0"/>
          </a:p>
        </p:txBody>
      </p:sp>
    </p:spTree>
    <p:extLst>
      <p:ext uri="{BB962C8B-B14F-4D97-AF65-F5344CB8AC3E}">
        <p14:creationId xmlns:p14="http://schemas.microsoft.com/office/powerpoint/2010/main" val="111542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24</a:t>
            </a:fld>
            <a:endParaRPr lang="en-US" dirty="0"/>
          </a:p>
        </p:txBody>
      </p:sp>
    </p:spTree>
    <p:extLst>
      <p:ext uri="{BB962C8B-B14F-4D97-AF65-F5344CB8AC3E}">
        <p14:creationId xmlns:p14="http://schemas.microsoft.com/office/powerpoint/2010/main" val="2511690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smtClean="0"/>
          </a:p>
        </p:txBody>
      </p:sp>
      <p:sp>
        <p:nvSpPr>
          <p:cNvPr id="4" name="Slide Number Placeholder 3"/>
          <p:cNvSpPr>
            <a:spLocks noGrp="1"/>
          </p:cNvSpPr>
          <p:nvPr>
            <p:ph type="sldNum" sz="quarter" idx="10"/>
          </p:nvPr>
        </p:nvSpPr>
        <p:spPr/>
        <p:txBody>
          <a:bodyPr/>
          <a:lstStyle/>
          <a:p>
            <a:fld id="{CA025242-25FA-4FB9-9126-473A8343D0E0}" type="slidenum">
              <a:rPr lang="en-US" smtClean="0"/>
              <a:t>25</a:t>
            </a:fld>
            <a:endParaRPr lang="en-US" dirty="0"/>
          </a:p>
        </p:txBody>
      </p:sp>
    </p:spTree>
    <p:extLst>
      <p:ext uri="{BB962C8B-B14F-4D97-AF65-F5344CB8AC3E}">
        <p14:creationId xmlns:p14="http://schemas.microsoft.com/office/powerpoint/2010/main" val="2249283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26</a:t>
            </a:fld>
            <a:endParaRPr lang="en-US" dirty="0"/>
          </a:p>
        </p:txBody>
      </p:sp>
    </p:spTree>
    <p:extLst>
      <p:ext uri="{BB962C8B-B14F-4D97-AF65-F5344CB8AC3E}">
        <p14:creationId xmlns:p14="http://schemas.microsoft.com/office/powerpoint/2010/main" val="2726314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025242-25FA-4FB9-9126-473A8343D0E0}" type="slidenum">
              <a:rPr lang="en-US" smtClean="0"/>
              <a:t>27</a:t>
            </a:fld>
            <a:endParaRPr lang="en-US" dirty="0"/>
          </a:p>
        </p:txBody>
      </p:sp>
    </p:spTree>
    <p:extLst>
      <p:ext uri="{BB962C8B-B14F-4D97-AF65-F5344CB8AC3E}">
        <p14:creationId xmlns:p14="http://schemas.microsoft.com/office/powerpoint/2010/main" val="191332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28</a:t>
            </a:fld>
            <a:endParaRPr lang="en-US" dirty="0"/>
          </a:p>
        </p:txBody>
      </p:sp>
    </p:spTree>
    <p:extLst>
      <p:ext uri="{BB962C8B-B14F-4D97-AF65-F5344CB8AC3E}">
        <p14:creationId xmlns:p14="http://schemas.microsoft.com/office/powerpoint/2010/main" val="571334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30</a:t>
            </a:fld>
            <a:endParaRPr lang="en-US" dirty="0"/>
          </a:p>
        </p:txBody>
      </p:sp>
    </p:spTree>
    <p:extLst>
      <p:ext uri="{BB962C8B-B14F-4D97-AF65-F5344CB8AC3E}">
        <p14:creationId xmlns:p14="http://schemas.microsoft.com/office/powerpoint/2010/main" val="245184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a:t>
            </a:fld>
            <a:endParaRPr lang="en-US" dirty="0"/>
          </a:p>
        </p:txBody>
      </p:sp>
    </p:spTree>
    <p:extLst>
      <p:ext uri="{BB962C8B-B14F-4D97-AF65-F5344CB8AC3E}">
        <p14:creationId xmlns:p14="http://schemas.microsoft.com/office/powerpoint/2010/main" val="124240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31</a:t>
            </a:fld>
            <a:endParaRPr lang="en-US" dirty="0"/>
          </a:p>
        </p:txBody>
      </p:sp>
    </p:spTree>
    <p:extLst>
      <p:ext uri="{BB962C8B-B14F-4D97-AF65-F5344CB8AC3E}">
        <p14:creationId xmlns:p14="http://schemas.microsoft.com/office/powerpoint/2010/main" val="759614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32</a:t>
            </a:fld>
            <a:endParaRPr lang="en-US" dirty="0"/>
          </a:p>
        </p:txBody>
      </p:sp>
    </p:spTree>
    <p:extLst>
      <p:ext uri="{BB962C8B-B14F-4D97-AF65-F5344CB8AC3E}">
        <p14:creationId xmlns:p14="http://schemas.microsoft.com/office/powerpoint/2010/main" val="1204936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34</a:t>
            </a:fld>
            <a:endParaRPr lang="en-US" dirty="0"/>
          </a:p>
        </p:txBody>
      </p:sp>
    </p:spTree>
    <p:extLst>
      <p:ext uri="{BB962C8B-B14F-4D97-AF65-F5344CB8AC3E}">
        <p14:creationId xmlns:p14="http://schemas.microsoft.com/office/powerpoint/2010/main" val="1150907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35</a:t>
            </a:fld>
            <a:endParaRPr lang="en-US" dirty="0"/>
          </a:p>
        </p:txBody>
      </p:sp>
    </p:spTree>
    <p:extLst>
      <p:ext uri="{BB962C8B-B14F-4D97-AF65-F5344CB8AC3E}">
        <p14:creationId xmlns:p14="http://schemas.microsoft.com/office/powerpoint/2010/main" val="2882665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A025242-25FA-4FB9-9126-473A8343D0E0}" type="slidenum">
              <a:rPr lang="en-US" smtClean="0"/>
              <a:t>36</a:t>
            </a:fld>
            <a:endParaRPr lang="en-US" dirty="0"/>
          </a:p>
        </p:txBody>
      </p:sp>
    </p:spTree>
    <p:extLst>
      <p:ext uri="{BB962C8B-B14F-4D97-AF65-F5344CB8AC3E}">
        <p14:creationId xmlns:p14="http://schemas.microsoft.com/office/powerpoint/2010/main" val="2002882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A025242-25FA-4FB9-9126-473A8343D0E0}" type="slidenum">
              <a:rPr lang="en-US" smtClean="0"/>
              <a:t>37</a:t>
            </a:fld>
            <a:endParaRPr lang="en-US" dirty="0"/>
          </a:p>
        </p:txBody>
      </p:sp>
    </p:spTree>
    <p:extLst>
      <p:ext uri="{BB962C8B-B14F-4D97-AF65-F5344CB8AC3E}">
        <p14:creationId xmlns:p14="http://schemas.microsoft.com/office/powerpoint/2010/main" val="206647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38</a:t>
            </a:fld>
            <a:endParaRPr lang="en-US" dirty="0"/>
          </a:p>
        </p:txBody>
      </p:sp>
    </p:spTree>
    <p:extLst>
      <p:ext uri="{BB962C8B-B14F-4D97-AF65-F5344CB8AC3E}">
        <p14:creationId xmlns:p14="http://schemas.microsoft.com/office/powerpoint/2010/main" val="15189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4</a:t>
            </a:fld>
            <a:endParaRPr lang="en-US" dirty="0"/>
          </a:p>
        </p:txBody>
      </p:sp>
    </p:spTree>
    <p:extLst>
      <p:ext uri="{BB962C8B-B14F-4D97-AF65-F5344CB8AC3E}">
        <p14:creationId xmlns:p14="http://schemas.microsoft.com/office/powerpoint/2010/main" val="5889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BA0C3-C49E-44EA-86DD-83B4E5CD6A5C}" type="slidenum">
              <a:rPr lang="en-US" smtClean="0"/>
              <a:pPr/>
              <a:t>5</a:t>
            </a:fld>
            <a:endParaRPr lang="en-US" dirty="0"/>
          </a:p>
        </p:txBody>
      </p:sp>
    </p:spTree>
    <p:extLst>
      <p:ext uri="{BB962C8B-B14F-4D97-AF65-F5344CB8AC3E}">
        <p14:creationId xmlns:p14="http://schemas.microsoft.com/office/powerpoint/2010/main" val="231963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6</a:t>
            </a:fld>
            <a:endParaRPr lang="en-US" dirty="0"/>
          </a:p>
        </p:txBody>
      </p:sp>
    </p:spTree>
    <p:extLst>
      <p:ext uri="{BB962C8B-B14F-4D97-AF65-F5344CB8AC3E}">
        <p14:creationId xmlns:p14="http://schemas.microsoft.com/office/powerpoint/2010/main" val="94694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7</a:t>
            </a:fld>
            <a:endParaRPr lang="en-US" dirty="0"/>
          </a:p>
        </p:txBody>
      </p:sp>
    </p:spTree>
    <p:extLst>
      <p:ext uri="{BB962C8B-B14F-4D97-AF65-F5344CB8AC3E}">
        <p14:creationId xmlns:p14="http://schemas.microsoft.com/office/powerpoint/2010/main" val="270962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8</a:t>
            </a:fld>
            <a:endParaRPr lang="en-US" dirty="0"/>
          </a:p>
        </p:txBody>
      </p:sp>
    </p:spTree>
    <p:extLst>
      <p:ext uri="{BB962C8B-B14F-4D97-AF65-F5344CB8AC3E}">
        <p14:creationId xmlns:p14="http://schemas.microsoft.com/office/powerpoint/2010/main" val="320531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25242-25FA-4FB9-9126-473A8343D0E0}" type="slidenum">
              <a:rPr lang="en-US" smtClean="0"/>
              <a:t>9</a:t>
            </a:fld>
            <a:endParaRPr lang="en-US" dirty="0"/>
          </a:p>
        </p:txBody>
      </p:sp>
    </p:spTree>
    <p:extLst>
      <p:ext uri="{BB962C8B-B14F-4D97-AF65-F5344CB8AC3E}">
        <p14:creationId xmlns:p14="http://schemas.microsoft.com/office/powerpoint/2010/main" val="256887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7EFE423-C052-4B66-B563-DF2C85F2D035}" type="datetimeFigureOut">
              <a:rPr lang="en-US" smtClean="0"/>
              <a:t>10/4/2016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23318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44324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24525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5036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237765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309620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109734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324785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1436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24985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9301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369539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85191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198025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388833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289735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FE423-C052-4B66-B563-DF2C85F2D035}"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C1111-B1DB-4060-95F0-A6EE6063E5D4}" type="slidenum">
              <a:rPr lang="en-US" smtClean="0"/>
              <a:t>‹#›</a:t>
            </a:fld>
            <a:endParaRPr lang="en-US" dirty="0"/>
          </a:p>
        </p:txBody>
      </p:sp>
    </p:spTree>
    <p:extLst>
      <p:ext uri="{BB962C8B-B14F-4D97-AF65-F5344CB8AC3E}">
        <p14:creationId xmlns:p14="http://schemas.microsoft.com/office/powerpoint/2010/main" val="5226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EFE423-C052-4B66-B563-DF2C85F2D035}" type="datetimeFigureOut">
              <a:rPr lang="en-US" smtClean="0"/>
              <a:t>10/4/2016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9C1111-B1DB-4060-95F0-A6EE6063E5D4}" type="slidenum">
              <a:rPr lang="en-US" smtClean="0"/>
              <a:t>‹#›</a:t>
            </a:fld>
            <a:endParaRPr lang="en-US" dirty="0"/>
          </a:p>
        </p:txBody>
      </p:sp>
    </p:spTree>
    <p:extLst>
      <p:ext uri="{BB962C8B-B14F-4D97-AF65-F5344CB8AC3E}">
        <p14:creationId xmlns:p14="http://schemas.microsoft.com/office/powerpoint/2010/main" val="219587431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mailto:jgarretson@mlc.lib.ms.us"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collect.btol.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for public libraries</a:t>
            </a:r>
            <a:endParaRPr lang="en-US" dirty="0"/>
          </a:p>
        </p:txBody>
      </p:sp>
      <p:sp>
        <p:nvSpPr>
          <p:cNvPr id="3" name="Subtitle 2"/>
          <p:cNvSpPr>
            <a:spLocks noGrp="1"/>
          </p:cNvSpPr>
          <p:nvPr>
            <p:ph type="subTitle" idx="1"/>
          </p:nvPr>
        </p:nvSpPr>
        <p:spPr/>
        <p:txBody>
          <a:bodyPr/>
          <a:lstStyle/>
          <a:p>
            <a:r>
              <a:rPr lang="en-US" dirty="0" smtClean="0"/>
              <a:t>Mississippi library commission</a:t>
            </a:r>
          </a:p>
          <a:p>
            <a:r>
              <a:rPr lang="en-US" dirty="0" smtClean="0"/>
              <a:t>September 1, 2016</a:t>
            </a:r>
            <a:endParaRPr lang="en-US" dirty="0"/>
          </a:p>
        </p:txBody>
      </p:sp>
    </p:spTree>
    <p:extLst>
      <p:ext uri="{BB962C8B-B14F-4D97-AF65-F5344CB8AC3E}">
        <p14:creationId xmlns:p14="http://schemas.microsoft.com/office/powerpoint/2010/main" val="1149910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item </a:t>
            </a:r>
            <a:r>
              <a:rPr lang="en-US" dirty="0" smtClean="0"/>
              <a:t>circulation (pt. 2)</a:t>
            </a:r>
            <a:endParaRPr lang="en-US" dirty="0"/>
          </a:p>
        </p:txBody>
      </p:sp>
      <p:sp>
        <p:nvSpPr>
          <p:cNvPr id="3" name="Content Placeholder 2"/>
          <p:cNvSpPr>
            <a:spLocks noGrp="1"/>
          </p:cNvSpPr>
          <p:nvPr>
            <p:ph idx="1"/>
          </p:nvPr>
        </p:nvSpPr>
        <p:spPr>
          <a:xfrm>
            <a:off x="5192295" y="592666"/>
            <a:ext cx="5891209" cy="5198534"/>
          </a:xfrm>
        </p:spPr>
        <p:txBody>
          <a:bodyPr/>
          <a:lstStyle/>
          <a:p>
            <a:r>
              <a:rPr lang="en-US" dirty="0"/>
              <a:t>Definition:</a:t>
            </a:r>
          </a:p>
          <a:p>
            <a:pPr marL="0" indent="0">
              <a:buNone/>
            </a:pPr>
            <a:r>
              <a:rPr lang="en-US" dirty="0"/>
              <a:t>The total annual circulation of all physical library materials of all types, including renewals. </a:t>
            </a:r>
          </a:p>
          <a:p>
            <a:r>
              <a:rPr lang="en-US" dirty="0"/>
              <a:t>Note: Count all physical materials in all formats that are charged out for use outside the library. Interlibrary loan transactions included are only items borrowed for users. Do not include items checked out to another library</a:t>
            </a:r>
            <a:r>
              <a:rPr lang="en-US" dirty="0" smtClean="0"/>
              <a:t>.</a:t>
            </a:r>
            <a:endParaRPr lang="en-US" dirty="0"/>
          </a:p>
        </p:txBody>
      </p:sp>
      <p:sp>
        <p:nvSpPr>
          <p:cNvPr id="4" name="Text Placeholder 3"/>
          <p:cNvSpPr>
            <a:spLocks noGrp="1"/>
          </p:cNvSpPr>
          <p:nvPr>
            <p:ph type="body" sz="half" idx="2"/>
          </p:nvPr>
        </p:nvSpPr>
        <p:spPr>
          <a:xfrm>
            <a:off x="1146705" y="2526632"/>
            <a:ext cx="2727463" cy="3264568"/>
          </a:xfrm>
          <a:ln>
            <a:noFill/>
          </a:ln>
        </p:spPr>
        <p:txBody>
          <a:bodyPr/>
          <a:lstStyle/>
          <a:p>
            <a:r>
              <a:rPr lang="en-US" sz="1800" dirty="0" smtClean="0"/>
              <a:t>Examples:</a:t>
            </a:r>
          </a:p>
          <a:p>
            <a:pPr marL="285750" indent="-285750">
              <a:buFont typeface="Arial" panose="020B0604020202020204" pitchFamily="34" charset="0"/>
              <a:buChar char="•"/>
            </a:pPr>
            <a:r>
              <a:rPr lang="en-US" sz="1800" dirty="0" smtClean="0"/>
              <a:t>Books in print</a:t>
            </a:r>
          </a:p>
          <a:p>
            <a:pPr marL="285750" indent="-285750">
              <a:buFont typeface="Arial" panose="020B0604020202020204" pitchFamily="34" charset="0"/>
              <a:buChar char="•"/>
            </a:pPr>
            <a:r>
              <a:rPr lang="en-US" sz="1800" dirty="0" smtClean="0"/>
              <a:t>Cake pans</a:t>
            </a:r>
          </a:p>
          <a:p>
            <a:pPr marL="285750" indent="-285750">
              <a:buFont typeface="Arial" panose="020B0604020202020204" pitchFamily="34" charset="0"/>
              <a:buChar char="•"/>
            </a:pPr>
            <a:r>
              <a:rPr lang="en-US" sz="1800" dirty="0" smtClean="0"/>
              <a:t>DVDs</a:t>
            </a:r>
          </a:p>
          <a:p>
            <a:pPr marL="285750" indent="-285750">
              <a:buFont typeface="Arial" panose="020B0604020202020204" pitchFamily="34" charset="0"/>
              <a:buChar char="•"/>
            </a:pPr>
            <a:r>
              <a:rPr lang="en-US" sz="1800" dirty="0" smtClean="0"/>
              <a:t>CDs</a:t>
            </a:r>
          </a:p>
          <a:p>
            <a:pPr marL="285750" indent="-285750">
              <a:buFont typeface="Arial" panose="020B0604020202020204" pitchFamily="34" charset="0"/>
              <a:buChar char="•"/>
            </a:pPr>
            <a:r>
              <a:rPr lang="en-US" sz="1800" dirty="0" smtClean="0"/>
              <a:t>Audio Books</a:t>
            </a:r>
          </a:p>
          <a:p>
            <a:pPr marL="285750" indent="-285750">
              <a:buFont typeface="Arial" panose="020B0604020202020204" pitchFamily="34" charset="0"/>
              <a:buChar char="•"/>
            </a:pPr>
            <a:r>
              <a:rPr lang="en-US" sz="1800" dirty="0" smtClean="0"/>
              <a:t>Playaways</a:t>
            </a:r>
          </a:p>
          <a:p>
            <a:endParaRPr lang="en-US" dirty="0"/>
          </a:p>
        </p:txBody>
      </p:sp>
    </p:spTree>
    <p:extLst>
      <p:ext uri="{BB962C8B-B14F-4D97-AF65-F5344CB8AC3E}">
        <p14:creationId xmlns:p14="http://schemas.microsoft.com/office/powerpoint/2010/main" val="368944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retrieval of electronic information</a:t>
            </a:r>
            <a:endParaRPr lang="en-US" dirty="0"/>
          </a:p>
        </p:txBody>
      </p:sp>
      <p:sp>
        <p:nvSpPr>
          <p:cNvPr id="3" name="Content Placeholder 2"/>
          <p:cNvSpPr>
            <a:spLocks noGrp="1"/>
          </p:cNvSpPr>
          <p:nvPr>
            <p:ph idx="1"/>
          </p:nvPr>
        </p:nvSpPr>
        <p:spPr/>
        <p:txBody>
          <a:bodyPr>
            <a:normAutofit/>
          </a:bodyPr>
          <a:lstStyle/>
          <a:p>
            <a:endParaRPr lang="en-US" dirty="0"/>
          </a:p>
          <a:p>
            <a:r>
              <a:rPr lang="en-US" dirty="0"/>
              <a:t>Rationale: </a:t>
            </a:r>
            <a:r>
              <a:rPr lang="en-US" i="1" dirty="0"/>
              <a:t>This proposed new element is designed to capture the use of online content provided by libraries, but does not require a traditional circulation. Primarily, this element will capture the use of paid, commercial databases. The definition borrowed heavily from NISO standards.</a:t>
            </a:r>
            <a:r>
              <a:rPr lang="en-US" dirty="0"/>
              <a:t> </a:t>
            </a:r>
          </a:p>
          <a:p>
            <a:pPr marL="0" indent="0">
              <a:buNone/>
            </a:pPr>
            <a:endParaRPr lang="en-US" dirty="0"/>
          </a:p>
        </p:txBody>
      </p:sp>
      <p:sp>
        <p:nvSpPr>
          <p:cNvPr id="4" name="Text Placeholder 3"/>
          <p:cNvSpPr>
            <a:spLocks noGrp="1"/>
          </p:cNvSpPr>
          <p:nvPr>
            <p:ph type="body" sz="half" idx="2"/>
          </p:nvPr>
        </p:nvSpPr>
        <p:spPr>
          <a:xfrm>
            <a:off x="1146705" y="2646946"/>
            <a:ext cx="3856037" cy="3144253"/>
          </a:xfrm>
          <a:ln>
            <a:noFill/>
          </a:ln>
        </p:spPr>
        <p:txBody>
          <a:bodyPr/>
          <a:lstStyle/>
          <a:p>
            <a:r>
              <a:rPr lang="en-US" sz="1800" dirty="0" smtClean="0"/>
              <a:t>This element will capture the </a:t>
            </a:r>
            <a:r>
              <a:rPr lang="en-US" sz="1800" u="sng" dirty="0" smtClean="0"/>
              <a:t>use of databases </a:t>
            </a:r>
            <a:r>
              <a:rPr lang="en-US" sz="1800" dirty="0" smtClean="0"/>
              <a:t>at your library.</a:t>
            </a:r>
          </a:p>
          <a:p>
            <a:pPr marL="285750" indent="-285750">
              <a:buFont typeface="Arial" panose="020B0604020202020204" pitchFamily="34" charset="0"/>
              <a:buChar char="•"/>
            </a:pPr>
            <a:r>
              <a:rPr lang="en-US" sz="1800" dirty="0" smtClean="0"/>
              <a:t>I will fill in your MAGNOLIA information.</a:t>
            </a:r>
          </a:p>
          <a:p>
            <a:pPr marL="285750" indent="-285750">
              <a:buFont typeface="Arial" panose="020B0604020202020204" pitchFamily="34" charset="0"/>
              <a:buChar char="•"/>
            </a:pPr>
            <a:r>
              <a:rPr lang="en-US" sz="1800" dirty="0" smtClean="0"/>
              <a:t>You will fill in your local database information.</a:t>
            </a:r>
          </a:p>
          <a:p>
            <a:endParaRPr lang="en-US" dirty="0"/>
          </a:p>
        </p:txBody>
      </p:sp>
    </p:spTree>
    <p:extLst>
      <p:ext uri="{BB962C8B-B14F-4D97-AF65-F5344CB8AC3E}">
        <p14:creationId xmlns:p14="http://schemas.microsoft.com/office/powerpoint/2010/main" val="188736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Successful retrieval of electronic </a:t>
            </a:r>
            <a:r>
              <a:rPr lang="en-US" dirty="0" smtClean="0"/>
              <a:t>information (pt. 2)</a:t>
            </a:r>
            <a:endParaRPr lang="en-US" dirty="0"/>
          </a:p>
        </p:txBody>
      </p:sp>
      <p:sp>
        <p:nvSpPr>
          <p:cNvPr id="3" name="Content Placeholder 2"/>
          <p:cNvSpPr>
            <a:spLocks noGrp="1"/>
          </p:cNvSpPr>
          <p:nvPr>
            <p:ph idx="1"/>
          </p:nvPr>
        </p:nvSpPr>
        <p:spPr>
          <a:xfrm>
            <a:off x="5156200" y="592665"/>
            <a:ext cx="5891209" cy="5663755"/>
          </a:xfrm>
        </p:spPr>
        <p:txBody>
          <a:bodyPr>
            <a:normAutofit fontScale="92500" lnSpcReduction="20000"/>
          </a:bodyPr>
          <a:lstStyle/>
          <a:p>
            <a:r>
              <a:rPr lang="en-US" dirty="0"/>
              <a:t>Definition:</a:t>
            </a:r>
          </a:p>
          <a:p>
            <a:pPr marL="0" indent="0">
              <a:buNone/>
            </a:pPr>
            <a:r>
              <a:rPr lang="en-US" dirty="0"/>
              <a:t>The number of full-content units or descriptive records examined, downloaded, or otherwise supplied to user, from online library resources that require user authentication but do not have a circulation period. Examining documents is defined as having the full text of a digital document or electronic resource downloaded or fully displayed. Some electronic services do not require downloading as simply viewing documents is normally sufficient for user needs. </a:t>
            </a:r>
          </a:p>
          <a:p>
            <a:r>
              <a:rPr lang="en-US" dirty="0"/>
              <a:t>Include use both inside and outside the library. Do not include use of the OPAC or website. [based on NISO Standard Z39.7 (2013) #7.7, p. 43]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441" y="2486891"/>
            <a:ext cx="3470564" cy="3470564"/>
          </a:xfrm>
          <a:prstGeom prst="rect">
            <a:avLst/>
          </a:prstGeom>
        </p:spPr>
      </p:pic>
    </p:spTree>
    <p:extLst>
      <p:ext uri="{BB962C8B-B14F-4D97-AF65-F5344CB8AC3E}">
        <p14:creationId xmlns:p14="http://schemas.microsoft.com/office/powerpoint/2010/main" val="215821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locally-purchased databases</a:t>
            </a:r>
            <a:endParaRPr lang="en-US" dirty="0"/>
          </a:p>
        </p:txBody>
      </p:sp>
      <p:sp>
        <p:nvSpPr>
          <p:cNvPr id="3" name="Content Placeholder 2"/>
          <p:cNvSpPr>
            <a:spLocks noGrp="1"/>
          </p:cNvSpPr>
          <p:nvPr>
            <p:ph idx="1"/>
          </p:nvPr>
        </p:nvSpPr>
        <p:spPr/>
        <p:txBody>
          <a:bodyPr/>
          <a:lstStyle/>
          <a:p>
            <a:r>
              <a:rPr lang="en-US" dirty="0" smtClean="0"/>
              <a:t>Ancestry.com</a:t>
            </a:r>
          </a:p>
          <a:p>
            <a:r>
              <a:rPr lang="en-US" dirty="0" smtClean="0"/>
              <a:t>Heritage Quest</a:t>
            </a:r>
          </a:p>
          <a:p>
            <a:r>
              <a:rPr lang="en-US" dirty="0"/>
              <a:t>Rocket Languages (and Mango Languages)</a:t>
            </a:r>
          </a:p>
          <a:p>
            <a:r>
              <a:rPr lang="en-US" dirty="0" smtClean="0"/>
              <a:t>Cypress Resume</a:t>
            </a:r>
          </a:p>
          <a:p>
            <a:r>
              <a:rPr lang="en-US" dirty="0"/>
              <a:t>Gale Databases</a:t>
            </a:r>
          </a:p>
          <a:p>
            <a:r>
              <a:rPr lang="en-US" dirty="0"/>
              <a:t>WorldBook Online</a:t>
            </a:r>
          </a:p>
          <a:p>
            <a:r>
              <a:rPr lang="en-US" dirty="0" smtClean="0"/>
              <a:t>Zinio</a:t>
            </a:r>
            <a:endParaRPr lang="en-US" dirty="0"/>
          </a:p>
          <a:p>
            <a:r>
              <a:rPr lang="en-US" dirty="0" smtClean="0"/>
              <a:t>ProQuest Databases</a:t>
            </a:r>
            <a:endParaRPr lang="en-US" dirty="0"/>
          </a:p>
          <a:p>
            <a:endParaRPr lang="en-US" dirty="0" smtClean="0"/>
          </a:p>
        </p:txBody>
      </p:sp>
      <p:sp>
        <p:nvSpPr>
          <p:cNvPr id="4" name="Text Placeholder 3"/>
          <p:cNvSpPr>
            <a:spLocks noGrp="1"/>
          </p:cNvSpPr>
          <p:nvPr>
            <p:ph type="body" sz="half" idx="2"/>
          </p:nvPr>
        </p:nvSpPr>
        <p:spPr/>
        <p:txBody>
          <a:bodyPr/>
          <a:lstStyle/>
          <a:p>
            <a:r>
              <a:rPr lang="en-US" dirty="0" smtClean="0"/>
              <a:t>We will look at some best practices for counting these databases.</a:t>
            </a:r>
            <a:endParaRPr lang="en-US" dirty="0"/>
          </a:p>
        </p:txBody>
      </p:sp>
    </p:spTree>
    <p:extLst>
      <p:ext uri="{BB962C8B-B14F-4D97-AF65-F5344CB8AC3E}">
        <p14:creationId xmlns:p14="http://schemas.microsoft.com/office/powerpoint/2010/main" val="391050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1575" y="387178"/>
            <a:ext cx="10206671" cy="4009123"/>
          </a:xfrm>
          <a:prstGeom prst="rect">
            <a:avLst/>
          </a:prstGeom>
        </p:spPr>
      </p:pic>
      <p:pic>
        <p:nvPicPr>
          <p:cNvPr id="3" name="Picture 2"/>
          <p:cNvPicPr>
            <a:picLocks noChangeAspect="1"/>
          </p:cNvPicPr>
          <p:nvPr/>
        </p:nvPicPr>
        <p:blipFill>
          <a:blip r:embed="rId4"/>
          <a:stretch>
            <a:fillRect/>
          </a:stretch>
        </p:blipFill>
        <p:spPr>
          <a:xfrm>
            <a:off x="4656221" y="3106006"/>
            <a:ext cx="7093442" cy="3485439"/>
          </a:xfrm>
          <a:prstGeom prst="rect">
            <a:avLst/>
          </a:prstGeom>
          <a:ln w="63500">
            <a:solidFill>
              <a:schemeClr val="accent1"/>
            </a:solidFill>
          </a:ln>
        </p:spPr>
      </p:pic>
      <p:cxnSp>
        <p:nvCxnSpPr>
          <p:cNvPr id="5" name="Straight Arrow Connector 4"/>
          <p:cNvCxnSpPr/>
          <p:nvPr/>
        </p:nvCxnSpPr>
        <p:spPr>
          <a:xfrm flipH="1">
            <a:off x="7565268" y="4189449"/>
            <a:ext cx="1275348" cy="649562"/>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34716" y="4848725"/>
            <a:ext cx="3477127" cy="984885"/>
          </a:xfrm>
          <a:prstGeom prst="rect">
            <a:avLst/>
          </a:prstGeom>
          <a:noFill/>
        </p:spPr>
        <p:txBody>
          <a:bodyPr wrap="square" rtlCol="0">
            <a:spAutoFit/>
          </a:bodyPr>
          <a:lstStyle/>
          <a:p>
            <a:r>
              <a:rPr lang="en-US" sz="2200" dirty="0" smtClean="0"/>
              <a:t>Ancestry Library Edition:</a:t>
            </a:r>
          </a:p>
          <a:p>
            <a:r>
              <a:rPr lang="en-US" dirty="0" smtClean="0"/>
              <a:t>Use the total of Citation Image &amp; Text from the summary record.</a:t>
            </a:r>
            <a:endParaRPr lang="en-US" dirty="0"/>
          </a:p>
        </p:txBody>
      </p:sp>
    </p:spTree>
    <p:extLst>
      <p:ext uri="{BB962C8B-B14F-4D97-AF65-F5344CB8AC3E}">
        <p14:creationId xmlns:p14="http://schemas.microsoft.com/office/powerpoint/2010/main" val="3010930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2700" y="338638"/>
            <a:ext cx="10677525" cy="4448175"/>
          </a:xfrm>
          <a:prstGeom prst="rect">
            <a:avLst/>
          </a:prstGeom>
        </p:spPr>
      </p:pic>
      <p:pic>
        <p:nvPicPr>
          <p:cNvPr id="2" name="Picture 1"/>
          <p:cNvPicPr>
            <a:picLocks noChangeAspect="1"/>
          </p:cNvPicPr>
          <p:nvPr/>
        </p:nvPicPr>
        <p:blipFill>
          <a:blip r:embed="rId4"/>
          <a:stretch>
            <a:fillRect/>
          </a:stretch>
        </p:blipFill>
        <p:spPr>
          <a:xfrm>
            <a:off x="5029201" y="1875473"/>
            <a:ext cx="6525877" cy="4621580"/>
          </a:xfrm>
          <a:prstGeom prst="rect">
            <a:avLst/>
          </a:prstGeom>
          <a:ln w="63500">
            <a:solidFill>
              <a:schemeClr val="accent1"/>
            </a:solidFill>
          </a:ln>
        </p:spPr>
      </p:pic>
      <p:cxnSp>
        <p:nvCxnSpPr>
          <p:cNvPr id="5" name="Straight Arrow Connector 4"/>
          <p:cNvCxnSpPr/>
          <p:nvPr/>
        </p:nvCxnSpPr>
        <p:spPr>
          <a:xfrm>
            <a:off x="6268453" y="4125076"/>
            <a:ext cx="2334126" cy="1323473"/>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602579" y="2695074"/>
            <a:ext cx="1278731" cy="3188367"/>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52387" y="5245767"/>
            <a:ext cx="3477127" cy="984885"/>
          </a:xfrm>
          <a:prstGeom prst="rect">
            <a:avLst/>
          </a:prstGeom>
          <a:noFill/>
        </p:spPr>
        <p:txBody>
          <a:bodyPr wrap="square" rtlCol="0">
            <a:spAutoFit/>
          </a:bodyPr>
          <a:lstStyle/>
          <a:p>
            <a:r>
              <a:rPr lang="en-US" sz="2200" dirty="0" smtClean="0"/>
              <a:t>Heritage Quest:</a:t>
            </a:r>
          </a:p>
          <a:p>
            <a:r>
              <a:rPr lang="en-US" dirty="0" smtClean="0"/>
              <a:t>Use the total Citation Abstracts from the summary record.</a:t>
            </a:r>
            <a:endParaRPr lang="en-US" dirty="0"/>
          </a:p>
        </p:txBody>
      </p:sp>
    </p:spTree>
    <p:extLst>
      <p:ext uri="{BB962C8B-B14F-4D97-AF65-F5344CB8AC3E}">
        <p14:creationId xmlns:p14="http://schemas.microsoft.com/office/powerpoint/2010/main" val="398159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4845" y="426563"/>
            <a:ext cx="9905998" cy="1905000"/>
          </a:xfrm>
        </p:spPr>
        <p:txBody>
          <a:bodyPr/>
          <a:lstStyle/>
          <a:p>
            <a:r>
              <a:rPr lang="en-US" dirty="0" smtClean="0"/>
              <a:t>Popular databases</a:t>
            </a:r>
            <a:endParaRPr lang="en-US" dirty="0"/>
          </a:p>
        </p:txBody>
      </p:sp>
      <p:sp>
        <p:nvSpPr>
          <p:cNvPr id="6" name="Text Placeholder 5"/>
          <p:cNvSpPr>
            <a:spLocks noGrp="1"/>
          </p:cNvSpPr>
          <p:nvPr>
            <p:ph type="body" idx="1"/>
          </p:nvPr>
        </p:nvSpPr>
        <p:spPr>
          <a:xfrm>
            <a:off x="707554" y="2677915"/>
            <a:ext cx="3196899" cy="685800"/>
          </a:xfrm>
        </p:spPr>
        <p:txBody>
          <a:bodyPr/>
          <a:lstStyle/>
          <a:p>
            <a:r>
              <a:rPr lang="en-US" dirty="0" smtClean="0"/>
              <a:t>Rocket languages	</a:t>
            </a:r>
            <a:endParaRPr lang="en-US" dirty="0"/>
          </a:p>
        </p:txBody>
      </p:sp>
      <p:sp>
        <p:nvSpPr>
          <p:cNvPr id="9" name="Text Placeholder 8"/>
          <p:cNvSpPr>
            <a:spLocks noGrp="1"/>
          </p:cNvSpPr>
          <p:nvPr>
            <p:ph type="body" sz="half" idx="15"/>
          </p:nvPr>
        </p:nvSpPr>
        <p:spPr>
          <a:xfrm>
            <a:off x="721896" y="3360263"/>
            <a:ext cx="3614758" cy="2430936"/>
          </a:xfrm>
        </p:spPr>
        <p:txBody>
          <a:bodyPr>
            <a:normAutofit/>
          </a:bodyPr>
          <a:lstStyle/>
          <a:p>
            <a:r>
              <a:rPr lang="en-US" sz="2000" dirty="0" smtClean="0"/>
              <a:t>Tests/Tutorials/eBooks/Courses added</a:t>
            </a:r>
            <a:endParaRPr lang="en-US" sz="2000" dirty="0"/>
          </a:p>
        </p:txBody>
      </p:sp>
      <p:sp>
        <p:nvSpPr>
          <p:cNvPr id="7" name="Text Placeholder 6"/>
          <p:cNvSpPr>
            <a:spLocks noGrp="1"/>
          </p:cNvSpPr>
          <p:nvPr>
            <p:ph type="body" sz="quarter" idx="3"/>
          </p:nvPr>
        </p:nvSpPr>
        <p:spPr/>
        <p:txBody>
          <a:bodyPr/>
          <a:lstStyle/>
          <a:p>
            <a:r>
              <a:rPr lang="en-US" dirty="0" smtClean="0"/>
              <a:t>Cypress resume</a:t>
            </a:r>
            <a:endParaRPr lang="en-US" dirty="0"/>
          </a:p>
        </p:txBody>
      </p:sp>
      <p:sp>
        <p:nvSpPr>
          <p:cNvPr id="10" name="Text Placeholder 9"/>
          <p:cNvSpPr>
            <a:spLocks noGrp="1"/>
          </p:cNvSpPr>
          <p:nvPr>
            <p:ph type="body" sz="half" idx="16"/>
          </p:nvPr>
        </p:nvSpPr>
        <p:spPr/>
        <p:txBody>
          <a:bodyPr>
            <a:normAutofit/>
          </a:bodyPr>
          <a:lstStyle/>
          <a:p>
            <a:r>
              <a:rPr lang="en-US" sz="2000" dirty="0" smtClean="0"/>
              <a:t>Sessions</a:t>
            </a:r>
            <a:endParaRPr lang="en-US" sz="2000" dirty="0"/>
          </a:p>
        </p:txBody>
      </p:sp>
      <p:sp>
        <p:nvSpPr>
          <p:cNvPr id="8" name="Text Placeholder 7"/>
          <p:cNvSpPr>
            <a:spLocks noGrp="1"/>
          </p:cNvSpPr>
          <p:nvPr>
            <p:ph type="body" sz="quarter" idx="13"/>
          </p:nvPr>
        </p:nvSpPr>
        <p:spPr>
          <a:xfrm>
            <a:off x="7852442" y="2674463"/>
            <a:ext cx="3794126" cy="685800"/>
          </a:xfrm>
        </p:spPr>
        <p:txBody>
          <a:bodyPr/>
          <a:lstStyle/>
          <a:p>
            <a:r>
              <a:rPr lang="en-US" dirty="0" smtClean="0"/>
              <a:t>Gale Virtual Libraries (&amp; other Gale databases)</a:t>
            </a:r>
            <a:endParaRPr lang="en-US" dirty="0"/>
          </a:p>
        </p:txBody>
      </p:sp>
      <p:sp>
        <p:nvSpPr>
          <p:cNvPr id="11" name="Text Placeholder 10"/>
          <p:cNvSpPr>
            <a:spLocks noGrp="1"/>
          </p:cNvSpPr>
          <p:nvPr>
            <p:ph type="body" sz="half" idx="17"/>
          </p:nvPr>
        </p:nvSpPr>
        <p:spPr/>
        <p:txBody>
          <a:bodyPr>
            <a:normAutofit/>
          </a:bodyPr>
          <a:lstStyle/>
          <a:p>
            <a:r>
              <a:rPr lang="en-US" sz="2000" dirty="0" smtClean="0"/>
              <a:t>Record views</a:t>
            </a:r>
            <a:endParaRPr lang="en-US" sz="2000" dirty="0"/>
          </a:p>
        </p:txBody>
      </p:sp>
    </p:spTree>
    <p:extLst>
      <p:ext uri="{BB962C8B-B14F-4D97-AF65-F5344CB8AC3E}">
        <p14:creationId xmlns:p14="http://schemas.microsoft.com/office/powerpoint/2010/main" val="410557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Popular databases </a:t>
            </a:r>
            <a:endParaRPr lang="en-US" dirty="0"/>
          </a:p>
        </p:txBody>
      </p:sp>
      <p:sp>
        <p:nvSpPr>
          <p:cNvPr id="6" name="Text Placeholder 5"/>
          <p:cNvSpPr>
            <a:spLocks noGrp="1"/>
          </p:cNvSpPr>
          <p:nvPr>
            <p:ph type="body" idx="1"/>
          </p:nvPr>
        </p:nvSpPr>
        <p:spPr/>
        <p:txBody>
          <a:bodyPr/>
          <a:lstStyle/>
          <a:p>
            <a:r>
              <a:rPr lang="en-US" dirty="0" smtClean="0"/>
              <a:t>World Book Online</a:t>
            </a:r>
            <a:endParaRPr lang="en-US" dirty="0"/>
          </a:p>
        </p:txBody>
      </p:sp>
      <p:sp>
        <p:nvSpPr>
          <p:cNvPr id="9" name="Text Placeholder 8"/>
          <p:cNvSpPr>
            <a:spLocks noGrp="1"/>
          </p:cNvSpPr>
          <p:nvPr>
            <p:ph type="body" sz="half" idx="15"/>
          </p:nvPr>
        </p:nvSpPr>
        <p:spPr/>
        <p:txBody>
          <a:bodyPr>
            <a:normAutofit/>
          </a:bodyPr>
          <a:lstStyle/>
          <a:p>
            <a:r>
              <a:rPr lang="en-US" sz="2000" dirty="0" smtClean="0"/>
              <a:t>Content Views*</a:t>
            </a:r>
            <a:endParaRPr lang="en-US" sz="2000" dirty="0"/>
          </a:p>
        </p:txBody>
      </p:sp>
      <p:sp>
        <p:nvSpPr>
          <p:cNvPr id="7" name="Text Placeholder 6"/>
          <p:cNvSpPr>
            <a:spLocks noGrp="1"/>
          </p:cNvSpPr>
          <p:nvPr>
            <p:ph type="body" sz="quarter" idx="3"/>
          </p:nvPr>
        </p:nvSpPr>
        <p:spPr/>
        <p:txBody>
          <a:bodyPr/>
          <a:lstStyle/>
          <a:p>
            <a:r>
              <a:rPr lang="en-US" dirty="0" smtClean="0"/>
              <a:t>zinio</a:t>
            </a:r>
            <a:endParaRPr lang="en-US" dirty="0"/>
          </a:p>
        </p:txBody>
      </p:sp>
      <p:sp>
        <p:nvSpPr>
          <p:cNvPr id="10" name="Text Placeholder 9"/>
          <p:cNvSpPr>
            <a:spLocks noGrp="1"/>
          </p:cNvSpPr>
          <p:nvPr>
            <p:ph type="body" sz="half" idx="16"/>
          </p:nvPr>
        </p:nvSpPr>
        <p:spPr/>
        <p:txBody>
          <a:bodyPr>
            <a:normAutofit/>
          </a:bodyPr>
          <a:lstStyle/>
          <a:p>
            <a:r>
              <a:rPr lang="en-US" sz="2000" dirty="0" smtClean="0"/>
              <a:t>Number of checkouts. (This is what </a:t>
            </a:r>
            <a:r>
              <a:rPr lang="en-US" sz="2000" dirty="0" err="1" smtClean="0"/>
              <a:t>Zinio</a:t>
            </a:r>
            <a:r>
              <a:rPr lang="en-US" sz="2000" dirty="0" smtClean="0"/>
              <a:t> calls this—these are not traditional circulation, as users can keep the downloaded periodical indefinitely.)</a:t>
            </a:r>
            <a:endParaRPr lang="en-US" sz="2000" dirty="0"/>
          </a:p>
        </p:txBody>
      </p:sp>
      <p:sp>
        <p:nvSpPr>
          <p:cNvPr id="8" name="Text Placeholder 7"/>
          <p:cNvSpPr>
            <a:spLocks noGrp="1"/>
          </p:cNvSpPr>
          <p:nvPr>
            <p:ph type="body" sz="quarter" idx="13"/>
          </p:nvPr>
        </p:nvSpPr>
        <p:spPr/>
        <p:txBody>
          <a:bodyPr/>
          <a:lstStyle/>
          <a:p>
            <a:r>
              <a:rPr lang="en-US" dirty="0" smtClean="0"/>
              <a:t>ProQuest Databases</a:t>
            </a:r>
            <a:endParaRPr lang="en-US" dirty="0"/>
          </a:p>
        </p:txBody>
      </p:sp>
      <p:sp>
        <p:nvSpPr>
          <p:cNvPr id="11" name="Text Placeholder 10"/>
          <p:cNvSpPr>
            <a:spLocks noGrp="1"/>
          </p:cNvSpPr>
          <p:nvPr>
            <p:ph type="body" sz="half" idx="17"/>
          </p:nvPr>
        </p:nvSpPr>
        <p:spPr/>
        <p:txBody>
          <a:bodyPr>
            <a:normAutofit/>
          </a:bodyPr>
          <a:lstStyle/>
          <a:p>
            <a:r>
              <a:rPr lang="en-US" sz="2000" dirty="0" smtClean="0"/>
              <a:t>Record Views</a:t>
            </a:r>
            <a:endParaRPr lang="en-US" sz="2000" dirty="0"/>
          </a:p>
        </p:txBody>
      </p:sp>
    </p:spTree>
    <p:extLst>
      <p:ext uri="{BB962C8B-B14F-4D97-AF65-F5344CB8AC3E}">
        <p14:creationId xmlns:p14="http://schemas.microsoft.com/office/powerpoint/2010/main" val="755766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414587" y="377952"/>
            <a:ext cx="7573261" cy="5937123"/>
          </a:xfrm>
          <a:prstGeom prst="rect">
            <a:avLst/>
          </a:prstGeom>
        </p:spPr>
      </p:pic>
    </p:spTree>
    <p:extLst>
      <p:ext uri="{BB962C8B-B14F-4D97-AF65-F5344CB8AC3E}">
        <p14:creationId xmlns:p14="http://schemas.microsoft.com/office/powerpoint/2010/main" val="29495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30183" y="917448"/>
            <a:ext cx="7439025" cy="1219200"/>
          </a:xfrm>
          <a:prstGeom prst="rect">
            <a:avLst/>
          </a:prstGeom>
        </p:spPr>
      </p:pic>
      <p:sp>
        <p:nvSpPr>
          <p:cNvPr id="3" name="TextBox 2"/>
          <p:cNvSpPr txBox="1"/>
          <p:nvPr/>
        </p:nvSpPr>
        <p:spPr>
          <a:xfrm>
            <a:off x="1231392" y="2767584"/>
            <a:ext cx="9729216" cy="2400657"/>
          </a:xfrm>
          <a:prstGeom prst="rect">
            <a:avLst/>
          </a:prstGeom>
          <a:noFill/>
        </p:spPr>
        <p:txBody>
          <a:bodyPr wrap="square" rtlCol="0">
            <a:spAutoFit/>
          </a:bodyPr>
          <a:lstStyle/>
          <a:p>
            <a:r>
              <a:rPr lang="en-US" sz="2500" b="1" dirty="0" smtClean="0"/>
              <a:t>Remember that your goal is to count:</a:t>
            </a:r>
          </a:p>
          <a:p>
            <a:endParaRPr lang="en-US" sz="2500" dirty="0" smtClean="0"/>
          </a:p>
          <a:p>
            <a:r>
              <a:rPr lang="en-US" sz="2500" dirty="0" smtClean="0"/>
              <a:t>“The number of full-content units or descriptive records examined, downloaded, or otherwise supplied to the user, from online library resources that require user authentication but to not have a circulation period.”</a:t>
            </a:r>
            <a:endParaRPr lang="en-US" sz="2500" dirty="0"/>
          </a:p>
        </p:txBody>
      </p:sp>
    </p:spTree>
    <p:extLst>
      <p:ext uri="{BB962C8B-B14F-4D97-AF65-F5344CB8AC3E}">
        <p14:creationId xmlns:p14="http://schemas.microsoft.com/office/powerpoint/2010/main" val="384521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8" y="457200"/>
            <a:ext cx="10539211" cy="1143000"/>
          </a:xfrm>
        </p:spPr>
        <p:txBody>
          <a:bodyPr>
            <a:normAutofit/>
          </a:bodyPr>
          <a:lstStyle/>
          <a:p>
            <a:r>
              <a:rPr lang="en-US" dirty="0" smtClean="0"/>
              <a:t>What is this survey and who makes it?</a:t>
            </a:r>
            <a:endParaRPr lang="en-US" dirty="0"/>
          </a:p>
        </p:txBody>
      </p:sp>
      <p:sp>
        <p:nvSpPr>
          <p:cNvPr id="3" name="Content Placeholder 2"/>
          <p:cNvSpPr>
            <a:spLocks noGrp="1"/>
          </p:cNvSpPr>
          <p:nvPr>
            <p:ph idx="1"/>
          </p:nvPr>
        </p:nvSpPr>
        <p:spPr>
          <a:xfrm>
            <a:off x="922638" y="1787611"/>
            <a:ext cx="10659762" cy="4338553"/>
          </a:xfrm>
        </p:spPr>
        <p:txBody>
          <a:bodyPr>
            <a:normAutofit/>
          </a:bodyPr>
          <a:lstStyle/>
          <a:p>
            <a:r>
              <a:rPr lang="en-US" dirty="0" smtClean="0"/>
              <a:t>IMLS is the primary source for federal support for libraries and museums. This survey helps to compile the research they do to help us deliver valuable services. </a:t>
            </a:r>
          </a:p>
          <a:p>
            <a:r>
              <a:rPr lang="en-US" dirty="0" smtClean="0"/>
              <a:t>States report their data to IMLS via the Public Library Survey Web Portal, which is run by the American Institute for Research (AIR), who does the final data aggregation. </a:t>
            </a:r>
          </a:p>
          <a:p>
            <a:r>
              <a:rPr lang="en-US" dirty="0" smtClean="0"/>
              <a:t>Use the data to help you look at your library’s functions from year to year.</a:t>
            </a:r>
          </a:p>
          <a:p>
            <a:r>
              <a:rPr lang="en-US" dirty="0" smtClean="0"/>
              <a:t>Look at the inputs (dollars, staff time, etc.) and outputs (number of circulations, visitors, etc.) as a starting point to see if you’re meeting your goals.</a:t>
            </a:r>
            <a:endParaRPr lang="en-US" dirty="0"/>
          </a:p>
        </p:txBody>
      </p:sp>
    </p:spTree>
    <p:extLst>
      <p:ext uri="{BB962C8B-B14F-4D97-AF65-F5344CB8AC3E}">
        <p14:creationId xmlns:p14="http://schemas.microsoft.com/office/powerpoint/2010/main" val="3074851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4913" y="1384934"/>
            <a:ext cx="11469883" cy="2980739"/>
          </a:xfrm>
          <a:prstGeom prst="rect">
            <a:avLst/>
          </a:prstGeom>
        </p:spPr>
      </p:pic>
      <p:sp>
        <p:nvSpPr>
          <p:cNvPr id="3" name="TextBox 2"/>
          <p:cNvSpPr txBox="1"/>
          <p:nvPr/>
        </p:nvSpPr>
        <p:spPr>
          <a:xfrm>
            <a:off x="1083212" y="731520"/>
            <a:ext cx="9495693" cy="523220"/>
          </a:xfrm>
          <a:prstGeom prst="rect">
            <a:avLst/>
          </a:prstGeom>
          <a:noFill/>
        </p:spPr>
        <p:txBody>
          <a:bodyPr wrap="square" rtlCol="0">
            <a:spAutoFit/>
          </a:bodyPr>
          <a:lstStyle/>
          <a:p>
            <a:r>
              <a:rPr lang="en-US" sz="2800" dirty="0" smtClean="0"/>
              <a:t>What your records might look like:</a:t>
            </a:r>
            <a:endParaRPr lang="en-US" sz="2800" dirty="0"/>
          </a:p>
        </p:txBody>
      </p:sp>
      <p:sp>
        <p:nvSpPr>
          <p:cNvPr id="4" name="Oval 3"/>
          <p:cNvSpPr/>
          <p:nvPr/>
        </p:nvSpPr>
        <p:spPr>
          <a:xfrm>
            <a:off x="8900160" y="3679941"/>
            <a:ext cx="2301240" cy="572019"/>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0" y="5166360"/>
            <a:ext cx="6888480" cy="523220"/>
          </a:xfrm>
          <a:prstGeom prst="rect">
            <a:avLst/>
          </a:prstGeom>
          <a:noFill/>
        </p:spPr>
        <p:txBody>
          <a:bodyPr wrap="square" rtlCol="0">
            <a:spAutoFit/>
          </a:bodyPr>
          <a:lstStyle/>
          <a:p>
            <a:r>
              <a:rPr lang="en-US" sz="2800" dirty="0" smtClean="0"/>
              <a:t>This is the number you’ll report.</a:t>
            </a:r>
            <a:endParaRPr lang="en-US" sz="2800" dirty="0"/>
          </a:p>
        </p:txBody>
      </p:sp>
      <p:cxnSp>
        <p:nvCxnSpPr>
          <p:cNvPr id="7" name="Straight Arrow Connector 6"/>
          <p:cNvCxnSpPr/>
          <p:nvPr/>
        </p:nvCxnSpPr>
        <p:spPr>
          <a:xfrm flipV="1">
            <a:off x="8061960" y="4251960"/>
            <a:ext cx="1386840" cy="892127"/>
          </a:xfrm>
          <a:prstGeom prst="straightConnector1">
            <a:avLst/>
          </a:prstGeom>
          <a:ln w="1016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19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electronic material</a:t>
            </a:r>
            <a:endParaRPr lang="en-US" dirty="0"/>
          </a:p>
        </p:txBody>
      </p:sp>
      <p:sp>
        <p:nvSpPr>
          <p:cNvPr id="3" name="Content Placeholder 2"/>
          <p:cNvSpPr>
            <a:spLocks noGrp="1"/>
          </p:cNvSpPr>
          <p:nvPr>
            <p:ph idx="1"/>
          </p:nvPr>
        </p:nvSpPr>
        <p:spPr>
          <a:xfrm>
            <a:off x="5240421" y="1037834"/>
            <a:ext cx="5891209" cy="5198534"/>
          </a:xfrm>
        </p:spPr>
        <p:txBody>
          <a:bodyPr>
            <a:normAutofit/>
          </a:bodyPr>
          <a:lstStyle/>
          <a:p>
            <a:pPr marL="0" indent="0">
              <a:buNone/>
            </a:pPr>
            <a:r>
              <a:rPr lang="en-US" dirty="0"/>
              <a:t>Electronic Materials are materials that are distributed digitally online and can be accessed via a computer, the Internet, or a portable device such as an e-book reader. Types of electronic materials include e-books and downloadable electronic video and audio files. Electronic materials packaged together as a unit and checked out as a unit are counted as one use.  </a:t>
            </a:r>
            <a:r>
              <a:rPr lang="en-US" u="sng" dirty="0"/>
              <a:t>Include circulation only for items </a:t>
            </a:r>
            <a:r>
              <a:rPr lang="en-US" b="1" u="sng" dirty="0"/>
              <a:t>that require a user </a:t>
            </a:r>
            <a:r>
              <a:rPr lang="en-US" b="1" u="sng" dirty="0" smtClean="0"/>
              <a:t>authentication </a:t>
            </a:r>
            <a:r>
              <a:rPr lang="en-US" b="1" u="sng" dirty="0"/>
              <a:t>and have a </a:t>
            </a:r>
            <a:r>
              <a:rPr lang="en-US" u="sng" dirty="0"/>
              <a:t>limited period of use. </a:t>
            </a:r>
          </a:p>
        </p:txBody>
      </p:sp>
      <p:sp>
        <p:nvSpPr>
          <p:cNvPr id="4" name="Text Placeholder 3"/>
          <p:cNvSpPr>
            <a:spLocks noGrp="1"/>
          </p:cNvSpPr>
          <p:nvPr>
            <p:ph type="body" sz="half" idx="2"/>
          </p:nvPr>
        </p:nvSpPr>
        <p:spPr/>
        <p:txBody>
          <a:bodyPr/>
          <a:lstStyle/>
          <a:p>
            <a:r>
              <a:rPr lang="en-US" dirty="0" smtClean="0"/>
              <a:t>This was formerly E-Circulation</a:t>
            </a:r>
          </a:p>
          <a:p>
            <a:r>
              <a:rPr lang="en-US" dirty="0" smtClean="0"/>
              <a:t>Change Rationale:</a:t>
            </a:r>
          </a:p>
          <a:p>
            <a:r>
              <a:rPr lang="en-US" i="1" dirty="0"/>
              <a:t>This </a:t>
            </a:r>
            <a:r>
              <a:rPr lang="en-US" i="1" dirty="0" smtClean="0"/>
              <a:t>change </a:t>
            </a:r>
            <a:r>
              <a:rPr lang="en-US" i="1" dirty="0"/>
              <a:t>clarifies language in this element, which was approved last year. </a:t>
            </a:r>
            <a:endParaRPr lang="en-US" dirty="0"/>
          </a:p>
          <a:p>
            <a:endParaRPr lang="en-US" dirty="0"/>
          </a:p>
        </p:txBody>
      </p:sp>
    </p:spTree>
    <p:extLst>
      <p:ext uri="{BB962C8B-B14F-4D97-AF65-F5344CB8AC3E}">
        <p14:creationId xmlns:p14="http://schemas.microsoft.com/office/powerpoint/2010/main" val="328895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content use</a:t>
            </a:r>
            <a:endParaRPr lang="en-US" dirty="0"/>
          </a:p>
        </p:txBody>
      </p:sp>
      <p:sp>
        <p:nvSpPr>
          <p:cNvPr id="3" name="Content Placeholder 2"/>
          <p:cNvSpPr>
            <a:spLocks noGrp="1"/>
          </p:cNvSpPr>
          <p:nvPr>
            <p:ph idx="1"/>
          </p:nvPr>
        </p:nvSpPr>
        <p:spPr/>
        <p:txBody>
          <a:bodyPr/>
          <a:lstStyle/>
          <a:p>
            <a:r>
              <a:rPr lang="en-US" i="1" dirty="0"/>
              <a:t>This </a:t>
            </a:r>
            <a:r>
              <a:rPr lang="en-US" i="1" dirty="0" smtClean="0"/>
              <a:t>new </a:t>
            </a:r>
            <a:r>
              <a:rPr lang="en-US" i="1" dirty="0"/>
              <a:t>element </a:t>
            </a:r>
            <a:r>
              <a:rPr lang="en-US" i="1" dirty="0" smtClean="0"/>
              <a:t>is a </a:t>
            </a:r>
            <a:r>
              <a:rPr lang="en-US" i="1" dirty="0"/>
              <a:t>calculated field: the total of 552 Circulation of Electronic Material AND 554 Successful Retrieval of Electronic Information.</a:t>
            </a:r>
            <a:endParaRPr lang="en-US" dirty="0"/>
          </a:p>
        </p:txBody>
      </p:sp>
      <p:sp>
        <p:nvSpPr>
          <p:cNvPr id="4" name="Text Placeholder 3"/>
          <p:cNvSpPr>
            <a:spLocks noGrp="1"/>
          </p:cNvSpPr>
          <p:nvPr>
            <p:ph type="body" sz="half" idx="2"/>
          </p:nvPr>
        </p:nvSpPr>
        <p:spPr/>
        <p:txBody>
          <a:bodyPr/>
          <a:lstStyle/>
          <a:p>
            <a:r>
              <a:rPr lang="en-US" dirty="0" smtClean="0"/>
              <a:t>This will populate automatically!</a:t>
            </a:r>
            <a:endParaRPr lang="en-US" dirty="0"/>
          </a:p>
        </p:txBody>
      </p:sp>
    </p:spTree>
    <p:extLst>
      <p:ext uri="{BB962C8B-B14F-4D97-AF65-F5344CB8AC3E}">
        <p14:creationId xmlns:p14="http://schemas.microsoft.com/office/powerpoint/2010/main" val="418420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circulation of materials</a:t>
            </a:r>
            <a:endParaRPr lang="en-US" dirty="0"/>
          </a:p>
        </p:txBody>
      </p:sp>
      <p:sp>
        <p:nvSpPr>
          <p:cNvPr id="3" name="Content Placeholder 2"/>
          <p:cNvSpPr>
            <a:spLocks noGrp="1"/>
          </p:cNvSpPr>
          <p:nvPr>
            <p:ph idx="1"/>
          </p:nvPr>
        </p:nvSpPr>
        <p:spPr/>
        <p:txBody>
          <a:bodyPr/>
          <a:lstStyle/>
          <a:p>
            <a:r>
              <a:rPr lang="en-US" i="1" dirty="0"/>
              <a:t>This </a:t>
            </a:r>
            <a:r>
              <a:rPr lang="en-US" i="1" dirty="0" smtClean="0"/>
              <a:t>new </a:t>
            </a:r>
            <a:r>
              <a:rPr lang="en-US" i="1" dirty="0"/>
              <a:t>element </a:t>
            </a:r>
            <a:r>
              <a:rPr lang="en-US" i="1" dirty="0" smtClean="0"/>
              <a:t>is a </a:t>
            </a:r>
            <a:r>
              <a:rPr lang="en-US" i="1" dirty="0"/>
              <a:t>calculated field: the total of 5AA Physical Item Circulation, AND 552 Circulation of Electronic Material. </a:t>
            </a:r>
            <a:endParaRPr lang="en-US" dirty="0"/>
          </a:p>
        </p:txBody>
      </p:sp>
      <p:sp>
        <p:nvSpPr>
          <p:cNvPr id="4" name="Text Placeholder 3"/>
          <p:cNvSpPr>
            <a:spLocks noGrp="1"/>
          </p:cNvSpPr>
          <p:nvPr>
            <p:ph type="body" sz="half" idx="2"/>
          </p:nvPr>
        </p:nvSpPr>
        <p:spPr/>
        <p:txBody>
          <a:bodyPr/>
          <a:lstStyle/>
          <a:p>
            <a:r>
              <a:rPr lang="en-US" dirty="0" smtClean="0"/>
              <a:t>This will populate automatically!</a:t>
            </a:r>
          </a:p>
          <a:p>
            <a:endParaRPr lang="en-US" dirty="0"/>
          </a:p>
        </p:txBody>
      </p:sp>
    </p:spTree>
    <p:extLst>
      <p:ext uri="{BB962C8B-B14F-4D97-AF65-F5344CB8AC3E}">
        <p14:creationId xmlns:p14="http://schemas.microsoft.com/office/powerpoint/2010/main" val="293397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collection use	</a:t>
            </a:r>
            <a:endParaRPr lang="en-US" dirty="0"/>
          </a:p>
        </p:txBody>
      </p:sp>
      <p:sp>
        <p:nvSpPr>
          <p:cNvPr id="3" name="Content Placeholder 2"/>
          <p:cNvSpPr>
            <a:spLocks noGrp="1"/>
          </p:cNvSpPr>
          <p:nvPr>
            <p:ph idx="1"/>
          </p:nvPr>
        </p:nvSpPr>
        <p:spPr/>
        <p:txBody>
          <a:bodyPr/>
          <a:lstStyle/>
          <a:p>
            <a:r>
              <a:rPr lang="en-US" i="1" dirty="0"/>
              <a:t>This </a:t>
            </a:r>
            <a:r>
              <a:rPr lang="en-US" i="1" dirty="0" smtClean="0"/>
              <a:t>new </a:t>
            </a:r>
            <a:r>
              <a:rPr lang="en-US" i="1" dirty="0"/>
              <a:t>element </a:t>
            </a:r>
            <a:r>
              <a:rPr lang="en-US" i="1" dirty="0" smtClean="0"/>
              <a:t>is a </a:t>
            </a:r>
            <a:r>
              <a:rPr lang="en-US" i="1" dirty="0"/>
              <a:t>calculated field: the total of 553 Physical Item Circulation, 552 Circulation of Electronic Material AND 554 Successful Retrieval of Electronic Information. </a:t>
            </a:r>
            <a:r>
              <a:rPr lang="en-US" dirty="0"/>
              <a:t> </a:t>
            </a:r>
          </a:p>
          <a:p>
            <a:endParaRPr lang="en-US" dirty="0"/>
          </a:p>
        </p:txBody>
      </p:sp>
      <p:sp>
        <p:nvSpPr>
          <p:cNvPr id="4" name="Text Placeholder 3"/>
          <p:cNvSpPr>
            <a:spLocks noGrp="1"/>
          </p:cNvSpPr>
          <p:nvPr>
            <p:ph type="body" sz="half" idx="2"/>
          </p:nvPr>
        </p:nvSpPr>
        <p:spPr/>
        <p:txBody>
          <a:bodyPr/>
          <a:lstStyle/>
          <a:p>
            <a:r>
              <a:rPr lang="en-US" dirty="0" smtClean="0"/>
              <a:t>And again…this will populate automatically!</a:t>
            </a:r>
            <a:endParaRPr lang="en-US" dirty="0"/>
          </a:p>
        </p:txBody>
      </p:sp>
    </p:spTree>
    <p:extLst>
      <p:ext uri="{BB962C8B-B14F-4D97-AF65-F5344CB8AC3E}">
        <p14:creationId xmlns:p14="http://schemas.microsoft.com/office/powerpoint/2010/main" val="46388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57023" y="1229865"/>
            <a:ext cx="5889567" cy="3923607"/>
          </a:xfrm>
        </p:spPr>
      </p:pic>
      <p:sp>
        <p:nvSpPr>
          <p:cNvPr id="4" name="Text Placeholder 3"/>
          <p:cNvSpPr>
            <a:spLocks noGrp="1"/>
          </p:cNvSpPr>
          <p:nvPr>
            <p:ph type="body" sz="half" idx="2"/>
          </p:nvPr>
        </p:nvSpPr>
        <p:spPr/>
        <p:txBody>
          <a:bodyPr/>
          <a:lstStyle/>
          <a:p>
            <a:r>
              <a:rPr lang="en-US" dirty="0" smtClean="0"/>
              <a:t>The rest of these questions are (pretty much) business as usual. </a:t>
            </a:r>
            <a:endParaRPr lang="en-US" dirty="0"/>
          </a:p>
        </p:txBody>
      </p:sp>
    </p:spTree>
    <p:extLst>
      <p:ext uri="{BB962C8B-B14F-4D97-AF65-F5344CB8AC3E}">
        <p14:creationId xmlns:p14="http://schemas.microsoft.com/office/powerpoint/2010/main" val="33855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Connectivity and other electronic information</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Computers and Wi-Fi:</a:t>
            </a:r>
          </a:p>
          <a:p>
            <a:pPr lvl="1"/>
            <a:r>
              <a:rPr lang="en-US" dirty="0" smtClean="0"/>
              <a:t>Count the computers as usual</a:t>
            </a:r>
          </a:p>
          <a:p>
            <a:pPr lvl="1"/>
            <a:r>
              <a:rPr lang="en-US" dirty="0" smtClean="0"/>
              <a:t>Count your Wi-Fi! This is a valuable piece of information, even if the number is subjective because of different session lengths. </a:t>
            </a:r>
          </a:p>
          <a:p>
            <a:pPr lvl="1"/>
            <a:r>
              <a:rPr lang="en-US" dirty="0" smtClean="0"/>
              <a:t>You can count this without spending a lot of money. </a:t>
            </a:r>
            <a:endParaRPr lang="en-US" dirty="0"/>
          </a:p>
        </p:txBody>
      </p:sp>
      <p:sp>
        <p:nvSpPr>
          <p:cNvPr id="7" name="Content Placeholder 6"/>
          <p:cNvSpPr>
            <a:spLocks noGrp="1"/>
          </p:cNvSpPr>
          <p:nvPr>
            <p:ph sz="half" idx="2"/>
          </p:nvPr>
        </p:nvSpPr>
        <p:spPr/>
        <p:txBody>
          <a:bodyPr>
            <a:normAutofit lnSpcReduction="10000"/>
          </a:bodyPr>
          <a:lstStyle/>
          <a:p>
            <a:r>
              <a:rPr lang="en-US" dirty="0" smtClean="0"/>
              <a:t>Use of Public Access Computers in the Library System:</a:t>
            </a:r>
          </a:p>
          <a:p>
            <a:pPr lvl="1"/>
            <a:r>
              <a:rPr lang="en-US" dirty="0" smtClean="0"/>
              <a:t>Don’t forget to do your surveys! At least once a year is necessary, but you’ll get better numbers if you do this more often.</a:t>
            </a:r>
          </a:p>
          <a:p>
            <a:pPr lvl="1"/>
            <a:r>
              <a:rPr lang="en-US" dirty="0" smtClean="0"/>
              <a:t>Don’t do percentages. Just do a straight count and multiply by the number of weeks you need to.</a:t>
            </a:r>
            <a:endParaRPr lang="en-US" dirty="0"/>
          </a:p>
        </p:txBody>
      </p:sp>
    </p:spTree>
    <p:extLst>
      <p:ext uri="{BB962C8B-B14F-4D97-AF65-F5344CB8AC3E}">
        <p14:creationId xmlns:p14="http://schemas.microsoft.com/office/powerpoint/2010/main" val="554183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2743200"/>
          </a:xfrm>
        </p:spPr>
        <p:txBody>
          <a:bodyPr/>
          <a:lstStyle/>
          <a:p>
            <a:r>
              <a:rPr lang="en-US" dirty="0" smtClean="0"/>
              <a:t>Outlet information and administrative boards</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865" b="2865"/>
          <a:stretch>
            <a:fillRect/>
          </a:stretch>
        </p:blipFill>
        <p:spPr/>
      </p:pic>
    </p:spTree>
    <p:extLst>
      <p:ext uri="{BB962C8B-B14F-4D97-AF65-F5344CB8AC3E}">
        <p14:creationId xmlns:p14="http://schemas.microsoft.com/office/powerpoint/2010/main" val="411615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Deadlines/ schedule</a:t>
            </a:r>
            <a:endParaRPr lang="en-US" dirty="0"/>
          </a:p>
        </p:txBody>
      </p:sp>
      <p:sp>
        <p:nvSpPr>
          <p:cNvPr id="6" name="Content Placeholder 5"/>
          <p:cNvSpPr>
            <a:spLocks noGrp="1"/>
          </p:cNvSpPr>
          <p:nvPr>
            <p:ph idx="1"/>
          </p:nvPr>
        </p:nvSpPr>
        <p:spPr>
          <a:xfrm>
            <a:off x="5156200" y="2424544"/>
            <a:ext cx="5891209" cy="3366655"/>
          </a:xfrm>
        </p:spPr>
        <p:txBody>
          <a:bodyPr>
            <a:normAutofit fontScale="92500" lnSpcReduction="20000"/>
          </a:bodyPr>
          <a:lstStyle/>
          <a:p>
            <a:r>
              <a:rPr lang="en-US" dirty="0" smtClean="0"/>
              <a:t>October 3: Annual Statistical Report opens</a:t>
            </a:r>
          </a:p>
          <a:p>
            <a:pPr lvl="1"/>
            <a:r>
              <a:rPr lang="en-US" dirty="0" smtClean="0"/>
              <a:t>Webinar will be October 3 at 10:00 a.m.</a:t>
            </a:r>
          </a:p>
          <a:p>
            <a:r>
              <a:rPr lang="en-US" dirty="0" smtClean="0"/>
              <a:t>December 1: Deadline for submitting report</a:t>
            </a:r>
          </a:p>
          <a:p>
            <a:pPr lvl="1"/>
            <a:r>
              <a:rPr lang="en-US" dirty="0" smtClean="0"/>
              <a:t>Certification letter</a:t>
            </a:r>
          </a:p>
          <a:p>
            <a:pPr lvl="1"/>
            <a:r>
              <a:rPr lang="en-US" dirty="0" smtClean="0"/>
              <a:t>You must go in and “SUBMIT” the report.</a:t>
            </a:r>
          </a:p>
          <a:p>
            <a:r>
              <a:rPr lang="en-US" dirty="0" smtClean="0"/>
              <a:t>February 13: “Drop dead” date. </a:t>
            </a:r>
          </a:p>
          <a:p>
            <a:r>
              <a:rPr lang="en-US" dirty="0" smtClean="0"/>
              <a:t>May 12: Rough draft of report tables will be sent out to all libraries</a:t>
            </a:r>
          </a:p>
          <a:p>
            <a:endParaRPr lang="en-US" dirty="0"/>
          </a:p>
        </p:txBody>
      </p:sp>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12704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522" y="5529765"/>
            <a:ext cx="10433015" cy="819355"/>
          </a:xfrm>
        </p:spPr>
        <p:txBody>
          <a:bodyPr>
            <a:normAutofit fontScale="90000"/>
          </a:bodyPr>
          <a:lstStyle/>
          <a:p>
            <a:r>
              <a:rPr lang="en-US" dirty="0" smtClean="0"/>
              <a:t>Don’t forget to print and send your certification letter.</a:t>
            </a:r>
            <a:endParaRPr lang="en-US" dirty="0"/>
          </a:p>
        </p:txBody>
      </p:sp>
      <p:pic>
        <p:nvPicPr>
          <p:cNvPr id="6" name="Picture 5"/>
          <p:cNvPicPr>
            <a:picLocks noChangeAspect="1"/>
          </p:cNvPicPr>
          <p:nvPr/>
        </p:nvPicPr>
        <p:blipFill>
          <a:blip r:embed="rId2"/>
          <a:stretch>
            <a:fillRect/>
          </a:stretch>
        </p:blipFill>
        <p:spPr>
          <a:xfrm>
            <a:off x="1662905" y="508836"/>
            <a:ext cx="8867775" cy="4781550"/>
          </a:xfrm>
          <a:prstGeom prst="rect">
            <a:avLst/>
          </a:prstGeom>
        </p:spPr>
      </p:pic>
    </p:spTree>
    <p:extLst>
      <p:ext uri="{BB962C8B-B14F-4D97-AF65-F5344CB8AC3E}">
        <p14:creationId xmlns:p14="http://schemas.microsoft.com/office/powerpoint/2010/main" val="13570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workshop</a:t>
            </a:r>
            <a:endParaRPr lang="en-US" dirty="0"/>
          </a:p>
        </p:txBody>
      </p:sp>
      <p:sp>
        <p:nvSpPr>
          <p:cNvPr id="3" name="Content Placeholder 2"/>
          <p:cNvSpPr>
            <a:spLocks noGrp="1"/>
          </p:cNvSpPr>
          <p:nvPr>
            <p:ph sz="half" idx="2"/>
          </p:nvPr>
        </p:nvSpPr>
        <p:spPr>
          <a:xfrm>
            <a:off x="1531115" y="2241434"/>
            <a:ext cx="5672566" cy="3610726"/>
          </a:xfrm>
        </p:spPr>
        <p:txBody>
          <a:bodyPr>
            <a:normAutofit lnSpcReduction="10000"/>
          </a:bodyPr>
          <a:lstStyle/>
          <a:p>
            <a:r>
              <a:rPr lang="en-US" sz="2000" dirty="0" smtClean="0"/>
              <a:t>General Changes to the reporting process</a:t>
            </a:r>
          </a:p>
          <a:p>
            <a:r>
              <a:rPr lang="en-US" sz="2000" dirty="0" smtClean="0"/>
              <a:t>This year’s report</a:t>
            </a:r>
          </a:p>
          <a:p>
            <a:pPr lvl="1"/>
            <a:r>
              <a:rPr lang="en-US" sz="1600" u="sng" dirty="0" smtClean="0"/>
              <a:t>Pre-filled or locked</a:t>
            </a:r>
            <a:r>
              <a:rPr lang="en-US" sz="1600" dirty="0" smtClean="0"/>
              <a:t> items</a:t>
            </a:r>
            <a:endParaRPr lang="en-US" sz="1600" dirty="0"/>
          </a:p>
          <a:p>
            <a:pPr lvl="1"/>
            <a:r>
              <a:rPr lang="en-US" sz="1600" dirty="0" smtClean="0"/>
              <a:t>Items that I will populate for you</a:t>
            </a:r>
          </a:p>
          <a:p>
            <a:pPr lvl="1"/>
            <a:r>
              <a:rPr lang="en-US" sz="1600" dirty="0"/>
              <a:t>Changes to the current definitions</a:t>
            </a:r>
          </a:p>
          <a:p>
            <a:pPr lvl="1"/>
            <a:r>
              <a:rPr lang="en-US" sz="1600" dirty="0" smtClean="0"/>
              <a:t>New items </a:t>
            </a:r>
          </a:p>
          <a:p>
            <a:r>
              <a:rPr lang="en-US" sz="2000" dirty="0" smtClean="0"/>
              <a:t>Best practices for answering questions.</a:t>
            </a:r>
          </a:p>
          <a:p>
            <a:r>
              <a:rPr lang="en-US" sz="2000" dirty="0" smtClean="0"/>
              <a:t>Using your statistics in presentations to funding authorities</a:t>
            </a:r>
          </a:p>
          <a:p>
            <a:pPr marL="0" indent="0">
              <a:buNone/>
            </a:pPr>
            <a:endParaRPr lang="en-US" dirty="0"/>
          </a:p>
        </p:txBody>
      </p:sp>
    </p:spTree>
    <p:extLst>
      <p:ext uri="{BB962C8B-B14F-4D97-AF65-F5344CB8AC3E}">
        <p14:creationId xmlns:p14="http://schemas.microsoft.com/office/powerpoint/2010/main" val="3913816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37" y="5717828"/>
            <a:ext cx="9912355" cy="819355"/>
          </a:xfrm>
        </p:spPr>
        <p:txBody>
          <a:bodyPr/>
          <a:lstStyle/>
          <a:p>
            <a:r>
              <a:rPr lang="en-US" dirty="0" smtClean="0"/>
              <a:t>Submitting your report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823" y="202265"/>
            <a:ext cx="8005782" cy="5589784"/>
          </a:xfrm>
          <a:prstGeom prst="rect">
            <a:avLst/>
          </a:prstGeom>
        </p:spPr>
      </p:pic>
    </p:spTree>
    <p:extLst>
      <p:ext uri="{BB962C8B-B14F-4D97-AF65-F5344CB8AC3E}">
        <p14:creationId xmlns:p14="http://schemas.microsoft.com/office/powerpoint/2010/main" val="353596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your statistics</a:t>
            </a:r>
            <a:endParaRPr lang="en-US" dirty="0"/>
          </a:p>
        </p:txBody>
      </p:sp>
      <p:sp>
        <p:nvSpPr>
          <p:cNvPr id="3" name="Subtitle 2"/>
          <p:cNvSpPr>
            <a:spLocks noGrp="1"/>
          </p:cNvSpPr>
          <p:nvPr>
            <p:ph type="subTitle" idx="1"/>
          </p:nvPr>
        </p:nvSpPr>
        <p:spPr/>
        <p:txBody>
          <a:bodyPr/>
          <a:lstStyle/>
          <a:p>
            <a:r>
              <a:rPr lang="en-US" dirty="0" smtClean="0"/>
              <a:t>Part II</a:t>
            </a:r>
            <a:endParaRPr lang="en-US" dirty="0"/>
          </a:p>
        </p:txBody>
      </p:sp>
    </p:spTree>
    <p:extLst>
      <p:ext uri="{BB962C8B-B14F-4D97-AF65-F5344CB8AC3E}">
        <p14:creationId xmlns:p14="http://schemas.microsoft.com/office/powerpoint/2010/main" val="140257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from the field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478" y="1847706"/>
            <a:ext cx="5894457" cy="3929638"/>
          </a:xfrm>
          <a:prstGeom prst="rect">
            <a:avLst/>
          </a:prstGeom>
        </p:spPr>
      </p:pic>
    </p:spTree>
    <p:extLst>
      <p:ext uri="{BB962C8B-B14F-4D97-AF65-F5344CB8AC3E}">
        <p14:creationId xmlns:p14="http://schemas.microsoft.com/office/powerpoint/2010/main" val="184181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sources of information</a:t>
            </a:r>
            <a:endParaRPr lang="en-US" dirty="0"/>
          </a:p>
        </p:txBody>
      </p:sp>
      <p:sp>
        <p:nvSpPr>
          <p:cNvPr id="6" name="Text Placeholder 5"/>
          <p:cNvSpPr>
            <a:spLocks noGrp="1"/>
          </p:cNvSpPr>
          <p:nvPr>
            <p:ph type="body" idx="1"/>
          </p:nvPr>
        </p:nvSpPr>
        <p:spPr/>
        <p:txBody>
          <a:bodyPr/>
          <a:lstStyle/>
          <a:p>
            <a:r>
              <a:rPr lang="en-US" dirty="0" smtClean="0"/>
              <a:t>In Mississippi</a:t>
            </a:r>
            <a:endParaRPr lang="en-US" dirty="0"/>
          </a:p>
        </p:txBody>
      </p:sp>
      <p:sp>
        <p:nvSpPr>
          <p:cNvPr id="7" name="Content Placeholder 6"/>
          <p:cNvSpPr>
            <a:spLocks noGrp="1"/>
          </p:cNvSpPr>
          <p:nvPr>
            <p:ph sz="half" idx="2"/>
          </p:nvPr>
        </p:nvSpPr>
        <p:spPr>
          <a:xfrm>
            <a:off x="619432" y="3073397"/>
            <a:ext cx="5400369" cy="2717801"/>
          </a:xfrm>
        </p:spPr>
        <p:txBody>
          <a:bodyPr/>
          <a:lstStyle/>
          <a:p>
            <a:r>
              <a:rPr lang="en-US" dirty="0" smtClean="0"/>
              <a:t>Mississippi Department of Employment Security: Monthly Unemployment Rates </a:t>
            </a:r>
          </a:p>
          <a:p>
            <a:pPr lvl="1"/>
            <a:r>
              <a:rPr lang="en-US" dirty="0"/>
              <a:t>http://mdes.ms.gov/information-center/labor-market-information/labor-market-publications/</a:t>
            </a:r>
            <a:endParaRPr lang="en-US" dirty="0" smtClean="0"/>
          </a:p>
          <a:p>
            <a:endParaRPr lang="en-US" dirty="0" smtClean="0"/>
          </a:p>
          <a:p>
            <a:endParaRPr lang="en-US" dirty="0"/>
          </a:p>
        </p:txBody>
      </p:sp>
      <p:sp>
        <p:nvSpPr>
          <p:cNvPr id="8" name="Text Placeholder 7"/>
          <p:cNvSpPr>
            <a:spLocks noGrp="1"/>
          </p:cNvSpPr>
          <p:nvPr>
            <p:ph type="body" sz="quarter" idx="3"/>
          </p:nvPr>
        </p:nvSpPr>
        <p:spPr/>
        <p:txBody>
          <a:bodyPr/>
          <a:lstStyle/>
          <a:p>
            <a:r>
              <a:rPr lang="en-US" dirty="0" smtClean="0"/>
              <a:t>national</a:t>
            </a:r>
            <a:endParaRPr lang="en-US" dirty="0"/>
          </a:p>
        </p:txBody>
      </p:sp>
      <p:sp>
        <p:nvSpPr>
          <p:cNvPr id="9" name="Content Placeholder 8"/>
          <p:cNvSpPr>
            <a:spLocks noGrp="1"/>
          </p:cNvSpPr>
          <p:nvPr>
            <p:ph sz="quarter" idx="4"/>
          </p:nvPr>
        </p:nvSpPr>
        <p:spPr>
          <a:xfrm>
            <a:off x="6172200" y="3073397"/>
            <a:ext cx="5243052" cy="2717801"/>
          </a:xfrm>
        </p:spPr>
        <p:txBody>
          <a:bodyPr>
            <a:normAutofit lnSpcReduction="10000"/>
          </a:bodyPr>
          <a:lstStyle/>
          <a:p>
            <a:r>
              <a:rPr lang="en-US" dirty="0" smtClean="0"/>
              <a:t>Census.gov, American Fact Finder:</a:t>
            </a:r>
          </a:p>
          <a:p>
            <a:pPr lvl="1"/>
            <a:r>
              <a:rPr lang="en-US" dirty="0"/>
              <a:t>http://factfinder.census.gov/faces/nav/jsf/pages/index.xhtml</a:t>
            </a:r>
            <a:endParaRPr lang="en-US" dirty="0" smtClean="0"/>
          </a:p>
          <a:p>
            <a:r>
              <a:rPr lang="en-US" dirty="0" smtClean="0"/>
              <a:t>Annie E. Casey Foundation, Kids Count Data:</a:t>
            </a:r>
          </a:p>
          <a:p>
            <a:pPr lvl="1"/>
            <a:r>
              <a:rPr lang="en-US" dirty="0"/>
              <a:t>http://www.aecf.org/work/kids-count/</a:t>
            </a:r>
          </a:p>
        </p:txBody>
      </p:sp>
    </p:spTree>
    <p:extLst>
      <p:ext uri="{BB962C8B-B14F-4D97-AF65-F5344CB8AC3E}">
        <p14:creationId xmlns:p14="http://schemas.microsoft.com/office/powerpoint/2010/main" val="4179399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own infographics</a:t>
            </a:r>
            <a:endParaRPr lang="en-US" dirty="0"/>
          </a:p>
        </p:txBody>
      </p:sp>
      <p:pic>
        <p:nvPicPr>
          <p:cNvPr id="3" name="Picture 2"/>
          <p:cNvPicPr>
            <a:picLocks noChangeAspect="1"/>
          </p:cNvPicPr>
          <p:nvPr/>
        </p:nvPicPr>
        <p:blipFill>
          <a:blip r:embed="rId3"/>
          <a:stretch>
            <a:fillRect/>
          </a:stretch>
        </p:blipFill>
        <p:spPr>
          <a:xfrm>
            <a:off x="2998832" y="1901570"/>
            <a:ext cx="7370595" cy="4476424"/>
          </a:xfrm>
          <a:prstGeom prst="rect">
            <a:avLst/>
          </a:prstGeom>
          <a:ln>
            <a:solidFill>
              <a:schemeClr val="tx2">
                <a:lumMod val="60000"/>
                <a:lumOff val="40000"/>
              </a:schemeClr>
            </a:solidFill>
          </a:ln>
        </p:spPr>
      </p:pic>
      <p:sp>
        <p:nvSpPr>
          <p:cNvPr id="4" name="TextBox 3"/>
          <p:cNvSpPr txBox="1"/>
          <p:nvPr/>
        </p:nvSpPr>
        <p:spPr>
          <a:xfrm>
            <a:off x="7724272" y="3955116"/>
            <a:ext cx="2201779" cy="369332"/>
          </a:xfrm>
          <a:prstGeom prst="rect">
            <a:avLst/>
          </a:prstGeom>
          <a:noFill/>
        </p:spPr>
        <p:txBody>
          <a:bodyPr wrap="square" rtlCol="0">
            <a:spAutoFit/>
          </a:bodyPr>
          <a:lstStyle/>
          <a:p>
            <a:r>
              <a:rPr lang="en-US" dirty="0" smtClean="0">
                <a:solidFill>
                  <a:schemeClr val="bg1"/>
                </a:solidFill>
              </a:rPr>
              <a:t>(your design here!)</a:t>
            </a:r>
            <a:endParaRPr lang="en-US" dirty="0">
              <a:solidFill>
                <a:schemeClr val="bg1"/>
              </a:solidFill>
            </a:endParaRPr>
          </a:p>
        </p:txBody>
      </p:sp>
    </p:spTree>
    <p:extLst>
      <p:ext uri="{BB962C8B-B14F-4D97-AF65-F5344CB8AC3E}">
        <p14:creationId xmlns:p14="http://schemas.microsoft.com/office/powerpoint/2010/main" val="3826368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your own infographics: Piktochart</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9433" y="592138"/>
            <a:ext cx="3644746" cy="5199062"/>
          </a:xfrm>
        </p:spPr>
      </p:pic>
      <p:sp>
        <p:nvSpPr>
          <p:cNvPr id="3" name="Text Placeholder 2"/>
          <p:cNvSpPr>
            <a:spLocks noGrp="1"/>
          </p:cNvSpPr>
          <p:nvPr>
            <p:ph type="body" sz="half" idx="2"/>
          </p:nvPr>
        </p:nvSpPr>
        <p:spPr>
          <a:xfrm>
            <a:off x="1037007" y="2296143"/>
            <a:ext cx="4617835" cy="3762294"/>
          </a:xfrm>
          <a:ln>
            <a:noFill/>
          </a:ln>
        </p:spPr>
        <p:txBody>
          <a:bodyPr>
            <a:normAutofit/>
          </a:bodyPr>
          <a:lstStyle/>
          <a:p>
            <a:pPr>
              <a:buFont typeface="Arial" pitchFamily="34" charset="0"/>
              <a:buChar char="•"/>
            </a:pPr>
            <a:r>
              <a:rPr lang="en-US" sz="2000" dirty="0" smtClean="0"/>
              <a:t>Piktochart has many design options, icons, colors, and fonts.</a:t>
            </a:r>
          </a:p>
          <a:p>
            <a:pPr>
              <a:buFont typeface="Arial" pitchFamily="34" charset="0"/>
              <a:buChar char="•"/>
            </a:pPr>
            <a:r>
              <a:rPr lang="en-US" sz="2000" dirty="0" smtClean="0"/>
              <a:t> Piktochart has good free printing options and decent paid options.</a:t>
            </a:r>
          </a:p>
          <a:p>
            <a:pPr>
              <a:buFont typeface="Arial" charset="0"/>
              <a:buChar char="•"/>
            </a:pPr>
            <a:r>
              <a:rPr lang="en-US" sz="2000" dirty="0" smtClean="0"/>
              <a:t>Piktochart infographics are shareable on social media.</a:t>
            </a:r>
          </a:p>
          <a:p>
            <a:endParaRPr lang="en-US" dirty="0" smtClean="0"/>
          </a:p>
          <a:p>
            <a:endParaRPr lang="en-US" dirty="0"/>
          </a:p>
        </p:txBody>
      </p:sp>
    </p:spTree>
    <p:extLst>
      <p:ext uri="{BB962C8B-B14F-4D97-AF65-F5344CB8AC3E}">
        <p14:creationId xmlns:p14="http://schemas.microsoft.com/office/powerpoint/2010/main" val="2228769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your own infographics: </a:t>
            </a:r>
            <a:r>
              <a:rPr lang="en-US" dirty="0" smtClean="0"/>
              <a:t>CANVA</a:t>
            </a:r>
            <a:endParaRPr lang="en-US" dirty="0"/>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1478" y="1315495"/>
            <a:ext cx="4383220" cy="3725737"/>
          </a:xfrm>
        </p:spPr>
      </p:pic>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1800" dirty="0" smtClean="0"/>
              <a:t>Free software with paid options</a:t>
            </a:r>
          </a:p>
          <a:p>
            <a:pPr marL="285750" indent="-285750">
              <a:buFont typeface="Arial" panose="020B0604020202020204" pitchFamily="34" charset="0"/>
              <a:buChar char="•"/>
            </a:pPr>
            <a:r>
              <a:rPr lang="en-US" sz="1800" dirty="0" smtClean="0"/>
              <a:t>Beautiful, designerly layouts</a:t>
            </a:r>
          </a:p>
          <a:p>
            <a:pPr marL="285750" indent="-285750">
              <a:buFont typeface="Arial" panose="020B0604020202020204" pitchFamily="34" charset="0"/>
              <a:buChar char="•"/>
            </a:pPr>
            <a:r>
              <a:rPr lang="en-US" sz="1800" dirty="0" smtClean="0"/>
              <a:t>Templates for all kinds of presentations:</a:t>
            </a:r>
          </a:p>
          <a:p>
            <a:pPr marL="742950" lvl="1" indent="-285750">
              <a:buFont typeface="Arial" panose="020B0604020202020204" pitchFamily="34" charset="0"/>
              <a:buChar char="•"/>
            </a:pPr>
            <a:r>
              <a:rPr lang="en-US" sz="1800" dirty="0" smtClean="0"/>
              <a:t>Posters</a:t>
            </a:r>
          </a:p>
          <a:p>
            <a:pPr marL="742950" lvl="1" indent="-285750">
              <a:buFont typeface="Arial" panose="020B0604020202020204" pitchFamily="34" charset="0"/>
              <a:buChar char="•"/>
            </a:pPr>
            <a:r>
              <a:rPr lang="en-US" sz="1800" dirty="0" smtClean="0"/>
              <a:t>Infographics</a:t>
            </a:r>
          </a:p>
          <a:p>
            <a:pPr marL="742950" lvl="1" indent="-285750">
              <a:buFont typeface="Arial" panose="020B0604020202020204" pitchFamily="34" charset="0"/>
              <a:buChar char="•"/>
            </a:pPr>
            <a:r>
              <a:rPr lang="en-US" sz="1800" dirty="0" smtClean="0"/>
              <a:t>Reports</a:t>
            </a:r>
          </a:p>
          <a:p>
            <a:pPr marL="742950" lvl="1" indent="-285750">
              <a:buFont typeface="Arial" panose="020B0604020202020204" pitchFamily="34" charset="0"/>
              <a:buChar char="•"/>
            </a:pPr>
            <a:r>
              <a:rPr lang="en-US" sz="1800" dirty="0" smtClean="0"/>
              <a:t>Social media materials</a:t>
            </a:r>
          </a:p>
          <a:p>
            <a:pPr marL="742950" lvl="1" indent="-285750">
              <a:buFont typeface="Arial" panose="020B0604020202020204" pitchFamily="34" charset="0"/>
              <a:buChar char="•"/>
            </a:pPr>
            <a:r>
              <a:rPr lang="en-US" sz="1800" dirty="0" smtClean="0"/>
              <a:t>Marketing materials</a:t>
            </a:r>
            <a:endParaRPr lang="en-US" sz="1800" dirty="0"/>
          </a:p>
        </p:txBody>
      </p:sp>
    </p:spTree>
    <p:extLst>
      <p:ext uri="{BB962C8B-B14F-4D97-AF65-F5344CB8AC3E}">
        <p14:creationId xmlns:p14="http://schemas.microsoft.com/office/powerpoint/2010/main" val="2518975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4" y="1285815"/>
            <a:ext cx="3856037" cy="1639884"/>
          </a:xfrm>
        </p:spPr>
        <p:txBody>
          <a:bodyPr>
            <a:normAutofit fontScale="90000"/>
          </a:bodyPr>
          <a:lstStyle/>
          <a:p>
            <a:r>
              <a:rPr lang="en-US" dirty="0" smtClean="0"/>
              <a:t>Generating your own infographics: PowerPoint</a:t>
            </a:r>
            <a:endParaRPr lang="en-US" dirty="0"/>
          </a:p>
        </p:txBody>
      </p:sp>
      <p:sp>
        <p:nvSpPr>
          <p:cNvPr id="4" name="Text Placeholder 3"/>
          <p:cNvSpPr>
            <a:spLocks noGrp="1"/>
          </p:cNvSpPr>
          <p:nvPr>
            <p:ph type="body" sz="half" idx="2"/>
          </p:nvPr>
        </p:nvSpPr>
        <p:spPr>
          <a:xfrm>
            <a:off x="1146705" y="3260558"/>
            <a:ext cx="3856037" cy="2530642"/>
          </a:xfrm>
        </p:spPr>
        <p:txBody>
          <a:bodyPr>
            <a:normAutofit/>
          </a:bodyPr>
          <a:lstStyle/>
          <a:p>
            <a:pPr marL="342900" indent="-342900">
              <a:buFont typeface="Arial" panose="020B0604020202020204" pitchFamily="34" charset="0"/>
              <a:buChar char="•"/>
            </a:pPr>
            <a:r>
              <a:rPr lang="en-US" sz="2000" dirty="0" smtClean="0"/>
              <a:t>You can do longer-form infographics or board reports in PowerPoint format using the most recent version of Power Point</a:t>
            </a:r>
            <a:endParaRPr lang="en-US" sz="2000" dirty="0"/>
          </a:p>
          <a:p>
            <a:pPr marL="342900" indent="-342900">
              <a:buFont typeface="Arial" panose="020B0604020202020204" pitchFamily="34" charset="0"/>
              <a:buChar char="•"/>
            </a:pPr>
            <a:r>
              <a:rPr lang="en-US" sz="2000" dirty="0" smtClean="0"/>
              <a:t>It’s simple, but it can be effective!</a:t>
            </a:r>
            <a:endParaRPr lang="en-US" sz="2000" dirty="0"/>
          </a:p>
        </p:txBody>
      </p:sp>
      <p:pic>
        <p:nvPicPr>
          <p:cNvPr id="9" name="Picture 8"/>
          <p:cNvPicPr>
            <a:picLocks noChangeAspect="1"/>
          </p:cNvPicPr>
          <p:nvPr/>
        </p:nvPicPr>
        <p:blipFill>
          <a:blip r:embed="rId3"/>
          <a:stretch>
            <a:fillRect/>
          </a:stretch>
        </p:blipFill>
        <p:spPr>
          <a:xfrm>
            <a:off x="6887688" y="4048930"/>
            <a:ext cx="4947433" cy="2594386"/>
          </a:xfrm>
          <a:prstGeom prst="rect">
            <a:avLst/>
          </a:prstGeom>
        </p:spPr>
      </p:pic>
      <p:pic>
        <p:nvPicPr>
          <p:cNvPr id="8" name="Picture 7"/>
          <p:cNvPicPr>
            <a:picLocks noChangeAspect="1"/>
          </p:cNvPicPr>
          <p:nvPr/>
        </p:nvPicPr>
        <p:blipFill>
          <a:blip r:embed="rId4"/>
          <a:stretch>
            <a:fillRect/>
          </a:stretch>
        </p:blipFill>
        <p:spPr>
          <a:xfrm>
            <a:off x="5442128" y="503648"/>
            <a:ext cx="4901280" cy="3799043"/>
          </a:xfrm>
          <a:prstGeom prst="rect">
            <a:avLst/>
          </a:prstGeom>
        </p:spPr>
      </p:pic>
    </p:spTree>
    <p:extLst>
      <p:ext uri="{BB962C8B-B14F-4D97-AF65-F5344CB8AC3E}">
        <p14:creationId xmlns:p14="http://schemas.microsoft.com/office/powerpoint/2010/main" val="2499694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029443" y="1708310"/>
            <a:ext cx="5934511" cy="3541714"/>
          </a:xfrm>
        </p:spPr>
        <p:txBody>
          <a:bodyPr>
            <a:normAutofit/>
          </a:bodyPr>
          <a:lstStyle/>
          <a:p>
            <a:endParaRPr lang="en-US" sz="2400" dirty="0"/>
          </a:p>
          <a:p>
            <a:r>
              <a:rPr lang="en-US" sz="2400" dirty="0" smtClean="0"/>
              <a:t>Joy Garretson</a:t>
            </a:r>
          </a:p>
          <a:p>
            <a:pPr>
              <a:spcBef>
                <a:spcPts val="0"/>
              </a:spcBef>
            </a:pPr>
            <a:r>
              <a:rPr lang="en-US" sz="2400" dirty="0" smtClean="0"/>
              <a:t>Library Development Director</a:t>
            </a:r>
          </a:p>
          <a:p>
            <a:pPr>
              <a:spcBef>
                <a:spcPts val="0"/>
              </a:spcBef>
            </a:pPr>
            <a:r>
              <a:rPr lang="en-US" sz="2400" dirty="0" smtClean="0"/>
              <a:t>State Data Coordinator</a:t>
            </a:r>
          </a:p>
          <a:p>
            <a:pPr>
              <a:spcBef>
                <a:spcPts val="0"/>
              </a:spcBef>
            </a:pPr>
            <a:r>
              <a:rPr lang="en-US" sz="2400" dirty="0" smtClean="0">
                <a:hlinkClick r:id="rId3"/>
              </a:rPr>
              <a:t>jgarretson@mlc.lib.ms.us</a:t>
            </a:r>
            <a:endParaRPr lang="en-US" sz="2400" dirty="0" smtClean="0"/>
          </a:p>
          <a:p>
            <a:pPr>
              <a:spcBef>
                <a:spcPts val="0"/>
              </a:spcBef>
            </a:pPr>
            <a:r>
              <a:rPr lang="en-US" sz="2400" dirty="0" smtClean="0"/>
              <a:t>(601) 432-4498</a:t>
            </a:r>
          </a:p>
        </p:txBody>
      </p:sp>
      <p:sp>
        <p:nvSpPr>
          <p:cNvPr id="2" name="TextBox 1"/>
          <p:cNvSpPr txBox="1"/>
          <p:nvPr/>
        </p:nvSpPr>
        <p:spPr>
          <a:xfrm>
            <a:off x="1988820" y="1303020"/>
            <a:ext cx="7532370" cy="861774"/>
          </a:xfrm>
          <a:prstGeom prst="rect">
            <a:avLst/>
          </a:prstGeom>
          <a:noFill/>
        </p:spPr>
        <p:txBody>
          <a:bodyPr wrap="square" rtlCol="0">
            <a:spAutoFit/>
          </a:bodyPr>
          <a:lstStyle/>
          <a:p>
            <a:r>
              <a:rPr lang="en-US" sz="5000" dirty="0" smtClean="0"/>
              <a:t>Questions?</a:t>
            </a:r>
            <a:endParaRPr lang="en-US" sz="5000" dirty="0"/>
          </a:p>
        </p:txBody>
      </p:sp>
    </p:spTree>
    <p:extLst>
      <p:ext uri="{BB962C8B-B14F-4D97-AF65-F5344CB8AC3E}">
        <p14:creationId xmlns:p14="http://schemas.microsoft.com/office/powerpoint/2010/main" val="221739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5411" y="592666"/>
            <a:ext cx="5083182" cy="1250950"/>
          </a:xfrm>
        </p:spPr>
        <p:txBody>
          <a:bodyPr>
            <a:normAutofit fontScale="90000"/>
          </a:bodyPr>
          <a:lstStyle/>
          <a:p>
            <a:r>
              <a:rPr lang="en-US" sz="5000" dirty="0" smtClean="0"/>
              <a:t>Let’s get Started.</a:t>
            </a:r>
            <a:r>
              <a:rPr lang="en-US" dirty="0" smtClean="0"/>
              <a:t>	</a:t>
            </a:r>
            <a:endParaRPr lang="en-US" dirty="0"/>
          </a:p>
        </p:txBody>
      </p:sp>
      <p:sp>
        <p:nvSpPr>
          <p:cNvPr id="8" name="Text Placeholder 5"/>
          <p:cNvSpPr>
            <a:spLocks noGrp="1"/>
          </p:cNvSpPr>
          <p:nvPr>
            <p:ph idx="1"/>
          </p:nvPr>
        </p:nvSpPr>
        <p:spPr>
          <a:xfrm>
            <a:off x="3256521" y="2000250"/>
            <a:ext cx="4687798" cy="4012754"/>
          </a:xfrm>
        </p:spPr>
        <p:txBody>
          <a:bodyPr>
            <a:normAutofit/>
          </a:bodyPr>
          <a:lstStyle/>
          <a:p>
            <a:pPr>
              <a:buFont typeface="Arial" pitchFamily="34" charset="0"/>
              <a:buChar char="•"/>
            </a:pPr>
            <a:r>
              <a:rPr lang="en-US" sz="2800" dirty="0" smtClean="0">
                <a:hlinkClick r:id="rId3"/>
              </a:rPr>
              <a:t>http://collect.btol.com</a:t>
            </a:r>
            <a:endParaRPr lang="en-US" sz="2800" dirty="0" smtClean="0"/>
          </a:p>
          <a:p>
            <a:pPr>
              <a:buFont typeface="Arial" pitchFamily="34" charset="0"/>
              <a:buChar char="•"/>
            </a:pPr>
            <a:r>
              <a:rPr lang="en-US" sz="2800" dirty="0" smtClean="0"/>
              <a:t>Login/Password</a:t>
            </a:r>
          </a:p>
          <a:p>
            <a:pPr>
              <a:buFont typeface="Arial" pitchFamily="34" charset="0"/>
              <a:buChar char="•"/>
            </a:pPr>
            <a:r>
              <a:rPr lang="en-US" sz="2800" dirty="0" smtClean="0"/>
              <a:t>Use Internet Explorer</a:t>
            </a:r>
          </a:p>
          <a:p>
            <a:pPr>
              <a:buFont typeface="Arial" pitchFamily="34" charset="0"/>
              <a:buChar char="•"/>
            </a:pPr>
            <a:r>
              <a:rPr lang="en-US" sz="2800" dirty="0" smtClean="0"/>
              <a:t>Make sure you’ve got some coffee handy. </a:t>
            </a:r>
          </a:p>
          <a:p>
            <a:pPr>
              <a:buFont typeface="Arial" pitchFamily="34" charset="0"/>
              <a:buChar char="•"/>
            </a:pPr>
            <a:endParaRPr lang="en-US" sz="2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095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1746421" y="937582"/>
            <a:ext cx="8868896" cy="5429583"/>
          </a:xfrm>
          <a:prstGeom prst="rect">
            <a:avLst/>
          </a:prstGeom>
          <a:noFill/>
          <a:ln w="9525">
            <a:noFill/>
            <a:miter lim="800000"/>
            <a:headEnd/>
            <a:tailEnd/>
          </a:ln>
        </p:spPr>
      </p:pic>
      <p:sp>
        <p:nvSpPr>
          <p:cNvPr id="5" name="Oval 4"/>
          <p:cNvSpPr/>
          <p:nvPr/>
        </p:nvSpPr>
        <p:spPr>
          <a:xfrm>
            <a:off x="6062908" y="1444752"/>
            <a:ext cx="4428309" cy="2207622"/>
          </a:xfrm>
          <a:prstGeom prst="ellipse">
            <a:avLst/>
          </a:prstGeom>
          <a:noFill/>
          <a:ln w="28575"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31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7146" y="247970"/>
            <a:ext cx="9906000" cy="1477961"/>
          </a:xfrm>
        </p:spPr>
        <p:txBody>
          <a:bodyPr/>
          <a:lstStyle/>
          <a:p>
            <a:r>
              <a:rPr lang="en-US" dirty="0" smtClean="0"/>
              <a:t>Expenditures &amp; Collections</a:t>
            </a:r>
            <a:endParaRPr lang="en-US" dirty="0"/>
          </a:p>
        </p:txBody>
      </p:sp>
      <p:sp>
        <p:nvSpPr>
          <p:cNvPr id="6" name="Text Placeholder 5"/>
          <p:cNvSpPr>
            <a:spLocks noGrp="1"/>
          </p:cNvSpPr>
          <p:nvPr>
            <p:ph type="body" idx="1"/>
          </p:nvPr>
        </p:nvSpPr>
        <p:spPr>
          <a:xfrm>
            <a:off x="1167146" y="1634498"/>
            <a:ext cx="4825157" cy="576262"/>
          </a:xfrm>
        </p:spPr>
        <p:txBody>
          <a:bodyPr/>
          <a:lstStyle/>
          <a:p>
            <a:r>
              <a:rPr lang="en-US" dirty="0" smtClean="0"/>
              <a:t>Expenditures	</a:t>
            </a:r>
            <a:endParaRPr lang="en-US" dirty="0"/>
          </a:p>
        </p:txBody>
      </p:sp>
      <p:sp>
        <p:nvSpPr>
          <p:cNvPr id="7" name="Content Placeholder 6"/>
          <p:cNvSpPr>
            <a:spLocks noGrp="1"/>
          </p:cNvSpPr>
          <p:nvPr>
            <p:ph sz="half" idx="2"/>
          </p:nvPr>
        </p:nvSpPr>
        <p:spPr>
          <a:xfrm>
            <a:off x="980321" y="2219640"/>
            <a:ext cx="4825158" cy="3495359"/>
          </a:xfrm>
        </p:spPr>
        <p:txBody>
          <a:bodyPr>
            <a:normAutofit lnSpcReduction="10000"/>
          </a:bodyPr>
          <a:lstStyle/>
          <a:p>
            <a:r>
              <a:rPr lang="en-US" dirty="0" smtClean="0"/>
              <a:t>Make notes about any major changes</a:t>
            </a:r>
          </a:p>
          <a:p>
            <a:r>
              <a:rPr lang="en-US" dirty="0" smtClean="0"/>
              <a:t>If your print/electronic materials/other materials budget has fluctuated, make sure to make a note of this, and consider whether the collection numbers reflect that change.</a:t>
            </a:r>
            <a:endParaRPr lang="en-US" dirty="0"/>
          </a:p>
        </p:txBody>
      </p:sp>
      <p:sp>
        <p:nvSpPr>
          <p:cNvPr id="8" name="Text Placeholder 7"/>
          <p:cNvSpPr>
            <a:spLocks noGrp="1"/>
          </p:cNvSpPr>
          <p:nvPr>
            <p:ph type="body" sz="quarter" idx="3"/>
          </p:nvPr>
        </p:nvSpPr>
        <p:spPr>
          <a:xfrm>
            <a:off x="6500332" y="1680215"/>
            <a:ext cx="4825159" cy="576262"/>
          </a:xfrm>
        </p:spPr>
        <p:txBody>
          <a:bodyPr/>
          <a:lstStyle/>
          <a:p>
            <a:r>
              <a:rPr lang="en-US" dirty="0" smtClean="0"/>
              <a:t>Collections	</a:t>
            </a:r>
            <a:endParaRPr lang="en-US" dirty="0"/>
          </a:p>
        </p:txBody>
      </p:sp>
      <p:sp>
        <p:nvSpPr>
          <p:cNvPr id="9" name="Content Placeholder 8"/>
          <p:cNvSpPr>
            <a:spLocks noGrp="1"/>
          </p:cNvSpPr>
          <p:nvPr>
            <p:ph sz="quarter" idx="4"/>
          </p:nvPr>
        </p:nvSpPr>
        <p:spPr>
          <a:xfrm>
            <a:off x="6120146" y="2268702"/>
            <a:ext cx="4825159" cy="3446298"/>
          </a:xfrm>
        </p:spPr>
        <p:txBody>
          <a:bodyPr>
            <a:normAutofit lnSpcReduction="10000"/>
          </a:bodyPr>
          <a:lstStyle/>
          <a:p>
            <a:r>
              <a:rPr lang="en-US" dirty="0" smtClean="0"/>
              <a:t>This should be your </a:t>
            </a:r>
            <a:r>
              <a:rPr lang="en-US" u="sng" dirty="0" smtClean="0"/>
              <a:t>total holdings</a:t>
            </a:r>
            <a:r>
              <a:rPr lang="en-US" dirty="0" smtClean="0"/>
              <a:t>; not just what you’ve added this year.</a:t>
            </a:r>
          </a:p>
          <a:p>
            <a:r>
              <a:rPr lang="en-US" dirty="0" smtClean="0"/>
              <a:t>On question ____, you may want to list the databases you purchased</a:t>
            </a:r>
          </a:p>
          <a:p>
            <a:pPr lvl="1"/>
            <a:r>
              <a:rPr lang="en-US" dirty="0" smtClean="0"/>
              <a:t>This helps me know how to tell you to count everything under the new database question.</a:t>
            </a:r>
            <a:endParaRPr lang="en-US" dirty="0"/>
          </a:p>
        </p:txBody>
      </p:sp>
    </p:spTree>
    <p:extLst>
      <p:ext uri="{BB962C8B-B14F-4D97-AF65-F5344CB8AC3E}">
        <p14:creationId xmlns:p14="http://schemas.microsoft.com/office/powerpoint/2010/main" val="9139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Changes to existing data elements in </a:t>
            </a:r>
            <a:r>
              <a:rPr lang="en-US" dirty="0"/>
              <a:t/>
            </a:r>
            <a:br>
              <a:rPr lang="en-US" dirty="0"/>
            </a:br>
            <a:r>
              <a:rPr lang="en-US" dirty="0" smtClean="0"/>
              <a:t>library Collection:</a:t>
            </a:r>
            <a:endParaRPr lang="en-US" dirty="0"/>
          </a:p>
        </p:txBody>
      </p:sp>
      <p:sp>
        <p:nvSpPr>
          <p:cNvPr id="8" name="Content Placeholder 7"/>
          <p:cNvSpPr>
            <a:spLocks noGrp="1"/>
          </p:cNvSpPr>
          <p:nvPr>
            <p:ph sz="half" idx="1"/>
          </p:nvPr>
        </p:nvSpPr>
        <p:spPr>
          <a:xfrm>
            <a:off x="1141410" y="2249485"/>
            <a:ext cx="5427832" cy="4367883"/>
          </a:xfrm>
        </p:spPr>
        <p:txBody>
          <a:bodyPr>
            <a:normAutofit fontScale="70000" lnSpcReduction="20000"/>
          </a:bodyPr>
          <a:lstStyle/>
          <a:p>
            <a:r>
              <a:rPr lang="en-US" dirty="0" smtClean="0"/>
              <a:t>Library collection:</a:t>
            </a:r>
          </a:p>
          <a:p>
            <a:pPr marL="0" indent="0">
              <a:buNone/>
            </a:pPr>
            <a:r>
              <a:rPr lang="en-US" dirty="0"/>
              <a:t>It does not cover all materials (i.e., microforms, </a:t>
            </a:r>
            <a:r>
              <a:rPr lang="en-US" dirty="0">
                <a:solidFill>
                  <a:srgbClr val="FF0000"/>
                </a:solidFill>
              </a:rPr>
              <a:t>loose sheet music </a:t>
            </a:r>
            <a:r>
              <a:rPr lang="en-US" strike="sngStrike" dirty="0"/>
              <a:t>scores</a:t>
            </a:r>
            <a:r>
              <a:rPr lang="en-US" dirty="0"/>
              <a:t>, maps, and pictures) for which expenditures are reported under Print Materials Expenditures, Electronic Materials Expenditures, and Other Material Expenditures (data elements #353, #354, and #355</a:t>
            </a:r>
            <a:r>
              <a:rPr lang="en-US" dirty="0" smtClean="0"/>
              <a:t>). Under this category report only items the library has acquired as part of the collection and catalogued, whether purchased, lease, licensed, or donated as gifts that have been purchased, leased or licensed by the library, a consortium, the state library, a donor or other person or entity. Included items must only be accessible with a valid library card or at a physical library location; inclusion in the catalog is not required. . . </a:t>
            </a:r>
          </a:p>
          <a:p>
            <a:endParaRPr lang="en-US" dirty="0"/>
          </a:p>
        </p:txBody>
      </p:sp>
      <p:sp>
        <p:nvSpPr>
          <p:cNvPr id="9" name="Content Placeholder 8"/>
          <p:cNvSpPr>
            <a:spLocks noGrp="1"/>
          </p:cNvSpPr>
          <p:nvPr>
            <p:ph sz="half" idx="2"/>
          </p:nvPr>
        </p:nvSpPr>
        <p:spPr>
          <a:xfrm>
            <a:off x="7038474" y="2249485"/>
            <a:ext cx="4875211" cy="3541714"/>
          </a:xfrm>
        </p:spPr>
        <p:txBody>
          <a:bodyPr>
            <a:normAutofit fontScale="70000" lnSpcReduction="20000"/>
          </a:bodyPr>
          <a:lstStyle/>
          <a:p>
            <a:r>
              <a:rPr lang="en-US" sz="2900" dirty="0" smtClean="0"/>
              <a:t>Print Materials:</a:t>
            </a:r>
          </a:p>
          <a:p>
            <a:pPr lvl="1"/>
            <a:r>
              <a:rPr lang="en-US" sz="2600" dirty="0" smtClean="0"/>
              <a:t>Including music </a:t>
            </a:r>
            <a:r>
              <a:rPr lang="en-US" sz="2600" dirty="0" smtClean="0">
                <a:solidFill>
                  <a:srgbClr val="FF0000"/>
                </a:solidFill>
              </a:rPr>
              <a:t>scores </a:t>
            </a:r>
            <a:r>
              <a:rPr lang="en-US" sz="2600" dirty="0">
                <a:solidFill>
                  <a:srgbClr val="FF0000"/>
                </a:solidFill>
              </a:rPr>
              <a:t>or other bound forms of printed </a:t>
            </a:r>
            <a:r>
              <a:rPr lang="en-US" sz="2600" dirty="0" smtClean="0">
                <a:solidFill>
                  <a:srgbClr val="FF0000"/>
                </a:solidFill>
              </a:rPr>
              <a:t>music</a:t>
            </a:r>
            <a:r>
              <a:rPr lang="en-US" sz="2600" dirty="0" smtClean="0"/>
              <a:t>…</a:t>
            </a:r>
          </a:p>
          <a:p>
            <a:pPr lvl="1"/>
            <a:r>
              <a:rPr lang="en-US" sz="2600" dirty="0" smtClean="0">
                <a:solidFill>
                  <a:srgbClr val="FF0000"/>
                </a:solidFill>
              </a:rPr>
              <a:t>Do </a:t>
            </a:r>
            <a:r>
              <a:rPr lang="en-US" sz="2600" dirty="0">
                <a:solidFill>
                  <a:srgbClr val="FF0000"/>
                </a:solidFill>
              </a:rPr>
              <a:t>not include unbound sheet music.  </a:t>
            </a:r>
            <a:endParaRPr lang="en-US" sz="2600" dirty="0"/>
          </a:p>
        </p:txBody>
      </p:sp>
    </p:spTree>
    <p:extLst>
      <p:ext uri="{BB962C8B-B14F-4D97-AF65-F5344CB8AC3E}">
        <p14:creationId xmlns:p14="http://schemas.microsoft.com/office/powerpoint/2010/main" val="365880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a:t>
            </a:r>
            <a:endParaRPr lang="en-US" dirty="0"/>
          </a:p>
        </p:txBody>
      </p:sp>
      <p:sp>
        <p:nvSpPr>
          <p:cNvPr id="3" name="Text Placeholder 2"/>
          <p:cNvSpPr>
            <a:spLocks noGrp="1"/>
          </p:cNvSpPr>
          <p:nvPr>
            <p:ph type="body" idx="1"/>
          </p:nvPr>
        </p:nvSpPr>
        <p:spPr>
          <a:xfrm>
            <a:off x="6397628" y="2249485"/>
            <a:ext cx="4649783" cy="823912"/>
          </a:xfrm>
        </p:spPr>
        <p:txBody>
          <a:bodyPr/>
          <a:lstStyle/>
          <a:p>
            <a:r>
              <a:rPr lang="en-US" dirty="0" smtClean="0"/>
              <a:t>Items that add up automatically:</a:t>
            </a:r>
            <a:endParaRPr lang="en-US" dirty="0"/>
          </a:p>
        </p:txBody>
      </p:sp>
      <p:sp>
        <p:nvSpPr>
          <p:cNvPr id="4" name="Content Placeholder 3"/>
          <p:cNvSpPr>
            <a:spLocks noGrp="1"/>
          </p:cNvSpPr>
          <p:nvPr>
            <p:ph sz="half" idx="2"/>
          </p:nvPr>
        </p:nvSpPr>
        <p:spPr>
          <a:xfrm>
            <a:off x="6411241" y="3119555"/>
            <a:ext cx="4878391" cy="3291308"/>
          </a:xfrm>
        </p:spPr>
        <p:txBody>
          <a:bodyPr>
            <a:normAutofit fontScale="92500" lnSpcReduction="10000"/>
          </a:bodyPr>
          <a:lstStyle/>
          <a:p>
            <a:r>
              <a:rPr lang="en-US" dirty="0" smtClean="0"/>
              <a:t>Public Service Hours per Year</a:t>
            </a:r>
          </a:p>
          <a:p>
            <a:pPr lvl="1"/>
            <a:r>
              <a:rPr lang="en-US" dirty="0"/>
              <a:t>This comes from all of the hours that you report for your </a:t>
            </a:r>
            <a:r>
              <a:rPr lang="en-US" dirty="0" smtClean="0"/>
              <a:t>outlet</a:t>
            </a:r>
          </a:p>
          <a:p>
            <a:r>
              <a:rPr lang="en-US" dirty="0" smtClean="0"/>
              <a:t>Electronic Content Use</a:t>
            </a:r>
          </a:p>
          <a:p>
            <a:pPr lvl="1"/>
            <a:r>
              <a:rPr lang="en-US" dirty="0" smtClean="0"/>
              <a:t>Added up from Successful Retrieval of Electronic Info and from Use of Electronic Material </a:t>
            </a:r>
          </a:p>
          <a:p>
            <a:r>
              <a:rPr lang="en-US" dirty="0" smtClean="0"/>
              <a:t>Total Circulation of Materials</a:t>
            </a:r>
          </a:p>
        </p:txBody>
      </p:sp>
      <p:sp>
        <p:nvSpPr>
          <p:cNvPr id="5" name="Text Placeholder 4"/>
          <p:cNvSpPr>
            <a:spLocks noGrp="1"/>
          </p:cNvSpPr>
          <p:nvPr>
            <p:ph type="body" sz="quarter" idx="3"/>
          </p:nvPr>
        </p:nvSpPr>
        <p:spPr>
          <a:xfrm>
            <a:off x="989011" y="2249485"/>
            <a:ext cx="4646602" cy="823912"/>
          </a:xfrm>
        </p:spPr>
        <p:txBody>
          <a:bodyPr/>
          <a:lstStyle/>
          <a:p>
            <a:r>
              <a:rPr lang="en-US" dirty="0" smtClean="0"/>
              <a:t>New data elements in this section:</a:t>
            </a:r>
            <a:endParaRPr lang="en-US" dirty="0"/>
          </a:p>
        </p:txBody>
      </p:sp>
      <p:sp>
        <p:nvSpPr>
          <p:cNvPr id="6" name="Content Placeholder 5"/>
          <p:cNvSpPr>
            <a:spLocks noGrp="1"/>
          </p:cNvSpPr>
          <p:nvPr>
            <p:ph sz="quarter" idx="4"/>
          </p:nvPr>
        </p:nvSpPr>
        <p:spPr>
          <a:xfrm>
            <a:off x="874707" y="3114836"/>
            <a:ext cx="4875210" cy="3122866"/>
          </a:xfrm>
        </p:spPr>
        <p:txBody>
          <a:bodyPr>
            <a:normAutofit/>
          </a:bodyPr>
          <a:lstStyle/>
          <a:p>
            <a:r>
              <a:rPr lang="en-US" dirty="0" smtClean="0"/>
              <a:t>Physical Item Circulation </a:t>
            </a:r>
          </a:p>
          <a:p>
            <a:r>
              <a:rPr lang="en-US" dirty="0" smtClean="0"/>
              <a:t>Successful Retrieval of Electronic Information (database use)</a:t>
            </a:r>
          </a:p>
          <a:p>
            <a:r>
              <a:rPr lang="en-US" dirty="0" smtClean="0"/>
              <a:t>Use of Electronic Material (replaces eBook circulation)</a:t>
            </a:r>
          </a:p>
          <a:p>
            <a:r>
              <a:rPr lang="en-US" dirty="0" smtClean="0"/>
              <a:t>Electronic Content Use</a:t>
            </a:r>
            <a:endParaRPr lang="en-US" dirty="0"/>
          </a:p>
        </p:txBody>
      </p:sp>
    </p:spTree>
    <p:extLst>
      <p:ext uri="{BB962C8B-B14F-4D97-AF65-F5344CB8AC3E}">
        <p14:creationId xmlns:p14="http://schemas.microsoft.com/office/powerpoint/2010/main" val="15718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item circulation</a:t>
            </a:r>
            <a:endParaRPr lang="en-US" dirty="0"/>
          </a:p>
        </p:txBody>
      </p:sp>
      <p:sp>
        <p:nvSpPr>
          <p:cNvPr id="3" name="Content Placeholder 2"/>
          <p:cNvSpPr>
            <a:spLocks noGrp="1"/>
          </p:cNvSpPr>
          <p:nvPr>
            <p:ph idx="1"/>
          </p:nvPr>
        </p:nvSpPr>
        <p:spPr>
          <a:xfrm>
            <a:off x="5168232" y="1155032"/>
            <a:ext cx="5891209" cy="4792578"/>
          </a:xfrm>
        </p:spPr>
        <p:txBody>
          <a:bodyPr>
            <a:normAutofit fontScale="92500" lnSpcReduction="10000"/>
          </a:bodyPr>
          <a:lstStyle/>
          <a:p>
            <a:r>
              <a:rPr lang="en-US" dirty="0"/>
              <a:t>Rationale:</a:t>
            </a:r>
            <a:r>
              <a:rPr lang="en-US" i="1" dirty="0"/>
              <a:t> Currently, we have a data element 550 Total Circulation of Material. While the definition calls for “annual circulation of all types,” SDCs have indicated inconsistency on whether electronic circulation is counted. This proposed element would be a step toward clarifying that. By separating out physical circulation, electronic circulation (those materials that can only be loaned for a given time frame) and use of electronic information, we will then be able to look at use patterns across different types of materials, track change, and better project future use patterns. </a:t>
            </a:r>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dirty="0" smtClean="0"/>
              <a:t>New Element! This was formally “Total Circulation.”</a:t>
            </a:r>
            <a:endParaRPr lang="en-US" dirty="0"/>
          </a:p>
          <a:p>
            <a:endParaRPr lang="en-US" dirty="0"/>
          </a:p>
        </p:txBody>
      </p:sp>
    </p:spTree>
    <p:extLst>
      <p:ext uri="{BB962C8B-B14F-4D97-AF65-F5344CB8AC3E}">
        <p14:creationId xmlns:p14="http://schemas.microsoft.com/office/powerpoint/2010/main" val="3603663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30</TotalTime>
  <Words>1874</Words>
  <Application>Microsoft Office PowerPoint</Application>
  <PresentationFormat>Widescreen</PresentationFormat>
  <Paragraphs>217</Paragraphs>
  <Slides>38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Tw Cen MT</vt:lpstr>
      <vt:lpstr>Circuit</vt:lpstr>
      <vt:lpstr>Statistics for public libraries</vt:lpstr>
      <vt:lpstr>What is this survey and who makes it?</vt:lpstr>
      <vt:lpstr>Today’s workshop</vt:lpstr>
      <vt:lpstr>Let’s get Started. </vt:lpstr>
      <vt:lpstr>PowerPoint Presentation</vt:lpstr>
      <vt:lpstr>Expenditures &amp; Collections</vt:lpstr>
      <vt:lpstr>Changes to existing data elements in  library Collection:</vt:lpstr>
      <vt:lpstr>Library services</vt:lpstr>
      <vt:lpstr>Physical item circulation</vt:lpstr>
      <vt:lpstr>Physical item circulation (pt. 2)</vt:lpstr>
      <vt:lpstr>Successful retrieval of electronic information</vt:lpstr>
      <vt:lpstr>Successful retrieval of electronic information (pt. 2)</vt:lpstr>
      <vt:lpstr>Most common locally-purchased databases</vt:lpstr>
      <vt:lpstr>PowerPoint Presentation</vt:lpstr>
      <vt:lpstr>PowerPoint Presentation</vt:lpstr>
      <vt:lpstr>Popular databases</vt:lpstr>
      <vt:lpstr>Popular databases </vt:lpstr>
      <vt:lpstr>PowerPoint Presentation</vt:lpstr>
      <vt:lpstr>PowerPoint Presentation</vt:lpstr>
      <vt:lpstr>PowerPoint Presentation</vt:lpstr>
      <vt:lpstr>Use of electronic material</vt:lpstr>
      <vt:lpstr>Electronic content use</vt:lpstr>
      <vt:lpstr>Total circulation of materials</vt:lpstr>
      <vt:lpstr>Total collection use </vt:lpstr>
      <vt:lpstr>Library Services</vt:lpstr>
      <vt:lpstr>Connectivity and other electronic information</vt:lpstr>
      <vt:lpstr>Outlet information and administrative boards</vt:lpstr>
      <vt:lpstr>Deadlines/ schedule</vt:lpstr>
      <vt:lpstr>Don’t forget to print and send your certification letter.</vt:lpstr>
      <vt:lpstr>Submitting your report</vt:lpstr>
      <vt:lpstr>Using your statistics</vt:lpstr>
      <vt:lpstr>Stories from the field</vt:lpstr>
      <vt:lpstr>Additional sources of information</vt:lpstr>
      <vt:lpstr>Making your own infographics</vt:lpstr>
      <vt:lpstr>Generating your own infographics: Piktochart</vt:lpstr>
      <vt:lpstr>Generating your own infographics: CANVA</vt:lpstr>
      <vt:lpstr>Generating your own infographics: PowerPoint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for public libraries</dc:title>
  <dc:creator>Joy Garretson</dc:creator>
  <cp:lastModifiedBy>Joy Garretson</cp:lastModifiedBy>
  <cp:revision>5</cp:revision>
  <dcterms:created xsi:type="dcterms:W3CDTF">2016-08-29T20:20:22Z</dcterms:created>
  <dcterms:modified xsi:type="dcterms:W3CDTF">2016-10-04T20:02:50Z</dcterms:modified>
</cp:coreProperties>
</file>