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60" r:id="rId2"/>
    <p:sldId id="272" r:id="rId3"/>
    <p:sldId id="273" r:id="rId4"/>
    <p:sldId id="274" r:id="rId5"/>
    <p:sldId id="276" r:id="rId6"/>
    <p:sldId id="277" r:id="rId7"/>
    <p:sldId id="279" r:id="rId8"/>
    <p:sldId id="278" r:id="rId9"/>
    <p:sldId id="283" r:id="rId10"/>
    <p:sldId id="284" r:id="rId11"/>
    <p:sldId id="286" r:id="rId12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7" autoAdjust="0"/>
    <p:restoredTop sz="84275" autoAdjust="0"/>
  </p:normalViewPr>
  <p:slideViewPr>
    <p:cSldViewPr snapToGrid="0">
      <p:cViewPr varScale="1">
        <p:scale>
          <a:sx n="76" d="100"/>
          <a:sy n="76" d="100"/>
        </p:scale>
        <p:origin x="-96" y="-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DF7CA-596B-4D97-A260-90F30B145C6F}" type="datetimeFigureOut">
              <a:rPr lang="en-US" smtClean="0"/>
              <a:pPr/>
              <a:t>12/15/2014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3039-BDC6-47D1-AC67-9C74200767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1.</a:t>
            </a:r>
            <a:r>
              <a:rPr lang="en-US" sz="1200" i="1" dirty="0" smtClean="0"/>
              <a:t> Examples of directional transactions include, “Where is the reference librarian? Where is Susan Smith? Where is the rest room? Where are the 600s? Can you help me make a photocopy?”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sz="1200" dirty="0" smtClean="0"/>
              <a:t>[If the sample is done four times a year, multiply totals by 13, if done twice a year multiply by 26, if done only annually, multiply by 52.] A "typical week" is a time that is neither unusually busy nor unusually slow.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5F569-5DDA-47D7-9EA2-E5CD866193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5F569-5DDA-47D7-9EA2-E5CD866193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Some routers have software that</a:t>
            </a:r>
            <a:r>
              <a:rPr lang="en-US" baseline="0" dirty="0" smtClean="0"/>
              <a:t> comes with them that can do counting; others are compatible with certain types of software or programs that you can acquire/configure to go with them</a:t>
            </a:r>
            <a:r>
              <a:rPr lang="en-US" dirty="0" smtClean="0"/>
              <a:t> </a:t>
            </a:r>
          </a:p>
          <a:p>
            <a:pPr marL="228600" indent="-228600">
              <a:buAutoNum type="arabicPeriod"/>
            </a:pPr>
            <a:r>
              <a:rPr lang="en-US" dirty="0" smtClean="0"/>
              <a:t>(For</a:t>
            </a:r>
            <a:r>
              <a:rPr lang="en-US" baseline="0" dirty="0" smtClean="0"/>
              <a:t> example, is your site a </a:t>
            </a:r>
            <a:r>
              <a:rPr lang="en-US" baseline="0" dirty="0" err="1" smtClean="0"/>
              <a:t>Wordpress</a:t>
            </a:r>
            <a:r>
              <a:rPr lang="en-US" baseline="0" dirty="0" smtClean="0"/>
              <a:t> site?)</a:t>
            </a:r>
            <a:endParaRPr lang="en-US" dirty="0" smtClean="0"/>
          </a:p>
          <a:p>
            <a:r>
              <a:rPr lang="en-US" dirty="0" smtClean="0"/>
              <a:t>3.</a:t>
            </a:r>
            <a:r>
              <a:rPr lang="en-US" baseline="0" dirty="0" smtClean="0"/>
              <a:t> If you are planning on filing for Category 2 finds for new routers and access points, look at what your budget can handle. You might be able to get a robust system like Cisco </a:t>
            </a:r>
            <a:r>
              <a:rPr lang="en-US" baseline="0" dirty="0" err="1" smtClean="0"/>
              <a:t>Meraki</a:t>
            </a:r>
            <a:r>
              <a:rPr lang="en-US" baseline="0" dirty="0" smtClean="0"/>
              <a:t> at up to an 85% discount.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5F569-5DDA-47D7-9EA2-E5CD866193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b="1" dirty="0" smtClean="0"/>
              <a:t>I would make one person’s</a:t>
            </a:r>
            <a:r>
              <a:rPr lang="en-US" b="1" baseline="0" dirty="0" smtClean="0"/>
              <a:t> session length last about </a:t>
            </a:r>
            <a:r>
              <a:rPr lang="en-US" b="1" baseline="0" dirty="0" smtClean="0"/>
              <a:t>8 </a:t>
            </a:r>
            <a:r>
              <a:rPr lang="en-US" b="1" baseline="0" dirty="0" smtClean="0"/>
              <a:t>hours</a:t>
            </a:r>
            <a:r>
              <a:rPr lang="en-US" baseline="0" dirty="0" smtClean="0"/>
              <a:t>. I wouldn’t put this at 24 hours because the person may leave and return at a later point. You don’t want to miss that stat.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Some systems just count the number of people connecting. If this is the case with your current software, that’s ok. If you have a chance to upgrade in the future, purchase some software that has more options that go along with it. The new Category 2 Funding parameters will make this more of a possibility.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5F569-5DDA-47D7-9EA2-E5CD8661931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lsc.pbworks.com/w/page/7422573/502%20Reference%20Transact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erohive.com/" TargetMode="External"/><Relationship Id="rId7" Type="http://schemas.openxmlformats.org/officeDocument/2006/relationships/hyperlink" Target="http://www.whoisonmywifi.com/" TargetMode="External"/><Relationship Id="rId2" Type="http://schemas.openxmlformats.org/officeDocument/2006/relationships/hyperlink" Target="https://meraki.cisco.com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pfsense.org/" TargetMode="External"/><Relationship Id="rId5" Type="http://schemas.openxmlformats.org/officeDocument/2006/relationships/hyperlink" Target="http://www.google.com/analytics/" TargetMode="External"/><Relationship Id="rId4" Type="http://schemas.openxmlformats.org/officeDocument/2006/relationships/hyperlink" Target="http://www.open-mesh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Library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Joy Garretson</a:t>
            </a:r>
          </a:p>
          <a:p>
            <a:r>
              <a:rPr lang="en-US" dirty="0" smtClean="0"/>
              <a:t>State Data Coordinator</a:t>
            </a:r>
          </a:p>
          <a:p>
            <a:r>
              <a:rPr lang="en-US" dirty="0" smtClean="0"/>
              <a:t>MLC</a:t>
            </a:r>
          </a:p>
          <a:p>
            <a:r>
              <a:rPr lang="en-US" dirty="0" smtClean="0"/>
              <a:t>601.432.4498</a:t>
            </a:r>
          </a:p>
          <a:p>
            <a:r>
              <a:rPr lang="en-US" dirty="0" smtClean="0"/>
              <a:t>jgarretson@mlc.lib.ms.us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your own </a:t>
            </a:r>
            <a:r>
              <a:rPr lang="en-US" dirty="0" err="1" smtClean="0"/>
              <a:t>infographics</a:t>
            </a:r>
            <a:r>
              <a:rPr lang="en-US" dirty="0" smtClean="0"/>
              <a:t>: </a:t>
            </a:r>
            <a:r>
              <a:rPr lang="en-US" dirty="0" err="1" smtClean="0"/>
              <a:t>Infogr.am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* </a:t>
            </a:r>
            <a:r>
              <a:rPr lang="en-US" sz="2000" dirty="0" err="1" smtClean="0"/>
              <a:t>Infogr.am</a:t>
            </a:r>
            <a:r>
              <a:rPr lang="en-US" sz="2000" dirty="0" smtClean="0"/>
              <a:t> has a bigger focus on charts and numbers. </a:t>
            </a:r>
          </a:p>
          <a:p>
            <a:r>
              <a:rPr lang="en-US" sz="2000" dirty="0" smtClean="0"/>
              <a:t>* </a:t>
            </a:r>
            <a:r>
              <a:rPr lang="en-US" sz="2000" dirty="0" err="1" smtClean="0"/>
              <a:t>Infogr.am</a:t>
            </a:r>
            <a:r>
              <a:rPr lang="en-US" sz="2000" dirty="0" smtClean="0"/>
              <a:t> has fewer design options—this may be a good thing for the easily-overwhelmed.</a:t>
            </a:r>
          </a:p>
          <a:p>
            <a:r>
              <a:rPr lang="en-US" sz="2000" dirty="0" smtClean="0"/>
              <a:t>* It’s also shareable on social media. </a:t>
            </a:r>
            <a:endParaRPr lang="en-US" sz="20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03114" y="822325"/>
            <a:ext cx="3502259" cy="51847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 Comments? </a:t>
            </a:r>
            <a:br>
              <a:rPr lang="en-US" dirty="0" smtClean="0"/>
            </a:br>
            <a:r>
              <a:rPr lang="en-US" dirty="0" smtClean="0"/>
              <a:t>(Rotten tomatoes?)</a:t>
            </a:r>
            <a:endParaRPr lang="en-US" dirty="0"/>
          </a:p>
        </p:txBody>
      </p:sp>
      <p:pic>
        <p:nvPicPr>
          <p:cNvPr id="7" name="Picture 6" descr="giphy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325" y="673391"/>
            <a:ext cx="4762500" cy="3038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191333"/>
          </a:xfrm>
        </p:spPr>
        <p:txBody>
          <a:bodyPr/>
          <a:lstStyle/>
          <a:p>
            <a:r>
              <a:rPr lang="en-US" dirty="0" smtClean="0"/>
              <a:t>Revised Data Element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51268" y="1711050"/>
            <a:ext cx="10972800" cy="47287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[502] Reference Transaction (see current definition: </a:t>
            </a:r>
            <a:r>
              <a:rPr lang="en-US" dirty="0" smtClean="0">
                <a:hlinkClick r:id="rId2"/>
              </a:rPr>
              <a:t>502 Reference Transactions</a:t>
            </a:r>
            <a:r>
              <a:rPr lang="en-US" dirty="0" smtClean="0"/>
              <a:t>)</a:t>
            </a:r>
          </a:p>
          <a:p>
            <a:pPr fontAlgn="base">
              <a:buNone/>
            </a:pPr>
            <a:r>
              <a:rPr lang="en-US" dirty="0" smtClean="0"/>
              <a:t>Reference Transactions are information consultations in which library staff recommend, interpret, evaluate, and/or use information resources to help others to meet particular information needs.</a:t>
            </a:r>
          </a:p>
          <a:p>
            <a:pPr fontAlgn="base">
              <a:buNone/>
            </a:pPr>
            <a:r>
              <a:rPr lang="en-US" dirty="0" smtClean="0"/>
              <a:t>	A reference transaction includes information and referral service as well as unscheduled individual instruction and assistance in using information sources (including web sites and computer-assisted instruction).Count Readers Advisory questions as reference transactions.</a:t>
            </a:r>
          </a:p>
          <a:p>
            <a:pPr fontAlgn="base">
              <a:buNone/>
            </a:pPr>
            <a:r>
              <a:rPr lang="en-US" dirty="0" smtClean="0"/>
              <a:t>	Information sources include (a) printed and non-printed material; (b) machine-readable databases (including computer-assisted instruction); (c) the library's own catalogs and other holdings records; (d) other libraries and institutions through communication or referral; and (e) persons both inside and outside the library.</a:t>
            </a:r>
          </a:p>
          <a:p>
            <a:pPr fontAlgn="base">
              <a:buNone/>
            </a:pPr>
            <a:r>
              <a:rPr lang="en-US" dirty="0" smtClean="0"/>
              <a:t>	When a staff member uses information gained from previous use of information sources to answer a question, the transaction is reported as a reference transaction even if the source is not consulted again.</a:t>
            </a:r>
          </a:p>
          <a:p>
            <a:pPr fontAlgn="base">
              <a:buNone/>
            </a:pPr>
            <a:r>
              <a:rPr lang="en-US" dirty="0" smtClean="0"/>
              <a:t> 	If a contact includes both reference and directional services, it should be reported as one reference transaction. </a:t>
            </a:r>
            <a:r>
              <a:rPr lang="en-US" b="1" dirty="0" smtClean="0"/>
              <a:t>Duration should not be an element in determining whether a transaction is a reference transaction.</a:t>
            </a:r>
          </a:p>
          <a:p>
            <a:pPr fontAlgn="base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734" y="598094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 smtClean="0"/>
              <a:t>Notes on the Reference Transaction: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970468"/>
            <a:ext cx="11338560" cy="3515932"/>
          </a:xfrm>
        </p:spPr>
        <p:txBody>
          <a:bodyPr>
            <a:normAutofit/>
          </a:bodyPr>
          <a:lstStyle/>
          <a:p>
            <a:pPr fontAlgn="base"/>
            <a:r>
              <a:rPr lang="en-US" sz="2500" dirty="0" smtClean="0"/>
              <a:t>It is essential that libraries do not include directional transactions in the report of reference transactions. Directional transactions include giving instruction for locating staff, library users, or physical features within the library. </a:t>
            </a:r>
            <a:endParaRPr lang="en-US" sz="2500" i="1" dirty="0" smtClean="0"/>
          </a:p>
          <a:p>
            <a:pPr fontAlgn="base"/>
            <a:r>
              <a:rPr lang="en-US" sz="2500" dirty="0" smtClean="0"/>
              <a:t>If an annual count of reference transactions is unavailable, </a:t>
            </a:r>
            <a:r>
              <a:rPr lang="en-US" sz="2500" b="1" dirty="0" smtClean="0"/>
              <a:t>count reference transactions during a typical week or weeks, and multiply the count to represent an annual estimate. </a:t>
            </a:r>
          </a:p>
          <a:p>
            <a:pPr lvl="1" fontAlgn="base"/>
            <a:r>
              <a:rPr lang="en-US" sz="2500" b="1" dirty="0" smtClean="0"/>
              <a:t>Avoid holiday times, vacation periods for key staff, or days when unusual events are taking place in the community or in the library. Choose a week in which the library is open its regular hours.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693" y="867066"/>
            <a:ext cx="109728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may want to use this chart: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11877" y="1674256"/>
          <a:ext cx="10504868" cy="47909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52434"/>
                <a:gridCol w="5252434"/>
              </a:tblGrid>
              <a:tr h="3957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Directional Questions</a:t>
                      </a:r>
                      <a:endParaRPr lang="en-US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Everything Else</a:t>
                      </a:r>
                      <a:endParaRPr lang="en-US" dirty="0"/>
                    </a:p>
                  </a:txBody>
                  <a:tcPr marL="121920" marR="121920"/>
                </a:tc>
              </a:tr>
              <a:tr h="243732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*Library</a:t>
                      </a:r>
                      <a:r>
                        <a:rPr lang="en-US" sz="1600" baseline="0" dirty="0" smtClean="0"/>
                        <a:t> Cards, Programs, Events, Policies, Procedures, Services (Fax, Copies, Wireless)</a:t>
                      </a:r>
                    </a:p>
                    <a:p>
                      <a:r>
                        <a:rPr lang="en-US" sz="1600" baseline="0" dirty="0" smtClean="0"/>
                        <a:t>*Where is the…(bathroom, computer sign-in station, copy machine, etc.)?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 marL="121920" marR="121920"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*Computer-assisted instruction</a:t>
                      </a:r>
                    </a:p>
                    <a:p>
                      <a:r>
                        <a:rPr lang="en-US" dirty="0" smtClean="0"/>
                        <a:t>*Individual</a:t>
                      </a:r>
                      <a:r>
                        <a:rPr lang="en-US" baseline="0" dirty="0" smtClean="0"/>
                        <a:t> unscheduled instruction</a:t>
                      </a:r>
                    </a:p>
                    <a:p>
                      <a:r>
                        <a:rPr lang="en-US" baseline="0" dirty="0" smtClean="0"/>
                        <a:t>*Readers’ advisory</a:t>
                      </a:r>
                    </a:p>
                    <a:p>
                      <a:r>
                        <a:rPr lang="en-US" baseline="0" dirty="0" smtClean="0"/>
                        <a:t>*Ready Reference</a:t>
                      </a:r>
                    </a:p>
                    <a:p>
                      <a:r>
                        <a:rPr lang="en-US" baseline="0" dirty="0" smtClean="0"/>
                        <a:t>*Other Reference transactions</a:t>
                      </a:r>
                      <a:endParaRPr lang="en-US" dirty="0"/>
                    </a:p>
                  </a:txBody>
                  <a:tcPr marL="121920" marR="121920">
                    <a:solidFill>
                      <a:schemeClr val="accent3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41406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Finding</a:t>
                      </a:r>
                      <a:r>
                        <a:rPr lang="en-US" b="1" baseline="0" dirty="0" smtClean="0"/>
                        <a:t> Things within the Library </a:t>
                      </a:r>
                      <a:endParaRPr lang="en-US" b="1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5438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*Finding a specific book</a:t>
                      </a:r>
                      <a:r>
                        <a:rPr lang="en-US" sz="1600" baseline="0" dirty="0" smtClean="0"/>
                        <a:t> or item by an author</a:t>
                      </a:r>
                    </a:p>
                    <a:p>
                      <a:r>
                        <a:rPr lang="en-US" sz="1600" baseline="0" dirty="0" smtClean="0"/>
                        <a:t>*Using the online catalog</a:t>
                      </a:r>
                    </a:p>
                    <a:p>
                      <a:r>
                        <a:rPr lang="en-US" sz="1600" baseline="0" dirty="0" smtClean="0"/>
                        <a:t>*Where are books on…(subject, etc.)?</a:t>
                      </a:r>
                      <a:endParaRPr lang="en-US" sz="1600" dirty="0"/>
                    </a:p>
                  </a:txBody>
                  <a:tcPr marL="121920" marR="121920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371" y="759852"/>
            <a:ext cx="9720072" cy="1003007"/>
          </a:xfrm>
        </p:spPr>
        <p:txBody>
          <a:bodyPr/>
          <a:lstStyle/>
          <a:p>
            <a:r>
              <a:rPr lang="en-US" dirty="0" smtClean="0"/>
              <a:t>New Data Element: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88522" y="1989785"/>
            <a:ext cx="9720073" cy="4023360"/>
          </a:xfrm>
        </p:spPr>
        <p:txBody>
          <a:bodyPr>
            <a:normAutofit fontScale="92500"/>
          </a:bodyPr>
          <a:lstStyle/>
          <a:p>
            <a:pPr algn="ctr">
              <a:buFont typeface="Wingdings" pitchFamily="2" charset="2"/>
              <a:buChar char="v"/>
            </a:pPr>
            <a:r>
              <a:rPr lang="en-US" b="1" dirty="0" smtClean="0"/>
              <a:t>1.  Wireless Sessions – Annually</a:t>
            </a:r>
            <a:endParaRPr lang="en-US" dirty="0" smtClean="0"/>
          </a:p>
          <a:p>
            <a:r>
              <a:rPr lang="en-US" dirty="0" smtClean="0"/>
              <a:t>Definition: Report the number of wireless sessions provided by the library wireless service annually.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Rationale: Wireless internet service is a key and increasing service of libraries.  It makes sense to have a national statistic regarding the level of service to monitor trends and to inform local, state and national broadband policies and initiatives.  The information would come from wireless service providers and/or software.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This data element will be # 652 under “Other Electronic Information” beginning with the FY2014 PLS federal survey.</a:t>
            </a:r>
          </a:p>
          <a:p>
            <a:endParaRPr lang="en-US" dirty="0"/>
          </a:p>
        </p:txBody>
      </p:sp>
      <p:pic>
        <p:nvPicPr>
          <p:cNvPr id="4" name="Picture 3" descr="wi fi clou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919" y="170979"/>
            <a:ext cx="3537256" cy="2095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613" y="682579"/>
            <a:ext cx="9720072" cy="1273463"/>
          </a:xfrm>
        </p:spPr>
        <p:txBody>
          <a:bodyPr/>
          <a:lstStyle/>
          <a:p>
            <a:r>
              <a:rPr lang="en-US" dirty="0" err="1" smtClean="0"/>
              <a:t>Wifi</a:t>
            </a:r>
            <a:r>
              <a:rPr lang="en-US" dirty="0" smtClean="0"/>
              <a:t> 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500" dirty="0" smtClean="0"/>
              <a:t>-We have time to figure this out!</a:t>
            </a:r>
          </a:p>
          <a:p>
            <a:r>
              <a:rPr lang="en-US" sz="2500" dirty="0" smtClean="0"/>
              <a:t>-Data from Oct. 2013-Sept. 2014 and from Oct. 2014-Sept. 2015 will be </a:t>
            </a:r>
            <a:r>
              <a:rPr lang="en-US" sz="2500" i="1" dirty="0" smtClean="0"/>
              <a:t>trial</a:t>
            </a:r>
            <a:r>
              <a:rPr lang="en-US" sz="2500" dirty="0" smtClean="0"/>
              <a:t> data.</a:t>
            </a:r>
          </a:p>
          <a:p>
            <a:r>
              <a:rPr lang="en-US" sz="2500" dirty="0" smtClean="0"/>
              <a:t>-For those of you who are in the dark, make an appointment with us! We need to know:</a:t>
            </a:r>
          </a:p>
          <a:p>
            <a:pPr lvl="1"/>
            <a:r>
              <a:rPr lang="en-US" sz="2500" dirty="0" smtClean="0"/>
              <a:t>1. What kind of router you have.</a:t>
            </a:r>
          </a:p>
          <a:p>
            <a:pPr lvl="1"/>
            <a:r>
              <a:rPr lang="en-US" sz="2500" dirty="0" smtClean="0"/>
              <a:t>2. What kind of website/content management system you have.</a:t>
            </a:r>
          </a:p>
          <a:p>
            <a:pPr lvl="1"/>
            <a:r>
              <a:rPr lang="en-US" sz="2500" dirty="0" smtClean="0"/>
              <a:t>3. Whether or not you’re planning on/interested in applying for  </a:t>
            </a:r>
            <a:r>
              <a:rPr lang="en-US" sz="2500" u="sng" dirty="0" smtClean="0"/>
              <a:t>Category 2</a:t>
            </a:r>
            <a:r>
              <a:rPr lang="en-US" sz="2500" dirty="0" smtClean="0"/>
              <a:t> E-Rate funds for routers/access points in the next year.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0489" y="1712891"/>
            <a:ext cx="4754880" cy="6457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Hardware-Based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6403012" y="1703117"/>
            <a:ext cx="4754880" cy="67947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Software-Based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562377" y="2368639"/>
            <a:ext cx="5486400" cy="4038600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Cisco </a:t>
            </a:r>
            <a:r>
              <a:rPr lang="en-US" dirty="0" err="1" smtClean="0"/>
              <a:t>Meraki</a:t>
            </a:r>
            <a:r>
              <a:rPr lang="en-US" dirty="0" smtClean="0"/>
              <a:t> </a:t>
            </a:r>
          </a:p>
          <a:p>
            <a:pPr lvl="1"/>
            <a:r>
              <a:rPr lang="en-US" sz="2400" dirty="0" smtClean="0"/>
              <a:t>Between $399-$1399/AP, plus license agreement</a:t>
            </a:r>
          </a:p>
          <a:p>
            <a:pPr lvl="1"/>
            <a:r>
              <a:rPr lang="en-US" sz="1800" dirty="0" smtClean="0">
                <a:hlinkClick r:id="rId2"/>
              </a:rPr>
              <a:t>https://meraki.cisco.com/</a:t>
            </a:r>
            <a:endParaRPr lang="en-US" sz="1800" dirty="0" smtClean="0"/>
          </a:p>
          <a:p>
            <a:r>
              <a:rPr lang="en-US" dirty="0" err="1" smtClean="0"/>
              <a:t>Aerohive</a:t>
            </a:r>
            <a:r>
              <a:rPr lang="en-US" dirty="0" smtClean="0"/>
              <a:t> 	</a:t>
            </a:r>
          </a:p>
          <a:p>
            <a:pPr lvl="1"/>
            <a:r>
              <a:rPr lang="en-US" sz="2400" dirty="0" smtClean="0"/>
              <a:t>Between $699-$1199/AP, plus license agreement</a:t>
            </a:r>
            <a:endParaRPr lang="en-US" dirty="0" smtClean="0"/>
          </a:p>
          <a:p>
            <a:pPr lvl="1"/>
            <a:r>
              <a:rPr lang="en-US" sz="1800" dirty="0" smtClean="0">
                <a:hlinkClick r:id="rId3"/>
              </a:rPr>
              <a:t>http://www.aerohive.com/</a:t>
            </a:r>
            <a:endParaRPr lang="en-US" sz="1800" dirty="0" smtClean="0"/>
          </a:p>
          <a:p>
            <a:r>
              <a:rPr lang="en-US" sz="2400" dirty="0" smtClean="0"/>
              <a:t>Open Mesh </a:t>
            </a:r>
          </a:p>
          <a:p>
            <a:pPr lvl="1"/>
            <a:r>
              <a:rPr lang="en-US" sz="1900" dirty="0" smtClean="0"/>
              <a:t>Roughly $60/AP, plus router. No license agreement.</a:t>
            </a:r>
          </a:p>
          <a:p>
            <a:pPr lvl="1"/>
            <a:r>
              <a:rPr lang="en-US" sz="1800" dirty="0" smtClean="0">
                <a:hlinkClick r:id="rId4"/>
              </a:rPr>
              <a:t>http://www.open-mesh.com/</a:t>
            </a: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400800" y="2393226"/>
            <a:ext cx="5486400" cy="400757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Google Analytics </a:t>
            </a:r>
          </a:p>
          <a:p>
            <a:pPr lvl="1"/>
            <a:r>
              <a:rPr lang="en-US" dirty="0" smtClean="0"/>
              <a:t>Free but requires some technical know-how (to build a splash page, etc.)</a:t>
            </a:r>
          </a:p>
          <a:p>
            <a:pPr lvl="1">
              <a:buNone/>
            </a:pPr>
            <a:endParaRPr lang="en-US" sz="900" dirty="0" smtClean="0">
              <a:hlinkClick r:id="rId5"/>
            </a:endParaRPr>
          </a:p>
          <a:p>
            <a:pPr lvl="1"/>
            <a:r>
              <a:rPr lang="en-US" sz="1800" dirty="0" smtClean="0">
                <a:hlinkClick r:id="rId5"/>
              </a:rPr>
              <a:t>http://www.google.com/analytics/</a:t>
            </a:r>
            <a:r>
              <a:rPr lang="en-US" sz="1800" dirty="0" smtClean="0"/>
              <a:t> </a:t>
            </a:r>
          </a:p>
          <a:p>
            <a:r>
              <a:rPr lang="en-US" dirty="0" err="1" smtClean="0"/>
              <a:t>Pfsense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$99/year</a:t>
            </a:r>
          </a:p>
          <a:p>
            <a:pPr lvl="1"/>
            <a:r>
              <a:rPr lang="en-US" sz="1800" dirty="0" smtClean="0">
                <a:hlinkClick r:id="rId6"/>
              </a:rPr>
              <a:t>https://www.pfsense.org/</a:t>
            </a:r>
            <a:r>
              <a:rPr lang="en-US" sz="1800" dirty="0" smtClean="0"/>
              <a:t> </a:t>
            </a:r>
          </a:p>
          <a:p>
            <a:r>
              <a:rPr lang="en-US" dirty="0" smtClean="0"/>
              <a:t>Who’s on my </a:t>
            </a:r>
            <a:r>
              <a:rPr lang="en-US" dirty="0" err="1"/>
              <a:t>W</a:t>
            </a:r>
            <a:r>
              <a:rPr lang="en-US" dirty="0" err="1" smtClean="0"/>
              <a:t>i-fi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$7.95/month ($95.40/year)</a:t>
            </a:r>
          </a:p>
          <a:p>
            <a:pPr lvl="1"/>
            <a:r>
              <a:rPr lang="en-US" sz="1800" dirty="0" smtClean="0">
                <a:hlinkClick r:id="rId7"/>
              </a:rPr>
              <a:t>http://www.whoisonmywifi.com/</a:t>
            </a:r>
            <a:r>
              <a:rPr lang="en-US" sz="1800" dirty="0" smtClean="0"/>
              <a:t> 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726884"/>
            <a:ext cx="9720072" cy="998885"/>
          </a:xfrm>
        </p:spPr>
        <p:txBody>
          <a:bodyPr/>
          <a:lstStyle/>
          <a:p>
            <a:r>
              <a:rPr lang="en-US" dirty="0" smtClean="0"/>
              <a:t>Wi-Fi Counting 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Wi-fi</a:t>
            </a:r>
            <a:r>
              <a:rPr lang="en-US" dirty="0" smtClean="0"/>
              <a:t>: Things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2021983"/>
            <a:ext cx="11140226" cy="4287377"/>
          </a:xfrm>
        </p:spPr>
        <p:txBody>
          <a:bodyPr/>
          <a:lstStyle/>
          <a:p>
            <a:r>
              <a:rPr lang="en-US" dirty="0" smtClean="0"/>
              <a:t>-How long is a session length—do you count per login or per day for a single user who may leave and come back to the library?</a:t>
            </a:r>
          </a:p>
          <a:p>
            <a:pPr lvl="2">
              <a:buNone/>
            </a:pPr>
            <a:r>
              <a:rPr lang="en-US" dirty="0" smtClean="0"/>
              <a:t>* (</a:t>
            </a:r>
            <a:r>
              <a:rPr lang="en-US" b="1" dirty="0" smtClean="0"/>
              <a:t>I would make one </a:t>
            </a:r>
            <a:r>
              <a:rPr lang="en-US" b="1" dirty="0" smtClean="0"/>
              <a:t>user’s session </a:t>
            </a:r>
            <a:r>
              <a:rPr lang="en-US" b="1" dirty="0" smtClean="0"/>
              <a:t>length last </a:t>
            </a:r>
            <a:r>
              <a:rPr lang="en-US" b="1" dirty="0" smtClean="0"/>
              <a:t>from 5-8hours</a:t>
            </a:r>
            <a:r>
              <a:rPr lang="en-US" b="1" dirty="0" smtClean="0"/>
              <a:t>.)</a:t>
            </a:r>
            <a:endParaRPr lang="en-US" dirty="0" smtClean="0"/>
          </a:p>
          <a:p>
            <a:r>
              <a:rPr lang="en-US" dirty="0" smtClean="0"/>
              <a:t>-Some routers do not keep track of individual MACs—they just count how many times people connect (so session length wouldn’t be an issue).</a:t>
            </a:r>
            <a:endParaRPr lang="en-US" dirty="0"/>
          </a:p>
        </p:txBody>
      </p:sp>
      <p:pic>
        <p:nvPicPr>
          <p:cNvPr id="5" name="Picture 4" descr="wifi us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388" y="3966692"/>
            <a:ext cx="3539901" cy="265492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6" name="Picture 5" descr="wifi-user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75" y="3975077"/>
            <a:ext cx="3567098" cy="2608441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7" name="Picture 6" descr="Student-using-table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5635" y="3974741"/>
            <a:ext cx="3880565" cy="258704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your own </a:t>
            </a:r>
            <a:r>
              <a:rPr lang="en-US" dirty="0" err="1" smtClean="0"/>
              <a:t>infographics</a:t>
            </a:r>
            <a:r>
              <a:rPr lang="en-US" dirty="0" smtClean="0"/>
              <a:t>: </a:t>
            </a:r>
            <a:r>
              <a:rPr lang="en-US" dirty="0" err="1" smtClean="0"/>
              <a:t>Piktochart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45040" y="822325"/>
            <a:ext cx="4218407" cy="5184775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37007" y="2296143"/>
            <a:ext cx="4389120" cy="3762294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err="1" smtClean="0"/>
              <a:t>Piktochart</a:t>
            </a:r>
            <a:r>
              <a:rPr lang="en-US" sz="2000" dirty="0" smtClean="0"/>
              <a:t> has many design options, icons, colors, and fonts.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Piktochart</a:t>
            </a:r>
            <a:r>
              <a:rPr lang="en-US" sz="2000" dirty="0" smtClean="0"/>
              <a:t> has better printing options than </a:t>
            </a:r>
            <a:r>
              <a:rPr lang="en-US" sz="2000" dirty="0" err="1" smtClean="0"/>
              <a:t>Infogr.am</a:t>
            </a:r>
            <a:r>
              <a:rPr lang="en-US" sz="2000" dirty="0" smtClean="0"/>
              <a:t>, even without paying for a subscription. </a:t>
            </a:r>
          </a:p>
          <a:p>
            <a:pPr>
              <a:buFont typeface="Arial" charset="0"/>
              <a:buChar char="•"/>
            </a:pPr>
            <a:r>
              <a:rPr lang="en-US" sz="2000" dirty="0" smtClean="0"/>
              <a:t>You can also download files from </a:t>
            </a:r>
            <a:r>
              <a:rPr lang="en-US" sz="2000" dirty="0" err="1" smtClean="0"/>
              <a:t>Piktochart</a:t>
            </a:r>
            <a:r>
              <a:rPr lang="en-US" sz="2000" dirty="0" smtClean="0"/>
              <a:t> without paying for access.</a:t>
            </a:r>
          </a:p>
          <a:p>
            <a:pPr>
              <a:buFont typeface="Arial" charset="0"/>
              <a:buChar char="•"/>
            </a:pPr>
            <a:r>
              <a:rPr lang="en-US" sz="2000" dirty="0" err="1" smtClean="0"/>
              <a:t>Piktochart</a:t>
            </a:r>
            <a:r>
              <a:rPr lang="en-US" sz="2000" dirty="0" smtClean="0"/>
              <a:t> </a:t>
            </a:r>
            <a:r>
              <a:rPr lang="en-US" sz="2000" dirty="0" err="1" smtClean="0"/>
              <a:t>infographics</a:t>
            </a:r>
            <a:r>
              <a:rPr lang="en-US" sz="2000" dirty="0" smtClean="0"/>
              <a:t> are shareable on social media.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773</TotalTime>
  <Words>946</Words>
  <Application>Microsoft Office PowerPoint</Application>
  <PresentationFormat>Custom</PresentationFormat>
  <Paragraphs>96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Integral</vt:lpstr>
      <vt:lpstr>Public Library Statistics</vt:lpstr>
      <vt:lpstr>Revised Data Element</vt:lpstr>
      <vt:lpstr>Notes on the Reference Transaction:</vt:lpstr>
      <vt:lpstr>You may want to use this chart:</vt:lpstr>
      <vt:lpstr>New Data Element:</vt:lpstr>
      <vt:lpstr>Wifi Counting</vt:lpstr>
      <vt:lpstr>Wi-Fi Counting Solutions</vt:lpstr>
      <vt:lpstr>Wi-fi: Things to consider</vt:lpstr>
      <vt:lpstr>Generating your own infographics: Piktochart</vt:lpstr>
      <vt:lpstr>Generating your own infographics: Infogr.am</vt:lpstr>
      <vt:lpstr>Questions? Comments?  (Rotten tomatoes?)</vt:lpstr>
    </vt:vector>
  </TitlesOfParts>
  <Company>Itron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Garretson, Gordon</dc:creator>
  <cp:lastModifiedBy>jgarretson</cp:lastModifiedBy>
  <cp:revision>85</cp:revision>
  <dcterms:created xsi:type="dcterms:W3CDTF">2014-09-11T18:49:05Z</dcterms:created>
  <dcterms:modified xsi:type="dcterms:W3CDTF">2014-12-15T14:04:54Z</dcterms:modified>
</cp:coreProperties>
</file>